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2" r:id="rId3"/>
    <p:sldId id="261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8" r:id="rId17"/>
    <p:sldId id="257" r:id="rId18"/>
    <p:sldId id="274" r:id="rId19"/>
    <p:sldId id="275" r:id="rId20"/>
    <p:sldId id="276" r:id="rId21"/>
    <p:sldId id="277" r:id="rId22"/>
  </p:sldIdLst>
  <p:sldSz cx="9144000" cy="6858000" type="screen4x3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QH/AL1i35OGlUDhtZir/g==" hashData="bY41SficAqtfuYuBNO5cQ6ZGNQZnNy5A397bN7Sw+k/P5AgpbpaSHJCmgMQRlXF6OyjxHXID251flqd7wzJdX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E7FA"/>
    <a:srgbClr val="F5C61B"/>
    <a:srgbClr val="FFE701"/>
    <a:srgbClr val="907206"/>
    <a:srgbClr val="171717"/>
    <a:srgbClr val="C9A009"/>
    <a:srgbClr val="D5A909"/>
    <a:srgbClr val="B85808"/>
    <a:srgbClr val="F57E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31" autoAdjust="0"/>
  </p:normalViewPr>
  <p:slideViewPr>
    <p:cSldViewPr>
      <p:cViewPr varScale="1">
        <p:scale>
          <a:sx n="85" d="100"/>
          <a:sy n="85" d="100"/>
        </p:scale>
        <p:origin x="67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8CD36664-BBCE-4049-B85A-55A85C7D5208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1498C8E-7C39-46B4-944C-1F87FD637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pttemplate.net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slideonline.com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8C8E-7C39-46B4-944C-1F87FD637D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30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8C8E-7C39-46B4-944C-1F87FD637D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23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498C8E-7C39-46B4-944C-1F87FD637D7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18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US" sz="1300">
                <a:solidFill>
                  <a:prstClr val="black"/>
                </a:solidFill>
              </a:rPr>
              <a:t>Download free PowerPoint templates from </a:t>
            </a:r>
            <a:r>
              <a:rPr lang="en-US" smtClean="0">
                <a:hlinkClick r:id="rId3"/>
              </a:rPr>
              <a:t>http://ppttemplate.net/</a:t>
            </a:r>
            <a:r>
              <a:rPr lang="en-US" sz="1300">
                <a:solidFill>
                  <a:prstClr val="black"/>
                </a:solidFill>
              </a:rPr>
              <a:t> - Later, you can also upload your finished presentations for free to </a:t>
            </a:r>
            <a:r>
              <a:rPr lang="en-US" smtClean="0">
                <a:hlinkClick r:id="rId4"/>
              </a:rPr>
              <a:t>http://slideonline.com/</a:t>
            </a:r>
            <a:endParaRPr lang="en-US" sz="13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46254F-9338-4BA9-B7AC-A66622A3D013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5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pttemplate.net/?utm_source=ppt&amp;utm_medium=link&amp;utm_term=basic&amp;utm_content=0001&amp;utm_campaign=ppt" TargetMode="External"/><Relationship Id="rId7" Type="http://schemas.openxmlformats.org/officeDocument/2006/relationships/hyperlink" Target="http://ppttemplate.net/?utm_source=ppt&amp;utm_medium=logo&amp;utm_term=basic&amp;utm_content=0001&amp;utm_campaign=ppt" TargetMode="External"/><Relationship Id="rId2" Type="http://schemas.openxmlformats.org/officeDocument/2006/relationships/hyperlink" Target="https://twitter.com/ppttemplatenet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jpg"/><Relationship Id="rId5" Type="http://schemas.openxmlformats.org/officeDocument/2006/relationships/hyperlink" Target="http://slidehunter.com/" TargetMode="External"/><Relationship Id="rId4" Type="http://schemas.openxmlformats.org/officeDocument/2006/relationships/hyperlink" Target="http://slideonline.com/" TargetMode="Externa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C9A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4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49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92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49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08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/>
          <p:cNvSpPr/>
          <p:nvPr userDrawn="1"/>
        </p:nvSpPr>
        <p:spPr>
          <a:xfrm flipV="1">
            <a:off x="8610600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Freeform 18"/>
          <p:cNvSpPr/>
          <p:nvPr userDrawn="1"/>
        </p:nvSpPr>
        <p:spPr>
          <a:xfrm flipH="1" flipV="1">
            <a:off x="4932908" y="5623923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5" name="Freeform 14"/>
          <p:cNvSpPr/>
          <p:nvPr userDrawn="1"/>
        </p:nvSpPr>
        <p:spPr>
          <a:xfrm>
            <a:off x="8610600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Freeform 16"/>
          <p:cNvSpPr/>
          <p:nvPr userDrawn="1"/>
        </p:nvSpPr>
        <p:spPr>
          <a:xfrm flipH="1">
            <a:off x="4932908" y="1040130"/>
            <a:ext cx="242596" cy="194310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234440"/>
            <a:ext cx="9144000" cy="4389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 userDrawn="1"/>
        </p:nvSpPr>
        <p:spPr>
          <a:xfrm flipV="1">
            <a:off x="5022166" y="1039767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604630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618096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00B0F0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-1" y="4191000"/>
            <a:ext cx="9144001" cy="1432560"/>
          </a:xfrm>
          <a:prstGeom prst="rect">
            <a:avLst/>
          </a:prstGeom>
          <a:solidFill>
            <a:srgbClr val="171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 userDrawn="1"/>
        </p:nvSpPr>
        <p:spPr>
          <a:xfrm>
            <a:off x="5022166" y="3429000"/>
            <a:ext cx="3740834" cy="2389233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44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907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F5C61B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300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3601"/>
            <a:ext cx="8382000" cy="3962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en-US" sz="16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2pPr>
            <a:lvl3pPr>
              <a:defRPr lang="en-US" sz="14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3pPr>
            <a:lvl4pPr>
              <a:defRPr lang="en-US" sz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4pPr>
            <a:lvl5pPr>
              <a:defRPr lang="en-US" sz="120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5pPr>
          </a:lstStyle>
          <a:p>
            <a:pPr lvl="0">
              <a:spcBef>
                <a:spcPct val="0"/>
              </a:spcBef>
              <a:buNone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/>
          <p:cNvSpPr/>
          <p:nvPr userDrawn="1"/>
        </p:nvSpPr>
        <p:spPr>
          <a:xfrm>
            <a:off x="7695029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" y="443087"/>
            <a:ext cx="9144000" cy="13998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 userDrawn="1"/>
        </p:nvSpPr>
        <p:spPr>
          <a:xfrm flipV="1">
            <a:off x="6550567" y="381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 flipH="1">
            <a:off x="6522100" y="381116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 flipV="1">
            <a:off x="7695029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 flipH="1" flipV="1">
            <a:off x="6522100" y="1843029"/>
            <a:ext cx="77371" cy="61971"/>
          </a:xfrm>
          <a:custGeom>
            <a:avLst/>
            <a:gdLst/>
            <a:ahLst/>
            <a:cxnLst/>
            <a:rect l="l" t="t" r="r" b="b"/>
            <a:pathLst>
              <a:path w="242596" h="194310">
                <a:moveTo>
                  <a:pt x="150495" y="0"/>
                </a:moveTo>
                <a:lnTo>
                  <a:pt x="152682" y="2754"/>
                </a:lnTo>
                <a:lnTo>
                  <a:pt x="242596" y="194310"/>
                </a:lnTo>
                <a:lnTo>
                  <a:pt x="0" y="19431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4" name="Isosceles Triangle 13"/>
          <p:cNvSpPr/>
          <p:nvPr userDrawn="1"/>
        </p:nvSpPr>
        <p:spPr>
          <a:xfrm>
            <a:off x="6550567" y="1143000"/>
            <a:ext cx="1193067" cy="762000"/>
          </a:xfrm>
          <a:prstGeom prst="triangle">
            <a:avLst/>
          </a:prstGeom>
          <a:solidFill>
            <a:srgbClr val="00B0F0">
              <a:alpha val="86667"/>
            </a:srgbClr>
          </a:solidFill>
          <a:ln>
            <a:noFill/>
          </a:ln>
          <a:effectLst>
            <a:outerShdw blurRad="889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9120"/>
            <a:ext cx="5410200" cy="640080"/>
          </a:xfr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en-US" sz="3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2"/>
          <p:cNvSpPr>
            <a:spLocks noGrp="1"/>
          </p:cNvSpPr>
          <p:nvPr>
            <p:ph type="subTitle" idx="14"/>
          </p:nvPr>
        </p:nvSpPr>
        <p:spPr>
          <a:xfrm>
            <a:off x="228600" y="1205132"/>
            <a:ext cx="3581400" cy="381000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rgbClr val="FFE70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8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bg>
      <p:bgPr>
        <a:gradFill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664950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6720265" y="622543"/>
            <a:ext cx="853971" cy="1040914"/>
            <a:chOff x="6522100" y="381000"/>
            <a:chExt cx="1250300" cy="1524000"/>
          </a:xfrm>
        </p:grpSpPr>
        <p:sp>
          <p:nvSpPr>
            <p:cNvPr id="7" name="Freeform 6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1" name="Freeform 10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2" name="Freeform 11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579120"/>
            <a:ext cx="5410200" cy="1097280"/>
          </a:xfrm>
        </p:spPr>
        <p:txBody>
          <a:bodyPr vert="horz" lIns="91440" tIns="45720" rIns="91440" bIns="45720" rtlCol="0" anchor="ctr">
            <a:noAutofit/>
          </a:bodyPr>
          <a:lstStyle>
            <a:lvl1pPr algn="l">
              <a:defRPr lang="en-US" sz="24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lvl="0" algn="l"/>
            <a:r>
              <a:rPr lang="en-US" smtClean="0"/>
              <a:t>Download More</a:t>
            </a:r>
            <a:br>
              <a:rPr lang="en-US" smtClean="0"/>
            </a:br>
            <a:r>
              <a:rPr lang="en-US" smtClean="0"/>
              <a:t>Free PowerPoint Templates</a:t>
            </a:r>
            <a:endParaRPr lang="en-US"/>
          </a:p>
        </p:txBody>
      </p:sp>
      <p:sp>
        <p:nvSpPr>
          <p:cNvPr id="16" name="Content Placeholder 1"/>
          <p:cNvSpPr txBox="1">
            <a:spLocks/>
          </p:cNvSpPr>
          <p:nvPr userDrawn="1"/>
        </p:nvSpPr>
        <p:spPr>
          <a:xfrm>
            <a:off x="228600" y="1981200"/>
            <a:ext cx="41909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dirty="0" smtClean="0">
                <a:solidFill>
                  <a:prstClr val="black"/>
                </a:solidFill>
              </a:rPr>
              <a:t>Thank you!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dirty="0" smtClean="0">
                <a:solidFill>
                  <a:prstClr val="black"/>
                </a:solidFill>
              </a:rPr>
              <a:t>You can use this PowerPoint template for free based on creative commons </a:t>
            </a:r>
            <a:r>
              <a:rPr lang="en-US" sz="1600" smtClean="0">
                <a:solidFill>
                  <a:prstClr val="black"/>
                </a:solidFill>
              </a:rPr>
              <a:t>license.  Follow </a:t>
            </a:r>
            <a:r>
              <a:rPr lang="en-US" sz="1600" dirty="0" smtClean="0">
                <a:solidFill>
                  <a:prstClr val="black"/>
                </a:solidFill>
              </a:rPr>
              <a:t>us </a:t>
            </a:r>
            <a:r>
              <a:rPr lang="en-US" sz="1600" smtClean="0">
                <a:solidFill>
                  <a:prstClr val="black"/>
                </a:solidFill>
              </a:rPr>
              <a:t>on Twitter </a:t>
            </a:r>
            <a:r>
              <a:rPr lang="en-US" sz="1600" smtClean="0">
                <a:solidFill>
                  <a:prstClr val="black"/>
                </a:solidFill>
                <a:hlinkClick r:id="rId2"/>
              </a:rPr>
              <a:t>@ppttemplatenet</a:t>
            </a:r>
            <a:r>
              <a:rPr lang="en-US" sz="1600" smtClean="0">
                <a:solidFill>
                  <a:prstClr val="black"/>
                </a:solidFill>
              </a:rPr>
              <a:t> </a:t>
            </a: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3"/>
              </a:rPr>
              <a:t>PPTTemplate.net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  <p:sp>
        <p:nvSpPr>
          <p:cNvPr id="18" name="Rectangle 17">
            <a:hlinkClick r:id="rId4"/>
          </p:cNvPr>
          <p:cNvSpPr/>
          <p:nvPr userDrawn="1"/>
        </p:nvSpPr>
        <p:spPr>
          <a:xfrm>
            <a:off x="5475288" y="5791200"/>
            <a:ext cx="2982912" cy="609600"/>
          </a:xfrm>
          <a:prstGeom prst="rect">
            <a:avLst/>
          </a:prstGeom>
          <a:gradFill>
            <a:gsLst>
              <a:gs pos="47000">
                <a:schemeClr val="tx1">
                  <a:lumMod val="65000"/>
                  <a:lumOff val="35000"/>
                </a:schemeClr>
              </a:gs>
              <a:gs pos="27000">
                <a:schemeClr val="tx1">
                  <a:lumMod val="85000"/>
                  <a:lumOff val="15000"/>
                </a:schemeClr>
              </a:gs>
              <a:gs pos="87000">
                <a:schemeClr val="bg1">
                  <a:lumMod val="65000"/>
                </a:schemeClr>
              </a:gs>
            </a:gsLst>
            <a:lin ang="16200000" scaled="0"/>
          </a:gradFill>
          <a:ln w="22225" cap="sq" cmpd="sng">
            <a:solidFill>
              <a:schemeClr val="tx1">
                <a:lumMod val="75000"/>
                <a:lumOff val="25000"/>
              </a:schemeClr>
            </a:solidFill>
            <a:bevel/>
          </a:ln>
          <a:effectLst>
            <a:glow>
              <a:schemeClr val="accent1"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Upload to Slide Online.com</a:t>
            </a:r>
          </a:p>
        </p:txBody>
      </p:sp>
      <p:sp>
        <p:nvSpPr>
          <p:cNvPr id="19" name="Rectangle 18">
            <a:hlinkClick r:id="rId5"/>
          </p:cNvPr>
          <p:cNvSpPr/>
          <p:nvPr userDrawn="1"/>
        </p:nvSpPr>
        <p:spPr>
          <a:xfrm>
            <a:off x="692945" y="5791200"/>
            <a:ext cx="2982912" cy="609600"/>
          </a:xfrm>
          <a:prstGeom prst="rect">
            <a:avLst/>
          </a:prstGeom>
          <a:effectLst>
            <a:innerShdw blurRad="304800" dist="50800" dir="81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Download Free Templates</a:t>
            </a:r>
          </a:p>
        </p:txBody>
      </p:sp>
      <p:pic>
        <p:nvPicPr>
          <p:cNvPr id="20" name="Picture 19">
            <a:hlinkClick r:id="rId4"/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181600"/>
            <a:ext cx="1511733" cy="361782"/>
          </a:xfrm>
          <a:prstGeom prst="rect">
            <a:avLst/>
          </a:prstGeom>
        </p:spPr>
      </p:pic>
      <p:pic>
        <p:nvPicPr>
          <p:cNvPr id="21" name="Picture 2" descr="E:\cloud\drive\websites\ppttemplate\ppt\logo-ppttemplate.png">
            <a:hlinkClick r:id="rId7"/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8" y="-3629"/>
            <a:ext cx="3314701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ontent Placeholder 1"/>
          <p:cNvSpPr txBox="1">
            <a:spLocks/>
          </p:cNvSpPr>
          <p:nvPr userDrawn="1"/>
        </p:nvSpPr>
        <p:spPr>
          <a:xfrm>
            <a:off x="4876800" y="1981200"/>
            <a:ext cx="4038599" cy="47244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4000" smtClean="0">
                <a:solidFill>
                  <a:prstClr val="black"/>
                </a:solidFill>
              </a:rPr>
              <a:t>Did you know?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1600" smtClean="0">
                <a:solidFill>
                  <a:prstClr val="black"/>
                </a:solidFill>
              </a:rPr>
              <a:t>When you finish your PowerPoint presentation, you can upload it to:</a:t>
            </a:r>
          </a:p>
          <a:p>
            <a:pPr marL="0" indent="0" algn="ctr">
              <a:buFontTx/>
              <a:buNone/>
            </a:pPr>
            <a:endParaRPr lang="en-US" sz="160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0" indent="0" algn="ctr">
              <a:buFontTx/>
              <a:buNone/>
            </a:pPr>
            <a:r>
              <a:rPr lang="en-US" sz="2400" smtClean="0">
                <a:solidFill>
                  <a:prstClr val="black"/>
                </a:solidFill>
                <a:hlinkClick r:id="rId4"/>
              </a:rPr>
              <a:t>SlideOnline.com</a:t>
            </a:r>
            <a:endParaRPr lang="en-US" sz="2400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819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2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77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94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81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D01C1-04BE-4996-AB3B-C87F51C2A1D7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90F8C-3D0D-4DB1-B2BD-1525EA5CE1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74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nasm.us/pub/nasm/releasebuilds/2.08/linux/nasm-2.08-1.i386.rp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md.edu/~shankar/412-F12/x.pdf" TargetMode="External"/><Relationship Id="rId2" Type="http://schemas.openxmlformats.org/officeDocument/2006/relationships/hyperlink" Target="http://geekos.sourceforge.net/docs/geekos-paper.pd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opbox.com/s/h9vtfdhta14o1yx/ubuntu-10.04-desktop-i386.iso" TargetMode="External"/><Relationship Id="rId2" Type="http://schemas.openxmlformats.org/officeDocument/2006/relationships/hyperlink" Target="https://www.virtualbox.org/wiki/Download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8600" y="1986170"/>
            <a:ext cx="5410200" cy="1823830"/>
          </a:xfrm>
        </p:spPr>
        <p:txBody>
          <a:bodyPr anchor="ctr">
            <a:noAutofit/>
          </a:bodyPr>
          <a:lstStyle/>
          <a:p>
            <a:pPr algn="ctr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Geek OS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/>
              <a:t>Shell</a:t>
            </a:r>
            <a:r>
              <a:rPr lang="ko-KR" altLang="en-US" dirty="0"/>
              <a:t>에서 직접 </a:t>
            </a:r>
            <a:r>
              <a:rPr lang="ko-KR" altLang="en-US" dirty="0" smtClean="0"/>
              <a:t>설치</a:t>
            </a:r>
            <a:endParaRPr lang="en-US" altLang="ko-KR" dirty="0" smtClean="0"/>
          </a:p>
          <a:p>
            <a:pPr lvl="2">
              <a:lnSpc>
                <a:spcPct val="150000"/>
              </a:lnSpc>
            </a:pPr>
            <a:r>
              <a:rPr lang="en-US" altLang="ko-KR" dirty="0" err="1">
                <a:solidFill>
                  <a:schemeClr val="tx1"/>
                </a:solidFill>
              </a:rPr>
              <a:t>sudo</a:t>
            </a:r>
            <a:r>
              <a:rPr lang="en-US" altLang="ko-KR" dirty="0">
                <a:solidFill>
                  <a:schemeClr val="tx1"/>
                </a:solidFill>
              </a:rPr>
              <a:t> apt-get install </a:t>
            </a:r>
            <a:r>
              <a:rPr lang="en-US" altLang="ko-KR" dirty="0" err="1">
                <a:solidFill>
                  <a:schemeClr val="tx1"/>
                </a:solidFill>
              </a:rPr>
              <a:t>bochs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bochs</a:t>
            </a:r>
            <a:r>
              <a:rPr lang="en-US" altLang="ko-KR" dirty="0" smtClean="0">
                <a:solidFill>
                  <a:schemeClr val="tx1"/>
                </a:solidFill>
              </a:rPr>
              <a:t>-x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설치 확인</a:t>
            </a:r>
            <a:endParaRPr lang="en-US" altLang="ko-KR" dirty="0" smtClean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err="1" smtClean="0">
                <a:latin typeface="+mn-ea"/>
              </a:rPr>
              <a:t>Bochs</a:t>
            </a:r>
            <a:endParaRPr lang="en-US" altLang="ko-KR" dirty="0" smtClean="0">
              <a:latin typeface="+mn-ea"/>
            </a:endParaRPr>
          </a:p>
        </p:txBody>
      </p:sp>
      <p:sp>
        <p:nvSpPr>
          <p:cNvPr id="8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bochs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124200"/>
            <a:ext cx="3043238" cy="27051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274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Geek-OS </a:t>
            </a:r>
            <a:r>
              <a:rPr lang="ko-KR" altLang="en-US" dirty="0">
                <a:latin typeface="+mn-ea"/>
              </a:rPr>
              <a:t>컴파일에 사용될 </a:t>
            </a:r>
            <a:r>
              <a:rPr lang="en-US" altLang="ko-KR" dirty="0">
                <a:latin typeface="+mn-ea"/>
              </a:rPr>
              <a:t>assembler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호환성 문제로 </a:t>
            </a:r>
            <a:r>
              <a:rPr lang="en-US" altLang="ko-KR" dirty="0" smtClean="0">
                <a:latin typeface="+mn-ea"/>
              </a:rPr>
              <a:t>2.08 </a:t>
            </a:r>
            <a:r>
              <a:rPr lang="ko-KR" altLang="en-US" dirty="0" smtClean="0">
                <a:latin typeface="+mn-ea"/>
              </a:rPr>
              <a:t>버전 </a:t>
            </a:r>
            <a:r>
              <a:rPr lang="en-US" altLang="ko-KR" dirty="0" smtClean="0">
                <a:latin typeface="+mn-ea"/>
              </a:rPr>
              <a:t>rpm</a:t>
            </a:r>
            <a:r>
              <a:rPr lang="ko-KR" altLang="en-US" dirty="0" smtClean="0">
                <a:latin typeface="+mn-ea"/>
              </a:rPr>
              <a:t>다운로드 후 설치</a:t>
            </a:r>
            <a:endParaRPr lang="en-US" altLang="ko-KR" dirty="0"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wget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hlinkClick r:id="rId2"/>
              </a:rPr>
              <a:t>http://www.nasm.us/pub/nasm/releasebuilds/2.08/linux/nasm-2.08-1.i386.rpm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lvl="2">
              <a:lnSpc>
                <a:spcPct val="150000"/>
              </a:lnSpc>
            </a:pPr>
            <a:r>
              <a:rPr lang="en-US" altLang="ko-KR" dirty="0" smtClean="0"/>
              <a:t>alien </a:t>
            </a:r>
            <a:r>
              <a:rPr lang="ko-KR" altLang="en-US" dirty="0" smtClean="0">
                <a:solidFill>
                  <a:schemeClr val="tx1"/>
                </a:solidFill>
              </a:rPr>
              <a:t>설치</a:t>
            </a:r>
            <a:endParaRPr lang="en-US" altLang="ko-KR" dirty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apt-get install </a:t>
            </a:r>
            <a:r>
              <a:rPr lang="en-US" altLang="ko-KR" dirty="0" smtClean="0">
                <a:solidFill>
                  <a:schemeClr val="tx1"/>
                </a:solidFill>
              </a:rPr>
              <a:t>alien</a:t>
            </a:r>
          </a:p>
          <a:p>
            <a:pPr lvl="2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</a:rPr>
              <a:t>rpm</a:t>
            </a:r>
            <a:r>
              <a:rPr lang="ko-KR" altLang="en-US" dirty="0">
                <a:solidFill>
                  <a:schemeClr val="tx1"/>
                </a:solidFill>
              </a:rPr>
              <a:t>파일을 </a:t>
            </a:r>
            <a:r>
              <a:rPr lang="en-US" altLang="ko-KR" dirty="0">
                <a:solidFill>
                  <a:schemeClr val="tx1"/>
                </a:solidFill>
              </a:rPr>
              <a:t>deb </a:t>
            </a:r>
            <a:r>
              <a:rPr lang="ko-KR" altLang="en-US" dirty="0">
                <a:solidFill>
                  <a:schemeClr val="tx1"/>
                </a:solidFill>
              </a:rPr>
              <a:t>파일로 </a:t>
            </a:r>
            <a:r>
              <a:rPr lang="ko-KR" altLang="en-US" dirty="0" smtClean="0">
                <a:solidFill>
                  <a:schemeClr val="tx1"/>
                </a:solidFill>
              </a:rPr>
              <a:t>변환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alien -k nasm-2.08-1.i386.rpm</a:t>
            </a:r>
          </a:p>
          <a:p>
            <a:pPr lvl="2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</a:rPr>
              <a:t>변환된 </a:t>
            </a:r>
            <a:r>
              <a:rPr lang="ko-KR" altLang="en-US" dirty="0">
                <a:solidFill>
                  <a:schemeClr val="tx1"/>
                </a:solidFill>
              </a:rPr>
              <a:t>패키지 </a:t>
            </a:r>
            <a:r>
              <a:rPr lang="ko-KR" altLang="en-US" dirty="0" smtClean="0">
                <a:solidFill>
                  <a:schemeClr val="tx1"/>
                </a:solidFill>
              </a:rPr>
              <a:t>설치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3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>
                <a:solidFill>
                  <a:schemeClr val="tx1"/>
                </a:solidFill>
              </a:rPr>
              <a:t>dpkg</a:t>
            </a:r>
            <a:r>
              <a:rPr lang="en-US" altLang="ko-KR" dirty="0">
                <a:solidFill>
                  <a:schemeClr val="tx1"/>
                </a:solidFill>
              </a:rPr>
              <a:t> -</a:t>
            </a:r>
            <a:r>
              <a:rPr lang="en-US" altLang="ko-KR" dirty="0" err="1">
                <a:solidFill>
                  <a:schemeClr val="tx1"/>
                </a:solidFill>
              </a:rPr>
              <a:t>i</a:t>
            </a:r>
            <a:r>
              <a:rPr lang="en-US" altLang="ko-KR" dirty="0">
                <a:solidFill>
                  <a:schemeClr val="tx1"/>
                </a:solidFill>
              </a:rPr>
              <a:t> nasm_2.08-1_i386.deb</a:t>
            </a:r>
          </a:p>
          <a:p>
            <a:pPr lvl="2">
              <a:lnSpc>
                <a:spcPct val="150000"/>
              </a:lnSpc>
            </a:pP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설치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확인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lvl="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nasm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-version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그림 5" descr="nasm_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4291" y="2036769"/>
            <a:ext cx="1478877" cy="863809"/>
          </a:xfrm>
          <a:prstGeom prst="rect">
            <a:avLst/>
          </a:prstGeom>
        </p:spPr>
      </p:pic>
      <p:sp>
        <p:nvSpPr>
          <p:cNvPr id="7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nasm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7891" y="3634442"/>
            <a:ext cx="3352800" cy="29802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8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프로젝트를 </a:t>
            </a:r>
            <a:r>
              <a:rPr lang="ko-KR" altLang="en-US" dirty="0">
                <a:latin typeface="+mn-ea"/>
              </a:rPr>
              <a:t>진행할 </a:t>
            </a:r>
            <a:r>
              <a:rPr lang="en-US" altLang="ko-KR" dirty="0" smtClean="0">
                <a:latin typeface="+mn-ea"/>
              </a:rPr>
              <a:t>OS </a:t>
            </a:r>
            <a:r>
              <a:rPr lang="ko-KR" altLang="en-US" dirty="0" err="1">
                <a:latin typeface="+mn-ea"/>
              </a:rPr>
              <a:t>커널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소스</a:t>
            </a:r>
            <a:endParaRPr lang="en-US" altLang="ko-KR" dirty="0" smtClean="0">
              <a:latin typeface="+mn-ea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Install</a:t>
            </a:r>
          </a:p>
          <a:p>
            <a:pPr lvl="2"/>
            <a:r>
              <a:rPr lang="en-US" altLang="ko-KR" dirty="0" smtClean="0">
                <a:latin typeface="+mn-ea"/>
              </a:rPr>
              <a:t>Geek-OS</a:t>
            </a:r>
            <a:r>
              <a:rPr lang="ko-KR" altLang="en-US" dirty="0" smtClean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소스 </a:t>
            </a:r>
            <a:r>
              <a:rPr lang="ko-KR" altLang="en-US" dirty="0" smtClean="0">
                <a:latin typeface="+mn-ea"/>
              </a:rPr>
              <a:t>다운로드</a:t>
            </a:r>
            <a:endParaRPr lang="en-US" altLang="ko-KR" dirty="0" smtClean="0"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latin typeface="+mn-ea"/>
              </a:rPr>
              <a:t>wget</a:t>
            </a:r>
            <a:r>
              <a:rPr lang="en-US" altLang="ko-KR" dirty="0" smtClean="0">
                <a:latin typeface="+mn-ea"/>
              </a:rPr>
              <a:t> http</a:t>
            </a:r>
            <a:r>
              <a:rPr lang="en-US" altLang="ko-KR" dirty="0">
                <a:latin typeface="+mn-ea"/>
              </a:rPr>
              <a:t>://</a:t>
            </a:r>
            <a:r>
              <a:rPr lang="en-US" altLang="ko-KR" dirty="0" smtClean="0">
                <a:latin typeface="+mn-ea"/>
              </a:rPr>
              <a:t>sourceforge.net/projects/geekos/files/geekos/geekos-0.3.0/geekos-0.3.0.zip</a:t>
            </a:r>
          </a:p>
          <a:p>
            <a:pPr lvl="2"/>
            <a:r>
              <a:rPr lang="ko-KR" altLang="en-US" dirty="0" smtClean="0">
                <a:latin typeface="+mn-ea"/>
              </a:rPr>
              <a:t>압축 해제</a:t>
            </a:r>
            <a:endParaRPr lang="en-US" altLang="ko-KR" dirty="0" smtClean="0"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unzip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geekos-0.3.0.zip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lvl="2"/>
            <a:r>
              <a:rPr lang="ko-KR" altLang="en-US" dirty="0" smtClean="0">
                <a:latin typeface="+mn-ea"/>
              </a:rPr>
              <a:t>환경변수 추가</a:t>
            </a:r>
            <a:endParaRPr lang="en-US" altLang="ko-KR" dirty="0" smtClean="0"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vi  ~/.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bashrc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마지막 줄에 내용 추가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chemeClr val="tx1"/>
                </a:solidFill>
                <a:latin typeface="+mn-ea"/>
              </a:rPr>
              <a:t>source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~/.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bashrc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en-US" altLang="ko-KR" dirty="0" smtClean="0">
              <a:latin typeface="+mn-ea"/>
            </a:endParaRPr>
          </a:p>
          <a:p>
            <a:pPr lvl="2"/>
            <a:r>
              <a:rPr lang="ko-KR" altLang="en-US" dirty="0" smtClean="0">
                <a:latin typeface="+mn-ea"/>
              </a:rPr>
              <a:t>만약 </a:t>
            </a:r>
            <a:r>
              <a:rPr lang="en-US" altLang="ko-KR" dirty="0" smtClean="0">
                <a:latin typeface="+mn-ea"/>
              </a:rPr>
              <a:t>vi </a:t>
            </a:r>
            <a:r>
              <a:rPr lang="ko-KR" altLang="en-US" dirty="0" smtClean="0">
                <a:latin typeface="+mn-ea"/>
              </a:rPr>
              <a:t>편집기가 제대로 동작 </a:t>
            </a:r>
            <a:r>
              <a:rPr lang="ko-KR" altLang="en-US" dirty="0" err="1" smtClean="0">
                <a:latin typeface="+mn-ea"/>
              </a:rPr>
              <a:t>안하면</a:t>
            </a:r>
            <a:endParaRPr lang="ko-KR" altLang="en-US" dirty="0" smtClean="0">
              <a:latin typeface="+mn-ea"/>
            </a:endParaRPr>
          </a:p>
          <a:p>
            <a:pPr lvl="3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apt-get install vim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4495800" y="3733800"/>
            <a:ext cx="4495800" cy="2031325"/>
          </a:xfrm>
          <a:prstGeom prst="rect">
            <a:avLst/>
          </a:prstGeom>
          <a:solidFill>
            <a:srgbClr val="00B0F0">
              <a:alpha val="30196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GEEKOS_HOME=</a:t>
            </a:r>
            <a:r>
              <a:rPr lang="en-US" altLang="ko-KR" sz="1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</a:t>
            </a:r>
            <a:r>
              <a:rPr lang="en-US" altLang="ko-KR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home/</a:t>
            </a:r>
            <a:r>
              <a:rPr lang="en-US" altLang="ko-KR" sz="1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myung_hoon</a:t>
            </a:r>
            <a:r>
              <a:rPr lang="en-US" altLang="ko-KR" sz="1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/geekos-0.3.0</a:t>
            </a:r>
            <a:endParaRPr lang="en-US" altLang="ko-KR" sz="1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GEEKOS_HOME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PATH=$GEEKOS_HOME/scripts:$PATH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PATH alias 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bochs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='/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usr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/bin/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bochs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-q'</a:t>
            </a:r>
            <a:b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BXSHARE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=/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usr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/share/</a:t>
            </a:r>
            <a:r>
              <a:rPr lang="en-US" altLang="ko-KR" sz="1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bochs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ko-K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export </a:t>
            </a:r>
            <a:r>
              <a:rPr lang="en-US" altLang="ko-K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BXSHARE</a:t>
            </a:r>
            <a:endParaRPr lang="ko-KR" altLang="en-US" sz="1400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3553751" y="4354287"/>
            <a:ext cx="818677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Geek OS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05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493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19050" y="2212144"/>
            <a:ext cx="8839200" cy="4493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chemeClr val="tx1"/>
                </a:solidFill>
                <a:latin typeface="+mn-ea"/>
              </a:rPr>
              <a:t>첫 프로젝트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디렉토리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생성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1017270" lvl="2" indent="-342900"/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startProject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&lt;project name&gt; &lt;master directory&gt; [&lt;previous project&gt;]</a:t>
            </a:r>
          </a:p>
          <a:p>
            <a:pPr marL="1474470" lvl="3" indent="-342900"/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startProject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project0 /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home/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myung_hoon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/geekos-0.3.0/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src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1017270" lvl="2" indent="-342900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project0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디렉토리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생성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확인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Makefile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수정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1303020" lvl="2" indent="-342900"/>
            <a:r>
              <a:rPr lang="ko-KR" altLang="en-US" dirty="0">
                <a:solidFill>
                  <a:schemeClr val="tx1"/>
                </a:solidFill>
                <a:latin typeface="+mn-ea"/>
              </a:rPr>
              <a:t>컴파일 과정의 반복적 명령을 자동화하여 기술한 파일</a:t>
            </a:r>
          </a:p>
          <a:p>
            <a:pPr marL="1303020" lvl="2" indent="-342900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cd project0/build/</a:t>
            </a:r>
          </a:p>
          <a:p>
            <a:pPr marL="1303020" lvl="2" indent="-342900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vi </a:t>
            </a: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Makefile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1303020" lvl="2" indent="-342900"/>
            <a:r>
              <a:rPr lang="en-US" altLang="ko-KR" dirty="0">
                <a:solidFill>
                  <a:schemeClr val="tx1"/>
                </a:solidFill>
                <a:latin typeface="+mn-ea"/>
              </a:rPr>
              <a:t>148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, 149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번째 줄 수정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번호 보이기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 :</a:t>
            </a:r>
            <a:r>
              <a:rPr lang="en-US" altLang="ko-KR" dirty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set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nu,  148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번째 줄로 가기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sym typeface="Wingdings" panose="05000000000000000000" pitchFamily="2" charset="2"/>
              </a:rPr>
              <a:t> :148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)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617220" lvl="1" indent="-34290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make(project0/build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)</a:t>
            </a:r>
          </a:p>
          <a:p>
            <a:pPr marL="1303020" lvl="2" indent="-342900"/>
            <a:r>
              <a:rPr lang="ko-KR" altLang="en-US" dirty="0">
                <a:solidFill>
                  <a:schemeClr val="tx1"/>
                </a:solidFill>
                <a:latin typeface="+mn-ea"/>
              </a:rPr>
              <a:t>파일 간의 종속 관계를 파악해 </a:t>
            </a: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Makefile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에 기술된 대로 컴파일 또는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쉘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명령을 내릴 수 있는 유틸리티</a:t>
            </a:r>
          </a:p>
          <a:p>
            <a:pPr marL="1303020" lvl="2" indent="-342900"/>
            <a:r>
              <a:rPr lang="en-US" altLang="ko-KR" dirty="0">
                <a:solidFill>
                  <a:schemeClr val="tx1"/>
                </a:solidFill>
                <a:latin typeface="+mn-ea"/>
              </a:rPr>
              <a:t>make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명령으로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Geek-OS </a:t>
            </a:r>
            <a:r>
              <a:rPr lang="ko-KR" altLang="en-US" dirty="0" err="1">
                <a:solidFill>
                  <a:schemeClr val="tx1"/>
                </a:solidFill>
                <a:latin typeface="+mn-ea"/>
              </a:rPr>
              <a:t>커널을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 한 번에 컴파일</a:t>
            </a:r>
          </a:p>
          <a:p>
            <a:pPr marL="1303020" lvl="2" indent="-342900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make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33512" y="3930650"/>
            <a:ext cx="6429375" cy="1708160"/>
          </a:xfrm>
          <a:prstGeom prst="rect">
            <a:avLst/>
          </a:prstGeom>
          <a:solidFill>
            <a:srgbClr val="00B0F0">
              <a:alpha val="30196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148</a:t>
            </a:r>
            <a:r>
              <a:rPr kumimoji="1" lang="ko-KR" altLang="en-US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 </a:t>
            </a:r>
            <a:r>
              <a:rPr kumimoji="1" lang="en-US" altLang="ko-KR" sz="1400" dirty="0">
                <a:latin typeface="Tahoma" panose="020B0604030504040204" pitchFamily="34" charset="0"/>
                <a:ea typeface="굴림" panose="020B0600000101010101" pitchFamily="50" charset="-127"/>
              </a:rPr>
              <a:t>: GENERAL_OPTS := -O -Wall $(EXTRA_C_OPTS)</a:t>
            </a:r>
          </a:p>
          <a:p>
            <a:pPr>
              <a:lnSpc>
                <a:spcPct val="150000"/>
              </a:lnSpc>
            </a:pPr>
            <a:r>
              <a:rPr kumimoji="1" lang="en-US" altLang="ko-KR" sz="1400" dirty="0">
                <a:latin typeface="Tahoma" panose="020B0604030504040204" pitchFamily="34" charset="0"/>
                <a:ea typeface="굴림" panose="020B0600000101010101" pitchFamily="50" charset="-127"/>
              </a:rPr>
              <a:t>       -&gt; GENERAL_OPTS := -O -Wall $(EXTRA_C_OPTS) </a:t>
            </a:r>
            <a:r>
              <a:rPr kumimoji="1" lang="en-US" altLang="ko-KR" sz="1400" dirty="0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-</a:t>
            </a:r>
            <a:r>
              <a:rPr kumimoji="1" lang="en-US" altLang="ko-KR" sz="1400" dirty="0" err="1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fno</a:t>
            </a:r>
            <a:r>
              <a:rPr kumimoji="1" lang="en-US" altLang="ko-KR" sz="1400" dirty="0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-stack-protector</a:t>
            </a:r>
            <a:r>
              <a:rPr kumimoji="1" lang="en-US" altLang="ko-KR" sz="1400" dirty="0">
                <a:latin typeface="Tahoma" panose="020B0604030504040204" pitchFamily="34" charset="0"/>
                <a:ea typeface="굴림" panose="020B0600000101010101" pitchFamily="50" charset="-127"/>
              </a:rPr>
              <a:t> </a:t>
            </a:r>
          </a:p>
          <a:p>
            <a:pPr>
              <a:lnSpc>
                <a:spcPct val="150000"/>
              </a:lnSpc>
            </a:pPr>
            <a:r>
              <a:rPr kumimoji="1" lang="en-US" altLang="ko-KR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				          </a:t>
            </a:r>
            <a:r>
              <a:rPr kumimoji="1" lang="en-US" altLang="ko-KR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(SSP - </a:t>
            </a:r>
            <a:r>
              <a:rPr kumimoji="1" lang="ko-KR" altLang="en-US" sz="6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스택</a:t>
            </a:r>
            <a:r>
              <a:rPr kumimoji="1" lang="ko-KR" altLang="en-US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 </a:t>
            </a:r>
            <a:r>
              <a:rPr kumimoji="1" lang="en-US" altLang="ko-KR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overflow</a:t>
            </a:r>
            <a:r>
              <a:rPr kumimoji="1" lang="ko-KR" altLang="en-US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를 </a:t>
            </a:r>
            <a:r>
              <a:rPr kumimoji="1" lang="ko-KR" altLang="en-US" sz="6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방지하기위한</a:t>
            </a:r>
            <a:r>
              <a:rPr kumimoji="1" lang="ko-KR" altLang="en-US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 컴파일 옵션을 꺼준다</a:t>
            </a:r>
            <a:r>
              <a:rPr kumimoji="1" lang="en-US" altLang="ko-KR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)</a:t>
            </a:r>
            <a:endParaRPr kumimoji="1" lang="en-US" altLang="ko-KR" sz="600" dirty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149</a:t>
            </a:r>
            <a:r>
              <a:rPr kumimoji="1" lang="ko-KR" altLang="en-US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 </a:t>
            </a:r>
            <a:r>
              <a:rPr kumimoji="1" lang="en-US" altLang="ko-KR" sz="1400" dirty="0">
                <a:latin typeface="Tahoma" panose="020B0604030504040204" pitchFamily="34" charset="0"/>
                <a:ea typeface="굴림" panose="020B0600000101010101" pitchFamily="50" charset="-127"/>
              </a:rPr>
              <a:t>: CC_GENERAL_OPTS := $(GENERAL_OPTS) -</a:t>
            </a:r>
            <a:r>
              <a:rPr kumimoji="1" lang="en-US" altLang="ko-KR" sz="1400" dirty="0" err="1">
                <a:latin typeface="Tahoma" panose="020B0604030504040204" pitchFamily="34" charset="0"/>
                <a:ea typeface="굴림" panose="020B0600000101010101" pitchFamily="50" charset="-127"/>
              </a:rPr>
              <a:t>Werror</a:t>
            </a:r>
            <a:endParaRPr kumimoji="1" lang="en-US" altLang="ko-KR" sz="1400" dirty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1400" dirty="0">
                <a:latin typeface="Tahoma" panose="020B0604030504040204" pitchFamily="34" charset="0"/>
                <a:ea typeface="굴림" panose="020B0600000101010101" pitchFamily="50" charset="-127"/>
              </a:rPr>
              <a:t>        -&gt;CC_GENERAL_OPTS := $(GENERAL_OPTS) </a:t>
            </a:r>
            <a:r>
              <a:rPr kumimoji="1" lang="en-US" altLang="ko-KR" sz="1400" dirty="0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#-</a:t>
            </a:r>
            <a:r>
              <a:rPr kumimoji="1" lang="en-US" altLang="ko-KR" sz="1400" dirty="0" err="1" smtClean="0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Werror</a:t>
            </a:r>
            <a:r>
              <a:rPr kumimoji="1" lang="en-US" altLang="ko-KR" sz="1400" dirty="0" smtClean="0">
                <a:solidFill>
                  <a:srgbClr val="FF0000"/>
                </a:solidFill>
                <a:latin typeface="Tahoma" panose="020B0604030504040204" pitchFamily="34" charset="0"/>
                <a:ea typeface="굴림" panose="020B0600000101010101" pitchFamily="50" charset="-127"/>
              </a:rPr>
              <a:t> </a:t>
            </a:r>
            <a:r>
              <a:rPr kumimoji="1" lang="en-US" altLang="ko-KR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(</a:t>
            </a:r>
            <a:r>
              <a:rPr kumimoji="1" lang="ko-KR" altLang="en-US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경고를 </a:t>
            </a:r>
            <a:r>
              <a:rPr kumimoji="1" lang="ko-KR" altLang="en-US" sz="6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오류취급하는</a:t>
            </a:r>
            <a:r>
              <a:rPr kumimoji="1" lang="ko-KR" altLang="en-US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 옵션을 꺼준다</a:t>
            </a:r>
            <a:r>
              <a:rPr kumimoji="1" lang="en-US" altLang="ko-KR" sz="600" dirty="0" smtClean="0">
                <a:latin typeface="Tahoma" panose="020B0604030504040204" pitchFamily="34" charset="0"/>
                <a:ea typeface="굴림" panose="020B0600000101010101" pitchFamily="50" charset="-127"/>
              </a:rPr>
              <a:t>)</a:t>
            </a:r>
            <a:r>
              <a:rPr kumimoji="1" lang="en-US" altLang="ko-KR" sz="1400" dirty="0" smtClean="0">
                <a:latin typeface="Tahoma" panose="020B0604030504040204" pitchFamily="34" charset="0"/>
                <a:ea typeface="굴림" panose="020B0600000101010101" pitchFamily="50" charset="-127"/>
              </a:rPr>
              <a:t>    </a:t>
            </a:r>
            <a:endParaRPr kumimoji="1" lang="ko-KR" altLang="en-US" sz="1400" dirty="0">
              <a:latin typeface="Tahoma" panose="020B0604030504040204" pitchFamily="34" charset="0"/>
              <a:ea typeface="굴림" panose="020B0600000101010101" pitchFamily="50" charset="-127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Geek OS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965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9525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1">
              <a:buFont typeface="Arial" panose="020B0604020202020204" pitchFamily="34" charset="0"/>
              <a:buChar char="•"/>
            </a:pPr>
            <a:r>
              <a:rPr lang="en-US" altLang="ko-KR" dirty="0">
                <a:latin typeface="+mn-ea"/>
              </a:rPr>
              <a:t>.</a:t>
            </a:r>
            <a:r>
              <a:rPr lang="en-US" altLang="ko-KR" dirty="0" err="1">
                <a:latin typeface="+mn-ea"/>
              </a:rPr>
              <a:t>bochsrc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수정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dirty="0" smtClean="0">
                <a:latin typeface="+mn-ea"/>
              </a:rPr>
              <a:t>project0/build)</a:t>
            </a:r>
          </a:p>
          <a:p>
            <a:pPr marL="960120" lvl="2"/>
            <a:r>
              <a:rPr lang="en-US" altLang="ko-KR" dirty="0" err="1" smtClean="0">
                <a:latin typeface="+mn-ea"/>
              </a:rPr>
              <a:t>bochs</a:t>
            </a:r>
            <a:r>
              <a:rPr lang="en-US" altLang="ko-KR" dirty="0" smtClean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emulator</a:t>
            </a:r>
            <a:r>
              <a:rPr lang="ko-KR" altLang="en-US" dirty="0">
                <a:latin typeface="+mn-ea"/>
              </a:rPr>
              <a:t>에 대한 설정을 저장해둔 </a:t>
            </a:r>
            <a:r>
              <a:rPr lang="ko-KR" altLang="en-US" dirty="0" smtClean="0">
                <a:latin typeface="+mn-ea"/>
              </a:rPr>
              <a:t>파일</a:t>
            </a:r>
            <a:endParaRPr lang="en-US" altLang="ko-KR" dirty="0">
              <a:latin typeface="+mn-ea"/>
            </a:endParaRPr>
          </a:p>
          <a:p>
            <a:pPr marL="960120" lvl="2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vi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.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bochsrc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960120" lvl="2"/>
            <a:r>
              <a:rPr lang="ko-KR" altLang="en-US" dirty="0" smtClean="0">
                <a:latin typeface="+mn-ea"/>
              </a:rPr>
              <a:t>다음 </a:t>
            </a:r>
            <a:r>
              <a:rPr lang="ko-KR" altLang="en-US" dirty="0">
                <a:latin typeface="+mn-ea"/>
              </a:rPr>
              <a:t>내용으로 </a:t>
            </a:r>
            <a:r>
              <a:rPr lang="ko-KR" altLang="en-US" dirty="0" smtClean="0">
                <a:latin typeface="+mn-ea"/>
              </a:rPr>
              <a:t>수정</a:t>
            </a:r>
            <a:endParaRPr lang="ko-KR" altLang="en-US" dirty="0">
              <a:latin typeface="+mn-ea"/>
            </a:endParaRPr>
          </a:p>
        </p:txBody>
      </p:sp>
      <p:sp>
        <p:nvSpPr>
          <p:cNvPr id="7" name="직사각형 6"/>
          <p:cNvSpPr>
            <a:spLocks noChangeArrowheads="1"/>
          </p:cNvSpPr>
          <p:nvPr/>
        </p:nvSpPr>
        <p:spPr bwMode="auto">
          <a:xfrm>
            <a:off x="1028700" y="3424161"/>
            <a:ext cx="7429500" cy="2123658"/>
          </a:xfrm>
          <a:prstGeom prst="rect">
            <a:avLst/>
          </a:prstGeom>
          <a:solidFill>
            <a:srgbClr val="00B0F0">
              <a:alpha val="30196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vgaromimage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file=/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usr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/share/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bochs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/VGABIOS-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lgpl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-latest</a:t>
            </a:r>
          </a:p>
          <a:p>
            <a:pPr>
              <a:lnSpc>
                <a:spcPct val="150000"/>
              </a:lnSpc>
            </a:pP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romimage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file=/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usr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/share/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bochs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/BIOS-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bochs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-latest</a:t>
            </a:r>
          </a:p>
          <a:p>
            <a:pPr>
              <a:lnSpc>
                <a:spcPct val="150000"/>
              </a:lnSpc>
            </a:pPr>
            <a:r>
              <a:rPr kumimoji="1" lang="en-US" altLang="ko-KR" sz="1100" dirty="0" smtClean="0">
                <a:latin typeface="Tahoma" panose="020B0604030504040204" pitchFamily="34" charset="0"/>
                <a:ea typeface="굴림" panose="020B0600000101010101" pitchFamily="50" charset="-127"/>
              </a:rPr>
              <a:t>megs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8</a:t>
            </a:r>
          </a:p>
          <a:p>
            <a:pPr>
              <a:lnSpc>
                <a:spcPct val="150000"/>
              </a:lnSpc>
            </a:pP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boot: </a:t>
            </a:r>
            <a:r>
              <a:rPr kumimoji="1" lang="en-US" altLang="ko-KR" sz="1100" dirty="0" smtClean="0">
                <a:latin typeface="Tahoma" panose="020B0604030504040204" pitchFamily="34" charset="0"/>
                <a:ea typeface="굴림" panose="020B0600000101010101" pitchFamily="50" charset="-127"/>
              </a:rPr>
              <a:t>a</a:t>
            </a:r>
            <a:endParaRPr kumimoji="1" lang="en-US" altLang="ko-KR" sz="1100" dirty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11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floppya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1_44=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fd.img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, status=inserted</a:t>
            </a:r>
          </a:p>
          <a:p>
            <a:pPr>
              <a:lnSpc>
                <a:spcPct val="150000"/>
              </a:lnSpc>
            </a:pP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log: ./</a:t>
            </a: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bochs.out</a:t>
            </a:r>
            <a:endParaRPr kumimoji="1" lang="en-US" altLang="ko-KR" sz="1100" dirty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ko-KR" sz="1100" dirty="0" smtClean="0">
                <a:latin typeface="Tahoma" panose="020B0604030504040204" pitchFamily="34" charset="0"/>
                <a:ea typeface="굴림" panose="020B0600000101010101" pitchFamily="50" charset="-127"/>
              </a:rPr>
              <a:t>mouse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enabled=0</a:t>
            </a:r>
          </a:p>
          <a:p>
            <a:pPr>
              <a:lnSpc>
                <a:spcPct val="150000"/>
              </a:lnSpc>
            </a:pPr>
            <a:r>
              <a:rPr kumimoji="1" lang="en-US" altLang="ko-KR" sz="1100" dirty="0" err="1">
                <a:latin typeface="Tahoma" panose="020B0604030504040204" pitchFamily="34" charset="0"/>
                <a:ea typeface="굴림" panose="020B0600000101010101" pitchFamily="50" charset="-127"/>
              </a:rPr>
              <a:t>private_colormap</a:t>
            </a:r>
            <a:r>
              <a:rPr kumimoji="1" lang="en-US" altLang="ko-KR" sz="1100" dirty="0">
                <a:latin typeface="Tahoma" panose="020B0604030504040204" pitchFamily="34" charset="0"/>
                <a:ea typeface="굴림" panose="020B0600000101010101" pitchFamily="50" charset="-127"/>
              </a:rPr>
              <a:t>: enabled=0</a:t>
            </a:r>
            <a:endParaRPr kumimoji="1" lang="ko-KR" altLang="en-US" sz="1100" dirty="0">
              <a:latin typeface="Tahoma" panose="020B0604030504040204" pitchFamily="34" charset="0"/>
              <a:ea typeface="굴림" panose="020B0600000101010101" pitchFamily="50" charset="-127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Geek OS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6094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28600" y="2221669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>
              <a:buFont typeface="Arial" panose="020B0604020202020204" pitchFamily="34" charset="0"/>
              <a:buChar char="•"/>
            </a:pPr>
            <a:r>
              <a:rPr lang="en-US" altLang="ko-KR" dirty="0" smtClean="0"/>
              <a:t> </a:t>
            </a:r>
            <a:r>
              <a:rPr lang="en-US" altLang="ko-KR" dirty="0" err="1"/>
              <a:t>bochs</a:t>
            </a:r>
            <a:r>
              <a:rPr lang="en-US" altLang="ko-KR" dirty="0"/>
              <a:t> emulator </a:t>
            </a:r>
            <a:r>
              <a:rPr lang="ko-KR" altLang="en-US" dirty="0"/>
              <a:t>실행 및 </a:t>
            </a:r>
            <a:r>
              <a:rPr lang="en-US" altLang="ko-KR" dirty="0"/>
              <a:t>Geek-OS </a:t>
            </a:r>
            <a:r>
              <a:rPr lang="ko-KR" altLang="en-US" dirty="0"/>
              <a:t>부팅</a:t>
            </a:r>
            <a:r>
              <a:rPr lang="en-US" altLang="ko-KR" dirty="0"/>
              <a:t>(project0/build</a:t>
            </a:r>
            <a:r>
              <a:rPr lang="en-US" altLang="ko-KR" dirty="0" smtClean="0"/>
              <a:t>)</a:t>
            </a:r>
          </a:p>
          <a:p>
            <a:pPr marL="800100" lvl="2"/>
            <a:r>
              <a:rPr lang="ko-KR" altLang="en-US" dirty="0" smtClean="0"/>
              <a:t>컴파일 </a:t>
            </a:r>
            <a:r>
              <a:rPr lang="ko-KR" altLang="en-US" dirty="0"/>
              <a:t>하여 만들어진 </a:t>
            </a:r>
            <a:r>
              <a:rPr lang="ko-KR" altLang="en-US" dirty="0" err="1"/>
              <a:t>커널</a:t>
            </a:r>
            <a:r>
              <a:rPr lang="ko-KR" altLang="en-US" dirty="0"/>
              <a:t> 이미지를 통해 </a:t>
            </a:r>
            <a:r>
              <a:rPr lang="en-US" altLang="ko-KR" dirty="0"/>
              <a:t>Geek-OS </a:t>
            </a:r>
            <a:r>
              <a:rPr lang="ko-KR" altLang="en-US" dirty="0" smtClean="0"/>
              <a:t>부팅</a:t>
            </a:r>
            <a:endParaRPr lang="en-US" altLang="ko-KR" dirty="0"/>
          </a:p>
          <a:p>
            <a:pPr marL="800100" lvl="2"/>
            <a:r>
              <a:rPr lang="en-US" altLang="ko-KR" dirty="0" err="1" smtClean="0">
                <a:solidFill>
                  <a:schemeClr val="tx1"/>
                </a:solidFill>
              </a:rPr>
              <a:t>bochs</a:t>
            </a:r>
            <a:endParaRPr lang="en-US" altLang="ko-KR" dirty="0">
              <a:solidFill>
                <a:schemeClr val="tx1"/>
              </a:solidFill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5029200" y="3955325"/>
            <a:ext cx="3429000" cy="1905000"/>
            <a:chOff x="6431877" y="5029200"/>
            <a:chExt cx="2358289" cy="1371600"/>
          </a:xfrm>
        </p:grpSpPr>
        <p:grpSp>
          <p:nvGrpSpPr>
            <p:cNvPr id="11" name="그룹 10"/>
            <p:cNvGrpSpPr/>
            <p:nvPr/>
          </p:nvGrpSpPr>
          <p:grpSpPr>
            <a:xfrm>
              <a:off x="6647840" y="5029200"/>
              <a:ext cx="2142326" cy="1371600"/>
              <a:chOff x="1743874" y="2463705"/>
              <a:chExt cx="5410200" cy="3556095"/>
            </a:xfrm>
          </p:grpSpPr>
          <p:sp>
            <p:nvSpPr>
              <p:cNvPr id="13" name="직사각형 4"/>
              <p:cNvSpPr>
                <a:spLocks noChangeArrowheads="1"/>
              </p:cNvSpPr>
              <p:nvPr/>
            </p:nvSpPr>
            <p:spPr bwMode="auto">
              <a:xfrm>
                <a:off x="1743874" y="5460756"/>
                <a:ext cx="5399395" cy="559044"/>
              </a:xfrm>
              <a:prstGeom prst="rect">
                <a:avLst/>
              </a:prstGeom>
              <a:solidFill>
                <a:srgbClr val="1D314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>
                    <a:solidFill>
                      <a:srgbClr val="FFFFFF"/>
                    </a:solidFill>
                    <a:latin typeface="+mn-ea"/>
                    <a:ea typeface="+mn-ea"/>
                  </a:rPr>
                  <a:t>Host PC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" name="직사각형 5"/>
              <p:cNvSpPr>
                <a:spLocks noChangeArrowheads="1"/>
              </p:cNvSpPr>
              <p:nvPr/>
            </p:nvSpPr>
            <p:spPr bwMode="auto">
              <a:xfrm>
                <a:off x="1743874" y="4343400"/>
                <a:ext cx="5399395" cy="362996"/>
              </a:xfrm>
              <a:prstGeom prst="rect">
                <a:avLst/>
              </a:prstGeom>
              <a:solidFill>
                <a:srgbClr val="3963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err="1">
                    <a:solidFill>
                      <a:srgbClr val="FFFFFF"/>
                    </a:solidFill>
                    <a:latin typeface="+mn-ea"/>
                    <a:ea typeface="+mn-ea"/>
                  </a:rPr>
                  <a:t>bochs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직사각형 6"/>
              <p:cNvSpPr>
                <a:spLocks noChangeArrowheads="1"/>
              </p:cNvSpPr>
              <p:nvPr/>
            </p:nvSpPr>
            <p:spPr bwMode="auto">
              <a:xfrm>
                <a:off x="1743874" y="3681646"/>
                <a:ext cx="5399395" cy="557626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F5C61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smtClean="0">
                    <a:solidFill>
                      <a:srgbClr val="F5C61B"/>
                    </a:solidFill>
                    <a:latin typeface="+mn-ea"/>
                    <a:ea typeface="+mn-ea"/>
                  </a:rPr>
                  <a:t>Geek OS</a:t>
                </a:r>
                <a:endParaRPr kumimoji="0" lang="ko-KR" altLang="en-US" sz="1800" dirty="0">
                  <a:solidFill>
                    <a:srgbClr val="F5C61B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" name="TextBox 67"/>
              <p:cNvSpPr txBox="1"/>
              <p:nvPr/>
            </p:nvSpPr>
            <p:spPr bwMode="auto">
              <a:xfrm>
                <a:off x="623967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" name="TextBox 68"/>
              <p:cNvSpPr txBox="1"/>
              <p:nvPr/>
            </p:nvSpPr>
            <p:spPr bwMode="auto">
              <a:xfrm>
                <a:off x="6355819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TextBox 69"/>
              <p:cNvSpPr txBox="1"/>
              <p:nvPr/>
            </p:nvSpPr>
            <p:spPr bwMode="auto">
              <a:xfrm>
                <a:off x="647196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" name="직사각형 11"/>
              <p:cNvSpPr>
                <a:spLocks noChangeArrowheads="1"/>
              </p:cNvSpPr>
              <p:nvPr/>
            </p:nvSpPr>
            <p:spPr bwMode="auto">
              <a:xfrm>
                <a:off x="1754679" y="4800600"/>
                <a:ext cx="5399395" cy="559044"/>
              </a:xfrm>
              <a:prstGeom prst="rect">
                <a:avLst/>
              </a:prstGeom>
              <a:solidFill>
                <a:srgbClr val="2B4A7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>
                    <a:solidFill>
                      <a:srgbClr val="FFFFFF"/>
                    </a:solidFill>
                    <a:latin typeface="+mn-ea"/>
                    <a:ea typeface="+mn-ea"/>
                  </a:rPr>
                  <a:t>linux</a:t>
                </a:r>
                <a:endParaRPr kumimoji="0" lang="ko-KR" altLang="en-US" sz="180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1" name="타원 20"/>
              <p:cNvSpPr/>
              <p:nvPr/>
            </p:nvSpPr>
            <p:spPr>
              <a:xfrm>
                <a:off x="232730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367825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5029200" y="2463705"/>
                <a:ext cx="918782" cy="9652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12" name="오른쪽 화살표 11"/>
            <p:cNvSpPr/>
            <p:nvPr/>
          </p:nvSpPr>
          <p:spPr>
            <a:xfrm>
              <a:off x="6431877" y="5531681"/>
              <a:ext cx="215963" cy="152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Geek OS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8" y="3247405"/>
            <a:ext cx="3735945" cy="3320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366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228600" y="2221669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>
              <a:buFont typeface="Arial" panose="020B0604020202020204" pitchFamily="34" charset="0"/>
              <a:buChar char="•"/>
            </a:pPr>
            <a:r>
              <a:rPr lang="en-US" altLang="ko-KR" dirty="0" smtClean="0"/>
              <a:t> </a:t>
            </a:r>
            <a:r>
              <a:rPr lang="ko-KR" altLang="en-US" dirty="0" smtClean="0"/>
              <a:t>참조</a:t>
            </a:r>
            <a:endParaRPr lang="en-US" altLang="ko-KR" dirty="0" smtClean="0"/>
          </a:p>
          <a:p>
            <a:pPr marL="1257300" lvl="3"/>
            <a:r>
              <a:rPr lang="en-US" altLang="ko-KR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altLang="ko-KR" dirty="0" smtClean="0">
                <a:solidFill>
                  <a:schemeClr val="tx1"/>
                </a:solidFill>
                <a:hlinkClick r:id="rId2"/>
              </a:rPr>
              <a:t>geekos.sourceforge.net/docs/geekos-paper.pdf</a:t>
            </a:r>
            <a:endParaRPr lang="en-US" altLang="ko-KR" dirty="0">
              <a:solidFill>
                <a:schemeClr val="tx1"/>
              </a:solidFill>
            </a:endParaRPr>
          </a:p>
          <a:p>
            <a:pPr marL="1257300" lvl="3"/>
            <a:r>
              <a:rPr lang="en-US" altLang="ko-KR">
                <a:solidFill>
                  <a:schemeClr val="tx1"/>
                </a:solidFill>
                <a:hlinkClick r:id="rId3"/>
              </a:rPr>
              <a:t>http://www.cs.umd.edu/~</a:t>
            </a:r>
            <a:r>
              <a:rPr lang="en-US" altLang="ko-KR" smtClean="0">
                <a:solidFill>
                  <a:schemeClr val="tx1"/>
                </a:solidFill>
                <a:hlinkClick r:id="rId3"/>
              </a:rPr>
              <a:t>shankar/412-F12/x.pdf</a:t>
            </a:r>
            <a:r>
              <a:rPr lang="en-US" altLang="ko-KR" smtClean="0">
                <a:solidFill>
                  <a:schemeClr val="tx1"/>
                </a:solidFill>
              </a:rPr>
              <a:t> 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24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Geek OS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3152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분석 도구</a:t>
            </a:r>
            <a:endParaRPr 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프로그램 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소스 태그 추적 및 탐색기능을 가진 소프트웨어</a:t>
            </a:r>
            <a:endParaRPr lang="en-US" altLang="ko-KR" dirty="0">
              <a:solidFill>
                <a:schemeClr val="tx1"/>
              </a:solidFill>
              <a:latin typeface="+mn-ea"/>
              <a:ea typeface="+mn-ea"/>
            </a:endParaRPr>
          </a:p>
          <a:p>
            <a:pPr lvl="0"/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Install</a:t>
            </a:r>
          </a:p>
          <a:p>
            <a:pPr lvl="1"/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apt-get install 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ctags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lvl="0"/>
            <a:r>
              <a:rPr lang="en-US" altLang="ko-KR" dirty="0" err="1">
                <a:solidFill>
                  <a:schemeClr val="tx1"/>
                </a:solidFill>
                <a:latin typeface="+mn-ea"/>
                <a:ea typeface="+mn-ea"/>
              </a:rPr>
              <a:t>ctags</a:t>
            </a:r>
            <a:r>
              <a:rPr lang="ko-KR" altLang="en-US" dirty="0">
                <a:solidFill>
                  <a:schemeClr val="tx1"/>
                </a:solidFill>
                <a:latin typeface="+mn-ea"/>
                <a:ea typeface="+mn-ea"/>
              </a:rPr>
              <a:t>를 사용할 경로에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tags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만들기</a:t>
            </a:r>
            <a:endParaRPr lang="en-US" altLang="ko-KR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ctags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–R</a:t>
            </a:r>
          </a:p>
          <a:p>
            <a:pPr marL="342900" lvl="2" indent="-342900"/>
            <a:r>
              <a:rPr lang="en-US" altLang="ko-KR" sz="1800" dirty="0">
                <a:solidFill>
                  <a:schemeClr val="tx1"/>
                </a:solidFill>
                <a:latin typeface="+mn-ea"/>
              </a:rPr>
              <a:t>yum install vim</a:t>
            </a: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vi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대신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vim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사용</a:t>
            </a:r>
            <a:endParaRPr lang="en-US" altLang="ko-KR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~/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vimrc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수정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Set tags=(tags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파일 경로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  <a:ea typeface="+mn-ea"/>
              </a:rPr>
              <a:t>)</a:t>
            </a:r>
          </a:p>
          <a:p>
            <a:endParaRPr lang="en-US" altLang="ko-KR" dirty="0" smtClean="0">
              <a:solidFill>
                <a:schemeClr val="tx1"/>
              </a:solidFill>
              <a:latin typeface="+mn-ea"/>
              <a:ea typeface="+mn-ea"/>
            </a:endParaRPr>
          </a:p>
          <a:p>
            <a:r>
              <a:rPr lang="ko-KR" altLang="en-US" dirty="0" smtClean="0">
                <a:solidFill>
                  <a:schemeClr val="tx1"/>
                </a:solidFill>
                <a:latin typeface="+mn-ea"/>
                <a:ea typeface="+mn-ea"/>
              </a:rPr>
              <a:t>사용</a:t>
            </a:r>
            <a:endParaRPr lang="ko-KR" altLang="en-US" dirty="0">
              <a:solidFill>
                <a:schemeClr val="tx1"/>
              </a:solidFill>
              <a:latin typeface="+mn-ea"/>
              <a:ea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4088362" y="3982785"/>
            <a:ext cx="4968552" cy="2580697"/>
            <a:chOff x="395536" y="2034790"/>
            <a:chExt cx="8360741" cy="4694449"/>
          </a:xfrm>
        </p:grpSpPr>
        <p:pic>
          <p:nvPicPr>
            <p:cNvPr id="14" name="그림 13" descr="ctags_3.png"/>
            <p:cNvPicPr>
              <a:picLocks noChangeAspect="1"/>
            </p:cNvPicPr>
            <p:nvPr/>
          </p:nvPicPr>
          <p:blipFill rotWithShape="1">
            <a:blip r:embed="rId2" cstate="print"/>
            <a:srcRect t="8022"/>
            <a:stretch/>
          </p:blipFill>
          <p:spPr>
            <a:xfrm>
              <a:off x="395536" y="2034790"/>
              <a:ext cx="4588287" cy="3003563"/>
            </a:xfrm>
            <a:prstGeom prst="rect">
              <a:avLst/>
            </a:prstGeom>
          </p:spPr>
        </p:pic>
        <p:pic>
          <p:nvPicPr>
            <p:cNvPr id="15" name="그림 14" descr="ctags_4.png"/>
            <p:cNvPicPr>
              <a:picLocks noChangeAspect="1"/>
            </p:cNvPicPr>
            <p:nvPr/>
          </p:nvPicPr>
          <p:blipFill rotWithShape="1">
            <a:blip r:embed="rId3" cstate="print"/>
            <a:srcRect t="3953"/>
            <a:stretch/>
          </p:blipFill>
          <p:spPr>
            <a:xfrm>
              <a:off x="4571999" y="3213673"/>
              <a:ext cx="4184278" cy="3515566"/>
            </a:xfrm>
            <a:prstGeom prst="rect">
              <a:avLst/>
            </a:prstGeom>
          </p:spPr>
        </p:pic>
        <p:cxnSp>
          <p:nvCxnSpPr>
            <p:cNvPr id="16" name="직선 화살표 연결선 15"/>
            <p:cNvCxnSpPr/>
            <p:nvPr/>
          </p:nvCxnSpPr>
          <p:spPr>
            <a:xfrm>
              <a:off x="5004048" y="2132856"/>
              <a:ext cx="1512168" cy="864096"/>
            </a:xfrm>
            <a:prstGeom prst="straightConnector1">
              <a:avLst/>
            </a:prstGeom>
            <a:ln w="349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화살표 연결선 16"/>
            <p:cNvCxnSpPr/>
            <p:nvPr/>
          </p:nvCxnSpPr>
          <p:spPr>
            <a:xfrm flipH="1" flipV="1">
              <a:off x="3203848" y="5085184"/>
              <a:ext cx="1368152" cy="792088"/>
            </a:xfrm>
            <a:prstGeom prst="straightConnector1">
              <a:avLst/>
            </a:prstGeom>
            <a:ln w="34925"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4"/>
            <p:cNvSpPr txBox="1"/>
            <p:nvPr/>
          </p:nvSpPr>
          <p:spPr>
            <a:xfrm>
              <a:off x="5652120" y="2132856"/>
              <a:ext cx="1080120" cy="50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/>
                <a:t>Ctrl + ]</a:t>
              </a:r>
              <a:endParaRPr lang="ko-KR" altLang="en-US" sz="1200" b="1" dirty="0"/>
            </a:p>
          </p:txBody>
        </p:sp>
        <p:sp>
          <p:nvSpPr>
            <p:cNvPr id="19" name="TextBox 15"/>
            <p:cNvSpPr txBox="1"/>
            <p:nvPr/>
          </p:nvSpPr>
          <p:spPr>
            <a:xfrm>
              <a:off x="2843807" y="5579948"/>
              <a:ext cx="1258848" cy="503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 smtClean="0"/>
                <a:t>Ctrl + T</a:t>
              </a:r>
              <a:endParaRPr lang="ko-KR" altLang="en-US" sz="1200" b="1" dirty="0"/>
            </a:p>
          </p:txBody>
        </p:sp>
      </p:grpSp>
      <p:sp>
        <p:nvSpPr>
          <p:cNvPr id="20" name="Subtitle 7"/>
          <p:cNvSpPr>
            <a:spLocks noGrp="1"/>
          </p:cNvSpPr>
          <p:nvPr>
            <p:ph type="subTitle" idx="14"/>
          </p:nvPr>
        </p:nvSpPr>
        <p:spPr>
          <a:xfrm>
            <a:off x="380639" y="1386792"/>
            <a:ext cx="3581400" cy="381000"/>
          </a:xfrm>
        </p:spPr>
        <p:txBody>
          <a:bodyPr/>
          <a:lstStyle/>
          <a:p>
            <a:r>
              <a:rPr lang="en-US" dirty="0" err="1" smtClean="0"/>
              <a:t>ctags</a:t>
            </a:r>
            <a:endParaRPr lang="en-US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98" y="5029200"/>
            <a:ext cx="2895961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분석 도구</a:t>
            </a:r>
            <a:endParaRPr 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altLang="ko-KR" dirty="0" err="1" smtClean="0">
                <a:solidFill>
                  <a:schemeClr val="tx1"/>
                </a:solidFill>
              </a:rPr>
              <a:t>ctags</a:t>
            </a:r>
            <a:r>
              <a:rPr lang="ko-KR" altLang="en-US" dirty="0">
                <a:solidFill>
                  <a:schemeClr val="tx1"/>
                </a:solidFill>
              </a:rPr>
              <a:t>의 부족한 부분을 보완하며</a:t>
            </a:r>
            <a:r>
              <a:rPr lang="en-US" altLang="ko-KR" dirty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변수 및 함수가 사용된 곳을 찾을 수 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Install</a:t>
            </a:r>
            <a:endParaRPr lang="en-US" altLang="ko-KR" sz="1400" dirty="0" smtClean="0">
              <a:solidFill>
                <a:schemeClr val="tx1"/>
              </a:solidFill>
            </a:endParaRPr>
          </a:p>
          <a:p>
            <a:pPr lvl="1"/>
            <a:r>
              <a:rPr lang="en-US" altLang="ko-KR" dirty="0" err="1" smtClean="0">
                <a:solidFill>
                  <a:schemeClr val="tx1"/>
                </a:solidFill>
              </a:rPr>
              <a:t>cscope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다운로드 및 </a:t>
            </a:r>
            <a:r>
              <a:rPr lang="ko-KR" altLang="en-US" dirty="0" smtClean="0">
                <a:solidFill>
                  <a:schemeClr val="tx1"/>
                </a:solidFill>
              </a:rPr>
              <a:t>설치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2"/>
            <a:r>
              <a:rPr lang="en-US" altLang="ko-KR" dirty="0" err="1">
                <a:solidFill>
                  <a:schemeClr val="tx1"/>
                </a:solidFill>
              </a:rPr>
              <a:t>s</a:t>
            </a:r>
            <a:r>
              <a:rPr lang="en-US" altLang="ko-KR" dirty="0" err="1" smtClean="0">
                <a:solidFill>
                  <a:schemeClr val="tx1"/>
                </a:solidFill>
              </a:rPr>
              <a:t>udo</a:t>
            </a:r>
            <a:r>
              <a:rPr lang="en-US" altLang="ko-KR" dirty="0" smtClean="0">
                <a:solidFill>
                  <a:schemeClr val="tx1"/>
                </a:solidFill>
              </a:rPr>
              <a:t> apt-get </a:t>
            </a:r>
            <a:r>
              <a:rPr lang="en-US" altLang="ko-KR" dirty="0">
                <a:solidFill>
                  <a:schemeClr val="tx1"/>
                </a:solidFill>
              </a:rPr>
              <a:t>install </a:t>
            </a:r>
            <a:r>
              <a:rPr lang="en-US" altLang="ko-KR" dirty="0" err="1" smtClean="0">
                <a:solidFill>
                  <a:schemeClr val="tx1"/>
                </a:solidFill>
              </a:rPr>
              <a:t>cscope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mkcscope.sh </a:t>
            </a:r>
            <a:r>
              <a:rPr lang="ko-KR" altLang="en-US" dirty="0">
                <a:solidFill>
                  <a:schemeClr val="tx1"/>
                </a:solidFill>
              </a:rPr>
              <a:t>파일 </a:t>
            </a:r>
            <a:r>
              <a:rPr lang="ko-KR" altLang="en-US" dirty="0" smtClean="0">
                <a:solidFill>
                  <a:schemeClr val="tx1"/>
                </a:solidFill>
              </a:rPr>
              <a:t>생성</a:t>
            </a:r>
            <a:endParaRPr lang="en-US" altLang="ko-KR" dirty="0" smtClean="0">
              <a:solidFill>
                <a:schemeClr val="tx1"/>
              </a:solidFill>
            </a:endParaRPr>
          </a:p>
          <a:p>
            <a:pPr lvl="2"/>
            <a:r>
              <a:rPr lang="en-US" altLang="ko-KR" dirty="0" smtClean="0">
                <a:solidFill>
                  <a:schemeClr val="tx1"/>
                </a:solidFill>
              </a:rPr>
              <a:t>vi </a:t>
            </a:r>
            <a:r>
              <a:rPr lang="en-US" altLang="ko-KR" dirty="0">
                <a:solidFill>
                  <a:schemeClr val="tx1"/>
                </a:solidFill>
              </a:rPr>
              <a:t>mkcscope.sh</a:t>
            </a:r>
            <a:endParaRPr lang="en-US" altLang="ko-KR" sz="1200" dirty="0">
              <a:solidFill>
                <a:schemeClr val="tx1"/>
              </a:solidFill>
            </a:endParaRPr>
          </a:p>
          <a:p>
            <a:pPr lvl="1"/>
            <a:r>
              <a:rPr lang="en-US" altLang="ko-KR" dirty="0" smtClean="0">
                <a:solidFill>
                  <a:schemeClr val="tx1"/>
                </a:solidFill>
              </a:rPr>
              <a:t>mkcscope.sh </a:t>
            </a:r>
            <a:r>
              <a:rPr lang="ko-KR" altLang="en-US" dirty="0">
                <a:solidFill>
                  <a:schemeClr val="tx1"/>
                </a:solidFill>
              </a:rPr>
              <a:t>내용 </a:t>
            </a:r>
            <a:r>
              <a:rPr lang="ko-KR" altLang="en-US" dirty="0" smtClean="0">
                <a:solidFill>
                  <a:schemeClr val="tx1"/>
                </a:solidFill>
              </a:rPr>
              <a:t>편집</a:t>
            </a:r>
            <a:endParaRPr lang="en-US" altLang="ko-KR" dirty="0">
              <a:solidFill>
                <a:schemeClr val="tx1"/>
              </a:solidFill>
            </a:endParaRPr>
          </a:p>
          <a:p>
            <a:pPr marL="731520" lvl="1" indent="-457200">
              <a:buFont typeface="+mj-lt"/>
              <a:buAutoNum type="arabicPeriod"/>
            </a:pPr>
            <a:endParaRPr lang="en-US" altLang="ko-KR" sz="1400" dirty="0">
              <a:solidFill>
                <a:schemeClr val="tx1"/>
              </a:solidFill>
            </a:endParaRPr>
          </a:p>
        </p:txBody>
      </p:sp>
      <p:sp>
        <p:nvSpPr>
          <p:cNvPr id="20" name="Subtitle 7"/>
          <p:cNvSpPr>
            <a:spLocks noGrp="1"/>
          </p:cNvSpPr>
          <p:nvPr>
            <p:ph type="subTitle" idx="14"/>
          </p:nvPr>
        </p:nvSpPr>
        <p:spPr>
          <a:xfrm>
            <a:off x="380639" y="1386792"/>
            <a:ext cx="3581400" cy="381000"/>
          </a:xfrm>
        </p:spPr>
        <p:txBody>
          <a:bodyPr/>
          <a:lstStyle/>
          <a:p>
            <a:r>
              <a:rPr lang="en-US" dirty="0" err="1" smtClean="0"/>
              <a:t>cscope</a:t>
            </a:r>
            <a:endParaRPr lang="en-US" dirty="0"/>
          </a:p>
        </p:txBody>
      </p:sp>
      <p:sp>
        <p:nvSpPr>
          <p:cNvPr id="3" name="직사각형 2"/>
          <p:cNvSpPr/>
          <p:nvPr/>
        </p:nvSpPr>
        <p:spPr>
          <a:xfrm>
            <a:off x="762000" y="4495800"/>
            <a:ext cx="8077561" cy="1752600"/>
          </a:xfrm>
          <a:prstGeom prst="rect">
            <a:avLst/>
          </a:prstGeom>
          <a:solidFill>
            <a:srgbClr val="B2E7FA"/>
          </a:solidFill>
          <a:ln w="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>
                <a:solidFill>
                  <a:schemeClr val="tx1"/>
                </a:solidFill>
              </a:rPr>
              <a:t>#!/bin/</a:t>
            </a:r>
            <a:r>
              <a:rPr lang="en-US" altLang="ko-KR" dirty="0" err="1" smtClean="0">
                <a:solidFill>
                  <a:schemeClr val="tx1"/>
                </a:solidFill>
              </a:rPr>
              <a:t>sh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err="1" smtClean="0">
                <a:solidFill>
                  <a:schemeClr val="tx1"/>
                </a:solidFill>
              </a:rPr>
              <a:t>rm</a:t>
            </a:r>
            <a:r>
              <a:rPr lang="en-US" altLang="ko-KR" dirty="0" smtClean="0">
                <a:solidFill>
                  <a:schemeClr val="tx1"/>
                </a:solidFill>
              </a:rPr>
              <a:t>  –</a:t>
            </a:r>
            <a:r>
              <a:rPr lang="en-US" altLang="ko-KR" dirty="0" err="1" smtClean="0">
                <a:solidFill>
                  <a:schemeClr val="tx1"/>
                </a:solidFill>
              </a:rPr>
              <a:t>rf</a:t>
            </a:r>
            <a:r>
              <a:rPr lang="en-US" altLang="ko-KR" dirty="0" smtClean="0">
                <a:solidFill>
                  <a:schemeClr val="tx1"/>
                </a:solidFill>
              </a:rPr>
              <a:t>  </a:t>
            </a:r>
            <a:r>
              <a:rPr lang="en-US" altLang="ko-KR" dirty="0" err="1" smtClean="0">
                <a:solidFill>
                  <a:schemeClr val="tx1"/>
                </a:solidFill>
              </a:rPr>
              <a:t>cscope.out</a:t>
            </a:r>
            <a:r>
              <a:rPr lang="en-US" altLang="ko-KR" dirty="0" smtClean="0">
                <a:solidFill>
                  <a:schemeClr val="tx1"/>
                </a:solidFill>
              </a:rPr>
              <a:t>  </a:t>
            </a:r>
            <a:r>
              <a:rPr lang="en-US" altLang="ko-KR" dirty="0" err="1" smtClean="0">
                <a:solidFill>
                  <a:schemeClr val="tx1"/>
                </a:solidFill>
              </a:rPr>
              <a:t>cscope.file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smtClean="0">
                <a:solidFill>
                  <a:schemeClr val="tx1"/>
                </a:solidFill>
              </a:rPr>
              <a:t>find  .  –name ‘*.[</a:t>
            </a:r>
            <a:r>
              <a:rPr lang="en-US" altLang="ko-KR" dirty="0" err="1" smtClean="0">
                <a:solidFill>
                  <a:schemeClr val="tx1"/>
                </a:solidFill>
              </a:rPr>
              <a:t>chsS</a:t>
            </a:r>
            <a:r>
              <a:rPr lang="en-US" altLang="ko-KR" dirty="0" smtClean="0">
                <a:solidFill>
                  <a:schemeClr val="tx1"/>
                </a:solidFill>
              </a:rPr>
              <a:t>]’ –print &gt; </a:t>
            </a:r>
            <a:r>
              <a:rPr lang="en-US" altLang="ko-KR" dirty="0" err="1" smtClean="0">
                <a:solidFill>
                  <a:schemeClr val="tx1"/>
                </a:solidFill>
              </a:rPr>
              <a:t>cscope.files</a:t>
            </a:r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en-US" altLang="ko-KR" dirty="0" err="1" smtClean="0">
                <a:solidFill>
                  <a:schemeClr val="tx1"/>
                </a:solidFill>
              </a:rPr>
              <a:t>cscope</a:t>
            </a:r>
            <a:r>
              <a:rPr lang="en-US" altLang="ko-KR" dirty="0" smtClean="0">
                <a:solidFill>
                  <a:schemeClr val="tx1"/>
                </a:solidFill>
              </a:rPr>
              <a:t> –</a:t>
            </a:r>
            <a:r>
              <a:rPr lang="en-US" altLang="ko-KR" dirty="0" err="1" smtClean="0">
                <a:solidFill>
                  <a:schemeClr val="tx1"/>
                </a:solidFill>
              </a:rPr>
              <a:t>i</a:t>
            </a:r>
            <a:r>
              <a:rPr lang="en-US" altLang="ko-KR" dirty="0" smtClean="0">
                <a:solidFill>
                  <a:schemeClr val="tx1"/>
                </a:solidFill>
              </a:rPr>
              <a:t> </a:t>
            </a:r>
            <a:r>
              <a:rPr lang="en-US" altLang="ko-KR" dirty="0" err="1" smtClean="0">
                <a:solidFill>
                  <a:schemeClr val="tx1"/>
                </a:solidFill>
              </a:rPr>
              <a:t>cscope.files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분석 도구</a:t>
            </a:r>
            <a:endParaRPr 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lvl="1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mkcscope.sh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파일 권한 변경 및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이동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1017270" lvl="2" indent="-342900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chmod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755 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mkcscope.sh</a:t>
            </a:r>
          </a:p>
          <a:p>
            <a:pPr marL="1017270" lvl="2" indent="-342900">
              <a:lnSpc>
                <a:spcPct val="150000"/>
              </a:lnSpc>
            </a:pP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sudo</a:t>
            </a: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mv mkcscope.sh /</a:t>
            </a: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usr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/local/bin</a:t>
            </a:r>
            <a:endParaRPr lang="en-US" altLang="ko-KR" sz="1600" dirty="0">
              <a:solidFill>
                <a:schemeClr val="tx1"/>
              </a:solidFill>
              <a:latin typeface="+mn-ea"/>
            </a:endParaRPr>
          </a:p>
          <a:p>
            <a:pPr marL="560070" lvl="1">
              <a:lnSpc>
                <a:spcPct val="150000"/>
              </a:lnSpc>
            </a:pP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vimrc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파일에 추가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  <a:p>
            <a:pPr marL="1303020" lvl="2" indent="-342900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~/.</a:t>
            </a:r>
            <a:r>
              <a:rPr lang="en-US" altLang="ko-KR" dirty="0" err="1" smtClean="0">
                <a:solidFill>
                  <a:schemeClr val="tx1"/>
                </a:solidFill>
                <a:latin typeface="+mn-ea"/>
              </a:rPr>
              <a:t>vimrc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Subtitle 7"/>
          <p:cNvSpPr>
            <a:spLocks noGrp="1"/>
          </p:cNvSpPr>
          <p:nvPr>
            <p:ph type="subTitle" idx="14"/>
          </p:nvPr>
        </p:nvSpPr>
        <p:spPr>
          <a:xfrm>
            <a:off x="380639" y="1386792"/>
            <a:ext cx="3581400" cy="381000"/>
          </a:xfrm>
        </p:spPr>
        <p:txBody>
          <a:bodyPr/>
          <a:lstStyle/>
          <a:p>
            <a:r>
              <a:rPr lang="en-US" dirty="0" err="1" smtClean="0"/>
              <a:t>cscope</a:t>
            </a:r>
            <a:endParaRPr lang="en-US" dirty="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615752" y="4267200"/>
            <a:ext cx="8064896" cy="2123658"/>
          </a:xfrm>
          <a:prstGeom prst="rect">
            <a:avLst/>
          </a:prstGeom>
          <a:solidFill>
            <a:srgbClr val="00B0F0">
              <a:alpha val="30196"/>
            </a:srgbClr>
          </a:solidFill>
          <a:ln w="952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nu</a:t>
            </a: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csprg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=/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usr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/bin/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cscope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csto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=0</a:t>
            </a: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cst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nocsverb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if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filereadable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(“./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cscope.out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”)</a:t>
            </a:r>
          </a:p>
          <a:p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 add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cscope.out</a:t>
            </a:r>
            <a:endParaRPr kumimoji="1" lang="en-US" altLang="ko-KR" sz="1200" dirty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else</a:t>
            </a:r>
          </a:p>
          <a:p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 add /home/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myung_hoon</a:t>
            </a:r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/project0/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cscope.out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endif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  <a:p>
            <a:r>
              <a:rPr kumimoji="1" lang="en-US" altLang="ko-KR" sz="1200" dirty="0" smtClean="0">
                <a:latin typeface="Tahoma" panose="020B0604030504040204" pitchFamily="34" charset="0"/>
                <a:ea typeface="굴림" panose="020B0600000101010101" pitchFamily="50" charset="-127"/>
              </a:rPr>
              <a:t>set </a:t>
            </a:r>
            <a:r>
              <a:rPr kumimoji="1" lang="en-US" altLang="ko-KR" sz="1200" dirty="0" err="1" smtClean="0">
                <a:latin typeface="Tahoma" panose="020B0604030504040204" pitchFamily="34" charset="0"/>
                <a:ea typeface="굴림" panose="020B0600000101010101" pitchFamily="50" charset="-127"/>
              </a:rPr>
              <a:t>csverb</a:t>
            </a:r>
            <a:endParaRPr kumimoji="1" lang="en-US" altLang="ko-KR" sz="1200" dirty="0" smtClean="0">
              <a:latin typeface="Tahoma" panose="020B0604030504040204" pitchFamily="34" charset="0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7799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smtClean="0"/>
              <a:t>소 개</a:t>
            </a:r>
            <a:endParaRPr lang="ko-KR" altLang="en-US" sz="3600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40000" y="1371600"/>
            <a:ext cx="7675350" cy="2667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dirty="0" smtClean="0">
                <a:latin typeface="+mn-ea"/>
              </a:rPr>
              <a:t>실습 </a:t>
            </a:r>
            <a:r>
              <a:rPr lang="ko-KR" altLang="en-US" sz="1800" dirty="0">
                <a:latin typeface="+mn-ea"/>
              </a:rPr>
              <a:t>조교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오 명 훈</a:t>
            </a:r>
            <a:endParaRPr lang="en-US" altLang="ko-KR" sz="1800" dirty="0">
              <a:latin typeface="+mn-ea"/>
            </a:endParaRPr>
          </a:p>
          <a:p>
            <a:pPr lvl="1"/>
            <a:r>
              <a:rPr lang="ko-KR" altLang="en-US" sz="1800" dirty="0">
                <a:latin typeface="+mn-ea"/>
              </a:rPr>
              <a:t>단국대학교 컴퓨터학부 학사 </a:t>
            </a:r>
            <a:r>
              <a:rPr lang="en-US" altLang="ko-KR" sz="1800" dirty="0">
                <a:latin typeface="+mn-ea"/>
              </a:rPr>
              <a:t>(2009 ~ 2015</a:t>
            </a:r>
            <a:r>
              <a:rPr lang="en-US" altLang="ko-KR" sz="1800" dirty="0" smtClean="0">
                <a:latin typeface="+mn-ea"/>
              </a:rPr>
              <a:t>)</a:t>
            </a:r>
          </a:p>
          <a:p>
            <a:pPr lvl="1"/>
            <a:r>
              <a:rPr lang="ko-KR" altLang="en-US" sz="1800" dirty="0" smtClean="0">
                <a:latin typeface="+mn-ea"/>
              </a:rPr>
              <a:t>단국대학교 </a:t>
            </a:r>
            <a:r>
              <a:rPr lang="ko-KR" altLang="en-US" sz="1800" dirty="0">
                <a:latin typeface="+mn-ea"/>
              </a:rPr>
              <a:t>컴퓨터과학 </a:t>
            </a:r>
            <a:r>
              <a:rPr lang="ko-KR" altLang="en-US" sz="1800" dirty="0" smtClean="0">
                <a:latin typeface="+mn-ea"/>
              </a:rPr>
              <a:t>석사 </a:t>
            </a:r>
            <a:r>
              <a:rPr lang="en-US" altLang="ko-KR" sz="1800" dirty="0" smtClean="0">
                <a:latin typeface="+mn-ea"/>
              </a:rPr>
              <a:t>(2015</a:t>
            </a:r>
            <a:r>
              <a:rPr lang="en-US" altLang="ko-KR" sz="1800" dirty="0">
                <a:latin typeface="+mn-ea"/>
              </a:rPr>
              <a:t>)</a:t>
            </a:r>
          </a:p>
          <a:p>
            <a:endParaRPr lang="en-US" altLang="ko-KR" sz="1800" dirty="0">
              <a:latin typeface="+mn-ea"/>
            </a:endParaRPr>
          </a:p>
          <a:p>
            <a:r>
              <a:rPr lang="ko-KR" altLang="en-US" sz="1800" dirty="0">
                <a:latin typeface="+mn-ea"/>
              </a:rPr>
              <a:t>연구실 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 smtClean="0">
                <a:latin typeface="+mn-ea"/>
              </a:rPr>
              <a:t>자연과학관 </a:t>
            </a:r>
            <a:r>
              <a:rPr lang="en-US" altLang="ko-KR" sz="1800" dirty="0">
                <a:latin typeface="+mn-ea"/>
              </a:rPr>
              <a:t>515</a:t>
            </a:r>
            <a:r>
              <a:rPr lang="ko-KR" altLang="en-US" sz="1800" dirty="0">
                <a:latin typeface="+mn-ea"/>
              </a:rPr>
              <a:t>호</a:t>
            </a:r>
            <a:endParaRPr lang="en-US" altLang="ko-KR" sz="1800" dirty="0">
              <a:latin typeface="+mn-ea"/>
            </a:endParaRPr>
          </a:p>
          <a:p>
            <a:endParaRPr lang="en-US" altLang="ko-KR" sz="1800" dirty="0">
              <a:latin typeface="+mn-ea"/>
            </a:endParaRPr>
          </a:p>
          <a:p>
            <a:r>
              <a:rPr lang="en-US" altLang="ko-KR" sz="1800" dirty="0">
                <a:latin typeface="+mn-ea"/>
              </a:rPr>
              <a:t>Email : </a:t>
            </a:r>
            <a:r>
              <a:rPr lang="en-US" altLang="ko-KR" sz="1800" dirty="0" smtClean="0">
                <a:latin typeface="+mn-ea"/>
              </a:rPr>
              <a:t>snt2426@gmail.com</a:t>
            </a:r>
          </a:p>
          <a:p>
            <a:pPr marL="0" indent="0">
              <a:lnSpc>
                <a:spcPct val="150000"/>
              </a:lnSpc>
              <a:buNone/>
            </a:pPr>
            <a:endParaRPr lang="en-US" altLang="ko-KR" sz="31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05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ko-KR" altLang="en-US" dirty="0" smtClean="0"/>
              <a:t>분석 도구</a:t>
            </a:r>
            <a:endParaRPr lang="en-US" dirty="0"/>
          </a:p>
        </p:txBody>
      </p:sp>
      <p:sp>
        <p:nvSpPr>
          <p:cNvPr id="12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0" lvl="1" indent="-457200">
              <a:lnSpc>
                <a:spcPct val="150000"/>
              </a:lnSpc>
            </a:pP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cscope</a:t>
            </a:r>
            <a:r>
              <a:rPr lang="ko-KR" altLang="en-US" dirty="0">
                <a:solidFill>
                  <a:schemeClr val="tx1"/>
                </a:solidFill>
                <a:latin typeface="+mn-ea"/>
              </a:rPr>
              <a:t>를 사용할 경로에 </a:t>
            </a:r>
            <a:r>
              <a:rPr lang="en-US" altLang="ko-KR" dirty="0" err="1">
                <a:solidFill>
                  <a:schemeClr val="tx1"/>
                </a:solidFill>
                <a:latin typeface="+mn-ea"/>
              </a:rPr>
              <a:t>cscope</a:t>
            </a:r>
            <a:r>
              <a:rPr lang="en-US" altLang="ko-KR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dirty="0" smtClean="0">
                <a:solidFill>
                  <a:schemeClr val="tx1"/>
                </a:solidFill>
                <a:latin typeface="+mn-ea"/>
              </a:rPr>
              <a:t>설치</a:t>
            </a:r>
            <a:endParaRPr lang="en-US" altLang="ko-KR" dirty="0" smtClean="0">
              <a:solidFill>
                <a:schemeClr val="tx1"/>
              </a:solidFill>
              <a:latin typeface="+mn-ea"/>
            </a:endParaRPr>
          </a:p>
          <a:p>
            <a:pPr marL="1131570" lvl="2" indent="-457200">
              <a:lnSpc>
                <a:spcPct val="150000"/>
              </a:lnSpc>
            </a:pPr>
            <a:r>
              <a:rPr lang="en-US" altLang="ko-KR" dirty="0" smtClean="0">
                <a:solidFill>
                  <a:schemeClr val="tx1"/>
                </a:solidFill>
                <a:latin typeface="+mn-ea"/>
              </a:rPr>
              <a:t>mkcscope.sh</a:t>
            </a:r>
            <a:endParaRPr lang="en-US" altLang="ko-KR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5" name="그림 4" descr="cscope_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200400"/>
            <a:ext cx="3695700" cy="2438400"/>
          </a:xfrm>
          <a:prstGeom prst="rect">
            <a:avLst/>
          </a:prstGeom>
        </p:spPr>
      </p:pic>
      <p:pic>
        <p:nvPicPr>
          <p:cNvPr id="6" name="그림 5" descr="cscope_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08240" y="4414664"/>
            <a:ext cx="3343275" cy="2286000"/>
          </a:xfrm>
          <a:prstGeom prst="rect">
            <a:avLst/>
          </a:prstGeom>
        </p:spPr>
      </p:pic>
      <p:cxnSp>
        <p:nvCxnSpPr>
          <p:cNvPr id="7" name="직선 화살표 연결선 6"/>
          <p:cNvCxnSpPr/>
          <p:nvPr/>
        </p:nvCxnSpPr>
        <p:spPr>
          <a:xfrm>
            <a:off x="5198658" y="3572515"/>
            <a:ext cx="1380517" cy="788867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 flipH="1" flipV="1">
            <a:off x="4008744" y="5710808"/>
            <a:ext cx="1249040" cy="723128"/>
          </a:xfrm>
          <a:prstGeom prst="straightConnector1">
            <a:avLst/>
          </a:prstGeom>
          <a:ln w="34925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90308" y="3572515"/>
            <a:ext cx="1994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:</a:t>
            </a:r>
            <a:r>
              <a:rPr lang="en-US" altLang="ko-KR" b="1" dirty="0" err="1" smtClean="0"/>
              <a:t>cs</a:t>
            </a:r>
            <a:r>
              <a:rPr lang="en-US" altLang="ko-KR" b="1" dirty="0" smtClean="0"/>
              <a:t> find s main</a:t>
            </a:r>
            <a:endParaRPr lang="ko-KR" altLang="en-US" b="1" dirty="0"/>
          </a:p>
        </p:txBody>
      </p:sp>
      <p:sp>
        <p:nvSpPr>
          <p:cNvPr id="13" name="TextBox 10"/>
          <p:cNvSpPr txBox="1"/>
          <p:nvPr/>
        </p:nvSpPr>
        <p:spPr>
          <a:xfrm>
            <a:off x="3680048" y="6162497"/>
            <a:ext cx="114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Ctrl + T</a:t>
            </a:r>
            <a:endParaRPr lang="ko-KR" altLang="en-US" b="1" dirty="0"/>
          </a:p>
        </p:txBody>
      </p:sp>
      <p:sp>
        <p:nvSpPr>
          <p:cNvPr id="14" name="Subtitle 7"/>
          <p:cNvSpPr>
            <a:spLocks noGrp="1"/>
          </p:cNvSpPr>
          <p:nvPr>
            <p:ph type="subTitle" idx="14"/>
          </p:nvPr>
        </p:nvSpPr>
        <p:spPr>
          <a:xfrm>
            <a:off x="380639" y="1386792"/>
            <a:ext cx="3581400" cy="381000"/>
          </a:xfrm>
        </p:spPr>
        <p:txBody>
          <a:bodyPr/>
          <a:lstStyle/>
          <a:p>
            <a:r>
              <a:rPr lang="en-US" dirty="0" err="1" smtClean="0"/>
              <a:t>cscope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6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 txBox="1">
            <a:spLocks/>
          </p:cNvSpPr>
          <p:nvPr/>
        </p:nvSpPr>
        <p:spPr>
          <a:xfrm>
            <a:off x="165554" y="2569243"/>
            <a:ext cx="4190999" cy="3886200"/>
          </a:xfrm>
          <a:prstGeom prst="rect">
            <a:avLst/>
          </a:prstGeom>
          <a:solidFill>
            <a:schemeClr val="tx2">
              <a:lumMod val="60000"/>
              <a:lumOff val="40000"/>
              <a:alpha val="1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342900">
              <a:buFont typeface="+mj-lt"/>
              <a:buAutoNum type="arabicPeriod"/>
            </a:pPr>
            <a:r>
              <a:rPr lang="ko-KR" altLang="en-US" sz="1800" dirty="0">
                <a:latin typeface="+mn-ea"/>
              </a:rPr>
              <a:t>본인 </a:t>
            </a:r>
            <a:r>
              <a:rPr lang="en-US" altLang="ko-KR" sz="1800" dirty="0">
                <a:latin typeface="+mn-ea"/>
              </a:rPr>
              <a:t>PC</a:t>
            </a:r>
            <a:r>
              <a:rPr lang="ko-KR" altLang="en-US" sz="1800" dirty="0">
                <a:latin typeface="+mn-ea"/>
              </a:rPr>
              <a:t>에 </a:t>
            </a:r>
            <a:r>
              <a:rPr lang="en-US" altLang="ko-KR" sz="1800" dirty="0">
                <a:latin typeface="+mn-ea"/>
              </a:rPr>
              <a:t>Geek-OS </a:t>
            </a:r>
            <a:r>
              <a:rPr lang="ko-KR" altLang="en-US" sz="1800" dirty="0">
                <a:latin typeface="+mn-ea"/>
              </a:rPr>
              <a:t>설치</a:t>
            </a:r>
            <a:endParaRPr lang="en-US" altLang="ko-KR" sz="1800" dirty="0">
              <a:latin typeface="+mn-ea"/>
            </a:endParaRPr>
          </a:p>
          <a:p>
            <a:pPr marL="457200" lvl="1" indent="-342900">
              <a:buFont typeface="+mj-lt"/>
              <a:buAutoNum type="arabicPeriod"/>
            </a:pPr>
            <a:r>
              <a:rPr lang="en-US" altLang="ko-KR" sz="1800" dirty="0" smtClean="0">
                <a:latin typeface="+mn-ea"/>
              </a:rPr>
              <a:t>Window</a:t>
            </a:r>
            <a:r>
              <a:rPr lang="ko-KR" altLang="en-US" sz="1800" dirty="0" smtClean="0">
                <a:latin typeface="+mn-ea"/>
              </a:rPr>
              <a:t>창에서 자신의 </a:t>
            </a:r>
            <a:r>
              <a:rPr lang="en-US" altLang="ko-KR" sz="1800" dirty="0">
                <a:latin typeface="+mn-ea"/>
              </a:rPr>
              <a:t>mac address </a:t>
            </a:r>
            <a:r>
              <a:rPr lang="ko-KR" altLang="en-US" sz="1800" dirty="0">
                <a:latin typeface="+mn-ea"/>
              </a:rPr>
              <a:t>출력</a:t>
            </a:r>
            <a:endParaRPr lang="en-US" altLang="ko-KR" sz="1800" dirty="0">
              <a:latin typeface="+mn-ea"/>
            </a:endParaRPr>
          </a:p>
          <a:p>
            <a:pPr marL="457200" lvl="1" indent="-342900">
              <a:buFont typeface="+mj-lt"/>
              <a:buAutoNum type="arabicPeriod"/>
            </a:pPr>
            <a:r>
              <a:rPr lang="en-US" altLang="ko-KR" sz="1800" dirty="0" err="1">
                <a:latin typeface="+mn-ea"/>
              </a:rPr>
              <a:t>bochs</a:t>
            </a:r>
            <a:r>
              <a:rPr lang="en-US" altLang="ko-KR" sz="1800" dirty="0">
                <a:latin typeface="+mn-ea"/>
              </a:rPr>
              <a:t> </a:t>
            </a:r>
            <a:r>
              <a:rPr lang="ko-KR" altLang="en-US" sz="1800" dirty="0">
                <a:latin typeface="+mn-ea"/>
              </a:rPr>
              <a:t>에뮬레이터 실행 창에 본인 학번과 이름 출력</a:t>
            </a:r>
            <a:endParaRPr lang="en-US" altLang="ko-KR" sz="1800" dirty="0">
              <a:latin typeface="+mn-ea"/>
            </a:endParaRPr>
          </a:p>
          <a:p>
            <a:pPr marL="457200" lvl="1" indent="-342900">
              <a:buFont typeface="+mj-lt"/>
              <a:buAutoNum type="arabicPeriod"/>
            </a:pPr>
            <a:r>
              <a:rPr lang="ko-KR" altLang="en-US" sz="1800" dirty="0" err="1">
                <a:latin typeface="+mn-ea"/>
              </a:rPr>
              <a:t>캡처</a:t>
            </a:r>
            <a:r>
              <a:rPr lang="ko-KR" altLang="en-US" sz="1800" dirty="0">
                <a:latin typeface="+mn-ea"/>
              </a:rPr>
              <a:t> 해서 다음주까지 메일로</a:t>
            </a:r>
            <a:r>
              <a:rPr lang="en-US" altLang="ko-KR" sz="1800" dirty="0" smtClean="0">
                <a:latin typeface="+mn-ea"/>
              </a:rPr>
              <a:t>...</a:t>
            </a:r>
          </a:p>
          <a:p>
            <a:pPr marL="114300" lvl="1" indent="0">
              <a:buNone/>
            </a:pPr>
            <a:r>
              <a:rPr lang="en-US" altLang="ko-KR" sz="1800" dirty="0" smtClean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메일제목</a:t>
            </a:r>
            <a:r>
              <a:rPr lang="en-US" altLang="ko-KR" sz="1800" dirty="0">
                <a:latin typeface="+mn-ea"/>
              </a:rPr>
              <a:t>: </a:t>
            </a:r>
            <a:r>
              <a:rPr lang="ko-KR" altLang="en-US" sz="1800" dirty="0">
                <a:latin typeface="+mn-ea"/>
              </a:rPr>
              <a:t>운영체제수업 </a:t>
            </a:r>
            <a:r>
              <a:rPr lang="ko-KR" altLang="en-US" sz="1800" i="1" dirty="0">
                <a:latin typeface="+mn-ea"/>
              </a:rPr>
              <a:t>학번 이름</a:t>
            </a:r>
            <a:r>
              <a:rPr lang="en-US" altLang="ko-KR" sz="1800" dirty="0">
                <a:latin typeface="+mn-ea"/>
              </a:rPr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629" y="1135093"/>
            <a:ext cx="9144000" cy="9561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57200" y="1092686"/>
            <a:ext cx="853971" cy="1040914"/>
            <a:chOff x="6522100" y="381000"/>
            <a:chExt cx="1250300" cy="1524000"/>
          </a:xfrm>
        </p:grpSpPr>
        <p:sp>
          <p:nvSpPr>
            <p:cNvPr id="14" name="Freeform 13"/>
            <p:cNvSpPr/>
            <p:nvPr userDrawn="1"/>
          </p:nvSpPr>
          <p:spPr>
            <a:xfrm>
              <a:off x="7695029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Isosceles Triangle 14"/>
            <p:cNvSpPr/>
            <p:nvPr userDrawn="1"/>
          </p:nvSpPr>
          <p:spPr>
            <a:xfrm flipV="1">
              <a:off x="6550567" y="381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6" name="Freeform 15"/>
            <p:cNvSpPr/>
            <p:nvPr userDrawn="1"/>
          </p:nvSpPr>
          <p:spPr>
            <a:xfrm flipH="1">
              <a:off x="6522100" y="381116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7" name="Freeform 16"/>
            <p:cNvSpPr/>
            <p:nvPr userDrawn="1"/>
          </p:nvSpPr>
          <p:spPr>
            <a:xfrm flipV="1">
              <a:off x="7695029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8" name="Freeform 17"/>
            <p:cNvSpPr/>
            <p:nvPr userDrawn="1"/>
          </p:nvSpPr>
          <p:spPr>
            <a:xfrm flipH="1" flipV="1">
              <a:off x="6522100" y="1843029"/>
              <a:ext cx="77371" cy="61971"/>
            </a:xfrm>
            <a:custGeom>
              <a:avLst/>
              <a:gdLst/>
              <a:ahLst/>
              <a:cxnLst/>
              <a:rect l="l" t="t" r="r" b="b"/>
              <a:pathLst>
                <a:path w="242596" h="194310">
                  <a:moveTo>
                    <a:pt x="150495" y="0"/>
                  </a:moveTo>
                  <a:lnTo>
                    <a:pt x="152682" y="2754"/>
                  </a:lnTo>
                  <a:lnTo>
                    <a:pt x="242596" y="194310"/>
                  </a:lnTo>
                  <a:lnTo>
                    <a:pt x="0" y="19431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6550567" y="1143000"/>
              <a:ext cx="1193067" cy="762000"/>
            </a:xfrm>
            <a:prstGeom prst="triangle">
              <a:avLst/>
            </a:prstGeom>
            <a:solidFill>
              <a:srgbClr val="00B0F0">
                <a:alpha val="86667"/>
              </a:srgbClr>
            </a:solidFill>
            <a:ln>
              <a:noFill/>
            </a:ln>
            <a:effectLst>
              <a:outerShdw blurRad="889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905000" y="1288210"/>
            <a:ext cx="68580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400050" lvl="1" indent="-285750"/>
            <a:r>
              <a:rPr lang="en-US" altLang="ko-KR" dirty="0" err="1" smtClean="0">
                <a:solidFill>
                  <a:schemeClr val="bg1"/>
                </a:solidFill>
                <a:latin typeface="+mj-ea"/>
                <a:ea typeface="+mj-ea"/>
              </a:rPr>
              <a:t>bochs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로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 Geek OS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 부팅 후</a:t>
            </a:r>
            <a:r>
              <a:rPr lang="en-US" altLang="ko-KR" dirty="0" smtClean="0">
                <a:solidFill>
                  <a:schemeClr val="bg1"/>
                </a:solidFill>
                <a:latin typeface="+mj-ea"/>
                <a:ea typeface="+mj-ea"/>
              </a:rPr>
              <a:t>,</a:t>
            </a:r>
            <a:r>
              <a:rPr lang="ko-KR" altLang="en-US" dirty="0" smtClean="0">
                <a:solidFill>
                  <a:schemeClr val="bg1"/>
                </a:solidFill>
                <a:latin typeface="+mj-ea"/>
                <a:ea typeface="+mj-ea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+mj-ea"/>
                <a:ea typeface="+mj-ea"/>
              </a:rPr>
              <a:t>본인 학번과 이름 출력</a:t>
            </a:r>
            <a:endParaRPr lang="en-US" altLang="ko-KR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457200" y="304800"/>
            <a:ext cx="7772400" cy="6193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kern="120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/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ko-KR" altLang="en-US" dirty="0" smtClean="0">
                <a:solidFill>
                  <a:schemeClr val="tx1"/>
                </a:solidFill>
                <a:effectLst/>
                <a:latin typeface="+mj-ea"/>
              </a:rPr>
              <a:t>과 제</a:t>
            </a:r>
            <a:endParaRPr lang="en-US" dirty="0">
              <a:solidFill>
                <a:schemeClr val="tx1"/>
              </a:solidFill>
              <a:effectLst/>
              <a:latin typeface="+mj-ea"/>
            </a:endParaRPr>
          </a:p>
        </p:txBody>
      </p:sp>
      <p:pic>
        <p:nvPicPr>
          <p:cNvPr id="23" name="내용 개체 틀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569243"/>
            <a:ext cx="4562958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32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3600" dirty="0" smtClean="0"/>
              <a:t>목 차</a:t>
            </a:r>
            <a:endParaRPr lang="ko-KR" altLang="en-US" sz="3600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840000" y="1295400"/>
            <a:ext cx="7675350" cy="52578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100" dirty="0" smtClean="0">
                <a:latin typeface="+mn-ea"/>
              </a:rPr>
              <a:t>Geek OS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altLang="ko-KR" sz="3100" dirty="0" smtClean="0">
                <a:latin typeface="+mn-ea"/>
              </a:rPr>
              <a:t>Geek OS </a:t>
            </a:r>
            <a:r>
              <a:rPr lang="ko-KR" altLang="en-US" sz="3100" dirty="0" smtClean="0">
                <a:latin typeface="+mn-ea"/>
              </a:rPr>
              <a:t>실행환경 구축</a:t>
            </a:r>
            <a:endParaRPr lang="en-US" altLang="ko-KR" sz="3100" dirty="0">
              <a:latin typeface="+mn-ea"/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400" dirty="0" smtClean="0">
                <a:latin typeface="+mn-ea"/>
              </a:rPr>
              <a:t>Virtual Box</a:t>
            </a: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smtClean="0">
                <a:latin typeface="+mn-ea"/>
              </a:rPr>
              <a:t>Ubuntu</a:t>
            </a: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err="1" smtClean="0">
                <a:latin typeface="+mn-ea"/>
              </a:rPr>
              <a:t>Bochs</a:t>
            </a:r>
            <a:endParaRPr lang="en-US" altLang="ko-KR" sz="2300" dirty="0" smtClean="0">
              <a:latin typeface="+mn-ea"/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err="1" smtClean="0">
                <a:latin typeface="+mn-ea"/>
              </a:rPr>
              <a:t>Nasm</a:t>
            </a:r>
            <a:endParaRPr lang="en-US" altLang="ko-KR" sz="2300" dirty="0">
              <a:latin typeface="+mn-ea"/>
            </a:endParaRPr>
          </a:p>
          <a:p>
            <a:pPr marL="914400" lvl="1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smtClean="0">
                <a:latin typeface="+mn-ea"/>
              </a:rPr>
              <a:t>Geek-OS</a:t>
            </a:r>
            <a:endParaRPr lang="en-US" altLang="ko-KR" sz="2300" dirty="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3100" dirty="0" smtClean="0">
                <a:latin typeface="+mn-ea"/>
              </a:rPr>
              <a:t>분석 도구</a:t>
            </a:r>
            <a:endParaRPr lang="en-US" altLang="ko-KR" sz="3100" dirty="0">
              <a:latin typeface="+mn-ea"/>
            </a:endParaRPr>
          </a:p>
          <a:p>
            <a:pPr marL="85725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2300" dirty="0" err="1" smtClean="0">
                <a:latin typeface="+mn-ea"/>
              </a:rPr>
              <a:t>ctag</a:t>
            </a:r>
            <a:r>
              <a:rPr lang="en-US" altLang="ko-KR" sz="2300" dirty="0">
                <a:latin typeface="+mn-ea"/>
              </a:rPr>
              <a:t>, </a:t>
            </a:r>
            <a:r>
              <a:rPr lang="en-US" altLang="ko-KR" sz="2300" dirty="0" err="1" smtClean="0">
                <a:latin typeface="+mn-ea"/>
              </a:rPr>
              <a:t>cscope</a:t>
            </a:r>
            <a:endParaRPr lang="en-US" altLang="ko-KR" sz="2300" dirty="0" smtClean="0">
              <a:latin typeface="+mn-ea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ko-KR" altLang="en-US" sz="3100" dirty="0" smtClean="0">
                <a:latin typeface="+mn-ea"/>
              </a:rPr>
              <a:t>과제</a:t>
            </a:r>
            <a:endParaRPr lang="en-US" altLang="ko-KR" sz="3100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2093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  <a:ea typeface="+mn-ea"/>
              </a:rPr>
              <a:t>University of Maryland(2001)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교육용 운영체제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운영체제가 제공하는 최소한의 기능</a:t>
            </a:r>
            <a:r>
              <a:rPr lang="en-US" altLang="ko-KR" dirty="0" smtClean="0">
                <a:latin typeface="+mn-ea"/>
                <a:ea typeface="+mn-ea"/>
              </a:rPr>
              <a:t>(user process, virtual memory, scheduler </a:t>
            </a:r>
            <a:r>
              <a:rPr lang="ko-KR" altLang="en-US" dirty="0" smtClean="0">
                <a:latin typeface="+mn-ea"/>
                <a:ea typeface="+mn-ea"/>
              </a:rPr>
              <a:t>등</a:t>
            </a:r>
            <a:r>
              <a:rPr lang="en-US" altLang="ko-KR" dirty="0" smtClean="0">
                <a:latin typeface="+mn-ea"/>
                <a:ea typeface="+mn-ea"/>
              </a:rPr>
              <a:t>)</a:t>
            </a:r>
            <a:r>
              <a:rPr lang="ko-KR" altLang="en-US" dirty="0" smtClean="0">
                <a:latin typeface="+mn-ea"/>
                <a:ea typeface="+mn-ea"/>
              </a:rPr>
              <a:t>을 포함</a:t>
            </a:r>
            <a:endParaRPr lang="en-US" altLang="ko-KR" dirty="0" smtClean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dirty="0" err="1">
                <a:latin typeface="+mn-ea"/>
                <a:ea typeface="+mn-ea"/>
              </a:rPr>
              <a:t>리눅스와</a:t>
            </a:r>
            <a:r>
              <a:rPr lang="ko-KR" altLang="en-US" dirty="0">
                <a:latin typeface="+mn-ea"/>
                <a:ea typeface="+mn-ea"/>
              </a:rPr>
              <a:t> 매우 유사하며 축소판이라고 볼 수 </a:t>
            </a:r>
            <a:r>
              <a:rPr lang="ko-KR" altLang="en-US" dirty="0" smtClean="0">
                <a:latin typeface="+mn-ea"/>
                <a:ea typeface="+mn-ea"/>
              </a:rPr>
              <a:t>있음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부팅 및 기본 자원 초기화까지 구현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운영체제의 핵심 기능을 몇 가지 </a:t>
            </a:r>
            <a:r>
              <a:rPr lang="en-US" altLang="ko-KR" dirty="0" smtClean="0">
                <a:latin typeface="+mn-ea"/>
                <a:ea typeface="+mn-ea"/>
              </a:rPr>
              <a:t>project(0~5)</a:t>
            </a:r>
            <a:r>
              <a:rPr lang="ko-KR" altLang="en-US" dirty="0" smtClean="0">
                <a:latin typeface="+mn-ea"/>
                <a:ea typeface="+mn-ea"/>
              </a:rPr>
              <a:t>로 구성</a:t>
            </a: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  <a:ea typeface="+mn-ea"/>
              </a:rPr>
              <a:t>세계 많은 대학에서 수업과정으로 사용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</a:t>
            </a:r>
            <a:endParaRPr lang="en-US" dirty="0"/>
          </a:p>
        </p:txBody>
      </p:sp>
      <p:pic>
        <p:nvPicPr>
          <p:cNvPr id="7" name="내용 개체 틀 6" descr="geekos_logo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197" b="100000" l="415" r="97510">
                        <a14:foregroundMark x1="71369" y1="57377" x2="71369" y2="57377"/>
                        <a14:foregroundMark x1="63900" y1="62295" x2="63900" y2="62295"/>
                        <a14:foregroundMark x1="73859" y1="65574" x2="73859" y2="65574"/>
                        <a14:foregroundMark x1="73859" y1="65574" x2="73859" y2="65574"/>
                        <a14:foregroundMark x1="80083" y1="62295" x2="80083" y2="62295"/>
                        <a14:foregroundMark x1="79253" y1="55738" x2="79253" y2="55738"/>
                        <a14:foregroundMark x1="79253" y1="55738" x2="79253" y2="55738"/>
                        <a14:foregroundMark x1="79253" y1="55738" x2="79253" y2="55738"/>
                        <a14:foregroundMark x1="79253" y1="55738" x2="79253" y2="55738"/>
                        <a14:foregroundMark x1="79253" y1="55738" x2="79253" y2="55738"/>
                        <a14:foregroundMark x1="78423" y1="68852" x2="78423" y2="68852"/>
                        <a14:foregroundMark x1="78008" y1="55738" x2="78008" y2="55738"/>
                        <a14:foregroundMark x1="74689" y1="50820" x2="74689" y2="50820"/>
                        <a14:foregroundMark x1="74274" y1="45902" x2="74274" y2="45902"/>
                        <a14:foregroundMark x1="87137" y1="31148" x2="87137" y2="31148"/>
                        <a14:foregroundMark x1="91286" y1="32787" x2="91286" y2="32787"/>
                        <a14:foregroundMark x1="93776" y1="68852" x2="93776" y2="68852"/>
                        <a14:foregroundMark x1="90041" y1="63934" x2="90041" y2="63934"/>
                        <a14:foregroundMark x1="41909" y1="80328" x2="41909" y2="80328"/>
                        <a14:foregroundMark x1="21162" y1="52459" x2="21162" y2="52459"/>
                        <a14:foregroundMark x1="21162" y1="40984" x2="21162" y2="40984"/>
                        <a14:foregroundMark x1="20747" y1="31148" x2="20747" y2="31148"/>
                        <a14:foregroundMark x1="6224" y1="49180" x2="6224" y2="49180"/>
                        <a14:foregroundMark x1="8299" y1="50820" x2="8299" y2="50820"/>
                        <a14:foregroundMark x1="11618" y1="54098" x2="11618" y2="54098"/>
                        <a14:foregroundMark x1="11618" y1="54098" x2="11618" y2="54098"/>
                        <a14:foregroundMark x1="11618" y1="54098" x2="11618" y2="54098"/>
                        <a14:foregroundMark x1="11618" y1="54098" x2="11618" y2="54098"/>
                        <a14:foregroundMark x1="11618" y1="54098" x2="11618" y2="54098"/>
                        <a14:foregroundMark x1="94191" y1="37705" x2="94191" y2="37705"/>
                        <a14:foregroundMark x1="31950" y1="57377" x2="31950" y2="57377"/>
                        <a14:foregroundMark x1="52697" y1="62295" x2="52697" y2="62295"/>
                        <a14:foregroundMark x1="55187" y1="60656" x2="55187" y2="60656"/>
                        <a14:foregroundMark x1="58921" y1="60656" x2="58921" y2="60656"/>
                        <a14:foregroundMark x1="58921" y1="60656" x2="58921" y2="60656"/>
                        <a14:foregroundMark x1="58921" y1="60656" x2="58921" y2="60656"/>
                        <a14:foregroundMark x1="46473" y1="34426" x2="46473" y2="34426"/>
                        <a14:foregroundMark x1="46473" y1="34426" x2="46473" y2="34426"/>
                        <a14:foregroundMark x1="46473" y1="34426" x2="46473" y2="34426"/>
                        <a14:foregroundMark x1="44398" y1="21311" x2="44398" y2="21311"/>
                        <a14:foregroundMark x1="53112" y1="26230" x2="53112" y2="26230"/>
                        <a14:foregroundMark x1="52282" y1="45902" x2="52282" y2="45902"/>
                        <a14:foregroundMark x1="70954" y1="49180" x2="70954" y2="491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77000" y="2438400"/>
            <a:ext cx="1905000" cy="482179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114800"/>
            <a:ext cx="2264296" cy="142087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40624" y="5063370"/>
            <a:ext cx="2309566" cy="1406375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825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grpSp>
        <p:nvGrpSpPr>
          <p:cNvPr id="6" name="그룹 5"/>
          <p:cNvGrpSpPr/>
          <p:nvPr/>
        </p:nvGrpSpPr>
        <p:grpSpPr>
          <a:xfrm>
            <a:off x="1743874" y="2463705"/>
            <a:ext cx="5410200" cy="3556095"/>
            <a:chOff x="1743874" y="2463705"/>
            <a:chExt cx="5410200" cy="3556095"/>
          </a:xfrm>
        </p:grpSpPr>
        <p:sp>
          <p:nvSpPr>
            <p:cNvPr id="12" name="직사각형 4"/>
            <p:cNvSpPr>
              <a:spLocks noChangeArrowheads="1"/>
            </p:cNvSpPr>
            <p:nvPr/>
          </p:nvSpPr>
          <p:spPr bwMode="auto">
            <a:xfrm>
              <a:off x="1743874" y="5460756"/>
              <a:ext cx="5399395" cy="559044"/>
            </a:xfrm>
            <a:prstGeom prst="rect">
              <a:avLst/>
            </a:prstGeom>
            <a:solidFill>
              <a:srgbClr val="1D314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r>
                <a:rPr kumimoji="0" lang="en-US" altLang="ko-KR" sz="1800">
                  <a:solidFill>
                    <a:srgbClr val="FFFFFF"/>
                  </a:solidFill>
                  <a:latin typeface="+mn-ea"/>
                  <a:ea typeface="+mn-ea"/>
                </a:rPr>
                <a:t>Host PC</a:t>
              </a:r>
              <a:endParaRPr kumimoji="0" lang="ko-KR" altLang="en-US" sz="180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3" name="직사각형 5"/>
            <p:cNvSpPr>
              <a:spLocks noChangeArrowheads="1"/>
            </p:cNvSpPr>
            <p:nvPr/>
          </p:nvSpPr>
          <p:spPr bwMode="auto">
            <a:xfrm>
              <a:off x="1743874" y="4343400"/>
              <a:ext cx="5399395" cy="362996"/>
            </a:xfrm>
            <a:prstGeom prst="rect">
              <a:avLst/>
            </a:prstGeom>
            <a:solidFill>
              <a:srgbClr val="39639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r>
                <a:rPr kumimoji="0" lang="en-US" altLang="ko-KR" sz="1800">
                  <a:solidFill>
                    <a:srgbClr val="FFFFFF"/>
                  </a:solidFill>
                  <a:latin typeface="+mn-ea"/>
                  <a:ea typeface="+mn-ea"/>
                </a:rPr>
                <a:t>bochs</a:t>
              </a:r>
              <a:endParaRPr kumimoji="0" lang="ko-KR" altLang="en-US" sz="180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14" name="직사각형 6"/>
            <p:cNvSpPr>
              <a:spLocks noChangeArrowheads="1"/>
            </p:cNvSpPr>
            <p:nvPr/>
          </p:nvSpPr>
          <p:spPr bwMode="auto">
            <a:xfrm>
              <a:off x="1743874" y="3681646"/>
              <a:ext cx="5399395" cy="557626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rgbClr val="F5C61B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r>
                <a:rPr kumimoji="0" lang="en-US" altLang="ko-KR" sz="1800" dirty="0" smtClean="0">
                  <a:solidFill>
                    <a:srgbClr val="F5C61B"/>
                  </a:solidFill>
                  <a:latin typeface="+mn-ea"/>
                  <a:ea typeface="+mn-ea"/>
                </a:rPr>
                <a:t>Geek OS</a:t>
              </a:r>
              <a:endParaRPr kumimoji="0" lang="ko-KR" altLang="en-US" sz="1800" dirty="0">
                <a:solidFill>
                  <a:srgbClr val="F5C61B"/>
                </a:solidFill>
                <a:latin typeface="+mn-ea"/>
                <a:ea typeface="+mn-ea"/>
              </a:endParaRPr>
            </a:p>
          </p:txBody>
        </p:sp>
        <p:sp>
          <p:nvSpPr>
            <p:cNvPr id="16" name="TextBox 67"/>
            <p:cNvSpPr txBox="1"/>
            <p:nvPr/>
          </p:nvSpPr>
          <p:spPr bwMode="auto">
            <a:xfrm>
              <a:off x="6239674" y="2781051"/>
              <a:ext cx="4154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dirty="0" smtClean="0">
                  <a:solidFill>
                    <a:sysClr val="windowText" lastClr="000000"/>
                  </a:solidFill>
                  <a:latin typeface="+mn-ea"/>
                  <a:ea typeface="+mn-ea"/>
                </a:rPr>
                <a:t>ㆍ</a:t>
              </a:r>
              <a:endParaRPr kumimoji="0" lang="ko-KR" altLang="en-US" b="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7" name="TextBox 68"/>
            <p:cNvSpPr txBox="1"/>
            <p:nvPr/>
          </p:nvSpPr>
          <p:spPr bwMode="auto">
            <a:xfrm>
              <a:off x="6355819" y="2781051"/>
              <a:ext cx="4154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dirty="0" smtClean="0">
                  <a:solidFill>
                    <a:sysClr val="windowText" lastClr="000000"/>
                  </a:solidFill>
                  <a:latin typeface="+mn-ea"/>
                  <a:ea typeface="+mn-ea"/>
                </a:rPr>
                <a:t>ㆍ</a:t>
              </a:r>
              <a:endParaRPr kumimoji="0" lang="ko-KR" altLang="en-US" b="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8" name="TextBox 69"/>
            <p:cNvSpPr txBox="1"/>
            <p:nvPr/>
          </p:nvSpPr>
          <p:spPr bwMode="auto">
            <a:xfrm>
              <a:off x="6471964" y="2781051"/>
              <a:ext cx="415498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b="1" kern="1200">
                  <a:solidFill>
                    <a:schemeClr val="tx1"/>
                  </a:solidFill>
                  <a:latin typeface="Tahoma" pitchFamily="34" charset="0"/>
                  <a:ea typeface="굴림" charset="-127"/>
                  <a:cs typeface="+mn-cs"/>
                </a:defRPr>
              </a:lvl9pPr>
            </a:lstStyle>
            <a:p>
              <a:pPr fontAlgn="auto" latinLnBrk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ko-KR" altLang="en-US" b="0" kern="0" dirty="0" smtClean="0">
                  <a:solidFill>
                    <a:sysClr val="windowText" lastClr="000000"/>
                  </a:solidFill>
                  <a:latin typeface="+mn-ea"/>
                  <a:ea typeface="+mn-ea"/>
                </a:rPr>
                <a:t>ㆍ</a:t>
              </a:r>
              <a:endParaRPr kumimoji="0" lang="ko-KR" altLang="en-US" b="0" kern="0" dirty="0">
                <a:solidFill>
                  <a:sysClr val="windowText" lastClr="000000"/>
                </a:solidFill>
                <a:latin typeface="+mn-ea"/>
                <a:ea typeface="+mn-ea"/>
              </a:endParaRPr>
            </a:p>
          </p:txBody>
        </p:sp>
        <p:sp>
          <p:nvSpPr>
            <p:cNvPr id="19" name="직사각형 11"/>
            <p:cNvSpPr>
              <a:spLocks noChangeArrowheads="1"/>
            </p:cNvSpPr>
            <p:nvPr/>
          </p:nvSpPr>
          <p:spPr bwMode="auto">
            <a:xfrm>
              <a:off x="1754679" y="4800600"/>
              <a:ext cx="5399395" cy="559044"/>
            </a:xfrm>
            <a:prstGeom prst="rect">
              <a:avLst/>
            </a:prstGeom>
            <a:solidFill>
              <a:srgbClr val="2B4A7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0" hangingPunct="1"/>
              <a:r>
                <a:rPr kumimoji="0" lang="en-US" altLang="ko-KR" sz="1800">
                  <a:solidFill>
                    <a:srgbClr val="FFFFFF"/>
                  </a:solidFill>
                  <a:latin typeface="+mn-ea"/>
                  <a:ea typeface="+mn-ea"/>
                </a:rPr>
                <a:t>linux</a:t>
              </a:r>
              <a:endParaRPr kumimoji="0" lang="ko-KR" altLang="en-US" sz="1800">
                <a:solidFill>
                  <a:srgbClr val="FFFFFF"/>
                </a:solidFill>
                <a:latin typeface="+mn-ea"/>
                <a:ea typeface="+mn-ea"/>
              </a:endParaRPr>
            </a:p>
          </p:txBody>
        </p:sp>
        <p:sp>
          <p:nvSpPr>
            <p:cNvPr id="3" name="타원 2"/>
            <p:cNvSpPr/>
            <p:nvPr/>
          </p:nvSpPr>
          <p:spPr>
            <a:xfrm>
              <a:off x="2327300" y="2463705"/>
              <a:ext cx="918782" cy="96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C61B">
                  <a:alpha val="8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+mn-ea"/>
                </a:rPr>
                <a:t>Process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2" name="타원 21"/>
            <p:cNvSpPr/>
            <p:nvPr/>
          </p:nvSpPr>
          <p:spPr>
            <a:xfrm>
              <a:off x="3678250" y="2463705"/>
              <a:ext cx="918782" cy="96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C61B">
                  <a:alpha val="8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+mn-ea"/>
                </a:rPr>
                <a:t>Process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23" name="타원 22"/>
            <p:cNvSpPr/>
            <p:nvPr/>
          </p:nvSpPr>
          <p:spPr>
            <a:xfrm>
              <a:off x="5029200" y="2463705"/>
              <a:ext cx="918782" cy="965295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F5C61B">
                  <a:alpha val="85000"/>
                </a:srgb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050" dirty="0" smtClean="0">
                  <a:solidFill>
                    <a:schemeClr val="tx1"/>
                  </a:solidFill>
                  <a:latin typeface="+mn-ea"/>
                </a:rPr>
                <a:t>Process</a:t>
              </a:r>
              <a:endParaRPr lang="ko-KR" altLang="en-US" sz="1050" dirty="0">
                <a:solidFill>
                  <a:schemeClr val="tx1"/>
                </a:solidFill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098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ko-KR" dirty="0" smtClean="0">
                <a:latin typeface="+mn-ea"/>
                <a:ea typeface="+mn-ea"/>
              </a:rPr>
              <a:t>Oracle</a:t>
            </a:r>
            <a:r>
              <a:rPr lang="ko-KR" altLang="en-US" dirty="0" smtClean="0">
                <a:latin typeface="+mn-ea"/>
                <a:ea typeface="+mn-ea"/>
              </a:rPr>
              <a:t>에서 제작 및 지원하는 가상화 소프트웨어</a:t>
            </a:r>
            <a:endParaRPr lang="en-US" altLang="ko-KR" dirty="0">
              <a:latin typeface="+mn-ea"/>
              <a:ea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ko-KR" b="1" dirty="0" smtClean="0">
                <a:latin typeface="+mn-ea"/>
                <a:hlinkClick r:id="rId2"/>
              </a:rPr>
              <a:t>https</a:t>
            </a:r>
            <a:r>
              <a:rPr lang="en-US" altLang="ko-KR" b="1" dirty="0">
                <a:latin typeface="+mn-ea"/>
                <a:hlinkClick r:id="rId2"/>
              </a:rPr>
              <a:t>://www.virtualbox.org/wiki/Downloads</a:t>
            </a:r>
            <a:endParaRPr lang="en-US" altLang="ko-KR" b="1" dirty="0">
              <a:latin typeface="+mn-ea"/>
            </a:endParaRPr>
          </a:p>
          <a:p>
            <a:pPr lvl="0">
              <a:lnSpc>
                <a:spcPct val="150000"/>
              </a:lnSpc>
            </a:pPr>
            <a:r>
              <a:rPr lang="en-US" altLang="ko-KR" dirty="0"/>
              <a:t>Ubuntu 10.04 LTS </a:t>
            </a:r>
            <a:r>
              <a:rPr lang="ko-KR" altLang="en-US" dirty="0"/>
              <a:t>설치 </a:t>
            </a:r>
            <a:r>
              <a:rPr lang="en-US" altLang="ko-KR" dirty="0"/>
              <a:t>CD</a:t>
            </a:r>
          </a:p>
          <a:p>
            <a:pPr lvl="1">
              <a:lnSpc>
                <a:spcPct val="150000"/>
              </a:lnSpc>
            </a:pPr>
            <a:r>
              <a:rPr lang="en-US" altLang="ko-KR" dirty="0">
                <a:hlinkClick r:id="rId3"/>
              </a:rPr>
              <a:t>https://www.dropbox.com/s/h9vtfdhta14o1yx/ubuntu-10.04-desktop-i386.iso</a:t>
            </a:r>
            <a:endParaRPr lang="en-US" altLang="ko-KR" dirty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endParaRPr lang="en-US" altLang="ko-KR" dirty="0"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en-US" altLang="ko-KR" dirty="0" smtClean="0">
              <a:latin typeface="+mn-ea"/>
              <a:ea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20" y="4343400"/>
            <a:ext cx="2899928" cy="211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201" y="4357821"/>
            <a:ext cx="3280851" cy="21190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그룹 23"/>
          <p:cNvGrpSpPr/>
          <p:nvPr/>
        </p:nvGrpSpPr>
        <p:grpSpPr>
          <a:xfrm>
            <a:off x="6694997" y="4718072"/>
            <a:ext cx="2358289" cy="1371600"/>
            <a:chOff x="6431877" y="5029200"/>
            <a:chExt cx="2358289" cy="1371600"/>
          </a:xfrm>
        </p:grpSpPr>
        <p:grpSp>
          <p:nvGrpSpPr>
            <p:cNvPr id="25" name="그룹 24"/>
            <p:cNvGrpSpPr/>
            <p:nvPr/>
          </p:nvGrpSpPr>
          <p:grpSpPr>
            <a:xfrm>
              <a:off x="6647840" y="5029200"/>
              <a:ext cx="2142326" cy="1371600"/>
              <a:chOff x="1743874" y="2463705"/>
              <a:chExt cx="5410200" cy="3556095"/>
            </a:xfrm>
          </p:grpSpPr>
          <p:sp>
            <p:nvSpPr>
              <p:cNvPr id="27" name="직사각형 4"/>
              <p:cNvSpPr>
                <a:spLocks noChangeArrowheads="1"/>
              </p:cNvSpPr>
              <p:nvPr/>
            </p:nvSpPr>
            <p:spPr bwMode="auto">
              <a:xfrm>
                <a:off x="1743874" y="5460756"/>
                <a:ext cx="5399395" cy="559044"/>
              </a:xfrm>
              <a:prstGeom prst="rect">
                <a:avLst/>
              </a:prstGeom>
              <a:solidFill>
                <a:srgbClr val="1D314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>
                    <a:solidFill>
                      <a:srgbClr val="FFFFFF"/>
                    </a:solidFill>
                    <a:latin typeface="+mn-ea"/>
                    <a:ea typeface="+mn-ea"/>
                  </a:rPr>
                  <a:t>Host PC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8" name="직사각형 5"/>
              <p:cNvSpPr>
                <a:spLocks noChangeArrowheads="1"/>
              </p:cNvSpPr>
              <p:nvPr/>
            </p:nvSpPr>
            <p:spPr bwMode="auto">
              <a:xfrm>
                <a:off x="1743874" y="4343400"/>
                <a:ext cx="5399395" cy="362996"/>
              </a:xfrm>
              <a:prstGeom prst="rect">
                <a:avLst/>
              </a:prstGeom>
              <a:solidFill>
                <a:srgbClr val="3963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err="1">
                    <a:solidFill>
                      <a:srgbClr val="FFFFFF"/>
                    </a:solidFill>
                    <a:latin typeface="+mn-ea"/>
                    <a:ea typeface="+mn-ea"/>
                  </a:rPr>
                  <a:t>bochs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29" name="직사각형 6"/>
              <p:cNvSpPr>
                <a:spLocks noChangeArrowheads="1"/>
              </p:cNvSpPr>
              <p:nvPr/>
            </p:nvSpPr>
            <p:spPr bwMode="auto">
              <a:xfrm>
                <a:off x="1743874" y="3681646"/>
                <a:ext cx="5399395" cy="557626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F5C61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smtClean="0">
                    <a:solidFill>
                      <a:srgbClr val="F5C61B"/>
                    </a:solidFill>
                    <a:latin typeface="+mn-ea"/>
                    <a:ea typeface="+mn-ea"/>
                  </a:rPr>
                  <a:t>Geek OS</a:t>
                </a:r>
                <a:endParaRPr kumimoji="0" lang="ko-KR" altLang="en-US" sz="1800" dirty="0">
                  <a:solidFill>
                    <a:srgbClr val="F5C61B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0" name="TextBox 67"/>
              <p:cNvSpPr txBox="1"/>
              <p:nvPr/>
            </p:nvSpPr>
            <p:spPr bwMode="auto">
              <a:xfrm>
                <a:off x="623967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1" name="TextBox 68"/>
              <p:cNvSpPr txBox="1"/>
              <p:nvPr/>
            </p:nvSpPr>
            <p:spPr bwMode="auto">
              <a:xfrm>
                <a:off x="6355819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2" name="TextBox 69"/>
              <p:cNvSpPr txBox="1"/>
              <p:nvPr/>
            </p:nvSpPr>
            <p:spPr bwMode="auto">
              <a:xfrm>
                <a:off x="647196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3" name="직사각형 11"/>
              <p:cNvSpPr>
                <a:spLocks noChangeArrowheads="1"/>
              </p:cNvSpPr>
              <p:nvPr/>
            </p:nvSpPr>
            <p:spPr bwMode="auto">
              <a:xfrm>
                <a:off x="1754679" y="4800600"/>
                <a:ext cx="5399395" cy="559044"/>
              </a:xfrm>
              <a:prstGeom prst="rect">
                <a:avLst/>
              </a:prstGeom>
              <a:solidFill>
                <a:srgbClr val="2B4A7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err="1">
                    <a:solidFill>
                      <a:srgbClr val="FFFFFF"/>
                    </a:solidFill>
                    <a:latin typeface="+mn-ea"/>
                    <a:ea typeface="+mn-ea"/>
                  </a:rPr>
                  <a:t>linux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34" name="타원 33"/>
              <p:cNvSpPr/>
              <p:nvPr/>
            </p:nvSpPr>
            <p:spPr>
              <a:xfrm>
                <a:off x="232730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5" name="타원 34"/>
              <p:cNvSpPr/>
              <p:nvPr/>
            </p:nvSpPr>
            <p:spPr>
              <a:xfrm>
                <a:off x="367825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36" name="타원 35"/>
              <p:cNvSpPr/>
              <p:nvPr/>
            </p:nvSpPr>
            <p:spPr>
              <a:xfrm>
                <a:off x="5029200" y="2463705"/>
                <a:ext cx="918782" cy="9652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26" name="오른쪽 화살표 25"/>
            <p:cNvSpPr/>
            <p:nvPr/>
          </p:nvSpPr>
          <p:spPr>
            <a:xfrm>
              <a:off x="6431877" y="5956573"/>
              <a:ext cx="215963" cy="152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Virtual Box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641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좌측 상단의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새로 만들기</a:t>
            </a:r>
            <a:r>
              <a:rPr lang="en-US" altLang="ko-KR" dirty="0" smtClean="0">
                <a:latin typeface="+mn-ea"/>
              </a:rPr>
              <a:t>‘ </a:t>
            </a:r>
            <a:r>
              <a:rPr lang="ko-KR" altLang="en-US" dirty="0" smtClean="0">
                <a:latin typeface="+mn-ea"/>
              </a:rPr>
              <a:t>클릭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lang="en-US" altLang="ko-KR" dirty="0" err="1" smtClean="0">
                <a:latin typeface="+mn-ea"/>
                <a:sym typeface="Wingdings" panose="05000000000000000000" pitchFamily="2" charset="2"/>
              </a:rPr>
              <a:t>linux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, Ubuntu(</a:t>
            </a:r>
            <a:r>
              <a:rPr lang="en-US" altLang="ko-KR" dirty="0" smtClean="0">
                <a:solidFill>
                  <a:srgbClr val="FF0000"/>
                </a:solidFill>
                <a:latin typeface="+mn-ea"/>
                <a:sym typeface="Wingdings" panose="05000000000000000000" pitchFamily="2" charset="2"/>
              </a:rPr>
              <a:t>32bit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)</a:t>
            </a:r>
            <a:endParaRPr lang="en-US" altLang="ko-KR" dirty="0">
              <a:latin typeface="+mn-ea"/>
            </a:endParaRPr>
          </a:p>
        </p:txBody>
      </p:sp>
      <p:sp>
        <p:nvSpPr>
          <p:cNvPr id="10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Virtual Box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819400"/>
            <a:ext cx="4852013" cy="366213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289" y="3052243"/>
            <a:ext cx="3763134" cy="30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7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altLang="ko-KR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dirty="0" smtClean="0">
                <a:latin typeface="+mn-ea"/>
              </a:rPr>
              <a:t>만들어진 </a:t>
            </a:r>
            <a:r>
              <a:rPr lang="ko-KR" altLang="en-US" dirty="0" err="1" smtClean="0">
                <a:latin typeface="+mn-ea"/>
              </a:rPr>
              <a:t>가상머신</a:t>
            </a:r>
            <a:r>
              <a:rPr lang="ko-KR" altLang="en-US" dirty="0" smtClean="0">
                <a:latin typeface="+mn-ea"/>
              </a:rPr>
              <a:t> 클릭 후</a:t>
            </a:r>
            <a:r>
              <a:rPr lang="en-US" altLang="ko-KR" dirty="0" smtClean="0">
                <a:latin typeface="+mn-ea"/>
              </a:rPr>
              <a:t>, </a:t>
            </a:r>
            <a:r>
              <a:rPr lang="ko-KR" altLang="en-US" dirty="0" smtClean="0">
                <a:latin typeface="+mn-ea"/>
              </a:rPr>
              <a:t>좌측 상단의 </a:t>
            </a:r>
            <a:r>
              <a:rPr lang="en-US" altLang="ko-KR" dirty="0" smtClean="0">
                <a:latin typeface="+mn-ea"/>
              </a:rPr>
              <a:t>‘</a:t>
            </a:r>
            <a:r>
              <a:rPr lang="ko-KR" altLang="en-US" dirty="0" smtClean="0">
                <a:latin typeface="+mn-ea"/>
              </a:rPr>
              <a:t>설정</a:t>
            </a:r>
            <a:r>
              <a:rPr lang="en-US" altLang="ko-KR" dirty="0" smtClean="0">
                <a:latin typeface="+mn-ea"/>
              </a:rPr>
              <a:t>‘ </a:t>
            </a:r>
            <a:r>
              <a:rPr lang="ko-KR" altLang="en-US" dirty="0" smtClean="0">
                <a:latin typeface="+mn-ea"/>
              </a:rPr>
              <a:t>클릭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 ‘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저장소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’ 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클릭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  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가상디스크 파일 선택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 Ubuntu 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설치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cd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선택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설치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설치 후 </a:t>
            </a:r>
            <a:r>
              <a:rPr lang="en-US" altLang="ko-KR" dirty="0" smtClean="0">
                <a:latin typeface="+mn-ea"/>
                <a:sym typeface="Wingdings" panose="05000000000000000000" pitchFamily="2" charset="2"/>
              </a:rPr>
              <a:t>cd</a:t>
            </a:r>
            <a:r>
              <a:rPr lang="ko-KR" altLang="en-US" dirty="0" smtClean="0">
                <a:latin typeface="+mn-ea"/>
                <a:sym typeface="Wingdings" panose="05000000000000000000" pitchFamily="2" charset="2"/>
              </a:rPr>
              <a:t>제거</a:t>
            </a:r>
            <a:endParaRPr lang="en-US" altLang="ko-KR" dirty="0" smtClean="0">
              <a:latin typeface="+mn-ea"/>
              <a:sym typeface="Wingdings" panose="05000000000000000000" pitchFamily="2" charset="2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373152"/>
            <a:ext cx="4038600" cy="3037930"/>
          </a:xfrm>
          <a:prstGeom prst="rect">
            <a:avLst/>
          </a:prstGeom>
        </p:spPr>
      </p:pic>
      <p:cxnSp>
        <p:nvCxnSpPr>
          <p:cNvPr id="9" name="직선 화살표 연결선 8"/>
          <p:cNvCxnSpPr>
            <a:stCxn id="12" idx="6"/>
          </p:cNvCxnSpPr>
          <p:nvPr/>
        </p:nvCxnSpPr>
        <p:spPr>
          <a:xfrm flipV="1">
            <a:off x="3724275" y="3657600"/>
            <a:ext cx="1228725" cy="8667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타원 11"/>
          <p:cNvSpPr/>
          <p:nvPr/>
        </p:nvSpPr>
        <p:spPr>
          <a:xfrm>
            <a:off x="3556635" y="4440555"/>
            <a:ext cx="167640" cy="1676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Virtual Box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3599260" cy="276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838200"/>
            <a:ext cx="5410200" cy="640080"/>
          </a:xfrm>
        </p:spPr>
        <p:txBody>
          <a:bodyPr>
            <a:normAutofit/>
          </a:bodyPr>
          <a:lstStyle/>
          <a:p>
            <a:r>
              <a:rPr lang="en-US" dirty="0" smtClean="0"/>
              <a:t>Geek OS </a:t>
            </a:r>
            <a:r>
              <a:rPr lang="ko-KR" altLang="en-US" dirty="0" smtClean="0"/>
              <a:t>실행환경 구축</a:t>
            </a:r>
            <a:endParaRPr lang="en-US" dirty="0"/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228600" y="2212144"/>
            <a:ext cx="88392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8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6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lang="en-US" sz="1200" kern="120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lang="en-US" sz="1200" kern="12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x86</a:t>
            </a:r>
            <a:r>
              <a:rPr lang="ko-KR" altLang="en-US" dirty="0">
                <a:latin typeface="+mn-ea"/>
              </a:rPr>
              <a:t>기반 </a:t>
            </a:r>
            <a:r>
              <a:rPr lang="en-US" altLang="ko-KR" dirty="0">
                <a:latin typeface="+mn-ea"/>
              </a:rPr>
              <a:t>PC</a:t>
            </a:r>
            <a:r>
              <a:rPr lang="ko-KR" altLang="en-US" dirty="0">
                <a:latin typeface="+mn-ea"/>
              </a:rPr>
              <a:t>시스템을 </a:t>
            </a:r>
            <a:r>
              <a:rPr lang="ko-KR" altLang="en-US" dirty="0" err="1">
                <a:latin typeface="+mn-ea"/>
              </a:rPr>
              <a:t>에뮬레이트하는</a:t>
            </a:r>
            <a:r>
              <a:rPr lang="ko-KR" altLang="en-US" dirty="0">
                <a:latin typeface="+mn-ea"/>
              </a:rPr>
              <a:t> </a:t>
            </a:r>
            <a:r>
              <a:rPr lang="ko-KR" altLang="en-US" dirty="0" smtClean="0">
                <a:latin typeface="+mn-ea"/>
              </a:rPr>
              <a:t>소프트웨어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대부분 </a:t>
            </a:r>
            <a:r>
              <a:rPr lang="ko-KR" altLang="en-US" dirty="0">
                <a:latin typeface="+mn-ea"/>
              </a:rPr>
              <a:t>운영체제 개발 또는 </a:t>
            </a:r>
            <a:r>
              <a:rPr lang="en-US" altLang="ko-KR" dirty="0">
                <a:latin typeface="+mn-ea"/>
              </a:rPr>
              <a:t>Guest OS</a:t>
            </a:r>
            <a:r>
              <a:rPr lang="ko-KR" altLang="en-US" dirty="0">
                <a:latin typeface="+mn-ea"/>
              </a:rPr>
              <a:t>를 구동시키기 위해 </a:t>
            </a:r>
            <a:r>
              <a:rPr lang="ko-KR" altLang="en-US" dirty="0" smtClean="0">
                <a:latin typeface="+mn-ea"/>
              </a:rPr>
              <a:t>사용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>
                <a:latin typeface="+mn-ea"/>
              </a:rPr>
              <a:t>프로세서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메모리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디스크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디스플레이</a:t>
            </a:r>
            <a:r>
              <a:rPr lang="en-US" altLang="ko-KR" dirty="0">
                <a:latin typeface="+mn-ea"/>
              </a:rPr>
              <a:t>, Ethernet, BIOS</a:t>
            </a:r>
            <a:r>
              <a:rPr lang="ko-KR" altLang="en-US" dirty="0">
                <a:latin typeface="+mn-ea"/>
              </a:rPr>
              <a:t>와</a:t>
            </a:r>
            <a:br>
              <a:rPr lang="ko-KR" altLang="en-US" dirty="0">
                <a:latin typeface="+mn-ea"/>
              </a:rPr>
            </a:br>
            <a:r>
              <a:rPr lang="ko-KR" altLang="en-US" dirty="0">
                <a:latin typeface="+mn-ea"/>
              </a:rPr>
              <a:t>여러 하드웨어 주변기기를 </a:t>
            </a:r>
            <a:r>
              <a:rPr lang="ko-KR" altLang="en-US" dirty="0" smtClean="0">
                <a:latin typeface="+mn-ea"/>
              </a:rPr>
              <a:t>지원</a:t>
            </a:r>
            <a:endParaRPr lang="en-US" altLang="ko-KR" dirty="0" smtClean="0">
              <a:latin typeface="+mn-ea"/>
            </a:endParaRP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dirty="0" smtClean="0">
                <a:latin typeface="+mn-ea"/>
              </a:rPr>
              <a:t>DOS</a:t>
            </a:r>
            <a:r>
              <a:rPr lang="en-US" altLang="ko-KR" dirty="0">
                <a:latin typeface="+mn-ea"/>
              </a:rPr>
              <a:t>, Windows, BSDs, Linux, </a:t>
            </a:r>
            <a:r>
              <a:rPr lang="en-US" altLang="ko-KR" dirty="0" err="1">
                <a:latin typeface="+mn-ea"/>
              </a:rPr>
              <a:t>Xenix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등 다수의 운영체제 </a:t>
            </a:r>
            <a:r>
              <a:rPr lang="ko-KR" altLang="en-US" dirty="0" smtClean="0">
                <a:latin typeface="+mn-ea"/>
              </a:rPr>
              <a:t>수행</a:t>
            </a:r>
            <a:endParaRPr lang="ko-KR" altLang="en-US" dirty="0">
              <a:latin typeface="+mn-ea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82065"/>
            <a:ext cx="2209800" cy="18949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82065"/>
            <a:ext cx="3183852" cy="18949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</p:pic>
      <p:grpSp>
        <p:nvGrpSpPr>
          <p:cNvPr id="3" name="그룹 2"/>
          <p:cNvGrpSpPr/>
          <p:nvPr/>
        </p:nvGrpSpPr>
        <p:grpSpPr>
          <a:xfrm>
            <a:off x="6431877" y="4810665"/>
            <a:ext cx="2358289" cy="1371600"/>
            <a:chOff x="6431877" y="5029200"/>
            <a:chExt cx="2358289" cy="1371600"/>
          </a:xfrm>
        </p:grpSpPr>
        <p:grpSp>
          <p:nvGrpSpPr>
            <p:cNvPr id="11" name="그룹 10"/>
            <p:cNvGrpSpPr/>
            <p:nvPr/>
          </p:nvGrpSpPr>
          <p:grpSpPr>
            <a:xfrm>
              <a:off x="6647840" y="5029200"/>
              <a:ext cx="2142326" cy="1371600"/>
              <a:chOff x="1743874" y="2463705"/>
              <a:chExt cx="5410200" cy="3556095"/>
            </a:xfrm>
          </p:grpSpPr>
          <p:sp>
            <p:nvSpPr>
              <p:cNvPr id="12" name="직사각형 4"/>
              <p:cNvSpPr>
                <a:spLocks noChangeArrowheads="1"/>
              </p:cNvSpPr>
              <p:nvPr/>
            </p:nvSpPr>
            <p:spPr bwMode="auto">
              <a:xfrm>
                <a:off x="1743874" y="5460756"/>
                <a:ext cx="5399395" cy="559044"/>
              </a:xfrm>
              <a:prstGeom prst="rect">
                <a:avLst/>
              </a:prstGeom>
              <a:solidFill>
                <a:srgbClr val="1D314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>
                    <a:solidFill>
                      <a:srgbClr val="FFFFFF"/>
                    </a:solidFill>
                    <a:latin typeface="+mn-ea"/>
                    <a:ea typeface="+mn-ea"/>
                  </a:rPr>
                  <a:t>Host PC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3" name="직사각형 5"/>
              <p:cNvSpPr>
                <a:spLocks noChangeArrowheads="1"/>
              </p:cNvSpPr>
              <p:nvPr/>
            </p:nvSpPr>
            <p:spPr bwMode="auto">
              <a:xfrm>
                <a:off x="1743874" y="4343400"/>
                <a:ext cx="5399395" cy="362996"/>
              </a:xfrm>
              <a:prstGeom prst="rect">
                <a:avLst/>
              </a:prstGeom>
              <a:solidFill>
                <a:srgbClr val="3963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err="1">
                    <a:solidFill>
                      <a:srgbClr val="FFFFFF"/>
                    </a:solidFill>
                    <a:latin typeface="+mn-ea"/>
                    <a:ea typeface="+mn-ea"/>
                  </a:rPr>
                  <a:t>bochs</a:t>
                </a:r>
                <a:endParaRPr kumimoji="0" lang="ko-KR" altLang="en-US" sz="1800" dirty="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4" name="직사각형 6"/>
              <p:cNvSpPr>
                <a:spLocks noChangeArrowheads="1"/>
              </p:cNvSpPr>
              <p:nvPr/>
            </p:nvSpPr>
            <p:spPr bwMode="auto">
              <a:xfrm>
                <a:off x="1743874" y="3681646"/>
                <a:ext cx="5399395" cy="557626"/>
              </a:xfrm>
              <a:prstGeom prst="rect">
                <a:avLst/>
              </a:prstGeom>
              <a:solidFill>
                <a:schemeClr val="bg1"/>
              </a:solidFill>
              <a:ln w="44450">
                <a:solidFill>
                  <a:srgbClr val="F5C61B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 dirty="0" smtClean="0">
                    <a:solidFill>
                      <a:srgbClr val="F5C61B"/>
                    </a:solidFill>
                    <a:latin typeface="+mn-ea"/>
                    <a:ea typeface="+mn-ea"/>
                  </a:rPr>
                  <a:t>Geek OS</a:t>
                </a:r>
                <a:endParaRPr kumimoji="0" lang="ko-KR" altLang="en-US" sz="1800" dirty="0">
                  <a:solidFill>
                    <a:srgbClr val="F5C61B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5" name="TextBox 67"/>
              <p:cNvSpPr txBox="1"/>
              <p:nvPr/>
            </p:nvSpPr>
            <p:spPr bwMode="auto">
              <a:xfrm>
                <a:off x="623967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6" name="TextBox 68"/>
              <p:cNvSpPr txBox="1"/>
              <p:nvPr/>
            </p:nvSpPr>
            <p:spPr bwMode="auto">
              <a:xfrm>
                <a:off x="6355819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7" name="TextBox 69"/>
              <p:cNvSpPr txBox="1"/>
              <p:nvPr/>
            </p:nvSpPr>
            <p:spPr bwMode="auto">
              <a:xfrm>
                <a:off x="6471964" y="2781051"/>
                <a:ext cx="415498" cy="369332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>
                <a:spAutoFit/>
              </a:bodyPr>
              <a:lstStyle>
                <a:defPPr>
                  <a:defRPr lang="ko-KR"/>
                </a:defPPr>
                <a:lvl1pPr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1pPr>
                <a:lvl2pPr marL="4572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2pPr>
                <a:lvl3pPr marL="9144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3pPr>
                <a:lvl4pPr marL="13716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4pPr>
                <a:lvl5pPr marL="1828800" algn="l" rtl="0" fontAlgn="base" latinLnBrk="1">
                  <a:spcBef>
                    <a:spcPct val="0"/>
                  </a:spcBef>
                  <a:spcAft>
                    <a:spcPct val="0"/>
                  </a:spcAft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5pPr>
                <a:lvl6pPr marL="22860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6pPr>
                <a:lvl7pPr marL="27432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7pPr>
                <a:lvl8pPr marL="32004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8pPr>
                <a:lvl9pPr marL="3657600" algn="l" defTabSz="914400" rtl="0" eaLnBrk="1" latinLnBrk="1" hangingPunct="1">
                  <a:defRPr kumimoji="1" b="1" kern="1200">
                    <a:solidFill>
                      <a:schemeClr val="tx1"/>
                    </a:solidFill>
                    <a:latin typeface="Tahoma" pitchFamily="34" charset="0"/>
                    <a:ea typeface="굴림" charset="-127"/>
                    <a:cs typeface="+mn-cs"/>
                  </a:defRPr>
                </a:lvl9pPr>
              </a:lstStyle>
              <a:p>
                <a:pPr fontAlgn="auto" latinLnBrk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ko-KR" altLang="en-US" b="0" kern="0" dirty="0" smtClean="0">
                    <a:solidFill>
                      <a:sysClr val="windowText" lastClr="000000"/>
                    </a:solidFill>
                    <a:latin typeface="+mn-ea"/>
                    <a:ea typeface="+mn-ea"/>
                  </a:rPr>
                  <a:t>ㆍ</a:t>
                </a:r>
                <a:endParaRPr kumimoji="0" lang="ko-KR" altLang="en-US" b="0" kern="0" dirty="0">
                  <a:solidFill>
                    <a:sysClr val="windowText" lastClr="000000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8" name="직사각형 11"/>
              <p:cNvSpPr>
                <a:spLocks noChangeArrowheads="1"/>
              </p:cNvSpPr>
              <p:nvPr/>
            </p:nvSpPr>
            <p:spPr bwMode="auto">
              <a:xfrm>
                <a:off x="1754679" y="4800600"/>
                <a:ext cx="5399395" cy="559044"/>
              </a:xfrm>
              <a:prstGeom prst="rect">
                <a:avLst/>
              </a:prstGeom>
              <a:solidFill>
                <a:srgbClr val="2B4A7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31750"/>
              </a:effectLst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latinLnBrk="0" hangingPunct="1"/>
                <a:r>
                  <a:rPr kumimoji="0" lang="en-US" altLang="ko-KR" sz="1800">
                    <a:solidFill>
                      <a:srgbClr val="FFFFFF"/>
                    </a:solidFill>
                    <a:latin typeface="+mn-ea"/>
                    <a:ea typeface="+mn-ea"/>
                  </a:rPr>
                  <a:t>linux</a:t>
                </a:r>
                <a:endParaRPr kumimoji="0" lang="ko-KR" altLang="en-US" sz="1800">
                  <a:solidFill>
                    <a:srgbClr val="FFFFFF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232730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3678250" y="2463705"/>
                <a:ext cx="918782" cy="96529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5029200" y="2463705"/>
                <a:ext cx="918782" cy="96529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F5C61B">
                    <a:alpha val="85000"/>
                  </a:srgb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050" dirty="0">
                  <a:solidFill>
                    <a:schemeClr val="tx1"/>
                  </a:solidFill>
                  <a:latin typeface="+mn-ea"/>
                </a:endParaRPr>
              </a:p>
            </p:txBody>
          </p:sp>
        </p:grpSp>
        <p:sp>
          <p:nvSpPr>
            <p:cNvPr id="2" name="오른쪽 화살표 1"/>
            <p:cNvSpPr/>
            <p:nvPr/>
          </p:nvSpPr>
          <p:spPr>
            <a:xfrm>
              <a:off x="6431877" y="5753310"/>
              <a:ext cx="215963" cy="1524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4" name="Subtitle 5"/>
          <p:cNvSpPr>
            <a:spLocks noGrp="1"/>
          </p:cNvSpPr>
          <p:nvPr>
            <p:ph type="subTitle" idx="14"/>
          </p:nvPr>
        </p:nvSpPr>
        <p:spPr>
          <a:xfrm>
            <a:off x="381000" y="1387194"/>
            <a:ext cx="3581400" cy="381000"/>
          </a:xfrm>
        </p:spPr>
        <p:txBody>
          <a:bodyPr/>
          <a:lstStyle/>
          <a:p>
            <a:r>
              <a:rPr lang="en-US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bochs</a:t>
            </a:r>
            <a:endParaRPr lang="en-US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9475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_radial_light_gre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SH_radial_light_grey</Template>
  <TotalTime>9190</TotalTime>
  <Words>852</Words>
  <Application>Microsoft Office PowerPoint</Application>
  <PresentationFormat>화면 슬라이드 쇼(4:3)</PresentationFormat>
  <Paragraphs>237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8" baseType="lpstr">
      <vt:lpstr>굴림</vt:lpstr>
      <vt:lpstr>맑은 고딕</vt:lpstr>
      <vt:lpstr>Arial</vt:lpstr>
      <vt:lpstr>Calibri</vt:lpstr>
      <vt:lpstr>Tahoma</vt:lpstr>
      <vt:lpstr>Wingdings</vt:lpstr>
      <vt:lpstr>SH_radial_light_grey</vt:lpstr>
      <vt:lpstr>Geek OS</vt:lpstr>
      <vt:lpstr>PowerPoint 프레젠테이션</vt:lpstr>
      <vt:lpstr>PowerPoint 프레젠테이션</vt:lpstr>
      <vt:lpstr>Geek OS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Geek OS 실행환경 구축</vt:lpstr>
      <vt:lpstr>분석 도구</vt:lpstr>
      <vt:lpstr>분석 도구</vt:lpstr>
      <vt:lpstr>분석 도구</vt:lpstr>
      <vt:lpstr>분석 도구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SlideHunter</dc:creator>
  <cp:lastModifiedBy>baeksj</cp:lastModifiedBy>
  <cp:revision>103</cp:revision>
  <cp:lastPrinted>2015-03-16T13:34:46Z</cp:lastPrinted>
  <dcterms:created xsi:type="dcterms:W3CDTF">2013-08-12T05:24:51Z</dcterms:created>
  <dcterms:modified xsi:type="dcterms:W3CDTF">2015-03-17T10:48:12Z</dcterms:modified>
</cp:coreProperties>
</file>