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309" r:id="rId3"/>
    <p:sldId id="310" r:id="rId4"/>
    <p:sldId id="311" r:id="rId5"/>
    <p:sldId id="312" r:id="rId6"/>
    <p:sldId id="264" r:id="rId7"/>
    <p:sldId id="313" r:id="rId8"/>
    <p:sldId id="292" r:id="rId9"/>
    <p:sldId id="314" r:id="rId10"/>
    <p:sldId id="315" r:id="rId11"/>
    <p:sldId id="276" r:id="rId12"/>
    <p:sldId id="296" r:id="rId13"/>
    <p:sldId id="320" r:id="rId14"/>
    <p:sldId id="319" r:id="rId15"/>
    <p:sldId id="279" r:id="rId16"/>
    <p:sldId id="305" r:id="rId17"/>
    <p:sldId id="301" r:id="rId18"/>
    <p:sldId id="316" r:id="rId19"/>
    <p:sldId id="317" r:id="rId20"/>
    <p:sldId id="308" r:id="rId2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E1B"/>
    <a:srgbClr val="CFE7F5"/>
    <a:srgbClr val="F5C61B"/>
    <a:srgbClr val="FFE701"/>
    <a:srgbClr val="907206"/>
    <a:srgbClr val="171717"/>
    <a:srgbClr val="C9A009"/>
    <a:srgbClr val="D5A909"/>
    <a:srgbClr val="B8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6331" autoAdjust="0"/>
  </p:normalViewPr>
  <p:slideViewPr>
    <p:cSldViewPr>
      <p:cViewPr varScale="1">
        <p:scale>
          <a:sx n="132" d="100"/>
          <a:sy n="132" d="100"/>
        </p:scale>
        <p:origin x="16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CD36664-BBCE-4049-B85A-55A85C7D520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1498C8E-7C39-46B4-944C-1F87FD63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ppttemplate.net/?utm_source=ppt&amp;utm_medium=link&amp;utm_term=basic&amp;utm_content=0001&amp;utm_campaign=ppt" TargetMode="External"/><Relationship Id="rId7" Type="http://schemas.openxmlformats.org/officeDocument/2006/relationships/hyperlink" Target="http://ppttemplate.net/?utm_source=ppt&amp;utm_medium=logo&amp;utm_term=basic&amp;utm_content=0001&amp;utm_campaign=ppt" TargetMode="External"/><Relationship Id="rId2" Type="http://schemas.openxmlformats.org/officeDocument/2006/relationships/hyperlink" Target="https://twitter.com/ppttemplatenet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g"/><Relationship Id="rId5" Type="http://schemas.openxmlformats.org/officeDocument/2006/relationships/hyperlink" Target="http://slidehunter.com/" TargetMode="External"/><Relationship Id="rId4" Type="http://schemas.openxmlformats.org/officeDocument/2006/relationships/hyperlink" Target="http://slideonline.com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4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664950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720265" y="622543"/>
            <a:ext cx="853971" cy="1040914"/>
            <a:chOff x="6522100" y="381000"/>
            <a:chExt cx="1250300" cy="1524000"/>
          </a:xfrm>
        </p:grpSpPr>
        <p:sp>
          <p:nvSpPr>
            <p:cNvPr id="7" name="Freeform 6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9" name="Isosceles Triangle 8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1" name="Freeform 10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2" name="Freeform 11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9120"/>
            <a:ext cx="5410200" cy="1097280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n-US" sz="24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Download More</a:t>
            </a:r>
            <a:br>
              <a:rPr lang="en-US" smtClean="0"/>
            </a:br>
            <a:r>
              <a:rPr lang="en-US" smtClean="0"/>
              <a:t>Free PowerPoint Templates</a:t>
            </a:r>
            <a:endParaRPr lang="en-US"/>
          </a:p>
        </p:txBody>
      </p:sp>
      <p:sp>
        <p:nvSpPr>
          <p:cNvPr id="16" name="Content Placeholder 1"/>
          <p:cNvSpPr txBox="1">
            <a:spLocks/>
          </p:cNvSpPr>
          <p:nvPr userDrawn="1"/>
        </p:nvSpPr>
        <p:spPr>
          <a:xfrm>
            <a:off x="228600" y="1981200"/>
            <a:ext cx="41909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Thank you!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PowerPoint template for free based on creative commons </a:t>
            </a:r>
            <a:r>
              <a:rPr lang="en-US" sz="1600" smtClean="0">
                <a:solidFill>
                  <a:prstClr val="black"/>
                </a:solidFill>
              </a:rPr>
              <a:t>license.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2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>
            <a:hlinkClick r:id="rId4"/>
          </p:cNvPr>
          <p:cNvSpPr/>
          <p:nvPr userDrawn="1"/>
        </p:nvSpPr>
        <p:spPr>
          <a:xfrm>
            <a:off x="5475288" y="5791200"/>
            <a:ext cx="2982912" cy="609600"/>
          </a:xfrm>
          <a:prstGeom prst="rect">
            <a:avLst/>
          </a:prstGeom>
          <a:gradFill>
            <a:gsLst>
              <a:gs pos="47000">
                <a:schemeClr val="tx1">
                  <a:lumMod val="65000"/>
                  <a:lumOff val="35000"/>
                </a:schemeClr>
              </a:gs>
              <a:gs pos="27000">
                <a:schemeClr val="tx1">
                  <a:lumMod val="85000"/>
                  <a:lumOff val="15000"/>
                </a:schemeClr>
              </a:gs>
              <a:gs pos="87000">
                <a:schemeClr val="bg1">
                  <a:lumMod val="65000"/>
                </a:schemeClr>
              </a:gs>
            </a:gsLst>
            <a:lin ang="16200000" scaled="0"/>
          </a:gradFill>
          <a:ln w="22225" cap="sq" cmpd="sng">
            <a:solidFill>
              <a:schemeClr val="tx1">
                <a:lumMod val="75000"/>
                <a:lumOff val="25000"/>
              </a:schemeClr>
            </a:solidFill>
            <a:bevel/>
          </a:ln>
          <a:effectLst>
            <a:glow>
              <a:schemeClr val="accent1"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Upload to Slide Online.com</a:t>
            </a:r>
          </a:p>
        </p:txBody>
      </p:sp>
      <p:sp>
        <p:nvSpPr>
          <p:cNvPr id="19" name="Rectangle 18">
            <a:hlinkClick r:id="rId5"/>
          </p:cNvPr>
          <p:cNvSpPr/>
          <p:nvPr userDrawn="1"/>
        </p:nvSpPr>
        <p:spPr>
          <a:xfrm>
            <a:off x="692945" y="5791200"/>
            <a:ext cx="2982912" cy="609600"/>
          </a:xfrm>
          <a:prstGeom prst="rect">
            <a:avLst/>
          </a:prstGeom>
          <a:effectLst>
            <a:innerShdw blurRad="304800" dist="50800" dir="81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Download Free Templates</a:t>
            </a:r>
          </a:p>
        </p:txBody>
      </p:sp>
      <p:pic>
        <p:nvPicPr>
          <p:cNvPr id="20" name="Picture 19">
            <a:hlinkClick r:id="rId4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181600"/>
            <a:ext cx="1511733" cy="361782"/>
          </a:xfrm>
          <a:prstGeom prst="rect">
            <a:avLst/>
          </a:prstGeom>
        </p:spPr>
      </p:pic>
      <p:pic>
        <p:nvPicPr>
          <p:cNvPr id="21" name="Picture 2" descr="E:\cloud\drive\websites\ppttemplate\ppt\logo-ppttemplate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8" y="-3629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ontent Placeholder 1"/>
          <p:cNvSpPr txBox="1">
            <a:spLocks/>
          </p:cNvSpPr>
          <p:nvPr userDrawn="1"/>
        </p:nvSpPr>
        <p:spPr>
          <a:xfrm>
            <a:off x="4876800" y="1981200"/>
            <a:ext cx="40385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4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1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74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7150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1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ELF, Program loading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userseg2.c</a:t>
            </a:r>
            <a:endParaRPr lang="en-US" dirty="0"/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228600" y="1983545"/>
            <a:ext cx="8686800" cy="4213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err="1" smtClean="0">
                <a:latin typeface="+mn-ea"/>
                <a:ea typeface="+mn-ea"/>
              </a:rPr>
              <a:t>struct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User_Context</a:t>
            </a:r>
            <a:r>
              <a:rPr lang="en-US" altLang="ko-KR" sz="1200" dirty="0">
                <a:latin typeface="+mn-ea"/>
                <a:ea typeface="+mn-ea"/>
              </a:rPr>
              <a:t>* </a:t>
            </a:r>
            <a:r>
              <a:rPr lang="en-US" altLang="ko-KR" sz="1200" dirty="0" err="1" smtClean="0">
                <a:latin typeface="+mn-ea"/>
                <a:ea typeface="+mn-ea"/>
              </a:rPr>
              <a:t>Create_User_Context</a:t>
            </a:r>
            <a:r>
              <a:rPr lang="en-US" altLang="ko-KR" sz="1200" dirty="0" smtClean="0">
                <a:latin typeface="+mn-ea"/>
                <a:ea typeface="+mn-ea"/>
              </a:rPr>
              <a:t> (</a:t>
            </a:r>
            <a:r>
              <a:rPr lang="en-US" altLang="ko-KR" sz="1200" dirty="0" err="1">
                <a:latin typeface="+mn-ea"/>
                <a:ea typeface="+mn-ea"/>
              </a:rPr>
              <a:t>ulong_t</a:t>
            </a:r>
            <a:r>
              <a:rPr lang="en-US" altLang="ko-KR" sz="1200" dirty="0">
                <a:latin typeface="+mn-ea"/>
                <a:ea typeface="+mn-ea"/>
              </a:rPr>
              <a:t> size)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301348" y="2778581"/>
            <a:ext cx="5647346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내용 개체 틀 2"/>
          <p:cNvSpPr txBox="1">
            <a:spLocks/>
          </p:cNvSpPr>
          <p:nvPr/>
        </p:nvSpPr>
        <p:spPr>
          <a:xfrm>
            <a:off x="301348" y="2832747"/>
            <a:ext cx="7090229" cy="49987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ko-KR" sz="800" dirty="0" smtClean="0">
                <a:latin typeface="+mn-ea"/>
                <a:ea typeface="+mn-ea"/>
              </a:rPr>
              <a:t>Init_Code_Segment_Descriptor( ~ );</a:t>
            </a:r>
          </a:p>
          <a:p>
            <a:pPr marL="0" indent="0">
              <a:buNone/>
            </a:pPr>
            <a:endParaRPr lang="fr-FR" altLang="ko-KR" sz="8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ko-KR" sz="800" dirty="0" err="1" smtClean="0">
                <a:latin typeface="+mn-ea"/>
                <a:ea typeface="+mn-ea"/>
              </a:rPr>
              <a:t>Init_Data_Segment_Descriptor</a:t>
            </a:r>
            <a:r>
              <a:rPr lang="en-US" altLang="ko-KR" sz="800" dirty="0" smtClean="0">
                <a:latin typeface="+mn-ea"/>
                <a:ea typeface="+mn-ea"/>
              </a:rPr>
              <a:t>( ~ );</a:t>
            </a:r>
            <a:endParaRPr lang="en-US" altLang="ko-KR" sz="800" dirty="0">
              <a:latin typeface="+mn-ea"/>
              <a:ea typeface="+mn-ea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48" y="5104361"/>
            <a:ext cx="3506390" cy="1004913"/>
          </a:xfrm>
          <a:prstGeom prst="rect">
            <a:avLst/>
          </a:prstGeom>
        </p:spPr>
      </p:pic>
      <p:cxnSp>
        <p:nvCxnSpPr>
          <p:cNvPr id="17" name="꺾인 연결선 16"/>
          <p:cNvCxnSpPr>
            <a:stCxn id="37" idx="3"/>
            <a:endCxn id="21" idx="3"/>
          </p:cNvCxnSpPr>
          <p:nvPr/>
        </p:nvCxnSpPr>
        <p:spPr>
          <a:xfrm>
            <a:off x="5958525" y="4754182"/>
            <a:ext cx="1482213" cy="852636"/>
          </a:xfrm>
          <a:prstGeom prst="bentConnector3">
            <a:avLst>
              <a:gd name="adj1" fmla="val 115423"/>
            </a:avLst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그림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020" y="2456209"/>
            <a:ext cx="2586128" cy="14649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40" name="꺾인 연결선 39"/>
          <p:cNvCxnSpPr>
            <a:stCxn id="19" idx="3"/>
            <a:endCxn id="44" idx="0"/>
          </p:cNvCxnSpPr>
          <p:nvPr/>
        </p:nvCxnSpPr>
        <p:spPr>
          <a:xfrm flipV="1">
            <a:off x="5948694" y="2625157"/>
            <a:ext cx="2193294" cy="457529"/>
          </a:xfrm>
          <a:prstGeom prst="bentConnector4">
            <a:avLst>
              <a:gd name="adj1" fmla="val 7432"/>
              <a:gd name="adj2" fmla="val 149964"/>
            </a:avLst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7749576" y="2625157"/>
            <a:ext cx="784824" cy="575243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179" y="3467359"/>
            <a:ext cx="2924030" cy="8399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직사각형 36"/>
          <p:cNvSpPr/>
          <p:nvPr/>
        </p:nvSpPr>
        <p:spPr>
          <a:xfrm>
            <a:off x="311179" y="4450077"/>
            <a:ext cx="5647346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내용 개체 틀 2"/>
          <p:cNvSpPr txBox="1">
            <a:spLocks/>
          </p:cNvSpPr>
          <p:nvPr/>
        </p:nvSpPr>
        <p:spPr>
          <a:xfrm>
            <a:off x="377123" y="4504243"/>
            <a:ext cx="5647346" cy="554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800" dirty="0" err="1">
                <a:latin typeface="+mn-ea"/>
                <a:ea typeface="+mn-ea"/>
              </a:rPr>
              <a:t>pUserContext</a:t>
            </a:r>
            <a:r>
              <a:rPr lang="en-US" altLang="ko-KR" sz="800" dirty="0">
                <a:latin typeface="+mn-ea"/>
                <a:ea typeface="+mn-ea"/>
              </a:rPr>
              <a:t>-&gt;</a:t>
            </a:r>
            <a:r>
              <a:rPr lang="en-US" altLang="ko-KR" sz="800" dirty="0" err="1">
                <a:latin typeface="+mn-ea"/>
                <a:ea typeface="+mn-ea"/>
              </a:rPr>
              <a:t>ldtSelector</a:t>
            </a:r>
            <a:r>
              <a:rPr lang="en-US" altLang="ko-KR" sz="800" dirty="0">
                <a:latin typeface="+mn-ea"/>
                <a:ea typeface="+mn-ea"/>
              </a:rPr>
              <a:t> = Selector</a:t>
            </a:r>
            <a:r>
              <a:rPr lang="en-US" altLang="ko-KR" sz="800" dirty="0" smtClean="0">
                <a:latin typeface="+mn-ea"/>
                <a:ea typeface="+mn-ea"/>
              </a:rPr>
              <a:t>( ~ );</a:t>
            </a:r>
            <a:endParaRPr lang="en-US" altLang="ko-KR" sz="8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pt-BR" altLang="ko-KR" sz="800" dirty="0">
                <a:latin typeface="+mn-ea"/>
                <a:ea typeface="+mn-ea"/>
              </a:rPr>
              <a:t>pUserContext-&gt;csSelector = </a:t>
            </a:r>
            <a:r>
              <a:rPr lang="pt-BR" altLang="ko-KR" sz="800" dirty="0" smtClean="0">
                <a:latin typeface="+mn-ea"/>
                <a:ea typeface="+mn-ea"/>
              </a:rPr>
              <a:t>Selector( ~ );</a:t>
            </a:r>
            <a:endParaRPr lang="pt-BR" altLang="ko-KR" sz="8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pt-BR" altLang="ko-KR" sz="800" dirty="0">
                <a:latin typeface="+mn-ea"/>
                <a:ea typeface="+mn-ea"/>
              </a:rPr>
              <a:t>pUserContext-&gt;dsSelector = </a:t>
            </a:r>
            <a:r>
              <a:rPr lang="pt-BR" altLang="ko-KR" sz="800" dirty="0" smtClean="0">
                <a:latin typeface="+mn-ea"/>
                <a:ea typeface="+mn-ea"/>
              </a:rPr>
              <a:t>Selector( ~ );</a:t>
            </a:r>
            <a:endParaRPr lang="pt-BR" altLang="ko-KR" sz="800" dirty="0">
              <a:latin typeface="+mn-ea"/>
              <a:ea typeface="+mn-ea"/>
            </a:endParaRPr>
          </a:p>
        </p:txBody>
      </p:sp>
      <p:cxnSp>
        <p:nvCxnSpPr>
          <p:cNvPr id="41" name="꺾인 연결선 40"/>
          <p:cNvCxnSpPr>
            <a:stCxn id="37" idx="3"/>
            <a:endCxn id="42" idx="2"/>
          </p:cNvCxnSpPr>
          <p:nvPr/>
        </p:nvCxnSpPr>
        <p:spPr>
          <a:xfrm flipV="1">
            <a:off x="5958525" y="3731839"/>
            <a:ext cx="2183463" cy="1022343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7749576" y="3297895"/>
            <a:ext cx="784824" cy="433944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262415" y="6234377"/>
            <a:ext cx="5647346" cy="28143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내용 개체 틀 2"/>
          <p:cNvSpPr txBox="1">
            <a:spLocks/>
          </p:cNvSpPr>
          <p:nvPr/>
        </p:nvSpPr>
        <p:spPr>
          <a:xfrm>
            <a:off x="262416" y="6274225"/>
            <a:ext cx="5647346" cy="277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800" dirty="0" err="1"/>
              <a:t>pUserContext</a:t>
            </a:r>
            <a:r>
              <a:rPr lang="en-US" altLang="ko-KR" sz="800" dirty="0"/>
              <a:t>-&gt;</a:t>
            </a:r>
            <a:r>
              <a:rPr lang="en-US" altLang="ko-KR" sz="800" dirty="0" err="1"/>
              <a:t>refCount</a:t>
            </a:r>
            <a:r>
              <a:rPr lang="en-US" altLang="ko-KR" sz="800" dirty="0"/>
              <a:t> = </a:t>
            </a:r>
            <a:r>
              <a:rPr lang="en-US" altLang="ko-KR" sz="800" dirty="0" smtClean="0"/>
              <a:t>0;</a:t>
            </a:r>
            <a:endParaRPr lang="en-US" altLang="ko-KR" sz="800" dirty="0"/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370" y="5215146"/>
            <a:ext cx="3576388" cy="580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00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60960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en-US" altLang="ko-K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EDF-Scheduling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timer.c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762000" y="2057400"/>
            <a:ext cx="7620000" cy="1905000"/>
            <a:chOff x="235527" y="3059783"/>
            <a:chExt cx="8750850" cy="2426617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527" y="3085253"/>
              <a:ext cx="2880000" cy="190790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0952" y="3124200"/>
              <a:ext cx="2880000" cy="231937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377" y="3059783"/>
              <a:ext cx="2880000" cy="242661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8" name="직사각형 7"/>
          <p:cNvSpPr/>
          <p:nvPr/>
        </p:nvSpPr>
        <p:spPr>
          <a:xfrm>
            <a:off x="433614" y="2050142"/>
            <a:ext cx="8276771" cy="198845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228600" y="5099182"/>
            <a:ext cx="4724400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latin typeface="+mn-ea"/>
                <a:ea typeface="+mn-ea"/>
              </a:rPr>
              <a:t>static void </a:t>
            </a:r>
            <a:r>
              <a:rPr lang="en-US" altLang="ko-KR" sz="1200" dirty="0" err="1">
                <a:latin typeface="+mn-ea"/>
                <a:ea typeface="+mn-ea"/>
              </a:rPr>
              <a:t>Timer_Interrupt_Handler</a:t>
            </a:r>
            <a:r>
              <a:rPr lang="en-US" altLang="ko-KR" sz="1200" dirty="0">
                <a:latin typeface="+mn-ea"/>
                <a:ea typeface="+mn-ea"/>
              </a:rPr>
              <a:t>(</a:t>
            </a:r>
            <a:r>
              <a:rPr lang="en-US" altLang="ko-KR" sz="1200" dirty="0" err="1">
                <a:latin typeface="+mn-ea"/>
                <a:ea typeface="+mn-ea"/>
              </a:rPr>
              <a:t>struct</a:t>
            </a: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Interrupt_State</a:t>
            </a:r>
            <a:r>
              <a:rPr lang="en-US" altLang="ko-KR" sz="1200" dirty="0">
                <a:latin typeface="+mn-ea"/>
                <a:ea typeface="+mn-ea"/>
              </a:rPr>
              <a:t>* state)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183501" y="5621997"/>
            <a:ext cx="1754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>
                <a:latin typeface="+mn-ea"/>
              </a:rPr>
              <a:t>if(policy == 2 &amp;&amp; spawned)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 smtClean="0">
                <a:latin typeface="+mn-ea"/>
              </a:rPr>
              <a:t>    </a:t>
            </a:r>
            <a:r>
              <a:rPr lang="en-US" altLang="ko-KR" sz="800" dirty="0" err="1" smtClean="0">
                <a:latin typeface="+mn-ea"/>
              </a:rPr>
              <a:t>g_needReschedule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dirty="0">
                <a:latin typeface="+mn-ea"/>
              </a:rPr>
              <a:t>= true;</a:t>
            </a:r>
          </a:p>
          <a:p>
            <a:r>
              <a:rPr lang="en-US" altLang="ko-KR" sz="800" dirty="0">
                <a:latin typeface="+mn-ea"/>
              </a:rPr>
              <a:t>}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85800" y="4629317"/>
            <a:ext cx="1676400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Kernel thread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685800" y="4238072"/>
            <a:ext cx="16764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User thread</a:t>
            </a:r>
            <a:endParaRPr lang="ko-KR" altLang="en-US" dirty="0"/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2362200" y="4215758"/>
            <a:ext cx="609600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- EDF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09599" y="4132481"/>
            <a:ext cx="2362201" cy="82051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2971800" y="4626186"/>
            <a:ext cx="1135743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- Round Robin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85871" y="4397934"/>
            <a:ext cx="651087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132943" y="4395759"/>
            <a:ext cx="651087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6391728" y="4395759"/>
            <a:ext cx="347195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5638800" y="4399122"/>
            <a:ext cx="651087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7436758" y="4395759"/>
            <a:ext cx="651087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8188113" y="4395759"/>
            <a:ext cx="651087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2" name="내용 개체 틀 2"/>
          <p:cNvSpPr txBox="1">
            <a:spLocks/>
          </p:cNvSpPr>
          <p:nvPr/>
        </p:nvSpPr>
        <p:spPr>
          <a:xfrm>
            <a:off x="4738432" y="4159261"/>
            <a:ext cx="1135743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Dead line - 20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6653290" y="4159261"/>
            <a:ext cx="1135743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Dead line - 15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771701" y="4396280"/>
            <a:ext cx="564789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400" y="5621997"/>
            <a:ext cx="314325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직사각형 26"/>
          <p:cNvSpPr/>
          <p:nvPr/>
        </p:nvSpPr>
        <p:spPr>
          <a:xfrm>
            <a:off x="4107543" y="5605901"/>
            <a:ext cx="1759856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8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kthread.c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657600"/>
            <a:ext cx="3581400" cy="1878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59715"/>
            <a:ext cx="4648200" cy="2476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85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kthread.c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228600" y="3303467"/>
            <a:ext cx="3581400" cy="3066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err="1">
                <a:latin typeface="+mn-ea"/>
                <a:ea typeface="+mn-ea"/>
              </a:rPr>
              <a:t>struct</a:t>
            </a:r>
            <a:r>
              <a:rPr lang="en-US" altLang="ko-KR" sz="1000" dirty="0">
                <a:latin typeface="+mn-ea"/>
                <a:ea typeface="+mn-ea"/>
              </a:rPr>
              <a:t> </a:t>
            </a:r>
            <a:r>
              <a:rPr lang="en-US" altLang="ko-KR" sz="1000" dirty="0" err="1">
                <a:latin typeface="+mn-ea"/>
                <a:ea typeface="+mn-ea"/>
              </a:rPr>
              <a:t>Kernel_Thread</a:t>
            </a:r>
            <a:r>
              <a:rPr lang="en-US" altLang="ko-KR" sz="1000" dirty="0">
                <a:latin typeface="+mn-ea"/>
                <a:ea typeface="+mn-ea"/>
              </a:rPr>
              <a:t>* </a:t>
            </a:r>
            <a:r>
              <a:rPr lang="en-US" altLang="ko-KR" sz="1000" dirty="0" err="1">
                <a:latin typeface="+mn-ea"/>
                <a:ea typeface="+mn-ea"/>
              </a:rPr>
              <a:t>Get_Next_Runnable</a:t>
            </a:r>
            <a:r>
              <a:rPr lang="en-US" altLang="ko-KR" sz="1000" dirty="0">
                <a:latin typeface="+mn-ea"/>
                <a:ea typeface="+mn-ea"/>
              </a:rPr>
              <a:t>(void)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85800" y="2684403"/>
            <a:ext cx="1676400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Kernel thread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685800" y="2293158"/>
            <a:ext cx="16764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User thread</a:t>
            </a:r>
            <a:endParaRPr lang="ko-KR" altLang="en-US" dirty="0"/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2362200" y="2270844"/>
            <a:ext cx="609600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- EDF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09599" y="2187567"/>
            <a:ext cx="2362201" cy="82051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2971800" y="2681272"/>
            <a:ext cx="1135743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- Round Robin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85871" y="2453020"/>
            <a:ext cx="651087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132943" y="2450845"/>
            <a:ext cx="651087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6391728" y="2450845"/>
            <a:ext cx="347195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5638800" y="2454208"/>
            <a:ext cx="651087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7436758" y="2450845"/>
            <a:ext cx="651087" cy="228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8188113" y="2450845"/>
            <a:ext cx="651087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2" name="내용 개체 틀 2"/>
          <p:cNvSpPr txBox="1">
            <a:spLocks/>
          </p:cNvSpPr>
          <p:nvPr/>
        </p:nvSpPr>
        <p:spPr>
          <a:xfrm>
            <a:off x="4738432" y="2214347"/>
            <a:ext cx="1135743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Dead line - 20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6653290" y="2214347"/>
            <a:ext cx="1135743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 smtClean="0">
                <a:latin typeface="+mn-ea"/>
                <a:ea typeface="+mn-ea"/>
              </a:rPr>
              <a:t>Dead line - 15</a:t>
            </a:r>
            <a:endParaRPr lang="en-US" altLang="ko-KR" sz="1200" dirty="0">
              <a:latin typeface="+mn-ea"/>
              <a:ea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771701" y="2451366"/>
            <a:ext cx="564789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533400" y="3610137"/>
            <a:ext cx="31242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>
                <a:latin typeface="+mn-ea"/>
              </a:rPr>
              <a:t>case 2: </a:t>
            </a:r>
            <a:r>
              <a:rPr lang="en-US" altLang="ko-KR" sz="800" dirty="0">
                <a:solidFill>
                  <a:srgbClr val="00B050"/>
                </a:solidFill>
                <a:latin typeface="+mn-ea"/>
              </a:rPr>
              <a:t>// EDF</a:t>
            </a:r>
          </a:p>
          <a:p>
            <a:r>
              <a:rPr lang="en-US" altLang="ko-KR" sz="800" dirty="0">
                <a:latin typeface="+mn-ea"/>
              </a:rPr>
              <a:t>if(spawned || </a:t>
            </a:r>
            <a:r>
              <a:rPr lang="en-US" altLang="ko-KR" sz="800" dirty="0" err="1">
                <a:latin typeface="+mn-ea"/>
              </a:rPr>
              <a:t>K_or_U_sched</a:t>
            </a:r>
            <a:r>
              <a:rPr lang="en-US" altLang="ko-KR" sz="800" dirty="0">
                <a:latin typeface="+mn-ea"/>
              </a:rPr>
              <a:t>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>
                <a:latin typeface="+mn-ea"/>
              </a:rPr>
              <a:t>best = </a:t>
            </a:r>
            <a:r>
              <a:rPr lang="en-US" altLang="ko-KR" sz="800" dirty="0" err="1">
                <a:latin typeface="+mn-ea"/>
              </a:rPr>
              <a:t>Find_Best_User</a:t>
            </a:r>
            <a:r>
              <a:rPr lang="en-US" altLang="ko-KR" sz="800" dirty="0">
                <a:latin typeface="+mn-ea"/>
              </a:rPr>
              <a:t>(&amp;</a:t>
            </a:r>
            <a:r>
              <a:rPr lang="en-US" altLang="ko-KR" sz="800" dirty="0" err="1">
                <a:latin typeface="+mn-ea"/>
              </a:rPr>
              <a:t>s_runQueue</a:t>
            </a:r>
            <a:r>
              <a:rPr lang="en-US" altLang="ko-KR" sz="800" dirty="0">
                <a:latin typeface="+mn-ea"/>
              </a:rPr>
              <a:t>[0]);</a:t>
            </a:r>
          </a:p>
          <a:p>
            <a:r>
              <a:rPr lang="en-US" altLang="ko-KR" sz="800" dirty="0">
                <a:latin typeface="+mn-ea"/>
              </a:rPr>
              <a:t>spawned = 0;</a:t>
            </a:r>
          </a:p>
          <a:p>
            <a:r>
              <a:rPr lang="en-US" altLang="ko-KR" sz="800" dirty="0" err="1">
                <a:latin typeface="+mn-ea"/>
              </a:rPr>
              <a:t>K_or_U_sched</a:t>
            </a:r>
            <a:r>
              <a:rPr lang="en-US" altLang="ko-KR" sz="800" dirty="0">
                <a:latin typeface="+mn-ea"/>
              </a:rPr>
              <a:t> = 0;</a:t>
            </a:r>
          </a:p>
          <a:p>
            <a:r>
              <a:rPr lang="en-US" altLang="ko-KR" sz="800" dirty="0">
                <a:latin typeface="+mn-ea"/>
              </a:rPr>
              <a:t>}</a:t>
            </a:r>
          </a:p>
          <a:p>
            <a:r>
              <a:rPr lang="en-US" altLang="ko-KR" sz="800" dirty="0">
                <a:latin typeface="+mn-ea"/>
              </a:rPr>
              <a:t>else if(!</a:t>
            </a:r>
            <a:r>
              <a:rPr lang="en-US" altLang="ko-KR" sz="800" dirty="0" err="1">
                <a:latin typeface="+mn-ea"/>
              </a:rPr>
              <a:t>K_or_U_sched</a:t>
            </a:r>
            <a:r>
              <a:rPr lang="en-US" altLang="ko-KR" sz="800" dirty="0">
                <a:latin typeface="+mn-ea"/>
              </a:rPr>
              <a:t>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>
                <a:latin typeface="+mn-ea"/>
              </a:rPr>
              <a:t>best = </a:t>
            </a:r>
            <a:r>
              <a:rPr lang="en-US" altLang="ko-KR" sz="800" dirty="0" err="1">
                <a:latin typeface="+mn-ea"/>
              </a:rPr>
              <a:t>Find_Best</a:t>
            </a:r>
            <a:r>
              <a:rPr lang="en-US" altLang="ko-KR" sz="800" dirty="0">
                <a:latin typeface="+mn-ea"/>
              </a:rPr>
              <a:t>(&amp;</a:t>
            </a:r>
            <a:r>
              <a:rPr lang="en-US" altLang="ko-KR" sz="800" dirty="0" err="1">
                <a:latin typeface="+mn-ea"/>
              </a:rPr>
              <a:t>s_runQueue</a:t>
            </a:r>
            <a:r>
              <a:rPr lang="en-US" altLang="ko-KR" sz="800" dirty="0">
                <a:latin typeface="+mn-ea"/>
              </a:rPr>
              <a:t>[0]);</a:t>
            </a:r>
          </a:p>
          <a:p>
            <a:r>
              <a:rPr lang="en-US" altLang="ko-KR" sz="800" dirty="0" err="1">
                <a:latin typeface="+mn-ea"/>
              </a:rPr>
              <a:t>K_or_U_sched</a:t>
            </a:r>
            <a:r>
              <a:rPr lang="en-US" altLang="ko-KR" sz="800" dirty="0">
                <a:latin typeface="+mn-ea"/>
              </a:rPr>
              <a:t> = 1;</a:t>
            </a:r>
          </a:p>
          <a:p>
            <a:r>
              <a:rPr lang="en-US" altLang="ko-KR" sz="800" dirty="0">
                <a:latin typeface="+mn-ea"/>
              </a:rPr>
              <a:t>}</a:t>
            </a:r>
          </a:p>
          <a:p>
            <a:endParaRPr lang="ko-KR" altLang="en-US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if(best != 0)</a:t>
            </a:r>
          </a:p>
          <a:p>
            <a:r>
              <a:rPr lang="en-US" altLang="ko-KR" sz="800" dirty="0" err="1">
                <a:latin typeface="+mn-ea"/>
              </a:rPr>
              <a:t>Remove_Thread</a:t>
            </a:r>
            <a:r>
              <a:rPr lang="en-US" altLang="ko-KR" sz="800" dirty="0">
                <a:latin typeface="+mn-ea"/>
              </a:rPr>
              <a:t>(&amp;</a:t>
            </a:r>
            <a:r>
              <a:rPr lang="en-US" altLang="ko-KR" sz="800" dirty="0" err="1">
                <a:latin typeface="+mn-ea"/>
              </a:rPr>
              <a:t>s_runQueue</a:t>
            </a:r>
            <a:r>
              <a:rPr lang="en-US" altLang="ko-KR" sz="800" dirty="0">
                <a:latin typeface="+mn-ea"/>
              </a:rPr>
              <a:t>[0], best);</a:t>
            </a:r>
          </a:p>
          <a:p>
            <a:r>
              <a:rPr lang="en-US" altLang="ko-KR" sz="800" dirty="0">
                <a:latin typeface="+mn-ea"/>
              </a:rPr>
              <a:t>break;</a:t>
            </a:r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3505200" y="3319648"/>
            <a:ext cx="5154145" cy="3066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err="1" smtClean="0">
                <a:latin typeface="+mn-ea"/>
                <a:ea typeface="+mn-ea"/>
              </a:rPr>
              <a:t>struct</a:t>
            </a:r>
            <a:r>
              <a:rPr lang="en-US" altLang="ko-KR" sz="1000" dirty="0" smtClean="0">
                <a:latin typeface="+mn-ea"/>
                <a:ea typeface="+mn-ea"/>
              </a:rPr>
              <a:t> </a:t>
            </a:r>
            <a:r>
              <a:rPr lang="en-US" altLang="ko-KR" sz="1000" dirty="0" err="1" smtClean="0">
                <a:latin typeface="+mn-ea"/>
                <a:ea typeface="+mn-ea"/>
              </a:rPr>
              <a:t>Kernel_Thread</a:t>
            </a:r>
            <a:r>
              <a:rPr lang="en-US" altLang="ko-KR" sz="1000" dirty="0" smtClean="0">
                <a:latin typeface="+mn-ea"/>
                <a:ea typeface="+mn-ea"/>
              </a:rPr>
              <a:t>* </a:t>
            </a:r>
            <a:r>
              <a:rPr lang="en-US" altLang="ko-KR" sz="1000" dirty="0" err="1" smtClean="0">
                <a:latin typeface="+mn-ea"/>
                <a:ea typeface="+mn-ea"/>
              </a:rPr>
              <a:t>Find_Best</a:t>
            </a:r>
            <a:r>
              <a:rPr lang="en-US" altLang="ko-KR" sz="1000" dirty="0" smtClean="0">
                <a:latin typeface="+mn-ea"/>
                <a:ea typeface="+mn-ea"/>
              </a:rPr>
              <a:t>(</a:t>
            </a:r>
            <a:r>
              <a:rPr lang="en-US" altLang="ko-KR" sz="1000" dirty="0" err="1" smtClean="0">
                <a:latin typeface="+mn-ea"/>
                <a:ea typeface="+mn-ea"/>
              </a:rPr>
              <a:t>struct</a:t>
            </a:r>
            <a:r>
              <a:rPr lang="en-US" altLang="ko-KR" sz="1000" dirty="0" smtClean="0">
                <a:latin typeface="+mn-ea"/>
                <a:ea typeface="+mn-ea"/>
              </a:rPr>
              <a:t> </a:t>
            </a:r>
            <a:r>
              <a:rPr lang="en-US" altLang="ko-KR" sz="1000" dirty="0" err="1">
                <a:latin typeface="+mn-ea"/>
                <a:ea typeface="+mn-ea"/>
              </a:rPr>
              <a:t>Thread_Queue</a:t>
            </a:r>
            <a:r>
              <a:rPr lang="en-US" altLang="ko-KR" sz="1000" dirty="0">
                <a:latin typeface="+mn-ea"/>
                <a:ea typeface="+mn-ea"/>
              </a:rPr>
              <a:t>* </a:t>
            </a:r>
            <a:r>
              <a:rPr lang="en-US" altLang="ko-KR" sz="1000" dirty="0" smtClean="0">
                <a:latin typeface="+mn-ea"/>
                <a:ea typeface="+mn-ea"/>
              </a:rPr>
              <a:t>queue)</a:t>
            </a:r>
            <a:endParaRPr lang="en-US" altLang="ko-KR" sz="1000" dirty="0">
              <a:latin typeface="+mn-ea"/>
              <a:ea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872472" y="3602925"/>
            <a:ext cx="51953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>
                <a:latin typeface="+mn-ea"/>
              </a:rPr>
              <a:t>if(policy == 2)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>
                <a:latin typeface="+mn-ea"/>
              </a:rPr>
              <a:t>while (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!= 0) {</a:t>
            </a:r>
          </a:p>
          <a:p>
            <a:r>
              <a:rPr lang="en-US" altLang="ko-KR" sz="800" dirty="0">
                <a:latin typeface="+mn-ea"/>
              </a:rPr>
              <a:t>if ((best == 0 &amp;&amp; 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-&gt; </a:t>
            </a:r>
            <a:r>
              <a:rPr lang="en-US" altLang="ko-KR" sz="800" dirty="0" err="1">
                <a:latin typeface="+mn-ea"/>
              </a:rPr>
              <a:t>K_or_U</a:t>
            </a:r>
            <a:r>
              <a:rPr lang="en-US" altLang="ko-KR" sz="800" dirty="0">
                <a:latin typeface="+mn-ea"/>
              </a:rPr>
              <a:t>) || (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-&gt; </a:t>
            </a:r>
            <a:r>
              <a:rPr lang="en-US" altLang="ko-KR" sz="800" dirty="0" err="1">
                <a:latin typeface="+mn-ea"/>
              </a:rPr>
              <a:t>K_or_U</a:t>
            </a:r>
            <a:r>
              <a:rPr lang="en-US" altLang="ko-KR" sz="800" dirty="0">
                <a:latin typeface="+mn-ea"/>
              </a:rPr>
              <a:t> &amp;&amp; 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-&gt;priority &gt; best-&gt;priority))</a:t>
            </a:r>
          </a:p>
          <a:p>
            <a:r>
              <a:rPr lang="en-US" altLang="ko-KR" sz="800" dirty="0">
                <a:latin typeface="+mn-ea"/>
              </a:rPr>
              <a:t>best = 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;</a:t>
            </a:r>
          </a:p>
          <a:p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= </a:t>
            </a:r>
            <a:r>
              <a:rPr lang="en-US" altLang="ko-KR" sz="800" dirty="0" err="1">
                <a:latin typeface="+mn-ea"/>
              </a:rPr>
              <a:t>Get_Next_In_Thread_Queue</a:t>
            </a:r>
            <a:r>
              <a:rPr lang="en-US" altLang="ko-KR" sz="800" dirty="0">
                <a:latin typeface="+mn-ea"/>
              </a:rPr>
              <a:t>(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);</a:t>
            </a:r>
          </a:p>
          <a:p>
            <a:r>
              <a:rPr lang="en-US" altLang="ko-KR" sz="800" dirty="0">
                <a:latin typeface="+mn-ea"/>
              </a:rPr>
              <a:t>}</a:t>
            </a:r>
          </a:p>
        </p:txBody>
      </p:sp>
      <p:sp>
        <p:nvSpPr>
          <p:cNvPr id="28" name="내용 개체 틀 2"/>
          <p:cNvSpPr txBox="1">
            <a:spLocks/>
          </p:cNvSpPr>
          <p:nvPr/>
        </p:nvSpPr>
        <p:spPr>
          <a:xfrm>
            <a:off x="3297102" y="4719852"/>
            <a:ext cx="5154145" cy="3066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err="1" smtClean="0">
                <a:latin typeface="+mn-ea"/>
                <a:ea typeface="+mn-ea"/>
              </a:rPr>
              <a:t>struct</a:t>
            </a:r>
            <a:r>
              <a:rPr lang="en-US" altLang="ko-KR" sz="1000" dirty="0" smtClean="0">
                <a:latin typeface="+mn-ea"/>
                <a:ea typeface="+mn-ea"/>
              </a:rPr>
              <a:t> </a:t>
            </a:r>
            <a:r>
              <a:rPr lang="en-US" altLang="ko-KR" sz="1000" dirty="0" err="1" smtClean="0">
                <a:latin typeface="+mn-ea"/>
                <a:ea typeface="+mn-ea"/>
              </a:rPr>
              <a:t>Kernel_Thread</a:t>
            </a:r>
            <a:r>
              <a:rPr lang="en-US" altLang="ko-KR" sz="1000" dirty="0" smtClean="0">
                <a:latin typeface="+mn-ea"/>
                <a:ea typeface="+mn-ea"/>
              </a:rPr>
              <a:t>* </a:t>
            </a:r>
            <a:r>
              <a:rPr lang="en-US" altLang="ko-KR" sz="1000" dirty="0" err="1" smtClean="0">
                <a:latin typeface="+mn-ea"/>
                <a:ea typeface="+mn-ea"/>
              </a:rPr>
              <a:t>Find_Best_User</a:t>
            </a:r>
            <a:r>
              <a:rPr lang="en-US" altLang="ko-KR" sz="1000" dirty="0" smtClean="0">
                <a:latin typeface="+mn-ea"/>
                <a:ea typeface="+mn-ea"/>
              </a:rPr>
              <a:t>(</a:t>
            </a:r>
            <a:r>
              <a:rPr lang="en-US" altLang="ko-KR" sz="1000" dirty="0" err="1" smtClean="0">
                <a:latin typeface="+mn-ea"/>
                <a:ea typeface="+mn-ea"/>
              </a:rPr>
              <a:t>struct</a:t>
            </a:r>
            <a:r>
              <a:rPr lang="en-US" altLang="ko-KR" sz="1000" dirty="0" smtClean="0">
                <a:latin typeface="+mn-ea"/>
                <a:ea typeface="+mn-ea"/>
              </a:rPr>
              <a:t> </a:t>
            </a:r>
            <a:r>
              <a:rPr lang="en-US" altLang="ko-KR" sz="1000" dirty="0" err="1">
                <a:latin typeface="+mn-ea"/>
                <a:ea typeface="+mn-ea"/>
              </a:rPr>
              <a:t>Thread_Queue</a:t>
            </a:r>
            <a:r>
              <a:rPr lang="en-US" altLang="ko-KR" sz="1000" dirty="0">
                <a:latin typeface="+mn-ea"/>
                <a:ea typeface="+mn-ea"/>
              </a:rPr>
              <a:t>* </a:t>
            </a:r>
            <a:r>
              <a:rPr lang="en-US" altLang="ko-KR" sz="1000" dirty="0" smtClean="0">
                <a:latin typeface="+mn-ea"/>
                <a:ea typeface="+mn-ea"/>
              </a:rPr>
              <a:t>queue)</a:t>
            </a:r>
            <a:endParaRPr lang="en-US" altLang="ko-KR" sz="1000" dirty="0">
              <a:latin typeface="+mn-ea"/>
              <a:ea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581400" y="5004751"/>
            <a:ext cx="55625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err="1">
                <a:latin typeface="+mn-ea"/>
              </a:rPr>
              <a:t>struct</a:t>
            </a:r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err="1">
                <a:latin typeface="+mn-ea"/>
              </a:rPr>
              <a:t>Kernel_Thread</a:t>
            </a:r>
            <a:r>
              <a:rPr lang="en-US" altLang="ko-KR" sz="800" dirty="0">
                <a:latin typeface="+mn-ea"/>
              </a:rPr>
              <a:t> *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= queue-&gt;head, *best = 0;</a:t>
            </a:r>
          </a:p>
          <a:p>
            <a:r>
              <a:rPr lang="en-US" altLang="ko-KR" sz="800" dirty="0">
                <a:latin typeface="+mn-ea"/>
              </a:rPr>
              <a:t>while (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!= 0) {</a:t>
            </a:r>
          </a:p>
          <a:p>
            <a:r>
              <a:rPr lang="en-US" altLang="ko-KR" sz="800" dirty="0">
                <a:latin typeface="+mn-ea"/>
              </a:rPr>
              <a:t>if ((best == 0 &amp;&amp; 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-&gt; </a:t>
            </a:r>
            <a:r>
              <a:rPr lang="en-US" altLang="ko-KR" sz="800" dirty="0" err="1">
                <a:latin typeface="+mn-ea"/>
              </a:rPr>
              <a:t>K_or_U</a:t>
            </a:r>
            <a:r>
              <a:rPr lang="en-US" altLang="ko-KR" sz="800" dirty="0">
                <a:latin typeface="+mn-ea"/>
              </a:rPr>
              <a:t>  == 0) || (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-&gt; </a:t>
            </a:r>
            <a:r>
              <a:rPr lang="en-US" altLang="ko-KR" sz="800" dirty="0" err="1">
                <a:latin typeface="+mn-ea"/>
              </a:rPr>
              <a:t>K_or_U</a:t>
            </a:r>
            <a:r>
              <a:rPr lang="en-US" altLang="ko-KR" sz="800" dirty="0">
                <a:latin typeface="+mn-ea"/>
              </a:rPr>
              <a:t> == 0 &amp;&amp; 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-&gt;deadline &lt; best-&gt;deadline))</a:t>
            </a:r>
          </a:p>
          <a:p>
            <a:r>
              <a:rPr lang="en-US" altLang="ko-KR" sz="800" dirty="0">
                <a:latin typeface="+mn-ea"/>
              </a:rPr>
              <a:t>best = 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;</a:t>
            </a:r>
          </a:p>
          <a:p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 = </a:t>
            </a:r>
            <a:r>
              <a:rPr lang="en-US" altLang="ko-KR" sz="800" dirty="0" err="1">
                <a:latin typeface="+mn-ea"/>
              </a:rPr>
              <a:t>Get_Next_In_Thread_Queue</a:t>
            </a:r>
            <a:r>
              <a:rPr lang="en-US" altLang="ko-KR" sz="800" dirty="0">
                <a:latin typeface="+mn-ea"/>
              </a:rPr>
              <a:t>(</a:t>
            </a:r>
            <a:r>
              <a:rPr lang="en-US" altLang="ko-KR" sz="800" dirty="0" err="1">
                <a:latin typeface="+mn-ea"/>
              </a:rPr>
              <a:t>kthread</a:t>
            </a:r>
            <a:r>
              <a:rPr lang="en-US" altLang="ko-KR" sz="800" dirty="0">
                <a:latin typeface="+mn-ea"/>
              </a:rPr>
              <a:t>);</a:t>
            </a:r>
          </a:p>
          <a:p>
            <a:r>
              <a:rPr lang="en-US" altLang="ko-KR" sz="800" dirty="0">
                <a:latin typeface="+mn-ea"/>
              </a:rPr>
              <a:t>}</a:t>
            </a:r>
          </a:p>
          <a:p>
            <a:endParaRPr lang="ko-KR" altLang="en-US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if(!best)</a:t>
            </a:r>
          </a:p>
          <a:p>
            <a:r>
              <a:rPr lang="en-US" altLang="ko-KR" sz="800" dirty="0">
                <a:latin typeface="+mn-ea"/>
              </a:rPr>
              <a:t>best = </a:t>
            </a:r>
            <a:r>
              <a:rPr lang="en-US" altLang="ko-KR" sz="800" dirty="0" err="1">
                <a:latin typeface="+mn-ea"/>
              </a:rPr>
              <a:t>Find_Best</a:t>
            </a:r>
            <a:r>
              <a:rPr lang="en-US" altLang="ko-KR" sz="800" dirty="0">
                <a:latin typeface="+mn-ea"/>
              </a:rPr>
              <a:t>(queue);</a:t>
            </a:r>
          </a:p>
          <a:p>
            <a:endParaRPr lang="ko-KR" altLang="en-US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return best;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564363" y="3617601"/>
            <a:ext cx="2407437" cy="217359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1" name="직사각형 30"/>
          <p:cNvSpPr/>
          <p:nvPr/>
        </p:nvSpPr>
        <p:spPr>
          <a:xfrm>
            <a:off x="3906248" y="3613849"/>
            <a:ext cx="4767278" cy="93594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2" name="직사각형 31"/>
          <p:cNvSpPr/>
          <p:nvPr/>
        </p:nvSpPr>
        <p:spPr>
          <a:xfrm>
            <a:off x="3602929" y="5035551"/>
            <a:ext cx="5464870" cy="141575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41307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en-US" altLang="ko-K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Semaphore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75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/>
              <a:t>Semaphore</a:t>
            </a: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200" dirty="0" err="1"/>
              <a:t>Sys_CreateSemaphore</a:t>
            </a:r>
            <a:r>
              <a:rPr lang="en-US" altLang="ko-KR" sz="1200" dirty="0"/>
              <a:t>()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200890" y="3844878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200" dirty="0" err="1" smtClean="0"/>
              <a:t>Sys_P</a:t>
            </a:r>
            <a:r>
              <a:rPr lang="en-US" altLang="ko-KR" sz="1200" dirty="0" smtClean="0"/>
              <a:t>()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28" name="내용 개체 틀 2"/>
          <p:cNvSpPr txBox="1">
            <a:spLocks/>
          </p:cNvSpPr>
          <p:nvPr/>
        </p:nvSpPr>
        <p:spPr>
          <a:xfrm>
            <a:off x="200890" y="50285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200" dirty="0" err="1" smtClean="0"/>
              <a:t>Sys_V</a:t>
            </a:r>
            <a:r>
              <a:rPr lang="en-US" altLang="ko-KR" sz="1200" dirty="0" smtClean="0"/>
              <a:t>()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pic>
        <p:nvPicPr>
          <p:cNvPr id="44" name="그림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58" y="2615684"/>
            <a:ext cx="6812653" cy="1304551"/>
          </a:xfrm>
          <a:prstGeom prst="rect">
            <a:avLst/>
          </a:prstGeom>
        </p:spPr>
      </p:pic>
      <p:grpSp>
        <p:nvGrpSpPr>
          <p:cNvPr id="69" name="그룹 68"/>
          <p:cNvGrpSpPr/>
          <p:nvPr/>
        </p:nvGrpSpPr>
        <p:grpSpPr>
          <a:xfrm>
            <a:off x="757269" y="4364176"/>
            <a:ext cx="6288541" cy="433219"/>
            <a:chOff x="760615" y="4444840"/>
            <a:chExt cx="6288541" cy="433219"/>
          </a:xfrm>
        </p:grpSpPr>
        <p:sp>
          <p:nvSpPr>
            <p:cNvPr id="13" name="CustomShape 9"/>
            <p:cNvSpPr/>
            <p:nvPr/>
          </p:nvSpPr>
          <p:spPr>
            <a:xfrm>
              <a:off x="760615" y="4444840"/>
              <a:ext cx="2592000" cy="432000"/>
            </a:xfrm>
            <a:prstGeom prst="rect">
              <a:avLst/>
            </a:prstGeom>
            <a:solidFill>
              <a:srgbClr val="CFE7F5"/>
            </a:solidFill>
            <a:ln>
              <a:solidFill>
                <a:srgbClr val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72000" tIns="27000" rIns="72000" bIns="27000" anchor="ctr"/>
            <a:lstStyle/>
            <a:p>
              <a:pPr algn="ctr"/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인자로 받은 </a:t>
              </a:r>
              <a:r>
                <a:rPr lang="en-US" altLang="ko-KR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Semaphore ID</a:t>
              </a:r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로 해당</a:t>
              </a:r>
              <a:endPara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en-US" altLang="ko-KR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Semaphore</a:t>
              </a:r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를 검색 </a:t>
              </a:r>
              <a:endParaRPr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CustomShape 9"/>
            <p:cNvSpPr/>
            <p:nvPr/>
          </p:nvSpPr>
          <p:spPr>
            <a:xfrm>
              <a:off x="3886200" y="4446059"/>
              <a:ext cx="3162956" cy="432000"/>
            </a:xfrm>
            <a:prstGeom prst="rect">
              <a:avLst/>
            </a:prstGeom>
            <a:solidFill>
              <a:srgbClr val="CFE7F5"/>
            </a:solidFill>
            <a:ln>
              <a:solidFill>
                <a:srgbClr val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72000" tIns="27000" rIns="72000" bIns="27000" anchor="ctr"/>
            <a:lstStyle/>
            <a:p>
              <a:pPr algn="ctr"/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해당 </a:t>
              </a:r>
              <a:r>
                <a:rPr lang="en-US" altLang="ko-KR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Semaphore</a:t>
              </a:r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의 </a:t>
              </a:r>
              <a:r>
                <a:rPr lang="en-US" altLang="ko-KR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count</a:t>
              </a:r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값을 조회하여</a:t>
              </a:r>
              <a:endPara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en-US" altLang="ko-KR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thread</a:t>
              </a:r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가 </a:t>
              </a:r>
              <a:r>
                <a:rPr lang="en-US" altLang="ko-KR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wait </a:t>
              </a:r>
              <a:r>
                <a:rPr lang="ko-KR" alt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또는 임계영역 자원획득 허가를 판단</a:t>
              </a:r>
              <a:endPara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46" name="Line 21"/>
            <p:cNvCxnSpPr>
              <a:stCxn id="13" idx="3"/>
              <a:endCxn id="45" idx="1"/>
            </p:cNvCxnSpPr>
            <p:nvPr/>
          </p:nvCxnSpPr>
          <p:spPr>
            <a:xfrm>
              <a:off x="3352615" y="4660840"/>
              <a:ext cx="533585" cy="1219"/>
            </a:xfrm>
            <a:prstGeom prst="bentConnector3">
              <a:avLst/>
            </a:prstGeom>
            <a:ln w="36000">
              <a:solidFill>
                <a:srgbClr val="000000"/>
              </a:solidFill>
              <a:round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pic>
        <p:nvPicPr>
          <p:cNvPr id="68" name="그림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69" y="5427968"/>
            <a:ext cx="6257862" cy="12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228600" y="838200"/>
            <a:ext cx="54102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dirty="0" err="1"/>
              <a:t>syscall.c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129" y="2362200"/>
            <a:ext cx="3733800" cy="149865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57629" y="2160784"/>
            <a:ext cx="4114800" cy="180161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8" name="직사각형 7"/>
          <p:cNvSpPr/>
          <p:nvPr/>
        </p:nvSpPr>
        <p:spPr>
          <a:xfrm>
            <a:off x="1690914" y="2677585"/>
            <a:ext cx="1210129" cy="433944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228600" y="4129072"/>
            <a:ext cx="4724400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latin typeface="+mn-ea"/>
                <a:ea typeface="+mn-ea"/>
              </a:rPr>
              <a:t>static </a:t>
            </a:r>
            <a:r>
              <a:rPr lang="en-US" altLang="ko-KR" sz="1200" dirty="0" err="1">
                <a:latin typeface="+mn-ea"/>
                <a:ea typeface="+mn-ea"/>
              </a:rPr>
              <a:t>int</a:t>
            </a: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Sys_CreateSemaphore</a:t>
            </a:r>
            <a:r>
              <a:rPr lang="en-US" altLang="ko-KR" sz="1200" dirty="0">
                <a:latin typeface="+mn-ea"/>
                <a:ea typeface="+mn-ea"/>
              </a:rPr>
              <a:t>(</a:t>
            </a:r>
            <a:r>
              <a:rPr lang="en-US" altLang="ko-KR" sz="1200" dirty="0" err="1">
                <a:latin typeface="+mn-ea"/>
                <a:ea typeface="+mn-ea"/>
              </a:rPr>
              <a:t>struct</a:t>
            </a: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Interrupt_State</a:t>
            </a:r>
            <a:r>
              <a:rPr lang="en-US" altLang="ko-KR" sz="1200" dirty="0">
                <a:latin typeface="+mn-ea"/>
                <a:ea typeface="+mn-ea"/>
              </a:rPr>
              <a:t>* state)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015" y="3139649"/>
            <a:ext cx="3524250" cy="12382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내용 개체 틀 2"/>
          <p:cNvSpPr txBox="1">
            <a:spLocks/>
          </p:cNvSpPr>
          <p:nvPr/>
        </p:nvSpPr>
        <p:spPr>
          <a:xfrm>
            <a:off x="533400" y="4495800"/>
            <a:ext cx="7090229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800" dirty="0"/>
              <a:t>char </a:t>
            </a:r>
            <a:r>
              <a:rPr lang="en-US" altLang="ko-KR" sz="800" dirty="0" err="1"/>
              <a:t>sem_name</a:t>
            </a:r>
            <a:r>
              <a:rPr lang="en-US" altLang="ko-KR" sz="800" dirty="0"/>
              <a:t>[25];</a:t>
            </a:r>
          </a:p>
          <a:p>
            <a:pPr marL="0" indent="0">
              <a:buNone/>
            </a:pPr>
            <a:r>
              <a:rPr lang="en-US" altLang="ko-KR" sz="800" dirty="0" err="1"/>
              <a:t>int</a:t>
            </a:r>
            <a:r>
              <a:rPr lang="en-US" altLang="ko-KR" sz="800" dirty="0"/>
              <a:t> length = state-&gt;</a:t>
            </a:r>
            <a:r>
              <a:rPr lang="en-US" altLang="ko-KR" sz="800" dirty="0" err="1"/>
              <a:t>ecx</a:t>
            </a:r>
            <a:r>
              <a:rPr lang="en-US" altLang="ko-KR" sz="800" dirty="0" smtClean="0"/>
              <a:t>;</a:t>
            </a:r>
          </a:p>
          <a:p>
            <a:pPr marL="0" indent="0">
              <a:buNone/>
            </a:pPr>
            <a:endParaRPr lang="en-US" altLang="ko-KR" sz="800" dirty="0" smtClean="0"/>
          </a:p>
          <a:p>
            <a:pPr marL="0" indent="0">
              <a:buNone/>
            </a:pPr>
            <a:r>
              <a:rPr lang="en-US" altLang="ko-KR" sz="800" dirty="0" err="1"/>
              <a:t>Copy_From_User</a:t>
            </a:r>
            <a:r>
              <a:rPr lang="en-US" altLang="ko-KR" sz="800" dirty="0"/>
              <a:t>(</a:t>
            </a:r>
            <a:r>
              <a:rPr lang="en-US" altLang="ko-KR" sz="800" dirty="0" err="1"/>
              <a:t>sem_name</a:t>
            </a:r>
            <a:r>
              <a:rPr lang="en-US" altLang="ko-KR" sz="800" dirty="0"/>
              <a:t>, state-&gt;</a:t>
            </a:r>
            <a:r>
              <a:rPr lang="en-US" altLang="ko-KR" sz="800" dirty="0" err="1"/>
              <a:t>ebx</a:t>
            </a:r>
            <a:r>
              <a:rPr lang="en-US" altLang="ko-KR" sz="800" dirty="0"/>
              <a:t>, length);</a:t>
            </a:r>
          </a:p>
          <a:p>
            <a:pPr marL="0" indent="0">
              <a:buNone/>
            </a:pPr>
            <a:endParaRPr lang="en-US" altLang="ko-KR" sz="800" dirty="0"/>
          </a:p>
        </p:txBody>
      </p:sp>
      <p:sp>
        <p:nvSpPr>
          <p:cNvPr id="3" name="직사각형 2"/>
          <p:cNvSpPr/>
          <p:nvPr/>
        </p:nvSpPr>
        <p:spPr>
          <a:xfrm>
            <a:off x="448129" y="518974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>
                <a:latin typeface="+mn-ea"/>
              </a:rPr>
              <a:t>if(</a:t>
            </a:r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 == NULL)</a:t>
            </a: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 = (</a:t>
            </a:r>
            <a:r>
              <a:rPr lang="en-US" altLang="ko-KR" sz="800" dirty="0" err="1">
                <a:latin typeface="+mn-ea"/>
              </a:rPr>
              <a:t>struct</a:t>
            </a:r>
            <a:r>
              <a:rPr lang="en-US" altLang="ko-KR" sz="800" dirty="0">
                <a:latin typeface="+mn-ea"/>
              </a:rPr>
              <a:t> semaphore**)</a:t>
            </a:r>
            <a:r>
              <a:rPr lang="en-US" altLang="ko-KR" sz="800" dirty="0" err="1">
                <a:latin typeface="+mn-ea"/>
              </a:rPr>
              <a:t>Malloc</a:t>
            </a:r>
            <a:r>
              <a:rPr lang="en-US" altLang="ko-KR" sz="800" dirty="0">
                <a:latin typeface="+mn-ea"/>
              </a:rPr>
              <a:t>(NUM_SEMAPHORE * </a:t>
            </a:r>
            <a:r>
              <a:rPr lang="en-US" altLang="ko-KR" sz="800" dirty="0" err="1">
                <a:latin typeface="+mn-ea"/>
              </a:rPr>
              <a:t>sizeof</a:t>
            </a:r>
            <a:r>
              <a:rPr lang="en-US" altLang="ko-KR" sz="800" dirty="0">
                <a:latin typeface="+mn-ea"/>
              </a:rPr>
              <a:t>(</a:t>
            </a:r>
            <a:r>
              <a:rPr lang="en-US" altLang="ko-KR" sz="800" dirty="0" err="1">
                <a:latin typeface="+mn-ea"/>
              </a:rPr>
              <a:t>struct</a:t>
            </a:r>
            <a:r>
              <a:rPr lang="en-US" altLang="ko-KR" sz="800" dirty="0">
                <a:latin typeface="+mn-ea"/>
              </a:rPr>
              <a:t> semaphore*));</a:t>
            </a:r>
          </a:p>
          <a:p>
            <a:endParaRPr lang="ko-KR" altLang="en-US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for(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=0; 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&lt;NUM_SEMAPHORE; 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++)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] = (</a:t>
            </a:r>
            <a:r>
              <a:rPr lang="en-US" altLang="ko-KR" sz="800" dirty="0" err="1">
                <a:latin typeface="+mn-ea"/>
              </a:rPr>
              <a:t>struct</a:t>
            </a:r>
            <a:r>
              <a:rPr lang="en-US" altLang="ko-KR" sz="800" dirty="0">
                <a:latin typeface="+mn-ea"/>
              </a:rPr>
              <a:t> semaphore*)</a:t>
            </a:r>
            <a:r>
              <a:rPr lang="en-US" altLang="ko-KR" sz="800" dirty="0" err="1">
                <a:latin typeface="+mn-ea"/>
              </a:rPr>
              <a:t>Malloc</a:t>
            </a:r>
            <a:r>
              <a:rPr lang="en-US" altLang="ko-KR" sz="800" dirty="0">
                <a:latin typeface="+mn-ea"/>
              </a:rPr>
              <a:t>(</a:t>
            </a:r>
            <a:r>
              <a:rPr lang="en-US" altLang="ko-KR" sz="800" dirty="0" err="1">
                <a:latin typeface="+mn-ea"/>
              </a:rPr>
              <a:t>sizeof</a:t>
            </a:r>
            <a:r>
              <a:rPr lang="en-US" altLang="ko-KR" sz="800" dirty="0">
                <a:latin typeface="+mn-ea"/>
              </a:rPr>
              <a:t>(</a:t>
            </a:r>
            <a:r>
              <a:rPr lang="en-US" altLang="ko-KR" sz="800" dirty="0" err="1">
                <a:latin typeface="+mn-ea"/>
              </a:rPr>
              <a:t>struct</a:t>
            </a:r>
            <a:r>
              <a:rPr lang="en-US" altLang="ko-KR" sz="800" dirty="0">
                <a:latin typeface="+mn-ea"/>
              </a:rPr>
              <a:t> semaphore));</a:t>
            </a:r>
          </a:p>
          <a:p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] </a:t>
            </a:r>
            <a:r>
              <a:rPr lang="ko-KR" altLang="en-US" sz="800" dirty="0" smtClean="0">
                <a:latin typeface="+mn-ea"/>
              </a:rPr>
              <a:t>초기화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 err="1">
                <a:latin typeface="+mn-ea"/>
              </a:rPr>
              <a:t>Clear_Thread_Queue</a:t>
            </a:r>
            <a:r>
              <a:rPr lang="en-US" altLang="ko-KR" sz="800" dirty="0" smtClean="0">
                <a:latin typeface="+mn-ea"/>
              </a:rPr>
              <a:t>( (</a:t>
            </a:r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] </a:t>
            </a:r>
            <a:r>
              <a:rPr lang="en-US" altLang="ko-KR" sz="800" dirty="0" err="1" smtClean="0">
                <a:latin typeface="+mn-ea"/>
              </a:rPr>
              <a:t>waitqueue</a:t>
            </a:r>
            <a:r>
              <a:rPr lang="en-US" altLang="ko-KR" sz="800" dirty="0" smtClean="0">
                <a:latin typeface="+mn-ea"/>
              </a:rPr>
              <a:t>) );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}</a:t>
            </a:r>
            <a:endParaRPr lang="en-US" altLang="ko-KR" sz="800" dirty="0"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271079" y="5598698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for(</a:t>
            </a:r>
            <a:r>
              <a:rPr lang="en-US" altLang="ko-KR" sz="800" dirty="0" err="1" smtClean="0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=0 </a:t>
            </a:r>
            <a:r>
              <a:rPr lang="en-US" altLang="ko-KR" sz="800" dirty="0">
                <a:latin typeface="+mn-ea"/>
              </a:rPr>
              <a:t>; 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&lt;NUM_SEMAPHORE; 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++)</a:t>
            </a:r>
            <a:endParaRPr lang="en-US" altLang="ko-KR" sz="800" dirty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if(</a:t>
            </a:r>
            <a:r>
              <a:rPr lang="en-US" altLang="ko-KR" sz="800" dirty="0" err="1" smtClean="0">
                <a:latin typeface="+mn-ea"/>
              </a:rPr>
              <a:t>sem</a:t>
            </a:r>
            <a:r>
              <a:rPr lang="en-US" altLang="ko-KR" sz="800" dirty="0" smtClean="0">
                <a:latin typeface="+mn-ea"/>
              </a:rPr>
              <a:t>[</a:t>
            </a:r>
            <a:r>
              <a:rPr lang="en-US" altLang="ko-KR" sz="800" dirty="0" err="1" smtClean="0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]-&gt;avail)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 err="1" smtClean="0">
                <a:latin typeface="+mn-ea"/>
              </a:rPr>
              <a:t>sem</a:t>
            </a:r>
            <a:r>
              <a:rPr lang="en-US" altLang="ko-KR" sz="800" dirty="0" smtClean="0">
                <a:latin typeface="+mn-ea"/>
              </a:rPr>
              <a:t>[</a:t>
            </a:r>
            <a:r>
              <a:rPr lang="en-US" altLang="ko-KR" sz="800" dirty="0" err="1" smtClean="0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]-&gt;count = state -&gt; </a:t>
            </a:r>
            <a:r>
              <a:rPr lang="en-US" altLang="ko-KR" sz="800" dirty="0" err="1" smtClean="0">
                <a:latin typeface="+mn-ea"/>
              </a:rPr>
              <a:t>edx</a:t>
            </a:r>
            <a:r>
              <a:rPr lang="en-US" altLang="ko-KR" sz="800" dirty="0" smtClean="0">
                <a:latin typeface="+mn-ea"/>
              </a:rPr>
              <a:t>;</a:t>
            </a:r>
          </a:p>
          <a:p>
            <a:r>
              <a:rPr lang="en-US" altLang="ko-KR" sz="800" dirty="0" err="1" smtClean="0">
                <a:latin typeface="+mn-ea"/>
              </a:rPr>
              <a:t>sem</a:t>
            </a:r>
            <a:r>
              <a:rPr lang="en-US" altLang="ko-KR" sz="800" dirty="0" smtClean="0">
                <a:latin typeface="+mn-ea"/>
              </a:rPr>
              <a:t>[</a:t>
            </a:r>
            <a:r>
              <a:rPr lang="en-US" altLang="ko-KR" sz="800" dirty="0" err="1" smtClean="0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]-&gt;avail = 0;</a:t>
            </a:r>
          </a:p>
          <a:p>
            <a:r>
              <a:rPr lang="en-US" altLang="ko-KR" sz="800" dirty="0" err="1" smtClean="0">
                <a:latin typeface="+mn-ea"/>
              </a:rPr>
              <a:t>memcpy</a:t>
            </a:r>
            <a:r>
              <a:rPr lang="en-US" altLang="ko-KR" sz="800" dirty="0" smtClean="0">
                <a:latin typeface="+mn-ea"/>
              </a:rPr>
              <a:t>(</a:t>
            </a:r>
            <a:r>
              <a:rPr lang="en-US" altLang="ko-KR" sz="800" dirty="0" err="1" smtClean="0">
                <a:latin typeface="+mn-ea"/>
              </a:rPr>
              <a:t>sem</a:t>
            </a:r>
            <a:r>
              <a:rPr lang="en-US" altLang="ko-KR" sz="800" dirty="0" smtClean="0">
                <a:latin typeface="+mn-ea"/>
              </a:rPr>
              <a:t>[</a:t>
            </a:r>
            <a:r>
              <a:rPr lang="en-US" altLang="ko-KR" sz="800" dirty="0" err="1" smtClean="0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]-&gt;sem_name,sem_name,length+1);</a:t>
            </a:r>
          </a:p>
          <a:p>
            <a:r>
              <a:rPr lang="en-US" altLang="ko-KR" sz="800" dirty="0" smtClean="0">
                <a:latin typeface="+mn-ea"/>
              </a:rPr>
              <a:t>return </a:t>
            </a:r>
            <a:r>
              <a:rPr lang="en-US" altLang="ko-KR" sz="800" dirty="0" err="1" smtClean="0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;</a:t>
            </a:r>
          </a:p>
          <a:p>
            <a:r>
              <a:rPr lang="en-US" altLang="ko-KR" sz="800" dirty="0" smtClean="0">
                <a:latin typeface="+mn-ea"/>
              </a:rPr>
              <a:t>}</a:t>
            </a:r>
            <a:endParaRPr lang="en-US" altLang="ko-KR" sz="800" dirty="0"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566558" y="4731603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>
                <a:latin typeface="+mn-ea"/>
              </a:rPr>
              <a:t>else</a:t>
            </a: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for(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=0 ; 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&lt;NUM_SEMAPHORE; 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++)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>
                <a:latin typeface="+mn-ea"/>
              </a:rPr>
              <a:t>if(</a:t>
            </a:r>
            <a:r>
              <a:rPr lang="en-US" altLang="ko-KR" sz="800" dirty="0" err="1">
                <a:latin typeface="+mn-ea"/>
              </a:rPr>
              <a:t>strcmp</a:t>
            </a:r>
            <a:r>
              <a:rPr lang="en-US" altLang="ko-KR" sz="800" dirty="0">
                <a:latin typeface="+mn-ea"/>
              </a:rPr>
              <a:t>(</a:t>
            </a:r>
            <a:r>
              <a:rPr lang="en-US" altLang="ko-KR" sz="800" dirty="0" err="1">
                <a:latin typeface="+mn-ea"/>
              </a:rPr>
              <a:t>sem_name,sem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i</a:t>
            </a:r>
            <a:r>
              <a:rPr lang="en-US" altLang="ko-KR" sz="800" dirty="0">
                <a:latin typeface="+mn-ea"/>
              </a:rPr>
              <a:t>]-&gt;</a:t>
            </a:r>
            <a:r>
              <a:rPr lang="en-US" altLang="ko-KR" sz="800" dirty="0" err="1">
                <a:latin typeface="+mn-ea"/>
              </a:rPr>
              <a:t>sem_name</a:t>
            </a:r>
            <a:r>
              <a:rPr lang="en-US" altLang="ko-KR" sz="800" dirty="0">
                <a:latin typeface="+mn-ea"/>
              </a:rPr>
              <a:t>)==0</a:t>
            </a:r>
            <a:r>
              <a:rPr lang="en-US" altLang="ko-KR" sz="800" dirty="0" smtClean="0">
                <a:latin typeface="+mn-ea"/>
              </a:rPr>
              <a:t>)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return </a:t>
            </a:r>
            <a:r>
              <a:rPr lang="en-US" altLang="ko-KR" sz="800" dirty="0" err="1" smtClean="0">
                <a:latin typeface="+mn-ea"/>
              </a:rPr>
              <a:t>i</a:t>
            </a:r>
            <a:r>
              <a:rPr lang="en-US" altLang="ko-KR" sz="800" dirty="0" smtClean="0">
                <a:latin typeface="+mn-ea"/>
              </a:rPr>
              <a:t>;</a:t>
            </a:r>
            <a:endParaRPr lang="en-US" altLang="ko-KR" sz="800" dirty="0"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33400" y="4496495"/>
            <a:ext cx="2590800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86228" y="5202787"/>
            <a:ext cx="3933371" cy="130886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566558" y="4747535"/>
            <a:ext cx="2667000" cy="79716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271079" y="5595062"/>
            <a:ext cx="2705100" cy="118673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9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228600" y="838200"/>
            <a:ext cx="54102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dirty="0" err="1"/>
              <a:t>syscall.c</a:t>
            </a:r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023836"/>
            <a:ext cx="3810000" cy="18859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228600" y="4024086"/>
            <a:ext cx="4724400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/>
              <a:t>static </a:t>
            </a:r>
            <a:r>
              <a:rPr lang="en-US" altLang="ko-KR" sz="1200" dirty="0" err="1"/>
              <a:t>int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Sys_P</a:t>
            </a:r>
            <a:r>
              <a:rPr lang="en-US" altLang="ko-KR" sz="1200" dirty="0"/>
              <a:t>(</a:t>
            </a:r>
            <a:r>
              <a:rPr lang="en-US" altLang="ko-KR" sz="1200" dirty="0" err="1"/>
              <a:t>struct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Interrupt_State</a:t>
            </a:r>
            <a:r>
              <a:rPr lang="en-US" altLang="ko-KR" sz="1200" dirty="0"/>
              <a:t>* state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419600" y="4024086"/>
            <a:ext cx="4724400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/>
              <a:t>static </a:t>
            </a:r>
            <a:r>
              <a:rPr lang="en-US" altLang="ko-KR" sz="1200" dirty="0" err="1"/>
              <a:t>int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Sys_V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struct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Interrupt_State</a:t>
            </a:r>
            <a:r>
              <a:rPr lang="en-US" altLang="ko-KR" sz="1200" dirty="0"/>
              <a:t>* state</a:t>
            </a:r>
            <a:r>
              <a:rPr lang="en-US" altLang="ko-KR" sz="1200" dirty="0" smtClean="0"/>
              <a:t>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4" y="3557361"/>
            <a:ext cx="2362200" cy="352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직사각형 2"/>
          <p:cNvSpPr/>
          <p:nvPr/>
        </p:nvSpPr>
        <p:spPr>
          <a:xfrm>
            <a:off x="647700" y="439081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 err="1" smtClean="0">
                <a:latin typeface="+mn-ea"/>
              </a:rPr>
              <a:t>int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dirty="0" err="1" smtClean="0">
                <a:latin typeface="+mn-ea"/>
              </a:rPr>
              <a:t>sem_id</a:t>
            </a:r>
            <a:r>
              <a:rPr lang="en-US" altLang="ko-KR" sz="800" dirty="0" smtClean="0">
                <a:latin typeface="+mn-ea"/>
              </a:rPr>
              <a:t> = state -&gt; </a:t>
            </a:r>
            <a:r>
              <a:rPr lang="en-US" altLang="ko-KR" sz="800" dirty="0" err="1" smtClean="0">
                <a:latin typeface="+mn-ea"/>
              </a:rPr>
              <a:t>ebx</a:t>
            </a:r>
            <a:r>
              <a:rPr lang="en-US" altLang="ko-KR" sz="800" dirty="0" smtClean="0">
                <a:latin typeface="+mn-ea"/>
              </a:rPr>
              <a:t>;</a:t>
            </a: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endParaRPr lang="ko-KR" altLang="en-US" sz="800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if(</a:t>
            </a:r>
            <a:r>
              <a:rPr lang="en-US" altLang="ko-KR" sz="800" dirty="0" err="1" smtClean="0">
                <a:latin typeface="+mn-ea"/>
              </a:rPr>
              <a:t>sem</a:t>
            </a:r>
            <a:r>
              <a:rPr lang="en-US" altLang="ko-KR" sz="800" dirty="0" smtClean="0">
                <a:latin typeface="+mn-ea"/>
              </a:rPr>
              <a:t>[</a:t>
            </a:r>
            <a:r>
              <a:rPr lang="en-US" altLang="ko-KR" sz="800" dirty="0" err="1" smtClean="0">
                <a:latin typeface="+mn-ea"/>
              </a:rPr>
              <a:t>sem_id</a:t>
            </a:r>
            <a:r>
              <a:rPr lang="en-US" altLang="ko-KR" sz="800" dirty="0" smtClean="0">
                <a:latin typeface="+mn-ea"/>
              </a:rPr>
              <a:t>]-&gt;count &lt;= 0)</a:t>
            </a: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Wait;</a:t>
            </a: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else</a:t>
            </a: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 err="1" smtClean="0">
                <a:latin typeface="+mn-ea"/>
              </a:rPr>
              <a:t>sem</a:t>
            </a:r>
            <a:r>
              <a:rPr lang="en-US" altLang="ko-KR" sz="800" dirty="0" smtClean="0">
                <a:latin typeface="+mn-ea"/>
              </a:rPr>
              <a:t>[</a:t>
            </a:r>
            <a:r>
              <a:rPr lang="en-US" altLang="ko-KR" sz="800" dirty="0" err="1" smtClean="0">
                <a:latin typeface="+mn-ea"/>
              </a:rPr>
              <a:t>sem_id</a:t>
            </a:r>
            <a:r>
              <a:rPr lang="en-US" altLang="ko-KR" sz="800" dirty="0" smtClean="0">
                <a:latin typeface="+mn-ea"/>
              </a:rPr>
              <a:t>]-&gt;count--;</a:t>
            </a:r>
          </a:p>
          <a:p>
            <a:endParaRPr lang="en-US" altLang="ko-KR" sz="800" dirty="0" smtClean="0"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800600" y="439081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 err="1">
                <a:latin typeface="+mn-ea"/>
              </a:rPr>
              <a:t>int</a:t>
            </a:r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err="1">
                <a:latin typeface="+mn-ea"/>
              </a:rPr>
              <a:t>sem_id</a:t>
            </a:r>
            <a:r>
              <a:rPr lang="en-US" altLang="ko-KR" sz="800" dirty="0">
                <a:latin typeface="+mn-ea"/>
              </a:rPr>
              <a:t> = state -&gt; </a:t>
            </a:r>
            <a:r>
              <a:rPr lang="en-US" altLang="ko-KR" sz="800" dirty="0" err="1">
                <a:latin typeface="+mn-ea"/>
              </a:rPr>
              <a:t>ebx</a:t>
            </a:r>
            <a:r>
              <a:rPr lang="en-US" altLang="ko-KR" sz="800" dirty="0">
                <a:latin typeface="+mn-ea"/>
              </a:rPr>
              <a:t>;</a:t>
            </a: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endParaRPr lang="ko-KR" altLang="en-US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if(!</a:t>
            </a:r>
            <a:r>
              <a:rPr lang="en-US" altLang="ko-KR" sz="800" dirty="0" err="1">
                <a:latin typeface="+mn-ea"/>
              </a:rPr>
              <a:t>Is_Thread_Queue_Empty</a:t>
            </a:r>
            <a:r>
              <a:rPr lang="en-US" altLang="ko-KR" sz="800" dirty="0">
                <a:latin typeface="+mn-ea"/>
              </a:rPr>
              <a:t>(&amp;(</a:t>
            </a:r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sem_id</a:t>
            </a:r>
            <a:r>
              <a:rPr lang="en-US" altLang="ko-KR" sz="800" dirty="0">
                <a:latin typeface="+mn-ea"/>
              </a:rPr>
              <a:t>]-&gt;</a:t>
            </a:r>
            <a:r>
              <a:rPr lang="en-US" altLang="ko-KR" sz="800" dirty="0" err="1">
                <a:latin typeface="+mn-ea"/>
              </a:rPr>
              <a:t>waitQueue</a:t>
            </a:r>
            <a:r>
              <a:rPr lang="en-US" altLang="ko-KR" sz="800" dirty="0">
                <a:latin typeface="+mn-ea"/>
              </a:rPr>
              <a:t>)))</a:t>
            </a: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err="1" smtClean="0">
                <a:latin typeface="+mn-ea"/>
              </a:rPr>
              <a:t>Wake_Up</a:t>
            </a:r>
            <a:endParaRPr lang="en-US" altLang="ko-KR" sz="800" dirty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else</a:t>
            </a:r>
            <a:endParaRPr lang="en-US" altLang="ko-KR" sz="800" dirty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sem_id</a:t>
            </a:r>
            <a:r>
              <a:rPr lang="en-US" altLang="ko-KR" sz="800" dirty="0">
                <a:latin typeface="+mn-ea"/>
              </a:rPr>
              <a:t>]-&gt;count++;</a:t>
            </a:r>
          </a:p>
          <a:p>
            <a:endParaRPr lang="en-US" altLang="ko-KR" sz="800" dirty="0"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58586" y="4800600"/>
            <a:ext cx="2590800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7700" y="5684762"/>
            <a:ext cx="2590800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800600" y="5684762"/>
            <a:ext cx="2590800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811486" y="4800600"/>
            <a:ext cx="2743200" cy="60820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4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228600" y="838200"/>
            <a:ext cx="54102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dirty="0" err="1"/>
              <a:t>syscall.c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228600" y="2057400"/>
            <a:ext cx="4724400" cy="366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latin typeface="+mn-ea"/>
                <a:ea typeface="+mn-ea"/>
              </a:rPr>
              <a:t>static </a:t>
            </a:r>
            <a:r>
              <a:rPr lang="en-US" altLang="ko-KR" sz="1200" dirty="0" err="1">
                <a:latin typeface="+mn-ea"/>
                <a:ea typeface="+mn-ea"/>
              </a:rPr>
              <a:t>int</a:t>
            </a: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Sys_DestroySemaphore</a:t>
            </a:r>
            <a:r>
              <a:rPr lang="en-US" altLang="ko-KR" sz="1200" dirty="0">
                <a:latin typeface="+mn-ea"/>
                <a:ea typeface="+mn-ea"/>
              </a:rPr>
              <a:t>(</a:t>
            </a:r>
            <a:r>
              <a:rPr lang="en-US" altLang="ko-KR" sz="1200" dirty="0" err="1">
                <a:latin typeface="+mn-ea"/>
                <a:ea typeface="+mn-ea"/>
              </a:rPr>
              <a:t>struct</a:t>
            </a: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Interrupt_State</a:t>
            </a:r>
            <a:r>
              <a:rPr lang="en-US" altLang="ko-KR" sz="1200" dirty="0">
                <a:latin typeface="+mn-ea"/>
                <a:ea typeface="+mn-ea"/>
              </a:rPr>
              <a:t>* state)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33400" y="2790856"/>
            <a:ext cx="3882571" cy="57912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33400" y="242412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 err="1">
                <a:latin typeface="+mn-ea"/>
              </a:rPr>
              <a:t>int</a:t>
            </a:r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err="1">
                <a:latin typeface="+mn-ea"/>
              </a:rPr>
              <a:t>sem_id</a:t>
            </a:r>
            <a:r>
              <a:rPr lang="en-US" altLang="ko-KR" sz="800" dirty="0">
                <a:latin typeface="+mn-ea"/>
              </a:rPr>
              <a:t> = state-&gt;</a:t>
            </a:r>
            <a:r>
              <a:rPr lang="en-US" altLang="ko-KR" sz="800" dirty="0" err="1">
                <a:latin typeface="+mn-ea"/>
              </a:rPr>
              <a:t>ebx</a:t>
            </a:r>
            <a:r>
              <a:rPr lang="en-US" altLang="ko-KR" sz="800" dirty="0">
                <a:latin typeface="+mn-ea"/>
              </a:rPr>
              <a:t>;</a:t>
            </a:r>
          </a:p>
          <a:p>
            <a:endParaRPr lang="en-US" altLang="ko-KR" sz="800" dirty="0" smtClean="0">
              <a:latin typeface="+mn-ea"/>
            </a:endParaRPr>
          </a:p>
          <a:p>
            <a:endParaRPr lang="ko-KR" altLang="en-US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if(</a:t>
            </a:r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sem_id</a:t>
            </a:r>
            <a:r>
              <a:rPr lang="en-US" altLang="ko-KR" sz="800" dirty="0">
                <a:latin typeface="+mn-ea"/>
              </a:rPr>
              <a:t>]-&gt;avail == 0)</a:t>
            </a: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>
                <a:latin typeface="+mn-ea"/>
              </a:rPr>
              <a:t>return -1;</a:t>
            </a:r>
          </a:p>
          <a:p>
            <a:r>
              <a:rPr lang="en-US" altLang="ko-KR" sz="800" dirty="0">
                <a:latin typeface="+mn-ea"/>
              </a:rPr>
              <a:t>}</a:t>
            </a:r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else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{</a:t>
            </a:r>
          </a:p>
          <a:p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sem_id</a:t>
            </a:r>
            <a:r>
              <a:rPr lang="en-US" altLang="ko-KR" sz="800" dirty="0">
                <a:latin typeface="+mn-ea"/>
              </a:rPr>
              <a:t>]-&gt;count = 0;</a:t>
            </a:r>
          </a:p>
          <a:p>
            <a:r>
              <a:rPr lang="en-US" altLang="ko-KR" sz="800" dirty="0" err="1">
                <a:latin typeface="+mn-ea"/>
              </a:rPr>
              <a:t>sem</a:t>
            </a:r>
            <a:r>
              <a:rPr lang="en-US" altLang="ko-KR" sz="800" dirty="0">
                <a:latin typeface="+mn-ea"/>
              </a:rPr>
              <a:t>[</a:t>
            </a:r>
            <a:r>
              <a:rPr lang="en-US" altLang="ko-KR" sz="800" dirty="0" err="1">
                <a:latin typeface="+mn-ea"/>
              </a:rPr>
              <a:t>sem_id</a:t>
            </a:r>
            <a:r>
              <a:rPr lang="en-US" altLang="ko-KR" sz="800" dirty="0">
                <a:latin typeface="+mn-ea"/>
              </a:rPr>
              <a:t>]-&gt;avail = 1;</a:t>
            </a:r>
          </a:p>
          <a:p>
            <a:r>
              <a:rPr lang="en-US" altLang="ko-KR" sz="800" dirty="0" err="1" smtClean="0">
                <a:latin typeface="+mn-ea"/>
              </a:rPr>
              <a:t>Clear_Thread_Queue</a:t>
            </a:r>
            <a:r>
              <a:rPr lang="en-US" altLang="ko-KR" sz="800" dirty="0" smtClean="0">
                <a:latin typeface="+mn-ea"/>
              </a:rPr>
              <a:t>;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}</a:t>
            </a:r>
            <a:endParaRPr lang="en-US" altLang="ko-KR" sz="800" dirty="0">
              <a:latin typeface="+mn-ea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114703"/>
            <a:ext cx="2324100" cy="3714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직사각형 17"/>
          <p:cNvSpPr/>
          <p:nvPr/>
        </p:nvSpPr>
        <p:spPr>
          <a:xfrm>
            <a:off x="533399" y="3638543"/>
            <a:ext cx="3882571" cy="84768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3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elf.c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-342901" y="1981200"/>
            <a:ext cx="8981514" cy="2002430"/>
            <a:chOff x="-342901" y="1981200"/>
            <a:chExt cx="8981514" cy="2002430"/>
          </a:xfrm>
        </p:grpSpPr>
        <p:grpSp>
          <p:nvGrpSpPr>
            <p:cNvPr id="58" name="그룹 57"/>
            <p:cNvGrpSpPr/>
            <p:nvPr/>
          </p:nvGrpSpPr>
          <p:grpSpPr>
            <a:xfrm>
              <a:off x="-342901" y="2016442"/>
              <a:ext cx="4724401" cy="1945958"/>
              <a:chOff x="-342901" y="2016442"/>
              <a:chExt cx="4724401" cy="1945958"/>
            </a:xfrm>
          </p:grpSpPr>
          <p:sp>
            <p:nvSpPr>
              <p:cNvPr id="18" name="내용 개체 틀 2"/>
              <p:cNvSpPr txBox="1">
                <a:spLocks/>
              </p:cNvSpPr>
              <p:nvPr/>
            </p:nvSpPr>
            <p:spPr>
              <a:xfrm>
                <a:off x="-342901" y="2016442"/>
                <a:ext cx="4724401" cy="1945958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2"/>
                <a:r>
                  <a:rPr lang="en-US" altLang="ko-KR" sz="1000" dirty="0" smtClean="0"/>
                  <a:t>Parameter</a:t>
                </a:r>
              </a:p>
              <a:p>
                <a:pPr lvl="3"/>
                <a:r>
                  <a:rPr lang="en-US" altLang="ko-KR" sz="900" dirty="0" smtClean="0"/>
                  <a:t>Char </a:t>
                </a:r>
                <a:r>
                  <a:rPr lang="en-US" altLang="ko-KR" sz="900" dirty="0" smtClean="0"/>
                  <a:t>*</a:t>
                </a:r>
                <a:r>
                  <a:rPr lang="en-US" altLang="ko-KR" sz="900" dirty="0" err="1" smtClean="0"/>
                  <a:t>exeFileData</a:t>
                </a:r>
                <a:r>
                  <a:rPr lang="en-US" altLang="ko-KR" sz="900" dirty="0" smtClean="0"/>
                  <a:t> : </a:t>
                </a:r>
                <a:r>
                  <a:rPr lang="en-US" altLang="ko-KR" sz="900" dirty="0" smtClean="0"/>
                  <a:t>executable file</a:t>
                </a:r>
                <a:r>
                  <a:rPr lang="ko-KR" altLang="en-US" sz="900" dirty="0" smtClean="0"/>
                  <a:t>을 </a:t>
                </a:r>
                <a:r>
                  <a:rPr lang="en-US" altLang="ko-KR" sz="900" dirty="0" smtClean="0"/>
                  <a:t>read</a:t>
                </a:r>
                <a:r>
                  <a:rPr lang="ko-KR" altLang="en-US" sz="900" dirty="0"/>
                  <a:t>한</a:t>
                </a:r>
                <a:r>
                  <a:rPr lang="ko-KR" altLang="en-US" sz="900" dirty="0" smtClean="0"/>
                  <a:t> 버퍼</a:t>
                </a:r>
                <a:endParaRPr lang="en-US" altLang="ko-KR" sz="900" dirty="0" smtClean="0"/>
              </a:p>
              <a:p>
                <a:pPr lvl="3"/>
                <a:endParaRPr lang="en-US" altLang="ko-KR" sz="900" dirty="0" smtClean="0"/>
              </a:p>
              <a:p>
                <a:pPr lvl="3"/>
                <a:r>
                  <a:rPr lang="en-US" altLang="ko-KR" sz="900" dirty="0" err="1" smtClean="0"/>
                  <a:t>struct</a:t>
                </a:r>
                <a:r>
                  <a:rPr lang="en-US" altLang="ko-KR" sz="900" dirty="0" smtClean="0"/>
                  <a:t> </a:t>
                </a:r>
                <a:r>
                  <a:rPr lang="en-US" altLang="ko-KR" sz="900" dirty="0" err="1" smtClean="0"/>
                  <a:t>elfHeader</a:t>
                </a:r>
                <a:r>
                  <a:rPr lang="en-US" altLang="ko-KR" sz="900" dirty="0" smtClean="0"/>
                  <a:t> : </a:t>
                </a:r>
                <a:r>
                  <a:rPr lang="en-US" altLang="ko-KR" sz="900" dirty="0" err="1" smtClean="0"/>
                  <a:t>GeekOS</a:t>
                </a:r>
                <a:r>
                  <a:rPr lang="ko-KR" altLang="en-US" sz="900" dirty="0" smtClean="0"/>
                  <a:t>의 </a:t>
                </a:r>
                <a:r>
                  <a:rPr lang="en-US" altLang="ko-KR" sz="900" dirty="0" smtClean="0"/>
                  <a:t>ELF Header </a:t>
                </a:r>
                <a:r>
                  <a:rPr lang="ko-KR" altLang="en-US" sz="900" dirty="0" smtClean="0"/>
                  <a:t>구조체</a:t>
                </a:r>
                <a:endParaRPr lang="en-US" altLang="ko-KR" sz="900" dirty="0" smtClean="0"/>
              </a:p>
              <a:p>
                <a:pPr lvl="3"/>
                <a:endParaRPr lang="en-US" altLang="ko-KR" sz="900" dirty="0" smtClean="0"/>
              </a:p>
              <a:p>
                <a:pPr lvl="3"/>
                <a:r>
                  <a:rPr lang="en-US" altLang="ko-KR" sz="900" dirty="0" err="1" smtClean="0"/>
                  <a:t>Struct</a:t>
                </a:r>
                <a:r>
                  <a:rPr lang="en-US" altLang="ko-KR" sz="900" dirty="0" smtClean="0"/>
                  <a:t> </a:t>
                </a:r>
                <a:r>
                  <a:rPr lang="en-US" altLang="ko-KR" sz="900" dirty="0" err="1" smtClean="0"/>
                  <a:t>programHeader</a:t>
                </a:r>
                <a:r>
                  <a:rPr lang="en-US" altLang="ko-KR" sz="900" dirty="0" smtClean="0"/>
                  <a:t>  : </a:t>
                </a:r>
                <a:r>
                  <a:rPr lang="en-US" altLang="ko-KR" sz="900" dirty="0" err="1" smtClean="0"/>
                  <a:t>GeekOS</a:t>
                </a:r>
                <a:r>
                  <a:rPr lang="ko-KR" altLang="en-US" sz="900" dirty="0" smtClean="0"/>
                  <a:t>의 </a:t>
                </a:r>
                <a:r>
                  <a:rPr lang="en-US" altLang="ko-KR" sz="900" dirty="0" smtClean="0"/>
                  <a:t>Program Header </a:t>
                </a:r>
                <a:r>
                  <a:rPr lang="ko-KR" altLang="en-US" sz="900" dirty="0" smtClean="0"/>
                  <a:t>구조체</a:t>
                </a:r>
                <a:endParaRPr lang="en-US" altLang="ko-KR" sz="900" dirty="0" smtClean="0"/>
              </a:p>
              <a:p>
                <a:pPr lvl="3"/>
                <a:endParaRPr lang="en-US" altLang="ko-KR" sz="900" dirty="0" smtClean="0"/>
              </a:p>
              <a:p>
                <a:pPr lvl="3"/>
                <a:r>
                  <a:rPr lang="en-US" altLang="ko-KR" sz="900" dirty="0" err="1" smtClean="0"/>
                  <a:t>struct</a:t>
                </a:r>
                <a:r>
                  <a:rPr lang="en-US" altLang="ko-KR" sz="900" dirty="0" smtClean="0"/>
                  <a:t> </a:t>
                </a:r>
                <a:r>
                  <a:rPr lang="en-US" altLang="ko-KR" sz="900" dirty="0" err="1" smtClean="0"/>
                  <a:t>Exe_format</a:t>
                </a:r>
                <a:r>
                  <a:rPr lang="en-US" altLang="ko-KR" sz="900" dirty="0" smtClean="0"/>
                  <a:t> : </a:t>
                </a:r>
                <a:r>
                  <a:rPr lang="en-US" altLang="ko-KR" sz="900" dirty="0" err="1" smtClean="0"/>
                  <a:t>GeekOS</a:t>
                </a:r>
                <a:r>
                  <a:rPr lang="ko-KR" altLang="en-US" sz="900" dirty="0" smtClean="0"/>
                  <a:t>에서 </a:t>
                </a:r>
                <a:r>
                  <a:rPr lang="en-US" altLang="ko-KR" sz="900" dirty="0" smtClean="0"/>
                  <a:t>Program</a:t>
                </a:r>
                <a:r>
                  <a:rPr lang="ko-KR" altLang="en-US" sz="900" dirty="0" smtClean="0"/>
                  <a:t>을 </a:t>
                </a:r>
                <a:r>
                  <a:rPr lang="en-US" altLang="ko-KR" sz="900" dirty="0" smtClean="0"/>
                  <a:t>Load</a:t>
                </a:r>
                <a:r>
                  <a:rPr lang="ko-KR" altLang="en-US" sz="900" dirty="0" smtClean="0"/>
                  <a:t>하기 위한 </a:t>
                </a:r>
                <a:r>
                  <a:rPr lang="en-US" altLang="ko-KR" sz="900" dirty="0" smtClean="0"/>
                  <a:t>Segment </a:t>
                </a:r>
                <a:r>
                  <a:rPr lang="ko-KR" altLang="en-US" sz="900" dirty="0" smtClean="0"/>
                  <a:t>정보를 포함하는 구조체</a:t>
                </a:r>
                <a:endParaRPr lang="en-US" altLang="ko-KR" sz="900" dirty="0"/>
              </a:p>
              <a:p>
                <a:pPr lvl="3"/>
                <a:endParaRPr lang="en-US" altLang="ko-KR" sz="900" dirty="0" smtClean="0"/>
              </a:p>
              <a:p>
                <a:pPr lvl="3"/>
                <a:r>
                  <a:rPr lang="en-US" altLang="ko-KR" sz="900" dirty="0"/>
                  <a:t>EXE_MAX_SEGMENTS : </a:t>
                </a:r>
                <a:r>
                  <a:rPr lang="en-US" altLang="ko-KR" sz="900" dirty="0" err="1"/>
                  <a:t>GeekOS</a:t>
                </a:r>
                <a:r>
                  <a:rPr lang="ko-KR" altLang="en-US" sz="900" dirty="0"/>
                  <a:t>의 최대 </a:t>
                </a:r>
                <a:r>
                  <a:rPr lang="en-US" altLang="ko-KR" sz="900" dirty="0"/>
                  <a:t>Segment </a:t>
                </a:r>
                <a:r>
                  <a:rPr lang="ko-KR" altLang="en-US" sz="900" dirty="0"/>
                  <a:t>개수</a:t>
                </a:r>
                <a:r>
                  <a:rPr lang="en-US" altLang="ko-KR" sz="900" dirty="0"/>
                  <a:t>(3</a:t>
                </a:r>
                <a:r>
                  <a:rPr lang="en-US" altLang="ko-KR" sz="900" dirty="0" smtClean="0"/>
                  <a:t>)</a:t>
                </a:r>
              </a:p>
              <a:p>
                <a:pPr lvl="3"/>
                <a:endParaRPr lang="en-US" altLang="ko-KR" sz="900" dirty="0"/>
              </a:p>
            </p:txBody>
          </p:sp>
          <p:cxnSp>
            <p:nvCxnSpPr>
              <p:cNvPr id="10" name="직선 연결선 9"/>
              <p:cNvCxnSpPr/>
              <p:nvPr/>
            </p:nvCxnSpPr>
            <p:spPr>
              <a:xfrm>
                <a:off x="1356852" y="2391696"/>
                <a:ext cx="2324102" cy="0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직선 연결선 13"/>
              <p:cNvCxnSpPr/>
              <p:nvPr/>
            </p:nvCxnSpPr>
            <p:spPr>
              <a:xfrm>
                <a:off x="1356852" y="3527322"/>
                <a:ext cx="27432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직선 연결선 16"/>
              <p:cNvCxnSpPr/>
              <p:nvPr/>
            </p:nvCxnSpPr>
            <p:spPr>
              <a:xfrm>
                <a:off x="1349478" y="2735826"/>
                <a:ext cx="2324102" cy="0"/>
              </a:xfrm>
              <a:prstGeom prst="line">
                <a:avLst/>
              </a:prstGeom>
              <a:ln w="12700">
                <a:solidFill>
                  <a:schemeClr val="accent3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1356852" y="3062748"/>
                <a:ext cx="2743200" cy="0"/>
              </a:xfrm>
              <a:prstGeom prst="line">
                <a:avLst/>
              </a:prstGeom>
              <a:ln w="12700">
                <a:solidFill>
                  <a:srgbClr val="FFC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" name="직사각형 1"/>
              <p:cNvSpPr/>
              <p:nvPr/>
            </p:nvSpPr>
            <p:spPr>
              <a:xfrm>
                <a:off x="589645" y="2016442"/>
                <a:ext cx="3657600" cy="1945958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4713582" y="1981200"/>
              <a:ext cx="3925031" cy="2002430"/>
              <a:chOff x="4661102" y="1991390"/>
              <a:chExt cx="3925031" cy="2002430"/>
            </a:xfrm>
          </p:grpSpPr>
          <p:grpSp>
            <p:nvGrpSpPr>
              <p:cNvPr id="9" name="그룹 8"/>
              <p:cNvGrpSpPr/>
              <p:nvPr/>
            </p:nvGrpSpPr>
            <p:grpSpPr>
              <a:xfrm>
                <a:off x="5029200" y="2511118"/>
                <a:ext cx="1703667" cy="1126406"/>
                <a:chOff x="1825496" y="5791200"/>
                <a:chExt cx="2289304" cy="1959728"/>
              </a:xfrm>
            </p:grpSpPr>
            <p:sp>
              <p:nvSpPr>
                <p:cNvPr id="5" name="직사각형 4"/>
                <p:cNvSpPr/>
                <p:nvPr/>
              </p:nvSpPr>
              <p:spPr>
                <a:xfrm>
                  <a:off x="1825496" y="7293728"/>
                  <a:ext cx="2286001" cy="457200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200" dirty="0" err="1" smtClean="0"/>
                    <a:t>Exe_format</a:t>
                  </a:r>
                  <a:endParaRPr lang="ko-KR" altLang="en-US" sz="1200" dirty="0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1828800" y="5791200"/>
                  <a:ext cx="2286000" cy="457200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200" dirty="0" err="1" smtClean="0"/>
                    <a:t>exeFileData</a:t>
                  </a:r>
                  <a:r>
                    <a:rPr lang="en-US" altLang="ko-KR" sz="1200" dirty="0" smtClean="0"/>
                    <a:t>(buffer)</a:t>
                  </a:r>
                  <a:endParaRPr lang="ko-KR" altLang="en-US" sz="1200" dirty="0"/>
                </a:p>
              </p:txBody>
            </p:sp>
            <p:cxnSp>
              <p:nvCxnSpPr>
                <p:cNvPr id="7" name="꺾인 연결선 6"/>
                <p:cNvCxnSpPr/>
                <p:nvPr/>
              </p:nvCxnSpPr>
              <p:spPr>
                <a:xfrm rot="10800000" flipH="1" flipV="1">
                  <a:off x="1825496" y="6019800"/>
                  <a:ext cx="1139697" cy="1273928"/>
                </a:xfrm>
                <a:prstGeom prst="bentConnector4">
                  <a:avLst>
                    <a:gd name="adj1" fmla="val -26953"/>
                    <a:gd name="adj2" fmla="val 58972"/>
                  </a:avLst>
                </a:prstGeom>
                <a:ln w="25400">
                  <a:gradFill>
                    <a:gsLst>
                      <a:gs pos="43000">
                        <a:schemeClr val="accent1"/>
                      </a:gs>
                      <a:gs pos="0">
                        <a:schemeClr val="accent2"/>
                      </a:gs>
                    </a:gsLst>
                    <a:lin ang="5400000" scaled="1"/>
                  </a:gra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1" name="Picture 2" descr="260px-Elf-layout--en.svg.png (260×288)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93848" y="2436253"/>
                <a:ext cx="1279215" cy="1502176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직사각형 30"/>
              <p:cNvSpPr/>
              <p:nvPr/>
            </p:nvSpPr>
            <p:spPr>
              <a:xfrm>
                <a:off x="4661102" y="1991390"/>
                <a:ext cx="3925031" cy="2002430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" name="꺾인 연결선 33"/>
              <p:cNvCxnSpPr>
                <a:stCxn id="21" idx="0"/>
                <a:endCxn id="6" idx="0"/>
              </p:cNvCxnSpPr>
              <p:nvPr/>
            </p:nvCxnSpPr>
            <p:spPr>
              <a:xfrm rot="16200000" flipH="1" flipV="1">
                <a:off x="6820427" y="1498088"/>
                <a:ext cx="74865" cy="1951193"/>
              </a:xfrm>
              <a:prstGeom prst="bentConnector3">
                <a:avLst>
                  <a:gd name="adj1" fmla="val -305350"/>
                </a:avLst>
              </a:prstGeom>
              <a:ln w="25400">
                <a:gradFill>
                  <a:gsLst>
                    <a:gs pos="85000">
                      <a:schemeClr val="accent2"/>
                    </a:gs>
                    <a:gs pos="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그룹 53"/>
          <p:cNvGrpSpPr/>
          <p:nvPr/>
        </p:nvGrpSpPr>
        <p:grpSpPr>
          <a:xfrm>
            <a:off x="152400" y="4081756"/>
            <a:ext cx="8868198" cy="2715634"/>
            <a:chOff x="123402" y="4150887"/>
            <a:chExt cx="8868198" cy="2715634"/>
          </a:xfrm>
        </p:grpSpPr>
        <p:sp>
          <p:nvSpPr>
            <p:cNvPr id="16" name="내용 개체 틀 2"/>
            <p:cNvSpPr txBox="1">
              <a:spLocks/>
            </p:cNvSpPr>
            <p:nvPr/>
          </p:nvSpPr>
          <p:spPr>
            <a:xfrm>
              <a:off x="199602" y="4150887"/>
              <a:ext cx="8305800" cy="37750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8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ea typeface="+mj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6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4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2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lang="en-US" sz="1200" kern="12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ko-KR" sz="1200" dirty="0" err="1" smtClean="0">
                  <a:latin typeface="+mn-ea"/>
                  <a:ea typeface="+mn-ea"/>
                </a:rPr>
                <a:t>Int</a:t>
              </a:r>
              <a:r>
                <a:rPr lang="en-US" altLang="ko-KR" sz="1200" dirty="0" smtClean="0">
                  <a:latin typeface="+mn-ea"/>
                  <a:ea typeface="+mn-ea"/>
                </a:rPr>
                <a:t>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Parsr_ELF_Executable</a:t>
              </a:r>
              <a:r>
                <a:rPr lang="en-US" altLang="ko-KR" sz="1200" dirty="0" smtClean="0">
                  <a:latin typeface="+mn-ea"/>
                  <a:ea typeface="+mn-ea"/>
                </a:rPr>
                <a:t> (</a:t>
              </a:r>
              <a:r>
                <a:rPr lang="en-US" altLang="ko-KR" sz="1200" dirty="0" smtClean="0">
                  <a:solidFill>
                    <a:schemeClr val="accent2"/>
                  </a:solidFill>
                  <a:latin typeface="+mn-ea"/>
                  <a:ea typeface="+mn-ea"/>
                </a:rPr>
                <a:t>char *</a:t>
              </a:r>
              <a:r>
                <a:rPr lang="en-US" altLang="ko-KR" sz="1200" b="1" dirty="0" err="1" smtClean="0">
                  <a:solidFill>
                    <a:schemeClr val="accent2"/>
                  </a:solidFill>
                  <a:latin typeface="+mn-ea"/>
                  <a:ea typeface="+mn-ea"/>
                </a:rPr>
                <a:t>exeFileData</a:t>
              </a:r>
              <a:r>
                <a:rPr lang="en-US" altLang="ko-KR" sz="1200" dirty="0" smtClean="0">
                  <a:latin typeface="+mn-ea"/>
                  <a:ea typeface="+mn-ea"/>
                </a:rPr>
                <a:t>,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ulong_t</a:t>
              </a:r>
              <a:r>
                <a:rPr lang="en-US" altLang="ko-KR" sz="1200" dirty="0" smtClean="0">
                  <a:latin typeface="+mn-ea"/>
                  <a:ea typeface="+mn-ea"/>
                </a:rPr>
                <a:t>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exeFileLength</a:t>
              </a:r>
              <a:r>
                <a:rPr lang="en-US" altLang="ko-KR" sz="1200" dirty="0" smtClean="0">
                  <a:latin typeface="+mn-ea"/>
                  <a:ea typeface="+mn-ea"/>
                </a:rPr>
                <a:t>, </a:t>
              </a:r>
              <a:r>
                <a:rPr lang="en-US" altLang="ko-KR" sz="1200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struct</a:t>
              </a:r>
              <a:r>
                <a:rPr lang="en-US" altLang="ko-KR" sz="1200" dirty="0" smtClean="0">
                  <a:solidFill>
                    <a:schemeClr val="tx2"/>
                  </a:solidFill>
                  <a:latin typeface="+mn-ea"/>
                  <a:ea typeface="+mn-ea"/>
                </a:rPr>
                <a:t> </a:t>
              </a:r>
              <a:r>
                <a:rPr lang="en-US" altLang="ko-KR" sz="1200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Exe_Format</a:t>
              </a:r>
              <a:r>
                <a:rPr lang="en-US" altLang="ko-KR" sz="1200" dirty="0" smtClean="0">
                  <a:solidFill>
                    <a:schemeClr val="tx2"/>
                  </a:solidFill>
                  <a:latin typeface="+mn-ea"/>
                  <a:ea typeface="+mn-ea"/>
                </a:rPr>
                <a:t> *</a:t>
              </a:r>
              <a:r>
                <a:rPr lang="en-US" altLang="ko-KR" sz="1200" b="1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exeFormat</a:t>
              </a:r>
              <a:r>
                <a:rPr lang="en-US" altLang="ko-KR" sz="1200" dirty="0" smtClean="0">
                  <a:latin typeface="+mn-ea"/>
                  <a:ea typeface="+mn-ea"/>
                </a:rPr>
                <a:t>)</a:t>
              </a:r>
            </a:p>
          </p:txBody>
        </p:sp>
        <p:grpSp>
          <p:nvGrpSpPr>
            <p:cNvPr id="22" name="그룹 21"/>
            <p:cNvGrpSpPr/>
            <p:nvPr/>
          </p:nvGrpSpPr>
          <p:grpSpPr>
            <a:xfrm>
              <a:off x="313902" y="4528396"/>
              <a:ext cx="2171700" cy="2146360"/>
              <a:chOff x="571500" y="4412309"/>
              <a:chExt cx="2171700" cy="2146360"/>
            </a:xfrm>
          </p:grpSpPr>
          <p:sp>
            <p:nvSpPr>
              <p:cNvPr id="20" name="내용 개체 틀 2"/>
              <p:cNvSpPr txBox="1">
                <a:spLocks/>
              </p:cNvSpPr>
              <p:nvPr/>
            </p:nvSpPr>
            <p:spPr>
              <a:xfrm>
                <a:off x="571500" y="4412309"/>
                <a:ext cx="2171700" cy="37750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000" b="1" dirty="0" err="1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Elfhdr</a:t>
                </a:r>
                <a:r>
                  <a:rPr lang="en-US" altLang="ko-KR" sz="1000" dirty="0" smtClean="0">
                    <a:latin typeface="+mn-ea"/>
                    <a:ea typeface="+mn-ea"/>
                  </a:rPr>
                  <a:t> = (</a:t>
                </a:r>
                <a:r>
                  <a:rPr lang="en-US" altLang="ko-KR" sz="1000" dirty="0" err="1" smtClean="0">
                    <a:latin typeface="+mn-ea"/>
                    <a:ea typeface="+mn-ea"/>
                  </a:rPr>
                  <a:t>elfHeader</a:t>
                </a:r>
                <a:r>
                  <a:rPr lang="en-US" altLang="ko-KR" sz="1000" dirty="0" smtClean="0">
                    <a:latin typeface="+mn-ea"/>
                    <a:ea typeface="+mn-ea"/>
                  </a:rPr>
                  <a:t>*) </a:t>
                </a:r>
                <a:r>
                  <a:rPr lang="en-US" altLang="ko-KR" sz="1000" b="1" dirty="0" err="1" smtClean="0">
                    <a:solidFill>
                      <a:schemeClr val="accent2"/>
                    </a:solidFill>
                    <a:latin typeface="+mn-ea"/>
                    <a:ea typeface="+mn-ea"/>
                  </a:rPr>
                  <a:t>exeFileData</a:t>
                </a:r>
                <a:r>
                  <a:rPr lang="en-US" altLang="ko-KR" sz="1000" dirty="0" smtClean="0">
                    <a:latin typeface="+mn-ea"/>
                    <a:ea typeface="+mn-ea"/>
                  </a:rPr>
                  <a:t> ;</a:t>
                </a:r>
              </a:p>
            </p:txBody>
          </p:sp>
          <p:pic>
            <p:nvPicPr>
              <p:cNvPr id="15" name="그림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801" y="4782939"/>
                <a:ext cx="1523999" cy="177573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25" name="내용 개체 틀 2"/>
            <p:cNvSpPr txBox="1">
              <a:spLocks/>
            </p:cNvSpPr>
            <p:nvPr/>
          </p:nvSpPr>
          <p:spPr>
            <a:xfrm>
              <a:off x="123403" y="4481561"/>
              <a:ext cx="304800" cy="37750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8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ea typeface="+mj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6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4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2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lang="en-US" sz="1200" kern="12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buNone/>
              </a:pPr>
              <a:r>
                <a:rPr lang="en-US" altLang="ko-KR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1.</a:t>
              </a:r>
              <a:endParaRPr lang="en-US" altLang="ko-KR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123402" y="4153066"/>
              <a:ext cx="8868198" cy="2628733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70604" y="4518987"/>
              <a:ext cx="2115396" cy="2218569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50" name="그룹 49"/>
            <p:cNvGrpSpPr/>
            <p:nvPr/>
          </p:nvGrpSpPr>
          <p:grpSpPr>
            <a:xfrm>
              <a:off x="2438400" y="4495800"/>
              <a:ext cx="6443784" cy="946961"/>
              <a:chOff x="2561802" y="4463239"/>
              <a:chExt cx="6443784" cy="946961"/>
            </a:xfrm>
          </p:grpSpPr>
          <p:sp>
            <p:nvSpPr>
              <p:cNvPr id="24" name="내용 개체 틀 2"/>
              <p:cNvSpPr txBox="1">
                <a:spLocks/>
              </p:cNvSpPr>
              <p:nvPr/>
            </p:nvSpPr>
            <p:spPr>
              <a:xfrm>
                <a:off x="2743200" y="4498073"/>
                <a:ext cx="4191000" cy="912127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If(</a:t>
                </a:r>
                <a:r>
                  <a:rPr lang="en-US" altLang="ko-KR" sz="1000" b="1" dirty="0" err="1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elfhdr</a:t>
                </a:r>
                <a:r>
                  <a:rPr lang="en-US" altLang="ko-KR" sz="1000" b="1" dirty="0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 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-&gt; 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phnum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&lt;= EXE_MAX_SEGMENT)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000" dirty="0">
                    <a:solidFill>
                      <a:schemeClr val="tx1"/>
                    </a:solidFill>
                    <a:latin typeface="+mn-ea"/>
                    <a:ea typeface="+mn-ea"/>
                  </a:rPr>
                  <a:t>	</a:t>
                </a:r>
                <a:r>
                  <a:rPr lang="en-US" altLang="ko-KR" sz="1000" b="1" dirty="0" err="1" smtClean="0">
                    <a:solidFill>
                      <a:schemeClr val="tx2"/>
                    </a:solidFill>
                    <a:latin typeface="+mn-ea"/>
                    <a:ea typeface="+mn-ea"/>
                  </a:rPr>
                  <a:t>exeFormat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-&gt; 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numSegments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= </a:t>
                </a:r>
                <a:r>
                  <a:rPr lang="en-US" altLang="ko-KR" sz="1000" b="1" dirty="0" err="1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elfhdr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-&gt; 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phnum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;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000" dirty="0">
                    <a:solidFill>
                      <a:schemeClr val="tx1"/>
                    </a:solidFill>
                    <a:latin typeface="+mn-ea"/>
                    <a:ea typeface="+mn-ea"/>
                  </a:rPr>
                  <a:t>	</a:t>
                </a:r>
                <a:r>
                  <a:rPr lang="en-US" altLang="ko-KR" sz="1000" b="1" dirty="0" err="1" smtClean="0">
                    <a:solidFill>
                      <a:schemeClr val="tx2"/>
                    </a:solidFill>
                    <a:latin typeface="+mn-ea"/>
                    <a:ea typeface="+mn-ea"/>
                  </a:rPr>
                  <a:t>exeFormat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-&gt; 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entryAddr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= </a:t>
                </a:r>
                <a:r>
                  <a:rPr lang="en-US" altLang="ko-KR" sz="1000" b="1" dirty="0" err="1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elfhdr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-&gt; entry;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ko-KR" sz="1000" dirty="0" smtClean="0">
                  <a:solidFill>
                    <a:schemeClr val="tx1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26" name="내용 개체 틀 2"/>
              <p:cNvSpPr txBox="1">
                <a:spLocks/>
              </p:cNvSpPr>
              <p:nvPr/>
            </p:nvSpPr>
            <p:spPr>
              <a:xfrm>
                <a:off x="2561802" y="4463239"/>
                <a:ext cx="304800" cy="37750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1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2.</a:t>
                </a:r>
                <a:endParaRPr lang="en-US" altLang="ko-KR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pic>
            <p:nvPicPr>
              <p:cNvPr id="44" name="그림 4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46018" y="4829159"/>
                <a:ext cx="2224555" cy="491681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7" name="직사각형 46"/>
              <p:cNvSpPr/>
              <p:nvPr/>
            </p:nvSpPr>
            <p:spPr>
              <a:xfrm>
                <a:off x="2607276" y="4534133"/>
                <a:ext cx="6398310" cy="837033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9" name="그룹 48"/>
            <p:cNvGrpSpPr/>
            <p:nvPr/>
          </p:nvGrpSpPr>
          <p:grpSpPr>
            <a:xfrm>
              <a:off x="2438400" y="5442761"/>
              <a:ext cx="6477000" cy="1423760"/>
              <a:chOff x="2561802" y="5510440"/>
              <a:chExt cx="6477000" cy="1423760"/>
            </a:xfrm>
          </p:grpSpPr>
          <p:sp>
            <p:nvSpPr>
              <p:cNvPr id="27" name="내용 개체 틀 2"/>
              <p:cNvSpPr txBox="1">
                <a:spLocks/>
              </p:cNvSpPr>
              <p:nvPr/>
            </p:nvSpPr>
            <p:spPr>
              <a:xfrm>
                <a:off x="2561802" y="5510440"/>
                <a:ext cx="304800" cy="377509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1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ea typeface="+mn-ea"/>
                  </a:rPr>
                  <a:t>3.</a:t>
                </a:r>
                <a:endParaRPr lang="en-US" altLang="ko-KR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28" name="내용 개체 틀 2"/>
              <p:cNvSpPr txBox="1">
                <a:spLocks/>
              </p:cNvSpPr>
              <p:nvPr/>
            </p:nvSpPr>
            <p:spPr>
              <a:xfrm>
                <a:off x="2714202" y="5541818"/>
                <a:ext cx="6324600" cy="139238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for( 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i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=0; 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i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&lt; </a:t>
                </a:r>
                <a:r>
                  <a:rPr lang="en-US" altLang="ko-KR" sz="1000" b="1" dirty="0" err="1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elfhdr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-&gt;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phnum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; 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i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++)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000" dirty="0">
                    <a:solidFill>
                      <a:schemeClr val="tx1"/>
                    </a:solidFill>
                    <a:latin typeface="+mn-ea"/>
                    <a:ea typeface="+mn-ea"/>
                  </a:rPr>
                  <a:t>	</a:t>
                </a:r>
                <a:r>
                  <a:rPr lang="en-US" altLang="ko-KR" sz="1000" b="1" dirty="0" err="1" smtClean="0">
                    <a:solidFill>
                      <a:srgbClr val="FFC000"/>
                    </a:solidFill>
                    <a:latin typeface="+mn-ea"/>
                    <a:ea typeface="+mn-ea"/>
                  </a:rPr>
                  <a:t>programhdr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= (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programHeader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*)(</a:t>
                </a:r>
                <a:r>
                  <a:rPr lang="en-US" altLang="ko-KR" sz="1000" b="1" dirty="0" err="1" smtClean="0">
                    <a:solidFill>
                      <a:schemeClr val="accent2"/>
                    </a:solidFill>
                    <a:latin typeface="+mn-ea"/>
                    <a:ea typeface="+mn-ea"/>
                  </a:rPr>
                  <a:t>exeFileData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+ </a:t>
                </a:r>
                <a:r>
                  <a:rPr lang="en-US" altLang="ko-KR" sz="1000" b="1" dirty="0" err="1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elfhdr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-&gt;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phoff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+ (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i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* </a:t>
                </a:r>
                <a:r>
                  <a:rPr lang="en-US" altLang="ko-KR" sz="1000" b="1" dirty="0" err="1" smtClean="0">
                    <a:solidFill>
                      <a:schemeClr val="accent3"/>
                    </a:solidFill>
                    <a:latin typeface="+mn-ea"/>
                    <a:ea typeface="+mn-ea"/>
                  </a:rPr>
                  <a:t>elfhdr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-&gt;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phentsize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));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ko-KR" sz="1000" dirty="0" smtClean="0">
                  <a:solidFill>
                    <a:schemeClr val="tx1"/>
                  </a:solidFill>
                  <a:latin typeface="+mn-ea"/>
                  <a:ea typeface="+mn-ea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	</a:t>
                </a:r>
                <a:r>
                  <a:rPr lang="en-US" altLang="ko-KR" sz="1000" b="1" dirty="0" err="1" smtClean="0">
                    <a:solidFill>
                      <a:schemeClr val="tx2"/>
                    </a:solidFill>
                    <a:latin typeface="+mn-ea"/>
                    <a:ea typeface="+mn-ea"/>
                  </a:rPr>
                  <a:t>exeFormat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-&gt;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segmentList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[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i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].</a:t>
                </a:r>
                <a:r>
                  <a:rPr lang="en-US" altLang="ko-KR" sz="1000" dirty="0" err="1" smtClean="0">
                    <a:solidFill>
                      <a:schemeClr val="tx1"/>
                    </a:solidFill>
                    <a:latin typeface="+mn-ea"/>
                    <a:ea typeface="+mn-ea"/>
                  </a:rPr>
                  <a:t>offsetInfile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 = </a:t>
                </a:r>
                <a:r>
                  <a:rPr lang="en-US" altLang="ko-KR" sz="1000" b="1" dirty="0" err="1" smtClean="0">
                    <a:solidFill>
                      <a:srgbClr val="FFC000"/>
                    </a:solidFill>
                    <a:latin typeface="+mn-ea"/>
                    <a:ea typeface="+mn-ea"/>
                  </a:rPr>
                  <a:t>programgdr</a:t>
                </a:r>
                <a:r>
                  <a:rPr lang="en-US" altLang="ko-KR" sz="1000" dirty="0" smtClean="0">
                    <a:solidFill>
                      <a:schemeClr val="tx1"/>
                    </a:solidFill>
                    <a:latin typeface="+mn-ea"/>
                    <a:ea typeface="+mn-ea"/>
                  </a:rPr>
                  <a:t>-&gt;offset;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2601374" y="5592597"/>
                <a:ext cx="6398310" cy="1076601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pic>
        <p:nvPicPr>
          <p:cNvPr id="55" name="그림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086" y="2567783"/>
            <a:ext cx="7362825" cy="8191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68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Project </a:t>
            </a:r>
            <a:r>
              <a:rPr lang="ko-KR" altLang="en-US" dirty="0" smtClean="0"/>
              <a:t>제출</a:t>
            </a:r>
            <a:endParaRPr lang="en-US" altLang="ko-KR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381000" y="2249072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제출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381000" y="2780128"/>
            <a:ext cx="8568000" cy="91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ko-KR" altLang="en-US" dirty="0" smtClean="0"/>
              <a:t>제출기한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기말고사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 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제출방법 </a:t>
            </a:r>
            <a:r>
              <a:rPr lang="en-US" altLang="ko-KR" dirty="0" smtClean="0"/>
              <a:t>: Geek-OS </a:t>
            </a:r>
            <a:r>
              <a:rPr lang="ko-KR" altLang="en-US" dirty="0" smtClean="0"/>
              <a:t>압축파일</a:t>
            </a:r>
            <a:r>
              <a:rPr lang="en-US" altLang="ko-KR" dirty="0" smtClean="0"/>
              <a:t>+</a:t>
            </a:r>
            <a:r>
              <a:rPr lang="ko-KR" altLang="en-US" dirty="0" smtClean="0"/>
              <a:t>소스 설명을 포함한 </a:t>
            </a:r>
            <a:r>
              <a:rPr lang="en-US" altLang="ko-KR" dirty="0" smtClean="0"/>
              <a:t>Report</a:t>
            </a:r>
          </a:p>
          <a:p>
            <a:pPr lvl="3"/>
            <a:r>
              <a:rPr lang="en-US" altLang="ko-KR" dirty="0"/>
              <a:t>Email</a:t>
            </a:r>
            <a:r>
              <a:rPr lang="ko-KR" altLang="en-US" dirty="0" smtClean="0"/>
              <a:t>제출</a:t>
            </a:r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81000" y="36599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질문사항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381000" y="4191000"/>
            <a:ext cx="8568000" cy="3856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ko-KR" dirty="0" smtClean="0"/>
              <a:t>Email </a:t>
            </a:r>
            <a:r>
              <a:rPr lang="ko-KR" altLang="en-US" dirty="0" smtClean="0"/>
              <a:t>또는 자연과학관 </a:t>
            </a:r>
            <a:r>
              <a:rPr lang="en-US" altLang="ko-KR" dirty="0" smtClean="0"/>
              <a:t>515</a:t>
            </a:r>
            <a:r>
              <a:rPr lang="ko-KR" altLang="en-US" dirty="0"/>
              <a:t>호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947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userseg.c</a:t>
            </a:r>
            <a:endParaRPr 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399143" y="5000451"/>
            <a:ext cx="8458200" cy="1388002"/>
            <a:chOff x="113165" y="1731647"/>
            <a:chExt cx="8458200" cy="1388002"/>
          </a:xfrm>
        </p:grpSpPr>
        <p:sp>
          <p:nvSpPr>
            <p:cNvPr id="26" name="내용 개체 틀 2"/>
            <p:cNvSpPr txBox="1">
              <a:spLocks/>
            </p:cNvSpPr>
            <p:nvPr/>
          </p:nvSpPr>
          <p:spPr>
            <a:xfrm>
              <a:off x="113165" y="1731647"/>
              <a:ext cx="8458200" cy="136841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8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ea typeface="+mj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6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4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2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lang="en-US" sz="1200" kern="12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ko-KR" sz="1200" dirty="0" err="1" smtClean="0">
                  <a:latin typeface="+mn-ea"/>
                  <a:ea typeface="+mn-ea"/>
                </a:rPr>
                <a:t>int</a:t>
              </a:r>
              <a:r>
                <a:rPr lang="en-US" altLang="ko-KR" sz="1200" dirty="0" smtClean="0">
                  <a:latin typeface="+mn-ea"/>
                  <a:ea typeface="+mn-ea"/>
                </a:rPr>
                <a:t>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Load_User_Program</a:t>
              </a:r>
              <a:r>
                <a:rPr lang="en-US" altLang="ko-KR" sz="1200" dirty="0" smtClean="0">
                  <a:latin typeface="+mn-ea"/>
                  <a:ea typeface="+mn-ea"/>
                </a:rPr>
                <a:t>(char *</a:t>
              </a:r>
              <a:r>
                <a:rPr lang="en-US" altLang="ko-KR" sz="1200" b="1" dirty="0" err="1" smtClean="0">
                  <a:solidFill>
                    <a:schemeClr val="accent2"/>
                  </a:solidFill>
                  <a:latin typeface="+mn-ea"/>
                  <a:ea typeface="+mn-ea"/>
                </a:rPr>
                <a:t>exeFileData</a:t>
              </a:r>
              <a:r>
                <a:rPr lang="en-US" altLang="ko-KR" sz="1200" dirty="0" smtClean="0">
                  <a:latin typeface="+mn-ea"/>
                  <a:ea typeface="+mn-ea"/>
                </a:rPr>
                <a:t>,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ulong_t</a:t>
              </a:r>
              <a:r>
                <a:rPr lang="en-US" altLang="ko-KR" sz="1200" dirty="0" smtClean="0">
                  <a:latin typeface="+mn-ea"/>
                  <a:ea typeface="+mn-ea"/>
                </a:rPr>
                <a:t>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exeFileLength</a:t>
              </a:r>
              <a:r>
                <a:rPr lang="en-US" altLang="ko-KR" sz="1200" dirty="0" smtClean="0">
                  <a:latin typeface="+mn-ea"/>
                  <a:ea typeface="+mn-ea"/>
                </a:rPr>
                <a:t>,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struct</a:t>
              </a:r>
              <a:r>
                <a:rPr lang="en-US" altLang="ko-KR" sz="1200" dirty="0" smtClean="0">
                  <a:latin typeface="+mn-ea"/>
                  <a:ea typeface="+mn-ea"/>
                </a:rPr>
                <a:t>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Exe_Format</a:t>
              </a:r>
              <a:r>
                <a:rPr lang="en-US" altLang="ko-KR" sz="1200" dirty="0" smtClean="0">
                  <a:latin typeface="+mn-ea"/>
                  <a:ea typeface="+mn-ea"/>
                </a:rPr>
                <a:t> *</a:t>
              </a:r>
              <a:r>
                <a:rPr lang="en-US" altLang="ko-KR" sz="1200" b="1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exeFormat</a:t>
              </a:r>
              <a:r>
                <a:rPr lang="en-US" altLang="ko-KR" sz="1200" dirty="0" smtClean="0">
                  <a:latin typeface="+mn-ea"/>
                  <a:ea typeface="+mn-ea"/>
                </a:rPr>
                <a:t>,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const</a:t>
              </a:r>
              <a:r>
                <a:rPr lang="en-US" altLang="ko-KR" sz="1200" dirty="0" smtClean="0">
                  <a:latin typeface="+mn-ea"/>
                  <a:ea typeface="+mn-ea"/>
                </a:rPr>
                <a:t> char *command,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struct</a:t>
              </a:r>
              <a:r>
                <a:rPr lang="en-US" altLang="ko-KR" sz="1200" dirty="0" smtClean="0">
                  <a:latin typeface="+mn-ea"/>
                  <a:ea typeface="+mn-ea"/>
                </a:rPr>
                <a:t> </a:t>
              </a:r>
              <a:r>
                <a:rPr lang="en-US" altLang="ko-KR" sz="1200" dirty="0" err="1" smtClean="0">
                  <a:latin typeface="+mn-ea"/>
                  <a:ea typeface="+mn-ea"/>
                </a:rPr>
                <a:t>User_Context</a:t>
              </a:r>
              <a:r>
                <a:rPr lang="en-US" altLang="ko-KR" sz="1200" dirty="0" smtClean="0">
                  <a:latin typeface="+mn-ea"/>
                  <a:ea typeface="+mn-ea"/>
                </a:rPr>
                <a:t> **</a:t>
              </a:r>
              <a:r>
                <a:rPr lang="en-US" altLang="ko-KR" sz="1200" dirty="0" err="1" smtClean="0">
                  <a:latin typeface="+mn-ea"/>
                  <a:ea typeface="+mn-ea"/>
                </a:rPr>
                <a:t>pUserContext</a:t>
              </a:r>
              <a:r>
                <a:rPr lang="en-US" altLang="ko-KR" sz="1200" dirty="0" smtClean="0">
                  <a:latin typeface="+mn-ea"/>
                  <a:ea typeface="+mn-ea"/>
                </a:rPr>
                <a:t>)</a:t>
              </a:r>
              <a:endParaRPr lang="en-US" altLang="ko-KR" sz="1200" dirty="0" smtClean="0">
                <a:latin typeface="+mn-ea"/>
                <a:ea typeface="+mn-ea"/>
              </a:endParaRPr>
            </a:p>
            <a:p>
              <a:pPr lvl="1">
                <a:lnSpc>
                  <a:spcPct val="150000"/>
                </a:lnSpc>
                <a:buFont typeface="+mj-lt"/>
                <a:buAutoNum type="arabicPeriod"/>
              </a:pPr>
              <a:r>
                <a:rPr lang="ko-KR" altLang="en-US" sz="1000" dirty="0" smtClean="0">
                  <a:latin typeface="+mn-ea"/>
                  <a:ea typeface="+mn-ea"/>
                </a:rPr>
                <a:t>각각의 </a:t>
              </a:r>
              <a:r>
                <a:rPr lang="en-US" altLang="ko-KR" sz="1000" dirty="0" smtClean="0">
                  <a:latin typeface="+mn-ea"/>
                  <a:ea typeface="+mn-ea"/>
                </a:rPr>
                <a:t>Segment( Text, Data)</a:t>
              </a:r>
              <a:r>
                <a:rPr lang="ko-KR" altLang="en-US" sz="1000" dirty="0" smtClean="0">
                  <a:latin typeface="+mn-ea"/>
                  <a:ea typeface="+mn-ea"/>
                </a:rPr>
                <a:t>들의 정보를 담은 </a:t>
              </a:r>
              <a:r>
                <a:rPr lang="en-US" altLang="ko-KR" sz="1000" b="1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struct</a:t>
              </a:r>
              <a:r>
                <a:rPr lang="en-US" altLang="ko-KR" sz="1000" b="1" dirty="0" smtClean="0">
                  <a:solidFill>
                    <a:schemeClr val="tx2"/>
                  </a:solidFill>
                  <a:latin typeface="+mn-ea"/>
                  <a:ea typeface="+mn-ea"/>
                </a:rPr>
                <a:t> </a:t>
              </a:r>
              <a:r>
                <a:rPr lang="en-US" altLang="ko-KR" sz="1000" b="1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Exe_format</a:t>
              </a:r>
              <a:r>
                <a:rPr lang="ko-KR" altLang="en-US" sz="1000" dirty="0" smtClean="0">
                  <a:latin typeface="+mn-ea"/>
                  <a:ea typeface="+mn-ea"/>
                </a:rPr>
                <a:t>을 이용</a:t>
              </a:r>
              <a:endParaRPr lang="en-US" altLang="ko-KR" sz="1000" dirty="0" smtClean="0">
                <a:latin typeface="+mn-ea"/>
                <a:ea typeface="+mn-ea"/>
              </a:endParaRPr>
            </a:p>
            <a:p>
              <a:pPr lvl="1">
                <a:lnSpc>
                  <a:spcPct val="150000"/>
                </a:lnSpc>
                <a:buFont typeface="+mj-lt"/>
                <a:buAutoNum type="arabicPeriod"/>
              </a:pPr>
              <a:r>
                <a:rPr lang="en-US" altLang="ko-KR" sz="1000" dirty="0" smtClean="0">
                  <a:latin typeface="+mn-ea"/>
                </a:rPr>
                <a:t>Segment</a:t>
              </a:r>
              <a:r>
                <a:rPr lang="ko-KR" altLang="en-US" sz="1000" dirty="0" smtClean="0">
                  <a:latin typeface="+mn-ea"/>
                </a:rPr>
                <a:t>가 시작하는 </a:t>
              </a:r>
              <a:r>
                <a:rPr lang="en-US" altLang="ko-KR" sz="1000" dirty="0">
                  <a:latin typeface="+mn-ea"/>
                </a:rPr>
                <a:t>memory</a:t>
              </a:r>
              <a:r>
                <a:rPr lang="ko-KR" altLang="en-US" sz="1000" dirty="0">
                  <a:latin typeface="+mn-ea"/>
                </a:rPr>
                <a:t> </a:t>
              </a:r>
              <a:r>
                <a:rPr lang="ko-KR" altLang="en-US" sz="1000" dirty="0" smtClean="0">
                  <a:latin typeface="+mn-ea"/>
                </a:rPr>
                <a:t>주소</a:t>
              </a:r>
              <a:r>
                <a:rPr lang="en-US" altLang="ko-KR" sz="1000" dirty="0" smtClean="0">
                  <a:latin typeface="+mn-ea"/>
                </a:rPr>
                <a:t>, segment </a:t>
              </a:r>
              <a:r>
                <a:rPr lang="ko-KR" altLang="en-US" sz="1000" dirty="0" smtClean="0">
                  <a:latin typeface="+mn-ea"/>
                </a:rPr>
                <a:t>크기</a:t>
              </a:r>
              <a:r>
                <a:rPr lang="en-US" altLang="ko-KR" sz="1000" dirty="0" smtClean="0">
                  <a:latin typeface="+mn-ea"/>
                </a:rPr>
                <a:t>, Stack Size</a:t>
              </a:r>
              <a:r>
                <a:rPr lang="ko-KR" altLang="en-US" sz="1000" dirty="0" smtClean="0">
                  <a:latin typeface="+mn-ea"/>
                </a:rPr>
                <a:t>들을 </a:t>
              </a:r>
              <a:r>
                <a:rPr lang="ko-KR" altLang="en-US" sz="1000" dirty="0">
                  <a:latin typeface="+mn-ea"/>
                </a:rPr>
                <a:t>산술하여 </a:t>
              </a:r>
              <a:r>
                <a:rPr lang="en-US" altLang="ko-KR" sz="1000" dirty="0" smtClean="0">
                  <a:latin typeface="+mn-ea"/>
                </a:rPr>
                <a:t>stack </a:t>
              </a:r>
              <a:r>
                <a:rPr lang="ko-KR" altLang="en-US" sz="1000" dirty="0" smtClean="0">
                  <a:latin typeface="+mn-ea"/>
                </a:rPr>
                <a:t>시작주소</a:t>
              </a:r>
              <a:r>
                <a:rPr lang="en-US" altLang="ko-KR" sz="1000" dirty="0" smtClean="0">
                  <a:latin typeface="+mn-ea"/>
                </a:rPr>
                <a:t>, command </a:t>
              </a:r>
              <a:r>
                <a:rPr lang="ko-KR" altLang="en-US" sz="1000" dirty="0" smtClean="0">
                  <a:latin typeface="+mn-ea"/>
                </a:rPr>
                <a:t>시작주소를 정함</a:t>
              </a:r>
              <a:endParaRPr lang="en-US" altLang="ko-KR" sz="1000" dirty="0" smtClean="0">
                <a:latin typeface="+mn-ea"/>
                <a:ea typeface="+mn-ea"/>
              </a:endParaRPr>
            </a:p>
            <a:p>
              <a:pPr lvl="1">
                <a:lnSpc>
                  <a:spcPct val="150000"/>
                </a:lnSpc>
                <a:buFont typeface="+mj-lt"/>
                <a:buAutoNum type="arabicPeriod"/>
              </a:pPr>
              <a:r>
                <a:rPr lang="en-US" altLang="ko-KR" sz="1000" dirty="0">
                  <a:latin typeface="+mn-ea"/>
                </a:rPr>
                <a:t>Process</a:t>
              </a:r>
              <a:r>
                <a:rPr lang="ko-KR" altLang="en-US" sz="1000" dirty="0">
                  <a:latin typeface="+mn-ea"/>
                </a:rPr>
                <a:t>가 가지는 </a:t>
              </a:r>
              <a:r>
                <a:rPr lang="en-US" altLang="ko-KR" sz="1000" dirty="0">
                  <a:latin typeface="+mn-ea"/>
                </a:rPr>
                <a:t>memory</a:t>
              </a:r>
              <a:r>
                <a:rPr lang="ko-KR" altLang="en-US" sz="1000" dirty="0">
                  <a:latin typeface="+mn-ea"/>
                </a:rPr>
                <a:t>영역의 </a:t>
              </a:r>
              <a:r>
                <a:rPr lang="en-US" altLang="ko-KR" sz="1000" dirty="0">
                  <a:latin typeface="+mn-ea"/>
                </a:rPr>
                <a:t>size</a:t>
              </a:r>
              <a:r>
                <a:rPr lang="ko-KR" altLang="en-US" sz="1000" dirty="0">
                  <a:latin typeface="+mn-ea"/>
                </a:rPr>
                <a:t>를 </a:t>
              </a:r>
              <a:r>
                <a:rPr lang="ko-KR" altLang="en-US" sz="1000" dirty="0" smtClean="0">
                  <a:latin typeface="+mn-ea"/>
                </a:rPr>
                <a:t>계산 </a:t>
              </a:r>
              <a:r>
                <a:rPr lang="en-US" altLang="ko-KR" sz="1000" dirty="0" smtClean="0">
                  <a:latin typeface="+mn-ea"/>
                  <a:sym typeface="Wingdings" panose="05000000000000000000" pitchFamily="2" charset="2"/>
                </a:rPr>
                <a:t> Process memory </a:t>
              </a:r>
              <a:r>
                <a:rPr lang="ko-KR" altLang="en-US" sz="1000" dirty="0" smtClean="0">
                  <a:latin typeface="+mn-ea"/>
                  <a:sym typeface="Wingdings" panose="05000000000000000000" pitchFamily="2" charset="2"/>
                </a:rPr>
                <a:t>할당</a:t>
              </a:r>
              <a:endParaRPr lang="en-US" altLang="ko-KR" sz="1000" dirty="0">
                <a:latin typeface="+mn-ea"/>
              </a:endParaRPr>
            </a:p>
            <a:p>
              <a:pPr lvl="1">
                <a:lnSpc>
                  <a:spcPct val="150000"/>
                </a:lnSpc>
                <a:buFont typeface="+mj-lt"/>
                <a:buAutoNum type="arabicPeriod"/>
              </a:pPr>
              <a:r>
                <a:rPr lang="en-US" altLang="ko-KR" sz="1000" dirty="0" smtClean="0">
                  <a:latin typeface="+mn-ea"/>
                  <a:ea typeface="+mn-ea"/>
                </a:rPr>
                <a:t>Process memory</a:t>
              </a:r>
              <a:r>
                <a:rPr lang="ko-KR" altLang="en-US" sz="1000" dirty="0" smtClean="0">
                  <a:latin typeface="+mn-ea"/>
                  <a:ea typeface="+mn-ea"/>
                </a:rPr>
                <a:t>의 시작주소를 기준으로 각 </a:t>
              </a:r>
              <a:r>
                <a:rPr lang="en-US" altLang="ko-KR" sz="1000" dirty="0" smtClean="0">
                  <a:latin typeface="+mn-ea"/>
                  <a:ea typeface="+mn-ea"/>
                </a:rPr>
                <a:t>Segment</a:t>
              </a:r>
              <a:r>
                <a:rPr lang="ko-KR" altLang="en-US" sz="1000" dirty="0" smtClean="0">
                  <a:latin typeface="+mn-ea"/>
                  <a:ea typeface="+mn-ea"/>
                </a:rPr>
                <a:t>들을 </a:t>
              </a:r>
              <a:r>
                <a:rPr lang="en-US" altLang="ko-KR" sz="1000" dirty="0" smtClean="0">
                  <a:latin typeface="+mn-ea"/>
                  <a:ea typeface="+mn-ea"/>
                </a:rPr>
                <a:t>Process</a:t>
              </a:r>
              <a:r>
                <a:rPr lang="ko-KR" altLang="en-US" sz="1000" dirty="0" smtClean="0">
                  <a:latin typeface="+mn-ea"/>
                  <a:ea typeface="+mn-ea"/>
                </a:rPr>
                <a:t>의 </a:t>
              </a:r>
              <a:r>
                <a:rPr lang="en-US" altLang="ko-KR" sz="1000" dirty="0" smtClean="0">
                  <a:latin typeface="+mn-ea"/>
                  <a:ea typeface="+mn-ea"/>
                </a:rPr>
                <a:t>memory</a:t>
              </a:r>
              <a:r>
                <a:rPr lang="ko-KR" altLang="en-US" sz="1000" dirty="0" smtClean="0">
                  <a:latin typeface="+mn-ea"/>
                  <a:ea typeface="+mn-ea"/>
                </a:rPr>
                <a:t>에 </a:t>
              </a:r>
              <a:r>
                <a:rPr lang="en-US" altLang="ko-KR" sz="1000" dirty="0" smtClean="0">
                  <a:latin typeface="+mn-ea"/>
                  <a:ea typeface="+mn-ea"/>
                </a:rPr>
                <a:t>Loading (</a:t>
              </a:r>
              <a:r>
                <a:rPr lang="en-US" altLang="ko-KR" sz="1000" dirty="0" err="1" smtClean="0">
                  <a:latin typeface="+mn-ea"/>
                  <a:ea typeface="+mn-ea"/>
                </a:rPr>
                <a:t>memcpy</a:t>
              </a:r>
              <a:r>
                <a:rPr lang="en-US" altLang="ko-KR" sz="1000" dirty="0" smtClean="0">
                  <a:latin typeface="+mn-ea"/>
                  <a:ea typeface="+mn-ea"/>
                </a:rPr>
                <a:t>)</a:t>
              </a:r>
              <a:endParaRPr lang="en-US" altLang="ko-KR" sz="1000" dirty="0">
                <a:latin typeface="+mn-ea"/>
                <a:ea typeface="+mn-ea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13165" y="1745034"/>
              <a:ext cx="8210778" cy="1374615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399143" y="2133600"/>
            <a:ext cx="8210778" cy="2524881"/>
            <a:chOff x="228600" y="3922642"/>
            <a:chExt cx="8210778" cy="2524881"/>
          </a:xfrm>
        </p:grpSpPr>
        <p:grpSp>
          <p:nvGrpSpPr>
            <p:cNvPr id="5" name="그룹 4"/>
            <p:cNvGrpSpPr/>
            <p:nvPr/>
          </p:nvGrpSpPr>
          <p:grpSpPr>
            <a:xfrm>
              <a:off x="393134" y="3972681"/>
              <a:ext cx="7634287" cy="2474842"/>
              <a:chOff x="-166687" y="3468758"/>
              <a:chExt cx="9163334" cy="3286625"/>
            </a:xfrm>
          </p:grpSpPr>
          <p:pic>
            <p:nvPicPr>
              <p:cNvPr id="22" name="그림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61" y="4905147"/>
                <a:ext cx="8220075" cy="1352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" name="직선 화살표 연결선 2"/>
              <p:cNvCxnSpPr/>
              <p:nvPr/>
            </p:nvCxnSpPr>
            <p:spPr>
              <a:xfrm>
                <a:off x="609600" y="4513284"/>
                <a:ext cx="0" cy="3196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화살표 연결선 9"/>
              <p:cNvCxnSpPr/>
              <p:nvPr/>
            </p:nvCxnSpPr>
            <p:spPr>
              <a:xfrm>
                <a:off x="2590800" y="4525067"/>
                <a:ext cx="0" cy="3196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직사각형 8"/>
              <p:cNvSpPr/>
              <p:nvPr/>
            </p:nvSpPr>
            <p:spPr>
              <a:xfrm>
                <a:off x="5943600" y="3716539"/>
                <a:ext cx="2286000" cy="4572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err="1" smtClean="0"/>
                  <a:t>Exe_format</a:t>
                </a:r>
                <a:endParaRPr lang="ko-KR" altLang="en-US" dirty="0"/>
              </a:p>
            </p:txBody>
          </p:sp>
          <p:cxnSp>
            <p:nvCxnSpPr>
              <p:cNvPr id="14" name="직선 연결선 13"/>
              <p:cNvCxnSpPr/>
              <p:nvPr/>
            </p:nvCxnSpPr>
            <p:spPr>
              <a:xfrm>
                <a:off x="609600" y="4534825"/>
                <a:ext cx="65532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 flipV="1">
                <a:off x="7144328" y="4182976"/>
                <a:ext cx="0" cy="361085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내용 개체 틀 2"/>
              <p:cNvSpPr txBox="1">
                <a:spLocks/>
              </p:cNvSpPr>
              <p:nvPr/>
            </p:nvSpPr>
            <p:spPr>
              <a:xfrm>
                <a:off x="7162800" y="4286899"/>
                <a:ext cx="914400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ko-KR" altLang="en-US" sz="1200" dirty="0" smtClean="0">
                    <a:ln w="0"/>
                    <a:solidFill>
                      <a:schemeClr val="accent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주소참조</a:t>
                </a:r>
                <a:endParaRPr lang="en-US" altLang="ko-KR" sz="1200" dirty="0" smtClean="0">
                  <a:ln w="0"/>
                  <a:solidFill>
                    <a:schemeClr val="accent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3314699" y="3713045"/>
                <a:ext cx="2286000" cy="4572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err="1" smtClean="0"/>
                  <a:t>exeFileData</a:t>
                </a:r>
                <a:r>
                  <a:rPr lang="en-US" altLang="ko-KR" dirty="0" smtClean="0"/>
                  <a:t>(buffer)</a:t>
                </a:r>
                <a:endParaRPr lang="ko-KR" altLang="en-US" dirty="0"/>
              </a:p>
            </p:txBody>
          </p:sp>
          <p:cxnSp>
            <p:nvCxnSpPr>
              <p:cNvPr id="20" name="꺾인 연결선 19"/>
              <p:cNvCxnSpPr/>
              <p:nvPr/>
            </p:nvCxnSpPr>
            <p:spPr>
              <a:xfrm rot="10800000" flipV="1">
                <a:off x="1295401" y="3962400"/>
                <a:ext cx="2019298" cy="882350"/>
              </a:xfrm>
              <a:prstGeom prst="bentConnector3">
                <a:avLst>
                  <a:gd name="adj1" fmla="val 99857"/>
                </a:avLst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꺾인 연결선 27"/>
              <p:cNvCxnSpPr/>
              <p:nvPr/>
            </p:nvCxnSpPr>
            <p:spPr>
              <a:xfrm rot="10800000" flipV="1">
                <a:off x="2209801" y="3962400"/>
                <a:ext cx="1104899" cy="910906"/>
              </a:xfrm>
              <a:prstGeom prst="bentConnector3">
                <a:avLst>
                  <a:gd name="adj1" fmla="val 100157"/>
                </a:avLst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내용 개체 틀 2"/>
              <p:cNvSpPr txBox="1">
                <a:spLocks/>
              </p:cNvSpPr>
              <p:nvPr/>
            </p:nvSpPr>
            <p:spPr>
              <a:xfrm>
                <a:off x="1270440" y="3583744"/>
                <a:ext cx="536569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ko-KR" altLang="en-US" sz="1200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복사</a:t>
                </a:r>
                <a:endParaRPr lang="en-US" altLang="ko-KR" sz="12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33" name="내용 개체 틀 2"/>
              <p:cNvSpPr txBox="1">
                <a:spLocks/>
              </p:cNvSpPr>
              <p:nvPr/>
            </p:nvSpPr>
            <p:spPr>
              <a:xfrm>
                <a:off x="3124200" y="5091284"/>
                <a:ext cx="2095501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1200" b="1" dirty="0">
                    <a:ln w="0"/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DEFAULT_USER_STACK_SIZE</a:t>
                </a:r>
                <a:endParaRPr lang="en-US" altLang="ko-KR" sz="1200" b="1" dirty="0" smtClean="0">
                  <a:ln w="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cxnSp>
            <p:nvCxnSpPr>
              <p:cNvPr id="35" name="직선 화살표 연결선 34"/>
              <p:cNvCxnSpPr/>
              <p:nvPr/>
            </p:nvCxnSpPr>
            <p:spPr>
              <a:xfrm>
                <a:off x="2609850" y="5091284"/>
                <a:ext cx="3124200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36" name="직사각형 35"/>
              <p:cNvSpPr/>
              <p:nvPr/>
            </p:nvSpPr>
            <p:spPr>
              <a:xfrm>
                <a:off x="6403611" y="4689526"/>
                <a:ext cx="2362199" cy="18765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6710647" y="4862684"/>
                <a:ext cx="22860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command</a:t>
                </a:r>
                <a:endParaRPr lang="ko-KR" altLang="en-US" dirty="0"/>
              </a:p>
            </p:txBody>
          </p:sp>
          <p:cxnSp>
            <p:nvCxnSpPr>
              <p:cNvPr id="39" name="꺾인 연결선 38"/>
              <p:cNvCxnSpPr>
                <a:stCxn id="38" idx="0"/>
              </p:cNvCxnSpPr>
              <p:nvPr/>
            </p:nvCxnSpPr>
            <p:spPr>
              <a:xfrm rot="16200000" flipH="1" flipV="1">
                <a:off x="6917085" y="3965399"/>
                <a:ext cx="39278" cy="1833847"/>
              </a:xfrm>
              <a:prstGeom prst="bentConnector4">
                <a:avLst>
                  <a:gd name="adj1" fmla="val -299822"/>
                  <a:gd name="adj2" fmla="val 99799"/>
                </a:avLst>
              </a:prstGeom>
              <a:ln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4" name="내용 개체 틀 2"/>
              <p:cNvSpPr txBox="1">
                <a:spLocks/>
              </p:cNvSpPr>
              <p:nvPr/>
            </p:nvSpPr>
            <p:spPr>
              <a:xfrm>
                <a:off x="7832361" y="4525067"/>
                <a:ext cx="536569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ko-KR" altLang="en-US" sz="1200" dirty="0" smtClean="0">
                    <a:ln w="0"/>
                    <a:solidFill>
                      <a:schemeClr val="accent3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복사</a:t>
                </a:r>
                <a:endParaRPr lang="en-US" altLang="ko-KR" sz="1200" dirty="0" smtClean="0">
                  <a:ln w="0"/>
                  <a:solidFill>
                    <a:schemeClr val="accent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45" name="내용 개체 틀 2"/>
              <p:cNvSpPr txBox="1">
                <a:spLocks/>
              </p:cNvSpPr>
              <p:nvPr/>
            </p:nvSpPr>
            <p:spPr>
              <a:xfrm>
                <a:off x="609601" y="6376727"/>
                <a:ext cx="5794010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1200" b="1" dirty="0" smtClean="0">
                    <a:ln w="0"/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Total size</a:t>
                </a:r>
                <a:endParaRPr lang="en-US" altLang="ko-KR" sz="1200" b="1" dirty="0" smtClean="0">
                  <a:ln w="0"/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cxnSp>
            <p:nvCxnSpPr>
              <p:cNvPr id="46" name="직선 화살표 연결선 45"/>
              <p:cNvCxnSpPr/>
              <p:nvPr/>
            </p:nvCxnSpPr>
            <p:spPr>
              <a:xfrm>
                <a:off x="510593" y="6353667"/>
                <a:ext cx="5893018" cy="3473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8" name="직선 화살표 연결선 47"/>
              <p:cNvCxnSpPr/>
              <p:nvPr/>
            </p:nvCxnSpPr>
            <p:spPr>
              <a:xfrm>
                <a:off x="347661" y="3713045"/>
                <a:ext cx="4618" cy="11602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2" name="내용 개체 틀 2"/>
              <p:cNvSpPr txBox="1">
                <a:spLocks/>
              </p:cNvSpPr>
              <p:nvPr/>
            </p:nvSpPr>
            <p:spPr>
              <a:xfrm>
                <a:off x="-166687" y="3468758"/>
                <a:ext cx="1444624" cy="253522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 fontScale="4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1200" dirty="0" smtClean="0">
                    <a:ln w="0"/>
                    <a:solidFill>
                      <a:srgbClr val="7030A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User process </a:t>
                </a:r>
                <a:r>
                  <a:rPr lang="ko-KR" altLang="en-US" sz="1200" dirty="0" smtClean="0">
                    <a:ln w="0"/>
                    <a:solidFill>
                      <a:srgbClr val="7030A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시작주소</a:t>
                </a:r>
                <a:endParaRPr lang="en-US" altLang="ko-KR" sz="1200" dirty="0" smtClean="0">
                  <a:ln w="0"/>
                  <a:solidFill>
                    <a:srgbClr val="7030A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29" name="직사각형 28"/>
            <p:cNvSpPr/>
            <p:nvPr/>
          </p:nvSpPr>
          <p:spPr>
            <a:xfrm>
              <a:off x="228600" y="3922642"/>
              <a:ext cx="8210778" cy="2524881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26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userseg.c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2286000"/>
            <a:ext cx="8210778" cy="1923624"/>
            <a:chOff x="228600" y="3893255"/>
            <a:chExt cx="8210778" cy="2554268"/>
          </a:xfrm>
        </p:grpSpPr>
        <p:grpSp>
          <p:nvGrpSpPr>
            <p:cNvPr id="5" name="그룹 4"/>
            <p:cNvGrpSpPr/>
            <p:nvPr/>
          </p:nvGrpSpPr>
          <p:grpSpPr>
            <a:xfrm>
              <a:off x="366800" y="3893255"/>
              <a:ext cx="7660621" cy="2554268"/>
              <a:chOff x="-198295" y="3363279"/>
              <a:chExt cx="9194942" cy="3392104"/>
            </a:xfrm>
          </p:grpSpPr>
          <p:pic>
            <p:nvPicPr>
              <p:cNvPr id="22" name="그림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61" y="4905147"/>
                <a:ext cx="8220075" cy="1352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" name="직선 화살표 연결선 2"/>
              <p:cNvCxnSpPr/>
              <p:nvPr/>
            </p:nvCxnSpPr>
            <p:spPr>
              <a:xfrm>
                <a:off x="609600" y="4513284"/>
                <a:ext cx="0" cy="3196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화살표 연결선 9"/>
              <p:cNvCxnSpPr/>
              <p:nvPr/>
            </p:nvCxnSpPr>
            <p:spPr>
              <a:xfrm>
                <a:off x="2590800" y="4525067"/>
                <a:ext cx="0" cy="3196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직사각형 8"/>
              <p:cNvSpPr/>
              <p:nvPr/>
            </p:nvSpPr>
            <p:spPr>
              <a:xfrm>
                <a:off x="5943600" y="3716539"/>
                <a:ext cx="2286000" cy="4572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dirty="0" err="1" smtClean="0"/>
                  <a:t>Exe_format</a:t>
                </a:r>
                <a:endParaRPr lang="ko-KR" altLang="en-US" sz="1400" dirty="0"/>
              </a:p>
            </p:txBody>
          </p:sp>
          <p:cxnSp>
            <p:nvCxnSpPr>
              <p:cNvPr id="14" name="직선 연결선 13"/>
              <p:cNvCxnSpPr/>
              <p:nvPr/>
            </p:nvCxnSpPr>
            <p:spPr>
              <a:xfrm>
                <a:off x="609600" y="4534825"/>
                <a:ext cx="65532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 flipV="1">
                <a:off x="7144328" y="4182976"/>
                <a:ext cx="0" cy="361085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내용 개체 틀 2"/>
              <p:cNvSpPr txBox="1">
                <a:spLocks/>
              </p:cNvSpPr>
              <p:nvPr/>
            </p:nvSpPr>
            <p:spPr>
              <a:xfrm>
                <a:off x="7162800" y="4286899"/>
                <a:ext cx="914400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ko-KR" altLang="en-US" sz="500" dirty="0" smtClean="0">
                    <a:ln w="0"/>
                    <a:solidFill>
                      <a:schemeClr val="accent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주소참조</a:t>
                </a:r>
                <a:endParaRPr lang="en-US" altLang="ko-KR" sz="500" dirty="0" smtClean="0">
                  <a:ln w="0"/>
                  <a:solidFill>
                    <a:schemeClr val="accent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33" name="내용 개체 틀 2"/>
              <p:cNvSpPr txBox="1">
                <a:spLocks/>
              </p:cNvSpPr>
              <p:nvPr/>
            </p:nvSpPr>
            <p:spPr>
              <a:xfrm>
                <a:off x="3124200" y="5091284"/>
                <a:ext cx="2095501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500" b="1" dirty="0">
                    <a:ln w="0"/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DEFAULT_USER_STACK_SIZE</a:t>
                </a:r>
                <a:endParaRPr lang="en-US" altLang="ko-KR" sz="500" b="1" dirty="0" smtClean="0">
                  <a:ln w="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cxnSp>
            <p:nvCxnSpPr>
              <p:cNvPr id="35" name="직선 화살표 연결선 34"/>
              <p:cNvCxnSpPr/>
              <p:nvPr/>
            </p:nvCxnSpPr>
            <p:spPr>
              <a:xfrm>
                <a:off x="2609850" y="5091284"/>
                <a:ext cx="3124200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36" name="직사각형 35"/>
              <p:cNvSpPr/>
              <p:nvPr/>
            </p:nvSpPr>
            <p:spPr>
              <a:xfrm>
                <a:off x="6403611" y="4689526"/>
                <a:ext cx="2362199" cy="18765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6710647" y="4862684"/>
                <a:ext cx="22860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dirty="0" smtClean="0"/>
                  <a:t>command</a:t>
                </a:r>
                <a:endParaRPr lang="ko-KR" altLang="en-US" sz="1400" dirty="0"/>
              </a:p>
            </p:txBody>
          </p:sp>
          <p:cxnSp>
            <p:nvCxnSpPr>
              <p:cNvPr id="39" name="꺾인 연결선 38"/>
              <p:cNvCxnSpPr>
                <a:stCxn id="38" idx="0"/>
              </p:cNvCxnSpPr>
              <p:nvPr/>
            </p:nvCxnSpPr>
            <p:spPr>
              <a:xfrm rot="16200000" flipH="1" flipV="1">
                <a:off x="6917085" y="3965399"/>
                <a:ext cx="39278" cy="1833847"/>
              </a:xfrm>
              <a:prstGeom prst="bentConnector4">
                <a:avLst>
                  <a:gd name="adj1" fmla="val -299822"/>
                  <a:gd name="adj2" fmla="val 99799"/>
                </a:avLst>
              </a:prstGeom>
              <a:ln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4" name="내용 개체 틀 2"/>
              <p:cNvSpPr txBox="1">
                <a:spLocks/>
              </p:cNvSpPr>
              <p:nvPr/>
            </p:nvSpPr>
            <p:spPr>
              <a:xfrm>
                <a:off x="7832361" y="4525067"/>
                <a:ext cx="536569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ko-KR" altLang="en-US" sz="500" dirty="0" smtClean="0">
                    <a:ln w="0"/>
                    <a:solidFill>
                      <a:schemeClr val="accent3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복사</a:t>
                </a:r>
                <a:endParaRPr lang="en-US" altLang="ko-KR" sz="500" dirty="0" smtClean="0">
                  <a:ln w="0"/>
                  <a:solidFill>
                    <a:schemeClr val="accent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45" name="내용 개체 틀 2"/>
              <p:cNvSpPr txBox="1">
                <a:spLocks/>
              </p:cNvSpPr>
              <p:nvPr/>
            </p:nvSpPr>
            <p:spPr>
              <a:xfrm>
                <a:off x="609601" y="6376727"/>
                <a:ext cx="5794010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500" b="1" dirty="0" smtClean="0">
                    <a:ln w="0"/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Total size</a:t>
                </a:r>
                <a:endParaRPr lang="en-US" altLang="ko-KR" sz="500" b="1" dirty="0" smtClean="0">
                  <a:ln w="0"/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cxnSp>
            <p:nvCxnSpPr>
              <p:cNvPr id="46" name="직선 화살표 연결선 45"/>
              <p:cNvCxnSpPr/>
              <p:nvPr/>
            </p:nvCxnSpPr>
            <p:spPr>
              <a:xfrm>
                <a:off x="510593" y="6353667"/>
                <a:ext cx="5893018" cy="3473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8" name="직선 화살표 연결선 47"/>
              <p:cNvCxnSpPr/>
              <p:nvPr/>
            </p:nvCxnSpPr>
            <p:spPr>
              <a:xfrm>
                <a:off x="347661" y="3713045"/>
                <a:ext cx="4618" cy="11602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2" name="내용 개체 틀 2"/>
              <p:cNvSpPr txBox="1">
                <a:spLocks/>
              </p:cNvSpPr>
              <p:nvPr/>
            </p:nvSpPr>
            <p:spPr>
              <a:xfrm>
                <a:off x="-198295" y="3363279"/>
                <a:ext cx="1444624" cy="253522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500" dirty="0" smtClean="0">
                    <a:ln w="0"/>
                    <a:solidFill>
                      <a:srgbClr val="7030A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User process </a:t>
                </a:r>
                <a:r>
                  <a:rPr lang="ko-KR" altLang="en-US" sz="500" dirty="0" smtClean="0">
                    <a:ln w="0"/>
                    <a:solidFill>
                      <a:srgbClr val="7030A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시작주소</a:t>
                </a:r>
                <a:endParaRPr lang="en-US" altLang="ko-KR" sz="500" dirty="0" smtClean="0">
                  <a:ln w="0"/>
                  <a:solidFill>
                    <a:srgbClr val="7030A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29" name="직사각형 28"/>
            <p:cNvSpPr/>
            <p:nvPr/>
          </p:nvSpPr>
          <p:spPr>
            <a:xfrm>
              <a:off x="228600" y="3922642"/>
              <a:ext cx="8210778" cy="2524881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31" name="내용 개체 틀 2"/>
          <p:cNvSpPr txBox="1">
            <a:spLocks/>
          </p:cNvSpPr>
          <p:nvPr/>
        </p:nvSpPr>
        <p:spPr>
          <a:xfrm>
            <a:off x="304800" y="4586197"/>
            <a:ext cx="4550664" cy="13923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for(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=0;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&lt; </a:t>
            </a:r>
            <a:r>
              <a:rPr lang="en-US" altLang="ko-KR" sz="1000" b="1" dirty="0" err="1" smtClean="0">
                <a:solidFill>
                  <a:schemeClr val="tx2"/>
                </a:solidFill>
                <a:latin typeface="+mn-ea"/>
                <a:ea typeface="+mn-ea"/>
              </a:rPr>
              <a:t>exeFormat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-&gt;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numSegments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;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++)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struct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Exe_Segment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*segment = &amp;(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exeFormat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-&gt;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segmentList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[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]);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endParaRPr lang="en-US" altLang="ko-KR" sz="1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tmp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= segment-&gt;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startAddress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+ segment-&gt;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sizeInMenory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if(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maxsegsize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&lt;=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tmp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meaxsegsize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=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tmp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;</a:t>
            </a:r>
            <a:endParaRPr lang="en-US" altLang="ko-KR" sz="1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33870" y="4651459"/>
            <a:ext cx="4314330" cy="1380178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꺾인 연결선 7"/>
          <p:cNvCxnSpPr>
            <a:stCxn id="34" idx="0"/>
          </p:cNvCxnSpPr>
          <p:nvPr/>
        </p:nvCxnSpPr>
        <p:spPr>
          <a:xfrm rot="5400000" flipH="1" flipV="1">
            <a:off x="2261216" y="4183930"/>
            <a:ext cx="697349" cy="237711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내용 개체 틀 2"/>
          <p:cNvSpPr txBox="1">
            <a:spLocks/>
          </p:cNvSpPr>
          <p:nvPr/>
        </p:nvSpPr>
        <p:spPr>
          <a:xfrm>
            <a:off x="333870" y="6058355"/>
            <a:ext cx="43143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stackvaddr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=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Round_Up_To_Page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maxsegsize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);</a:t>
            </a:r>
            <a:endParaRPr lang="en-US" altLang="ko-KR" sz="1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33870" y="6058355"/>
            <a:ext cx="4314330" cy="383570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내용 개체 틀 2"/>
          <p:cNvSpPr txBox="1">
            <a:spLocks/>
          </p:cNvSpPr>
          <p:nvPr/>
        </p:nvSpPr>
        <p:spPr>
          <a:xfrm>
            <a:off x="4767365" y="5105236"/>
            <a:ext cx="43143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Get_Argument_Block_Size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(); :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  <a:ea typeface="+mn-ea"/>
              </a:rPr>
              <a:t>결과값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argblocksize</a:t>
            </a:r>
            <a:endParaRPr lang="en-US" altLang="ko-KR" sz="1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2" name="내용 개체 틀 2"/>
          <p:cNvSpPr txBox="1">
            <a:spLocks/>
          </p:cNvSpPr>
          <p:nvPr/>
        </p:nvSpPr>
        <p:spPr>
          <a:xfrm>
            <a:off x="4753470" y="5505491"/>
            <a:ext cx="43143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totvaddrsize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=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argvaddr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+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Round_Up_To_Page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argblocksize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endParaRPr lang="en-US" altLang="ko-KR" sz="1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43" name="꺾인 연결선 42"/>
          <p:cNvCxnSpPr/>
          <p:nvPr/>
        </p:nvCxnSpPr>
        <p:spPr>
          <a:xfrm rot="16200000" flipV="1">
            <a:off x="5307021" y="4059691"/>
            <a:ext cx="713384" cy="483232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내용 개체 틀 2"/>
          <p:cNvSpPr txBox="1">
            <a:spLocks/>
          </p:cNvSpPr>
          <p:nvPr/>
        </p:nvSpPr>
        <p:spPr>
          <a:xfrm>
            <a:off x="4767365" y="4641890"/>
            <a:ext cx="43143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argvaddr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=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  <a:ea typeface="+mn-ea"/>
              </a:rPr>
              <a:t>stackvaddr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  <a:ea typeface="+mn-ea"/>
              </a:rPr>
              <a:t> + DEFAULT_USER_STACK_SIZE;</a:t>
            </a:r>
            <a:endParaRPr lang="en-US" altLang="ko-KR" sz="1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753470" y="4651723"/>
            <a:ext cx="3762108" cy="383570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4753470" y="5078898"/>
            <a:ext cx="3762108" cy="383570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4749841" y="5506073"/>
            <a:ext cx="3762108" cy="383570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834" y="6004917"/>
            <a:ext cx="4336823" cy="349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4" name="내용 개체 틀 2"/>
          <p:cNvSpPr txBox="1">
            <a:spLocks/>
          </p:cNvSpPr>
          <p:nvPr/>
        </p:nvSpPr>
        <p:spPr>
          <a:xfrm>
            <a:off x="4712834" y="6316035"/>
            <a:ext cx="4314330" cy="313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 smtClean="0">
                <a:solidFill>
                  <a:srgbClr val="FF0000"/>
                </a:solidFill>
                <a:latin typeface="+mn-ea"/>
                <a:ea typeface="+mn-ea"/>
              </a:rPr>
              <a:t>Project 2</a:t>
            </a:r>
            <a:endParaRPr lang="en-US" altLang="ko-KR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8" name="내용 개체 틀 2"/>
          <p:cNvSpPr txBox="1">
            <a:spLocks/>
          </p:cNvSpPr>
          <p:nvPr/>
        </p:nvSpPr>
        <p:spPr>
          <a:xfrm>
            <a:off x="304800" y="1917681"/>
            <a:ext cx="699729" cy="3775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1 ~ 3</a:t>
            </a:r>
            <a:endParaRPr lang="en-US" altLang="ko-KR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01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userseg.c</a:t>
            </a:r>
            <a:endParaRPr lang="en-US" dirty="0"/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>
            <a:off x="304800" y="4800600"/>
            <a:ext cx="4267200" cy="13923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for( 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=0; 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 &lt; </a:t>
            </a:r>
            <a:r>
              <a:rPr lang="en-US" altLang="ko-KR" sz="800" b="1" dirty="0" err="1" smtClean="0">
                <a:solidFill>
                  <a:schemeClr val="tx2"/>
                </a:solidFill>
                <a:latin typeface="+mn-ea"/>
                <a:ea typeface="+mn-ea"/>
              </a:rPr>
              <a:t>exeFormat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-&gt;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numSegments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; 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++)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struct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Exe_Segment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 *segment = &amp;(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exeFormat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-&gt;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segmentList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[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]);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>
                <a:solidFill>
                  <a:schemeClr val="tx1"/>
                </a:solidFill>
                <a:latin typeface="+mn-ea"/>
                <a:ea typeface="+mn-ea"/>
              </a:rPr>
              <a:t>	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memcpy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(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(*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pUserContext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)-&gt;memory) + (segment-&gt;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startAddress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),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exeFileData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 + (segment-&gt;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offsetInFile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),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Segmet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-&gt;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  <a:ea typeface="+mn-ea"/>
              </a:rPr>
              <a:t>lengthInFile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  <a:ea typeface="+mn-ea"/>
              </a:rPr>
              <a:t>);</a:t>
            </a:r>
            <a:endParaRPr lang="en-US" altLang="ko-KR" sz="8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33870" y="4807974"/>
            <a:ext cx="4314330" cy="1380178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내용 개체 틀 2"/>
          <p:cNvSpPr txBox="1">
            <a:spLocks/>
          </p:cNvSpPr>
          <p:nvPr/>
        </p:nvSpPr>
        <p:spPr>
          <a:xfrm>
            <a:off x="333870" y="6344006"/>
            <a:ext cx="4639124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dirty="0" err="1">
                <a:solidFill>
                  <a:schemeClr val="tx1"/>
                </a:solidFill>
                <a:latin typeface="+mn-ea"/>
              </a:rPr>
              <a:t>Format_Argument_Block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((*</a:t>
            </a:r>
            <a:r>
              <a:rPr lang="en-US" altLang="ko-KR" sz="1000" dirty="0" err="1">
                <a:solidFill>
                  <a:schemeClr val="tx1"/>
                </a:solidFill>
                <a:latin typeface="+mn-ea"/>
              </a:rPr>
              <a:t>pUserContext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-&gt;memory + </a:t>
            </a:r>
            <a:r>
              <a:rPr lang="en-US" altLang="ko-KR" sz="1000" dirty="0" err="1">
                <a:solidFill>
                  <a:schemeClr val="tx1"/>
                </a:solidFill>
                <a:latin typeface="+mn-ea"/>
              </a:rPr>
              <a:t>argvaddr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ko-KR" sz="1000" dirty="0" err="1">
                <a:solidFill>
                  <a:schemeClr val="tx1"/>
                </a:solidFill>
                <a:latin typeface="+mn-ea"/>
              </a:rPr>
              <a:t>numarg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ko-KR" sz="1000" dirty="0" err="1">
                <a:solidFill>
                  <a:schemeClr val="tx1"/>
                </a:solidFill>
                <a:latin typeface="+mn-ea"/>
              </a:rPr>
              <a:t>argvaddr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, command);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33870" y="6272758"/>
            <a:ext cx="4466730" cy="38357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내용 개체 틀 2"/>
          <p:cNvSpPr txBox="1">
            <a:spLocks/>
          </p:cNvSpPr>
          <p:nvPr/>
        </p:nvSpPr>
        <p:spPr>
          <a:xfrm>
            <a:off x="304800" y="1917681"/>
            <a:ext cx="699729" cy="3775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ko-K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4</a:t>
            </a:r>
            <a:endParaRPr lang="en-US" altLang="ko-KR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grpSp>
        <p:nvGrpSpPr>
          <p:cNvPr id="55" name="그룹 54"/>
          <p:cNvGrpSpPr/>
          <p:nvPr/>
        </p:nvGrpSpPr>
        <p:grpSpPr>
          <a:xfrm>
            <a:off x="381000" y="2260919"/>
            <a:ext cx="8210778" cy="2063955"/>
            <a:chOff x="228600" y="3922642"/>
            <a:chExt cx="8210778" cy="2524881"/>
          </a:xfrm>
        </p:grpSpPr>
        <p:grpSp>
          <p:nvGrpSpPr>
            <p:cNvPr id="56" name="그룹 55"/>
            <p:cNvGrpSpPr/>
            <p:nvPr/>
          </p:nvGrpSpPr>
          <p:grpSpPr>
            <a:xfrm>
              <a:off x="393134" y="3962832"/>
              <a:ext cx="7634287" cy="2484689"/>
              <a:chOff x="-166687" y="3455680"/>
              <a:chExt cx="9163334" cy="3299703"/>
            </a:xfrm>
          </p:grpSpPr>
          <p:pic>
            <p:nvPicPr>
              <p:cNvPr id="59" name="그림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61" y="4905147"/>
                <a:ext cx="8220075" cy="1352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" name="직사각형 65"/>
              <p:cNvSpPr/>
              <p:nvPr/>
            </p:nvSpPr>
            <p:spPr>
              <a:xfrm>
                <a:off x="3314699" y="3713045"/>
                <a:ext cx="2286000" cy="4572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dirty="0" err="1" smtClean="0"/>
                  <a:t>exeFileData</a:t>
                </a:r>
                <a:r>
                  <a:rPr lang="en-US" altLang="ko-KR" sz="1400" dirty="0" smtClean="0"/>
                  <a:t>(buffer)</a:t>
                </a:r>
                <a:endParaRPr lang="ko-KR" altLang="en-US" sz="1400" dirty="0"/>
              </a:p>
            </p:txBody>
          </p:sp>
          <p:cxnSp>
            <p:nvCxnSpPr>
              <p:cNvPr id="67" name="꺾인 연결선 66"/>
              <p:cNvCxnSpPr/>
              <p:nvPr/>
            </p:nvCxnSpPr>
            <p:spPr>
              <a:xfrm rot="10800000" flipV="1">
                <a:off x="1295401" y="3962400"/>
                <a:ext cx="2019298" cy="882350"/>
              </a:xfrm>
              <a:prstGeom prst="bentConnector3">
                <a:avLst>
                  <a:gd name="adj1" fmla="val 99857"/>
                </a:avLst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꺾인 연결선 67"/>
              <p:cNvCxnSpPr/>
              <p:nvPr/>
            </p:nvCxnSpPr>
            <p:spPr>
              <a:xfrm rot="10800000" flipV="1">
                <a:off x="2209801" y="3962400"/>
                <a:ext cx="1104899" cy="910906"/>
              </a:xfrm>
              <a:prstGeom prst="bentConnector3">
                <a:avLst>
                  <a:gd name="adj1" fmla="val 100157"/>
                </a:avLst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9" name="내용 개체 틀 2"/>
              <p:cNvSpPr txBox="1">
                <a:spLocks/>
              </p:cNvSpPr>
              <p:nvPr/>
            </p:nvSpPr>
            <p:spPr>
              <a:xfrm>
                <a:off x="1270440" y="3583744"/>
                <a:ext cx="536569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ko-KR" altLang="en-US" sz="700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복사</a:t>
                </a:r>
                <a:endParaRPr lang="en-US" altLang="ko-KR" sz="7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70" name="내용 개체 틀 2"/>
              <p:cNvSpPr txBox="1">
                <a:spLocks/>
              </p:cNvSpPr>
              <p:nvPr/>
            </p:nvSpPr>
            <p:spPr>
              <a:xfrm>
                <a:off x="3124200" y="5091284"/>
                <a:ext cx="2095501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ko-KR" sz="500" b="1" dirty="0">
                    <a:ln w="0"/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DEFAULT_USER_STACK_SIZE</a:t>
                </a:r>
                <a:endParaRPr lang="en-US" altLang="ko-KR" sz="500" b="1" dirty="0" smtClean="0">
                  <a:ln w="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cxnSp>
            <p:nvCxnSpPr>
              <p:cNvPr id="71" name="직선 화살표 연결선 70"/>
              <p:cNvCxnSpPr/>
              <p:nvPr/>
            </p:nvCxnSpPr>
            <p:spPr>
              <a:xfrm>
                <a:off x="2609850" y="5091284"/>
                <a:ext cx="3124200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2" name="직사각형 71"/>
              <p:cNvSpPr/>
              <p:nvPr/>
            </p:nvSpPr>
            <p:spPr>
              <a:xfrm>
                <a:off x="6403611" y="4689526"/>
                <a:ext cx="2362199" cy="18765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6710647" y="4862684"/>
                <a:ext cx="22860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dirty="0" smtClean="0"/>
                  <a:t>command</a:t>
                </a:r>
                <a:endParaRPr lang="ko-KR" altLang="en-US" sz="1400" dirty="0"/>
              </a:p>
            </p:txBody>
          </p:sp>
          <p:cxnSp>
            <p:nvCxnSpPr>
              <p:cNvPr id="74" name="꺾인 연결선 73"/>
              <p:cNvCxnSpPr>
                <a:stCxn id="73" idx="0"/>
              </p:cNvCxnSpPr>
              <p:nvPr/>
            </p:nvCxnSpPr>
            <p:spPr>
              <a:xfrm rot="16200000" flipH="1" flipV="1">
                <a:off x="6917085" y="3965399"/>
                <a:ext cx="39278" cy="1833847"/>
              </a:xfrm>
              <a:prstGeom prst="bentConnector4">
                <a:avLst>
                  <a:gd name="adj1" fmla="val -1123345"/>
                  <a:gd name="adj2" fmla="val 99799"/>
                </a:avLst>
              </a:prstGeom>
              <a:ln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75" name="내용 개체 틀 2"/>
              <p:cNvSpPr txBox="1">
                <a:spLocks/>
              </p:cNvSpPr>
              <p:nvPr/>
            </p:nvSpPr>
            <p:spPr>
              <a:xfrm>
                <a:off x="7832361" y="4525067"/>
                <a:ext cx="536569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ko-KR" altLang="en-US" sz="700" dirty="0" smtClean="0">
                    <a:ln w="0"/>
                    <a:solidFill>
                      <a:schemeClr val="accent3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복사</a:t>
                </a:r>
                <a:endParaRPr lang="en-US" altLang="ko-KR" sz="700" dirty="0" smtClean="0">
                  <a:ln w="0"/>
                  <a:solidFill>
                    <a:schemeClr val="accent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  <p:sp>
            <p:nvSpPr>
              <p:cNvPr id="76" name="내용 개체 틀 2"/>
              <p:cNvSpPr txBox="1">
                <a:spLocks/>
              </p:cNvSpPr>
              <p:nvPr/>
            </p:nvSpPr>
            <p:spPr>
              <a:xfrm>
                <a:off x="609601" y="6376727"/>
                <a:ext cx="5794010" cy="37865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500" b="1" dirty="0" smtClean="0">
                    <a:ln w="0"/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Total size</a:t>
                </a:r>
                <a:endParaRPr lang="en-US" altLang="ko-KR" sz="500" b="1" dirty="0" smtClean="0">
                  <a:ln w="0"/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endParaRPr>
              </a:p>
            </p:txBody>
          </p:sp>
          <p:cxnSp>
            <p:nvCxnSpPr>
              <p:cNvPr id="77" name="직선 화살표 연결선 76"/>
              <p:cNvCxnSpPr/>
              <p:nvPr/>
            </p:nvCxnSpPr>
            <p:spPr>
              <a:xfrm>
                <a:off x="510593" y="6353667"/>
                <a:ext cx="5893018" cy="3473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8" name="직선 화살표 연결선 77"/>
              <p:cNvCxnSpPr/>
              <p:nvPr/>
            </p:nvCxnSpPr>
            <p:spPr>
              <a:xfrm>
                <a:off x="347661" y="3713045"/>
                <a:ext cx="4618" cy="11602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79" name="내용 개체 틀 2"/>
              <p:cNvSpPr txBox="1">
                <a:spLocks/>
              </p:cNvSpPr>
              <p:nvPr/>
            </p:nvSpPr>
            <p:spPr>
              <a:xfrm>
                <a:off x="-166687" y="3455680"/>
                <a:ext cx="1377626" cy="32278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91440" tIns="45720" rIns="91440" bIns="45720" rtlCol="0" anchor="t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8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itchFamily="34" charset="0"/>
                    <a:ea typeface="+mj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6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en-US" sz="14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lang="en-US" sz="1200" kern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lang="en-US" sz="1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ko-KR" sz="600" dirty="0" smtClean="0">
                    <a:ln w="0"/>
                    <a:solidFill>
                      <a:srgbClr val="7030A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User process </a:t>
                </a:r>
                <a:r>
                  <a:rPr lang="ko-KR" altLang="en-US" sz="600" dirty="0" smtClean="0">
                    <a:ln w="0"/>
                    <a:solidFill>
                      <a:srgbClr val="7030A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ea"/>
                    <a:ea typeface="+mn-ea"/>
                  </a:rPr>
                  <a:t>시작주소</a:t>
                </a:r>
                <a:endParaRPr lang="en-US" altLang="ko-KR" sz="600" dirty="0" smtClean="0">
                  <a:ln w="0"/>
                  <a:solidFill>
                    <a:srgbClr val="7030A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57" name="직사각형 56"/>
            <p:cNvSpPr/>
            <p:nvPr/>
          </p:nvSpPr>
          <p:spPr>
            <a:xfrm>
              <a:off x="228600" y="3922642"/>
              <a:ext cx="8210778" cy="2524881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80" name="꺾인 연결선 79"/>
          <p:cNvCxnSpPr/>
          <p:nvPr/>
        </p:nvCxnSpPr>
        <p:spPr>
          <a:xfrm rot="5400000" flipH="1" flipV="1">
            <a:off x="2483137" y="4150921"/>
            <a:ext cx="449127" cy="205756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꺾인 연결선 80"/>
          <p:cNvCxnSpPr/>
          <p:nvPr/>
        </p:nvCxnSpPr>
        <p:spPr>
          <a:xfrm rot="5400000" flipH="1" flipV="1">
            <a:off x="5145819" y="4130665"/>
            <a:ext cx="477118" cy="253152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내용 개체 틀 2"/>
          <p:cNvSpPr txBox="1">
            <a:spLocks/>
          </p:cNvSpPr>
          <p:nvPr/>
        </p:nvSpPr>
        <p:spPr>
          <a:xfrm>
            <a:off x="2229561" y="4398132"/>
            <a:ext cx="10377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b="1" dirty="0" err="1" smtClean="0">
                <a:solidFill>
                  <a:schemeClr val="tx2"/>
                </a:solidFill>
                <a:latin typeface="+mn-ea"/>
                <a:ea typeface="+mn-ea"/>
              </a:rPr>
              <a:t>stackvaddr</a:t>
            </a:r>
            <a:endParaRPr lang="en-US" altLang="ko-KR" sz="1000" b="1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83" name="내용 개체 틀 2"/>
          <p:cNvSpPr txBox="1">
            <a:spLocks/>
          </p:cNvSpPr>
          <p:nvPr/>
        </p:nvSpPr>
        <p:spPr>
          <a:xfrm>
            <a:off x="4876800" y="4424159"/>
            <a:ext cx="10377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b="1" dirty="0" err="1" smtClean="0">
                <a:solidFill>
                  <a:schemeClr val="tx2"/>
                </a:solidFill>
                <a:latin typeface="+mn-ea"/>
                <a:ea typeface="+mn-ea"/>
              </a:rPr>
              <a:t>argvaddr</a:t>
            </a:r>
            <a:endParaRPr lang="en-US" altLang="ko-KR" sz="1000" b="1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84" name="내용 개체 틀 2"/>
          <p:cNvSpPr txBox="1">
            <a:spLocks/>
          </p:cNvSpPr>
          <p:nvPr/>
        </p:nvSpPr>
        <p:spPr>
          <a:xfrm>
            <a:off x="2681022" y="5471726"/>
            <a:ext cx="10377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b="1" dirty="0" err="1" smtClean="0">
                <a:solidFill>
                  <a:schemeClr val="tx1"/>
                </a:solidFill>
                <a:latin typeface="+mn-ea"/>
                <a:ea typeface="+mn-ea"/>
              </a:rPr>
              <a:t>Dest</a:t>
            </a:r>
            <a:endParaRPr lang="en-US" altLang="ko-KR" sz="1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5" name="내용 개체 틀 2"/>
          <p:cNvSpPr txBox="1">
            <a:spLocks/>
          </p:cNvSpPr>
          <p:nvPr/>
        </p:nvSpPr>
        <p:spPr>
          <a:xfrm>
            <a:off x="1919535" y="5662190"/>
            <a:ext cx="10377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b="1" dirty="0" err="1" smtClean="0">
                <a:solidFill>
                  <a:schemeClr val="tx1"/>
                </a:solidFill>
                <a:latin typeface="+mn-ea"/>
                <a:ea typeface="+mn-ea"/>
              </a:rPr>
              <a:t>src</a:t>
            </a:r>
            <a:endParaRPr lang="en-US" altLang="ko-KR" sz="1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6" name="내용 개체 틀 2"/>
          <p:cNvSpPr txBox="1">
            <a:spLocks/>
          </p:cNvSpPr>
          <p:nvPr/>
        </p:nvSpPr>
        <p:spPr>
          <a:xfrm>
            <a:off x="1320984" y="5862469"/>
            <a:ext cx="1037730" cy="410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000" b="1" dirty="0" err="1" smtClean="0">
                <a:solidFill>
                  <a:schemeClr val="tx1"/>
                </a:solidFill>
                <a:latin typeface="+mn-ea"/>
                <a:ea typeface="+mn-ea"/>
              </a:rPr>
              <a:t>len</a:t>
            </a:r>
            <a:endParaRPr lang="en-US" altLang="ko-KR" sz="1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8" name="내용 개체 틀 2"/>
          <p:cNvSpPr txBox="1">
            <a:spLocks/>
          </p:cNvSpPr>
          <p:nvPr/>
        </p:nvSpPr>
        <p:spPr>
          <a:xfrm>
            <a:off x="4800600" y="4829889"/>
            <a:ext cx="4195916" cy="4478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+mn-ea"/>
              </a:rPr>
              <a:t>(*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</a:rPr>
              <a:t>pUserContext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</a:rPr>
              <a:t>) -&gt; 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</a:rPr>
              <a:t>entryAddr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</a:rPr>
              <a:t> = 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</a:rPr>
              <a:t>exeFormat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</a:rPr>
              <a:t> -&gt; </a:t>
            </a:r>
            <a:r>
              <a:rPr lang="en-US" altLang="ko-KR" sz="800" dirty="0" err="1" smtClean="0">
                <a:solidFill>
                  <a:schemeClr val="tx1"/>
                </a:solidFill>
                <a:latin typeface="+mn-ea"/>
              </a:rPr>
              <a:t>entryAddr</a:t>
            </a:r>
            <a:r>
              <a:rPr lang="en-US" altLang="ko-KR" sz="800" dirty="0" smtClean="0">
                <a:solidFill>
                  <a:schemeClr val="tx1"/>
                </a:solidFill>
                <a:latin typeface="+mn-ea"/>
              </a:rPr>
              <a:t>;</a:t>
            </a:r>
          </a:p>
        </p:txBody>
      </p:sp>
      <p:sp>
        <p:nvSpPr>
          <p:cNvPr id="89" name="직사각형 88"/>
          <p:cNvSpPr/>
          <p:nvPr/>
        </p:nvSpPr>
        <p:spPr>
          <a:xfrm>
            <a:off x="4800600" y="4807972"/>
            <a:ext cx="3762108" cy="3813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883" y="5232541"/>
            <a:ext cx="2603542" cy="10230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28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en-US" altLang="ko-K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context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9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userseg2.c</a:t>
            </a:r>
            <a:endParaRPr lang="en-US" dirty="0"/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228600" y="1983545"/>
            <a:ext cx="8686800" cy="4213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err="1" smtClean="0">
                <a:latin typeface="+mn-ea"/>
                <a:ea typeface="+mn-ea"/>
              </a:rPr>
              <a:t>struct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User_Context</a:t>
            </a:r>
            <a:r>
              <a:rPr lang="en-US" altLang="ko-KR" sz="1200" dirty="0">
                <a:latin typeface="+mn-ea"/>
                <a:ea typeface="+mn-ea"/>
              </a:rPr>
              <a:t>* </a:t>
            </a:r>
            <a:r>
              <a:rPr lang="en-US" altLang="ko-KR" sz="1200" dirty="0" err="1" smtClean="0">
                <a:latin typeface="+mn-ea"/>
                <a:ea typeface="+mn-ea"/>
              </a:rPr>
              <a:t>Create_User_Context</a:t>
            </a:r>
            <a:r>
              <a:rPr lang="en-US" altLang="ko-KR" sz="1200" dirty="0" smtClean="0">
                <a:latin typeface="+mn-ea"/>
                <a:ea typeface="+mn-ea"/>
              </a:rPr>
              <a:t> (</a:t>
            </a:r>
            <a:r>
              <a:rPr lang="en-US" altLang="ko-KR" sz="1200" dirty="0" err="1">
                <a:latin typeface="+mn-ea"/>
                <a:ea typeface="+mn-ea"/>
              </a:rPr>
              <a:t>ulong_t</a:t>
            </a:r>
            <a:r>
              <a:rPr lang="en-US" altLang="ko-KR" sz="1200" dirty="0">
                <a:latin typeface="+mn-ea"/>
                <a:ea typeface="+mn-ea"/>
              </a:rPr>
              <a:t> size)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1828800" y="2590800"/>
            <a:ext cx="5194156" cy="3926185"/>
            <a:chOff x="368711" y="3207484"/>
            <a:chExt cx="5172361" cy="3377450"/>
          </a:xfrm>
        </p:grpSpPr>
        <p:pic>
          <p:nvPicPr>
            <p:cNvPr id="22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711" y="5733862"/>
              <a:ext cx="5172361" cy="85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55" y="3207484"/>
              <a:ext cx="3257847" cy="159419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29" name="꺾인 연결선 28"/>
            <p:cNvCxnSpPr>
              <a:endCxn id="27" idx="3"/>
            </p:cNvCxnSpPr>
            <p:nvPr/>
          </p:nvCxnSpPr>
          <p:spPr>
            <a:xfrm rot="16200000" flipV="1">
              <a:off x="3450124" y="4262459"/>
              <a:ext cx="1729282" cy="1213525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37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168153"/>
            <a:ext cx="5943600" cy="24800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  <a:ea typeface="+mn-ea"/>
              </a:rPr>
              <a:t>Local Descriptor Table : Process</a:t>
            </a:r>
            <a:r>
              <a:rPr lang="ko-KR" altLang="en-US" sz="1200" dirty="0" smtClean="0">
                <a:latin typeface="+mn-ea"/>
                <a:ea typeface="+mn-ea"/>
              </a:rPr>
              <a:t>에 대한 </a:t>
            </a:r>
            <a:r>
              <a:rPr lang="en-US" altLang="ko-KR" sz="1200" dirty="0" smtClean="0">
                <a:latin typeface="+mn-ea"/>
                <a:ea typeface="+mn-ea"/>
              </a:rPr>
              <a:t>Segment Descriptor</a:t>
            </a:r>
            <a:r>
              <a:rPr lang="ko-KR" altLang="en-US" sz="1200" dirty="0" smtClean="0">
                <a:latin typeface="+mn-ea"/>
                <a:ea typeface="+mn-ea"/>
              </a:rPr>
              <a:t>들을 보관</a:t>
            </a:r>
            <a:endParaRPr lang="en-US" altLang="ko-KR" sz="12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en-US" altLang="ko-KR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  <a:ea typeface="+mn-ea"/>
              </a:rPr>
              <a:t>L</a:t>
            </a:r>
            <a:r>
              <a:rPr lang="en-US" altLang="ko-KR" sz="1200" dirty="0" smtClean="0">
                <a:latin typeface="+mn-ea"/>
                <a:ea typeface="+mn-ea"/>
              </a:rPr>
              <a:t>DTR</a:t>
            </a:r>
            <a:r>
              <a:rPr lang="ko-KR" altLang="en-US" sz="1200" dirty="0" smtClean="0">
                <a:latin typeface="+mn-ea"/>
                <a:ea typeface="+mn-ea"/>
              </a:rPr>
              <a:t>을 통해 접근</a:t>
            </a:r>
            <a:r>
              <a:rPr lang="en-US" altLang="ko-KR" sz="1200" dirty="0" smtClean="0">
                <a:latin typeface="+mn-ea"/>
                <a:ea typeface="+mn-ea"/>
              </a:rPr>
              <a:t>, Context Switching</a:t>
            </a:r>
            <a:r>
              <a:rPr lang="ko-KR" altLang="en-US" sz="1200" dirty="0" smtClean="0">
                <a:latin typeface="+mn-ea"/>
                <a:ea typeface="+mn-ea"/>
              </a:rPr>
              <a:t>과 관련성이 있음</a:t>
            </a:r>
            <a:endParaRPr lang="en-US" altLang="ko-KR" sz="12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  <a:ea typeface="+mn-ea"/>
              </a:rPr>
              <a:t>LDT</a:t>
            </a:r>
            <a:r>
              <a:rPr lang="ko-KR" altLang="en-US" sz="1200" dirty="0" smtClean="0">
                <a:latin typeface="+mn-ea"/>
                <a:ea typeface="+mn-ea"/>
              </a:rPr>
              <a:t>의 위치를 나타내는 </a:t>
            </a:r>
            <a:r>
              <a:rPr lang="en-US" altLang="ko-KR" sz="1200" dirty="0" smtClean="0">
                <a:latin typeface="+mn-ea"/>
                <a:ea typeface="+mn-ea"/>
              </a:rPr>
              <a:t>Segment Descriptor</a:t>
            </a:r>
            <a:r>
              <a:rPr lang="ko-KR" altLang="en-US" sz="1200" dirty="0" smtClean="0">
                <a:latin typeface="+mn-ea"/>
                <a:ea typeface="+mn-ea"/>
              </a:rPr>
              <a:t>를 </a:t>
            </a:r>
            <a:r>
              <a:rPr lang="en-US" altLang="ko-KR" sz="1200" dirty="0" smtClean="0">
                <a:latin typeface="+mn-ea"/>
                <a:ea typeface="+mn-ea"/>
              </a:rPr>
              <a:t>GDT </a:t>
            </a:r>
            <a:r>
              <a:rPr lang="ko-KR" altLang="en-US" sz="1200" dirty="0" smtClean="0">
                <a:latin typeface="+mn-ea"/>
                <a:ea typeface="+mn-ea"/>
              </a:rPr>
              <a:t>내부에 저장한 뒤</a:t>
            </a:r>
            <a:r>
              <a:rPr lang="en-US" altLang="ko-KR" sz="1200" dirty="0" smtClean="0">
                <a:latin typeface="+mn-ea"/>
                <a:ea typeface="+mn-ea"/>
              </a:rPr>
              <a:t>, </a:t>
            </a:r>
            <a:r>
              <a:rPr lang="ko-KR" altLang="en-US" sz="1200" dirty="0" smtClean="0">
                <a:latin typeface="+mn-ea"/>
                <a:ea typeface="+mn-ea"/>
              </a:rPr>
              <a:t>해당 </a:t>
            </a:r>
            <a:r>
              <a:rPr lang="en-US" altLang="ko-KR" sz="1200" dirty="0" smtClean="0">
                <a:latin typeface="+mn-ea"/>
                <a:ea typeface="+mn-ea"/>
              </a:rPr>
              <a:t>Index</a:t>
            </a:r>
            <a:r>
              <a:rPr lang="ko-KR" altLang="en-US" sz="1200" dirty="0" smtClean="0">
                <a:latin typeface="+mn-ea"/>
                <a:ea typeface="+mn-ea"/>
              </a:rPr>
              <a:t>를 </a:t>
            </a:r>
            <a:r>
              <a:rPr lang="en-US" altLang="ko-KR" sz="1200" dirty="0" smtClean="0">
                <a:latin typeface="+mn-ea"/>
                <a:ea typeface="+mn-ea"/>
              </a:rPr>
              <a:t>LDTR Register</a:t>
            </a:r>
            <a:r>
              <a:rPr lang="ko-KR" altLang="en-US" sz="1200" dirty="0" smtClean="0">
                <a:latin typeface="+mn-ea"/>
                <a:ea typeface="+mn-ea"/>
              </a:rPr>
              <a:t>에 넣어주면 </a:t>
            </a:r>
            <a:r>
              <a:rPr lang="en-US" altLang="ko-KR" sz="1200" dirty="0" smtClean="0">
                <a:latin typeface="+mn-ea"/>
                <a:ea typeface="+mn-ea"/>
              </a:rPr>
              <a:t>CPU</a:t>
            </a:r>
            <a:r>
              <a:rPr lang="ko-KR" altLang="en-US" sz="1200" dirty="0" smtClean="0">
                <a:latin typeface="+mn-ea"/>
                <a:ea typeface="+mn-ea"/>
              </a:rPr>
              <a:t>는 </a:t>
            </a:r>
            <a:r>
              <a:rPr lang="en-US" altLang="ko-KR" sz="1200" dirty="0" smtClean="0">
                <a:latin typeface="+mn-ea"/>
                <a:ea typeface="+mn-ea"/>
              </a:rPr>
              <a:t>LDT</a:t>
            </a:r>
            <a:r>
              <a:rPr lang="ko-KR" altLang="en-US" sz="1200" dirty="0" smtClean="0">
                <a:latin typeface="+mn-ea"/>
                <a:ea typeface="+mn-ea"/>
              </a:rPr>
              <a:t>를 </a:t>
            </a:r>
            <a:r>
              <a:rPr lang="ko-KR" altLang="en-US" sz="1200" dirty="0" err="1" smtClean="0">
                <a:latin typeface="+mn-ea"/>
                <a:ea typeface="+mn-ea"/>
              </a:rPr>
              <a:t>읽어들여</a:t>
            </a:r>
            <a:r>
              <a:rPr lang="ko-KR" altLang="en-US" sz="1200" dirty="0" smtClean="0">
                <a:latin typeface="+mn-ea"/>
                <a:ea typeface="+mn-ea"/>
              </a:rPr>
              <a:t>  </a:t>
            </a:r>
            <a:r>
              <a:rPr lang="en-US" altLang="ko-KR" sz="1200" dirty="0" smtClean="0">
                <a:latin typeface="+mn-ea"/>
                <a:ea typeface="+mn-ea"/>
              </a:rPr>
              <a:t>Process</a:t>
            </a:r>
            <a:r>
              <a:rPr lang="ko-KR" altLang="en-US" sz="1200" dirty="0" smtClean="0">
                <a:latin typeface="+mn-ea"/>
                <a:ea typeface="+mn-ea"/>
              </a:rPr>
              <a:t>의 </a:t>
            </a:r>
            <a:r>
              <a:rPr lang="en-US" altLang="ko-KR" sz="1200" dirty="0" smtClean="0">
                <a:latin typeface="+mn-ea"/>
                <a:ea typeface="+mn-ea"/>
              </a:rPr>
              <a:t>Segment</a:t>
            </a:r>
            <a:r>
              <a:rPr lang="ko-KR" altLang="en-US" sz="1200" dirty="0" smtClean="0">
                <a:latin typeface="+mn-ea"/>
                <a:ea typeface="+mn-ea"/>
              </a:rPr>
              <a:t>들에 대한 정보에 접근가능</a:t>
            </a:r>
            <a:endParaRPr lang="en-US" altLang="ko-KR" sz="12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en-US" altLang="ko-KR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  <a:ea typeface="+mn-ea"/>
              </a:rPr>
              <a:t>32bit </a:t>
            </a:r>
            <a:r>
              <a:rPr lang="ko-KR" altLang="en-US" sz="1200" dirty="0" smtClean="0">
                <a:latin typeface="+mn-ea"/>
                <a:ea typeface="+mn-ea"/>
              </a:rPr>
              <a:t>이상의 </a:t>
            </a:r>
            <a:r>
              <a:rPr lang="en-US" altLang="ko-KR" sz="1200" dirty="0" smtClean="0">
                <a:latin typeface="+mn-ea"/>
                <a:ea typeface="+mn-ea"/>
              </a:rPr>
              <a:t>OS</a:t>
            </a:r>
            <a:r>
              <a:rPr lang="ko-KR" altLang="en-US" sz="1200" dirty="0" smtClean="0">
                <a:latin typeface="+mn-ea"/>
                <a:ea typeface="+mn-ea"/>
              </a:rPr>
              <a:t>에서 </a:t>
            </a:r>
            <a:r>
              <a:rPr lang="en-US" altLang="ko-KR" sz="1200" dirty="0" smtClean="0">
                <a:latin typeface="+mn-ea"/>
                <a:ea typeface="+mn-ea"/>
              </a:rPr>
              <a:t>Segment Register</a:t>
            </a:r>
            <a:r>
              <a:rPr lang="ko-KR" altLang="en-US" sz="1200" dirty="0" smtClean="0">
                <a:latin typeface="+mn-ea"/>
                <a:ea typeface="+mn-ea"/>
              </a:rPr>
              <a:t>에는 </a:t>
            </a:r>
            <a:r>
              <a:rPr lang="en-US" altLang="ko-KR" sz="1200" dirty="0" smtClean="0">
                <a:latin typeface="+mn-ea"/>
                <a:ea typeface="+mn-ea"/>
              </a:rPr>
              <a:t>Segment</a:t>
            </a:r>
            <a:r>
              <a:rPr lang="ko-KR" altLang="en-US" sz="1200" dirty="0" smtClean="0">
                <a:latin typeface="+mn-ea"/>
                <a:ea typeface="+mn-ea"/>
              </a:rPr>
              <a:t>에 관한 </a:t>
            </a:r>
            <a:r>
              <a:rPr lang="en-US" altLang="ko-KR" sz="1200" dirty="0" smtClean="0">
                <a:latin typeface="+mn-ea"/>
                <a:ea typeface="+mn-ea"/>
              </a:rPr>
              <a:t>LDT</a:t>
            </a:r>
            <a:r>
              <a:rPr lang="ko-KR" altLang="en-US" sz="1200" dirty="0" smtClean="0">
                <a:latin typeface="+mn-ea"/>
                <a:ea typeface="+mn-ea"/>
              </a:rPr>
              <a:t>의 </a:t>
            </a:r>
            <a:r>
              <a:rPr lang="en-US" altLang="ko-KR" sz="1200" dirty="0" smtClean="0">
                <a:latin typeface="+mn-ea"/>
                <a:ea typeface="+mn-ea"/>
              </a:rPr>
              <a:t>Descriptor Number</a:t>
            </a:r>
            <a:r>
              <a:rPr lang="ko-KR" altLang="en-US" sz="1200" dirty="0" smtClean="0">
                <a:latin typeface="+mn-ea"/>
                <a:ea typeface="+mn-ea"/>
              </a:rPr>
              <a:t>가 들어가게 되어 </a:t>
            </a:r>
            <a:r>
              <a:rPr lang="en-US" altLang="ko-KR" sz="1200" dirty="0" smtClean="0">
                <a:latin typeface="+mn-ea"/>
                <a:ea typeface="+mn-ea"/>
              </a:rPr>
              <a:t>Segment Selector</a:t>
            </a:r>
            <a:r>
              <a:rPr lang="ko-KR" altLang="en-US" sz="1200" dirty="0" smtClean="0">
                <a:latin typeface="+mn-ea"/>
                <a:ea typeface="+mn-ea"/>
              </a:rPr>
              <a:t>라는 명칭으로 바뀌게 된다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 context</a:t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Descriptor Table - LDT 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270" y="4572000"/>
            <a:ext cx="3546566" cy="207110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95" y="5338073"/>
            <a:ext cx="4386263" cy="125708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2272651"/>
            <a:ext cx="2701636" cy="1981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모서리가 둥근 직사각형 14"/>
          <p:cNvSpPr/>
          <p:nvPr/>
        </p:nvSpPr>
        <p:spPr>
          <a:xfrm>
            <a:off x="5867400" y="4531572"/>
            <a:ext cx="3006435" cy="11072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꺾인 연결선 9"/>
          <p:cNvCxnSpPr>
            <a:endCxn id="14" idx="0"/>
          </p:cNvCxnSpPr>
          <p:nvPr/>
        </p:nvCxnSpPr>
        <p:spPr>
          <a:xfrm rot="5400000" flipH="1" flipV="1">
            <a:off x="5680048" y="2688604"/>
            <a:ext cx="2258921" cy="1427017"/>
          </a:xfrm>
          <a:prstGeom prst="bentConnector3">
            <a:avLst>
              <a:gd name="adj1" fmla="val 11012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그림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853831"/>
            <a:ext cx="1259558" cy="96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userseg2.c</a:t>
            </a:r>
            <a:endParaRPr lang="en-US" dirty="0"/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228600" y="1983545"/>
            <a:ext cx="8686800" cy="4213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err="1" smtClean="0">
                <a:latin typeface="+mn-ea"/>
                <a:ea typeface="+mn-ea"/>
              </a:rPr>
              <a:t>struct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en-US" altLang="ko-KR" sz="1200" dirty="0" err="1">
                <a:latin typeface="+mn-ea"/>
                <a:ea typeface="+mn-ea"/>
              </a:rPr>
              <a:t>User_Context</a:t>
            </a:r>
            <a:r>
              <a:rPr lang="en-US" altLang="ko-KR" sz="1200" dirty="0">
                <a:latin typeface="+mn-ea"/>
                <a:ea typeface="+mn-ea"/>
              </a:rPr>
              <a:t>* </a:t>
            </a:r>
            <a:r>
              <a:rPr lang="en-US" altLang="ko-KR" sz="1200" dirty="0" err="1" smtClean="0">
                <a:latin typeface="+mn-ea"/>
                <a:ea typeface="+mn-ea"/>
              </a:rPr>
              <a:t>Create_User_Context</a:t>
            </a:r>
            <a:r>
              <a:rPr lang="en-US" altLang="ko-KR" sz="1200" dirty="0" smtClean="0">
                <a:latin typeface="+mn-ea"/>
                <a:ea typeface="+mn-ea"/>
              </a:rPr>
              <a:t> (</a:t>
            </a:r>
            <a:r>
              <a:rPr lang="en-US" altLang="ko-KR" sz="1200" dirty="0" err="1">
                <a:latin typeface="+mn-ea"/>
                <a:ea typeface="+mn-ea"/>
              </a:rPr>
              <a:t>ulong_t</a:t>
            </a:r>
            <a:r>
              <a:rPr lang="en-US" altLang="ko-KR" sz="1200" dirty="0">
                <a:latin typeface="+mn-ea"/>
                <a:ea typeface="+mn-ea"/>
              </a:rPr>
              <a:t> size)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68829" y="2833284"/>
            <a:ext cx="5261429" cy="1295400"/>
            <a:chOff x="529771" y="2514600"/>
            <a:chExt cx="5261429" cy="1295400"/>
          </a:xfrm>
        </p:grpSpPr>
        <p:sp>
          <p:nvSpPr>
            <p:cNvPr id="10" name="내용 개체 틀 2"/>
            <p:cNvSpPr txBox="1">
              <a:spLocks/>
            </p:cNvSpPr>
            <p:nvPr/>
          </p:nvSpPr>
          <p:spPr>
            <a:xfrm>
              <a:off x="533400" y="2514600"/>
              <a:ext cx="5257800" cy="76200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8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ea typeface="+mj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6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4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2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lang="en-US" sz="1200" kern="12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endParaRPr lang="en-US" altLang="ko-KR" sz="800" dirty="0" smtClean="0">
                <a:solidFill>
                  <a:schemeClr val="tx1"/>
                </a:solidFill>
                <a:latin typeface="+mn-ea"/>
                <a:ea typeface="+mn-ea"/>
              </a:endParaRPr>
            </a:p>
            <a:p>
              <a:pPr marL="0" indent="0">
                <a:lnSpc>
                  <a:spcPct val="150000"/>
                </a:lnSpc>
                <a:buNone/>
              </a:pPr>
              <a:r>
                <a:rPr lang="en-US" altLang="ko-KR" sz="800" dirty="0" err="1" smtClean="0">
                  <a:solidFill>
                    <a:schemeClr val="tx1"/>
                  </a:solidFill>
                  <a:latin typeface="+mn-ea"/>
                  <a:ea typeface="+mn-ea"/>
                </a:rPr>
                <a:t>pUserContext</a:t>
              </a:r>
              <a:r>
                <a:rPr lang="en-US" altLang="ko-KR" sz="800" dirty="0" smtClean="0">
                  <a:solidFill>
                    <a:schemeClr val="tx1"/>
                  </a:solidFill>
                  <a:latin typeface="+mn-ea"/>
                  <a:ea typeface="+mn-ea"/>
                </a:rPr>
                <a:t> = (</a:t>
              </a:r>
              <a:r>
                <a:rPr lang="en-US" altLang="ko-KR" sz="800" dirty="0" err="1" smtClean="0">
                  <a:solidFill>
                    <a:schemeClr val="tx1"/>
                  </a:solidFill>
                  <a:latin typeface="+mn-ea"/>
                  <a:ea typeface="+mn-ea"/>
                </a:rPr>
                <a:t>struct</a:t>
              </a:r>
              <a:r>
                <a:rPr lang="en-US" altLang="ko-KR" sz="800" dirty="0" smtClean="0">
                  <a:solidFill>
                    <a:schemeClr val="tx1"/>
                  </a:solidFill>
                  <a:latin typeface="+mn-ea"/>
                  <a:ea typeface="+mn-ea"/>
                </a:rPr>
                <a:t> </a:t>
              </a:r>
              <a:r>
                <a:rPr lang="en-US" altLang="ko-KR" sz="800" dirty="0" err="1" smtClean="0">
                  <a:solidFill>
                    <a:schemeClr val="tx1"/>
                  </a:solidFill>
                  <a:latin typeface="+mn-ea"/>
                  <a:ea typeface="+mn-ea"/>
                </a:rPr>
                <a:t>pUserContext</a:t>
              </a:r>
              <a:r>
                <a:rPr lang="en-US" altLang="ko-KR" sz="800" dirty="0" smtClean="0">
                  <a:solidFill>
                    <a:schemeClr val="tx1"/>
                  </a:solidFill>
                  <a:latin typeface="+mn-ea"/>
                  <a:ea typeface="+mn-ea"/>
                </a:rPr>
                <a:t>*) </a:t>
              </a:r>
              <a:r>
                <a:rPr lang="en-US" altLang="ko-KR" sz="800" dirty="0" err="1" smtClean="0">
                  <a:solidFill>
                    <a:schemeClr val="tx1"/>
                  </a:solidFill>
                  <a:latin typeface="+mn-ea"/>
                  <a:ea typeface="+mn-ea"/>
                </a:rPr>
                <a:t>Malloc</a:t>
              </a:r>
              <a:r>
                <a:rPr lang="en-US" altLang="ko-KR" sz="800" dirty="0" smtClean="0">
                  <a:solidFill>
                    <a:schemeClr val="tx1"/>
                  </a:solidFill>
                  <a:latin typeface="+mn-ea"/>
                  <a:ea typeface="+mn-ea"/>
                </a:rPr>
                <a:t>( </a:t>
              </a:r>
              <a:r>
                <a:rPr lang="en-US" altLang="ko-KR" sz="800" dirty="0" err="1" smtClean="0">
                  <a:solidFill>
                    <a:schemeClr val="tx1"/>
                  </a:solidFill>
                  <a:latin typeface="+mn-ea"/>
                  <a:ea typeface="+mn-ea"/>
                </a:rPr>
                <a:t>sizeof</a:t>
              </a:r>
              <a:r>
                <a:rPr lang="en-US" altLang="ko-KR" sz="800" dirty="0" smtClean="0">
                  <a:solidFill>
                    <a:schemeClr val="tx1"/>
                  </a:solidFill>
                  <a:latin typeface="+mn-ea"/>
                  <a:ea typeface="+mn-ea"/>
                </a:rPr>
                <a:t>(</a:t>
              </a:r>
              <a:r>
                <a:rPr lang="en-US" altLang="ko-KR" sz="800" dirty="0" err="1" smtClean="0">
                  <a:solidFill>
                    <a:schemeClr val="tx1"/>
                  </a:solidFill>
                  <a:latin typeface="+mn-ea"/>
                  <a:ea typeface="+mn-ea"/>
                </a:rPr>
                <a:t>struct</a:t>
              </a:r>
              <a:r>
                <a:rPr lang="en-US" altLang="ko-KR" sz="800" dirty="0" smtClean="0">
                  <a:solidFill>
                    <a:schemeClr val="tx1"/>
                  </a:solidFill>
                  <a:latin typeface="+mn-ea"/>
                  <a:ea typeface="+mn-ea"/>
                </a:rPr>
                <a:t> </a:t>
              </a:r>
              <a:r>
                <a:rPr lang="en-US" altLang="ko-KR" sz="800" dirty="0" err="1" smtClean="0">
                  <a:solidFill>
                    <a:schemeClr val="tx1"/>
                  </a:solidFill>
                  <a:latin typeface="+mn-ea"/>
                  <a:ea typeface="+mn-ea"/>
                </a:rPr>
                <a:t>User_Context</a:t>
              </a:r>
              <a:r>
                <a:rPr lang="en-US" altLang="ko-KR" sz="800" dirty="0" smtClean="0">
                  <a:solidFill>
                    <a:schemeClr val="tx1"/>
                  </a:solidFill>
                  <a:latin typeface="+mn-ea"/>
                  <a:ea typeface="+mn-ea"/>
                </a:rPr>
                <a:t>) );</a:t>
              </a:r>
            </a:p>
          </p:txBody>
        </p:sp>
        <p:sp>
          <p:nvSpPr>
            <p:cNvPr id="12" name="내용 개체 틀 2"/>
            <p:cNvSpPr txBox="1">
              <a:spLocks/>
            </p:cNvSpPr>
            <p:nvPr/>
          </p:nvSpPr>
          <p:spPr>
            <a:xfrm>
              <a:off x="529771" y="3282907"/>
              <a:ext cx="5257800" cy="49987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8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ea typeface="+mj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6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4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2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lang="en-US" sz="1200" kern="12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en-US" altLang="ko-KR" sz="800" dirty="0" err="1" smtClean="0">
                  <a:latin typeface="+mn-ea"/>
                  <a:ea typeface="+mn-ea"/>
                </a:rPr>
                <a:t>pUserContext</a:t>
              </a:r>
              <a:r>
                <a:rPr lang="en-US" altLang="ko-KR" sz="800" dirty="0" smtClean="0">
                  <a:latin typeface="+mn-ea"/>
                  <a:ea typeface="+mn-ea"/>
                </a:rPr>
                <a:t> -&gt; memory = (char*) </a:t>
              </a:r>
              <a:r>
                <a:rPr lang="en-US" altLang="ko-KR" sz="800" dirty="0" err="1" smtClean="0">
                  <a:latin typeface="+mn-ea"/>
                  <a:ea typeface="+mn-ea"/>
                </a:rPr>
                <a:t>Malloc</a:t>
              </a:r>
              <a:r>
                <a:rPr lang="en-US" altLang="ko-KR" sz="800" dirty="0" smtClean="0">
                  <a:latin typeface="+mn-ea"/>
                  <a:ea typeface="+mn-ea"/>
                </a:rPr>
                <a:t> (size);</a:t>
              </a:r>
            </a:p>
            <a:p>
              <a:pPr marL="0" indent="0">
                <a:lnSpc>
                  <a:spcPct val="150000"/>
                </a:lnSpc>
                <a:buNone/>
              </a:pPr>
              <a:r>
                <a:rPr lang="en-US" altLang="ko-KR" sz="800" dirty="0" err="1" smtClean="0">
                  <a:latin typeface="+mn-ea"/>
                  <a:ea typeface="+mn-ea"/>
                </a:rPr>
                <a:t>pUsetContext</a:t>
              </a:r>
              <a:r>
                <a:rPr lang="en-US" altLang="ko-KR" sz="800" dirty="0" smtClean="0">
                  <a:latin typeface="+mn-ea"/>
                  <a:ea typeface="+mn-ea"/>
                </a:rPr>
                <a:t> -&gt; size = size;</a:t>
              </a:r>
              <a:endParaRPr lang="en-US" altLang="ko-KR" sz="800" dirty="0">
                <a:latin typeface="+mn-ea"/>
                <a:ea typeface="+mn-ea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29771" y="2557538"/>
              <a:ext cx="3762108" cy="125246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950686" y="4329725"/>
            <a:ext cx="5257800" cy="300667"/>
            <a:chOff x="529771" y="4078169"/>
            <a:chExt cx="5257800" cy="300667"/>
          </a:xfrm>
        </p:grpSpPr>
        <p:sp>
          <p:nvSpPr>
            <p:cNvPr id="13" name="내용 개체 틀 2"/>
            <p:cNvSpPr txBox="1">
              <a:spLocks/>
            </p:cNvSpPr>
            <p:nvPr/>
          </p:nvSpPr>
          <p:spPr>
            <a:xfrm>
              <a:off x="529771" y="4078170"/>
              <a:ext cx="5257800" cy="30066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8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ea typeface="+mj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6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4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2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lang="en-US" sz="1200" kern="12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en-US" altLang="ko-KR" sz="800" dirty="0" err="1" smtClean="0">
                  <a:latin typeface="+mn-ea"/>
                  <a:ea typeface="+mn-ea"/>
                </a:rPr>
                <a:t>pUserContext</a:t>
              </a:r>
              <a:r>
                <a:rPr lang="en-US" altLang="ko-KR" sz="800" dirty="0" smtClean="0">
                  <a:latin typeface="+mn-ea"/>
                  <a:ea typeface="+mn-ea"/>
                </a:rPr>
                <a:t> -&gt; </a:t>
              </a:r>
              <a:r>
                <a:rPr lang="en-US" altLang="ko-KR" sz="800" dirty="0" err="1" smtClean="0">
                  <a:latin typeface="+mn-ea"/>
                  <a:ea typeface="+mn-ea"/>
                </a:rPr>
                <a:t>ldtDescriptor</a:t>
              </a:r>
              <a:r>
                <a:rPr lang="en-US" altLang="ko-KR" sz="800" dirty="0" smtClean="0">
                  <a:latin typeface="+mn-ea"/>
                  <a:ea typeface="+mn-ea"/>
                </a:rPr>
                <a:t> = </a:t>
              </a:r>
              <a:r>
                <a:rPr lang="en-US" altLang="ko-KR" sz="800" dirty="0" err="1" smtClean="0">
                  <a:latin typeface="+mn-ea"/>
                  <a:ea typeface="+mn-ea"/>
                </a:rPr>
                <a:t>Allocate_Segment_Descriptor</a:t>
              </a:r>
              <a:r>
                <a:rPr lang="en-US" altLang="ko-KR" sz="800" dirty="0" smtClean="0">
                  <a:latin typeface="+mn-ea"/>
                  <a:ea typeface="+mn-ea"/>
                </a:rPr>
                <a:t>();</a:t>
              </a: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33400" y="4078169"/>
              <a:ext cx="4724400" cy="300666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0" name="그림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448" y="2667000"/>
            <a:ext cx="2586128" cy="14649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2" name="꺾인 연결선 31"/>
          <p:cNvCxnSpPr>
            <a:endCxn id="44" idx="0"/>
          </p:cNvCxnSpPr>
          <p:nvPr/>
        </p:nvCxnSpPr>
        <p:spPr>
          <a:xfrm flipV="1">
            <a:off x="4796687" y="2667000"/>
            <a:ext cx="3056829" cy="820466"/>
          </a:xfrm>
          <a:prstGeom prst="bentConnector4">
            <a:avLst>
              <a:gd name="adj1" fmla="val 27052"/>
              <a:gd name="adj2" fmla="val 127862"/>
            </a:avLst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6349474" y="3293477"/>
            <a:ext cx="533400" cy="211969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꺾인 연결선 39"/>
          <p:cNvCxnSpPr>
            <a:stCxn id="16" idx="3"/>
          </p:cNvCxnSpPr>
          <p:nvPr/>
        </p:nvCxnSpPr>
        <p:spPr>
          <a:xfrm flipV="1">
            <a:off x="5678715" y="3529565"/>
            <a:ext cx="937459" cy="950493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7423004" y="2667000"/>
            <a:ext cx="861024" cy="1335799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내용 개체 틀 2"/>
          <p:cNvSpPr txBox="1">
            <a:spLocks/>
          </p:cNvSpPr>
          <p:nvPr/>
        </p:nvSpPr>
        <p:spPr>
          <a:xfrm>
            <a:off x="914400" y="4723395"/>
            <a:ext cx="5257800" cy="281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800" dirty="0" err="1" smtClean="0">
                <a:latin typeface="+mn-ea"/>
                <a:ea typeface="+mn-ea"/>
              </a:rPr>
              <a:t>Init_LDT_Descriptor</a:t>
            </a:r>
            <a:r>
              <a:rPr lang="en-US" altLang="ko-KR" sz="800" dirty="0" smtClean="0">
                <a:latin typeface="+mn-ea"/>
                <a:ea typeface="+mn-ea"/>
              </a:rPr>
              <a:t>(</a:t>
            </a:r>
            <a:r>
              <a:rPr lang="en-US" altLang="ko-KR" sz="800" dirty="0" err="1" smtClean="0">
                <a:latin typeface="+mn-ea"/>
                <a:ea typeface="+mn-ea"/>
              </a:rPr>
              <a:t>pUserContext</a:t>
            </a:r>
            <a:r>
              <a:rPr lang="en-US" altLang="ko-KR" sz="800" dirty="0" smtClean="0">
                <a:latin typeface="+mn-ea"/>
                <a:ea typeface="+mn-ea"/>
              </a:rPr>
              <a:t>-</a:t>
            </a:r>
            <a:r>
              <a:rPr lang="en-US" altLang="ko-KR" sz="800" dirty="0">
                <a:latin typeface="+mn-ea"/>
                <a:ea typeface="+mn-ea"/>
              </a:rPr>
              <a:t>&gt;</a:t>
            </a:r>
            <a:r>
              <a:rPr lang="en-US" altLang="ko-KR" sz="800" dirty="0" err="1">
                <a:latin typeface="+mn-ea"/>
                <a:ea typeface="+mn-ea"/>
              </a:rPr>
              <a:t>ldtDescriptor</a:t>
            </a:r>
            <a:r>
              <a:rPr lang="en-US" altLang="ko-KR" sz="800" dirty="0">
                <a:latin typeface="+mn-ea"/>
                <a:ea typeface="+mn-ea"/>
              </a:rPr>
              <a:t>, </a:t>
            </a:r>
            <a:r>
              <a:rPr lang="en-US" altLang="ko-KR" sz="800" dirty="0" err="1">
                <a:latin typeface="+mn-ea"/>
                <a:ea typeface="+mn-ea"/>
              </a:rPr>
              <a:t>pUserContext</a:t>
            </a:r>
            <a:r>
              <a:rPr lang="en-US" altLang="ko-KR" sz="800" dirty="0">
                <a:latin typeface="+mn-ea"/>
                <a:ea typeface="+mn-ea"/>
              </a:rPr>
              <a:t>-&gt;</a:t>
            </a:r>
            <a:r>
              <a:rPr lang="en-US" altLang="ko-KR" sz="800" dirty="0" err="1">
                <a:latin typeface="+mn-ea"/>
                <a:ea typeface="+mn-ea"/>
              </a:rPr>
              <a:t>ldt</a:t>
            </a:r>
            <a:r>
              <a:rPr lang="en-US" altLang="ko-KR" sz="800" dirty="0">
                <a:latin typeface="+mn-ea"/>
                <a:ea typeface="+mn-ea"/>
              </a:rPr>
              <a:t>, NUM_USER_LDT_ENTRIES);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800" dirty="0"/>
          </a:p>
        </p:txBody>
      </p:sp>
      <p:sp>
        <p:nvSpPr>
          <p:cNvPr id="59" name="직사각형 58"/>
          <p:cNvSpPr/>
          <p:nvPr/>
        </p:nvSpPr>
        <p:spPr>
          <a:xfrm>
            <a:off x="950686" y="4723396"/>
            <a:ext cx="4724400" cy="30066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그림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892" y="5230798"/>
            <a:ext cx="2753668" cy="1079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2" name="꺾인 연결선 61"/>
          <p:cNvCxnSpPr>
            <a:stCxn id="59" idx="3"/>
          </p:cNvCxnSpPr>
          <p:nvPr/>
        </p:nvCxnSpPr>
        <p:spPr>
          <a:xfrm flipV="1">
            <a:off x="5675086" y="3529566"/>
            <a:ext cx="941087" cy="1344163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4689" y="5230798"/>
            <a:ext cx="2868221" cy="1107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47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marL="0" indent="0">
          <a:buNone/>
          <a:defRPr sz="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16468</TotalTime>
  <Words>1027</Words>
  <Application>Microsoft Office PowerPoint</Application>
  <PresentationFormat>화면 슬라이드 쇼(4:3)</PresentationFormat>
  <Paragraphs>274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맑은 고딕</vt:lpstr>
      <vt:lpstr>Arial</vt:lpstr>
      <vt:lpstr>Calibri</vt:lpstr>
      <vt:lpstr>Tahoma</vt:lpstr>
      <vt:lpstr>Wingdings</vt:lpstr>
      <vt:lpstr>SH_radial_light_grey</vt:lpstr>
      <vt:lpstr>Project 1 ELF, Program loading</vt:lpstr>
      <vt:lpstr>elf.c</vt:lpstr>
      <vt:lpstr>userseg.c</vt:lpstr>
      <vt:lpstr>userseg.c</vt:lpstr>
      <vt:lpstr>userseg.c</vt:lpstr>
      <vt:lpstr>Project 2 User context</vt:lpstr>
      <vt:lpstr>userseg2.c</vt:lpstr>
      <vt:lpstr>User context Descriptor Table - LDT </vt:lpstr>
      <vt:lpstr>userseg2.c</vt:lpstr>
      <vt:lpstr>userseg2.c</vt:lpstr>
      <vt:lpstr>Project 3 EDF-Scheduling</vt:lpstr>
      <vt:lpstr>timer.c</vt:lpstr>
      <vt:lpstr>kthread.c</vt:lpstr>
      <vt:lpstr>kthread.c</vt:lpstr>
      <vt:lpstr>Project 4 Semaphore</vt:lpstr>
      <vt:lpstr>Semaphore</vt:lpstr>
      <vt:lpstr>PowerPoint 프레젠테이션</vt:lpstr>
      <vt:lpstr>PowerPoint 프레젠테이션</vt:lpstr>
      <vt:lpstr>PowerPoint 프레젠테이션</vt:lpstr>
      <vt:lpstr>Project 제출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hoon</cp:lastModifiedBy>
  <cp:revision>252</cp:revision>
  <cp:lastPrinted>2015-03-16T13:33:01Z</cp:lastPrinted>
  <dcterms:created xsi:type="dcterms:W3CDTF">2013-08-12T05:24:51Z</dcterms:created>
  <dcterms:modified xsi:type="dcterms:W3CDTF">2015-05-12T07:42:10Z</dcterms:modified>
</cp:coreProperties>
</file>