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309" r:id="rId3"/>
    <p:sldId id="310" r:id="rId4"/>
    <p:sldId id="311" r:id="rId5"/>
    <p:sldId id="312" r:id="rId6"/>
    <p:sldId id="264" r:id="rId7"/>
    <p:sldId id="313" r:id="rId8"/>
    <p:sldId id="292" r:id="rId9"/>
    <p:sldId id="314" r:id="rId10"/>
    <p:sldId id="315" r:id="rId11"/>
    <p:sldId id="276" r:id="rId12"/>
    <p:sldId id="296" r:id="rId13"/>
    <p:sldId id="320" r:id="rId14"/>
    <p:sldId id="319" r:id="rId15"/>
    <p:sldId id="279" r:id="rId16"/>
    <p:sldId id="305" r:id="rId17"/>
    <p:sldId id="301" r:id="rId18"/>
    <p:sldId id="316" r:id="rId19"/>
    <p:sldId id="317" r:id="rId20"/>
    <p:sldId id="308" r:id="rId21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E1B"/>
    <a:srgbClr val="CFE7F5"/>
    <a:srgbClr val="F5C61B"/>
    <a:srgbClr val="FFE701"/>
    <a:srgbClr val="907206"/>
    <a:srgbClr val="171717"/>
    <a:srgbClr val="C9A009"/>
    <a:srgbClr val="D5A909"/>
    <a:srgbClr val="B85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86331" autoAdjust="0"/>
  </p:normalViewPr>
  <p:slideViewPr>
    <p:cSldViewPr>
      <p:cViewPr varScale="1">
        <p:scale>
          <a:sx n="132" d="100"/>
          <a:sy n="132" d="100"/>
        </p:scale>
        <p:origin x="16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8CD36664-BBCE-4049-B85A-55A85C7D5208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1498C8E-7C39-46B4-944C-1F87FD63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9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ppttemplate.net/?utm_source=ppt&amp;utm_medium=link&amp;utm_term=basic&amp;utm_content=0001&amp;utm_campaign=ppt" TargetMode="External"/><Relationship Id="rId7" Type="http://schemas.openxmlformats.org/officeDocument/2006/relationships/hyperlink" Target="http://ppttemplate.net/?utm_source=ppt&amp;utm_medium=logo&amp;utm_term=basic&amp;utm_content=0001&amp;utm_campaign=ppt" TargetMode="External"/><Relationship Id="rId2" Type="http://schemas.openxmlformats.org/officeDocument/2006/relationships/hyperlink" Target="https://twitter.com/ppttemplatenet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jpg"/><Relationship Id="rId5" Type="http://schemas.openxmlformats.org/officeDocument/2006/relationships/hyperlink" Target="http://slidehunter.com/" TargetMode="External"/><Relationship Id="rId4" Type="http://schemas.openxmlformats.org/officeDocument/2006/relationships/hyperlink" Target="http://slideonline.com/" TargetMode="Externa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/>
          <p:cNvSpPr/>
          <p:nvPr userDrawn="1"/>
        </p:nvSpPr>
        <p:spPr>
          <a:xfrm flipV="1">
            <a:off x="8610600" y="5623923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C9A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9" name="Freeform 18"/>
          <p:cNvSpPr/>
          <p:nvPr userDrawn="1"/>
        </p:nvSpPr>
        <p:spPr>
          <a:xfrm flipH="1" flipV="1">
            <a:off x="4932908" y="5623923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C9A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7" name="Freeform 16"/>
          <p:cNvSpPr/>
          <p:nvPr userDrawn="1"/>
        </p:nvSpPr>
        <p:spPr>
          <a:xfrm flipH="1">
            <a:off x="4932908" y="1040130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C9A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Freeform 14"/>
          <p:cNvSpPr/>
          <p:nvPr userDrawn="1"/>
        </p:nvSpPr>
        <p:spPr>
          <a:xfrm>
            <a:off x="8610600" y="1040130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C9A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234440"/>
            <a:ext cx="9144000" cy="43891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 userDrawn="1"/>
        </p:nvSpPr>
        <p:spPr>
          <a:xfrm flipV="1">
            <a:off x="5022166" y="1039767"/>
            <a:ext cx="3740834" cy="2389233"/>
          </a:xfrm>
          <a:prstGeom prst="triangle">
            <a:avLst/>
          </a:prstGeom>
          <a:solidFill>
            <a:srgbClr val="F5C61B">
              <a:alpha val="86667"/>
            </a:srgbClr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410200" cy="60463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618096"/>
            <a:ext cx="3581400" cy="3810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E70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-1" y="4191000"/>
            <a:ext cx="9144001" cy="1432560"/>
          </a:xfrm>
          <a:prstGeom prst="rect">
            <a:avLst/>
          </a:prstGeom>
          <a:solidFill>
            <a:srgbClr val="17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 userDrawn="1"/>
        </p:nvSpPr>
        <p:spPr>
          <a:xfrm>
            <a:off x="5022166" y="3429000"/>
            <a:ext cx="3740834" cy="2389233"/>
          </a:xfrm>
          <a:prstGeom prst="triangle">
            <a:avLst/>
          </a:prstGeom>
          <a:solidFill>
            <a:srgbClr val="F5C61B">
              <a:alpha val="86667"/>
            </a:srgbClr>
          </a:solidFill>
          <a:ln>
            <a:noFill/>
          </a:ln>
          <a:effectLst>
            <a:outerShdw blurRad="889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4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2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49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92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49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0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/>
          <p:cNvSpPr/>
          <p:nvPr userDrawn="1"/>
        </p:nvSpPr>
        <p:spPr>
          <a:xfrm flipV="1">
            <a:off x="8610600" y="5623923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9" name="Freeform 18"/>
          <p:cNvSpPr/>
          <p:nvPr userDrawn="1"/>
        </p:nvSpPr>
        <p:spPr>
          <a:xfrm flipH="1" flipV="1">
            <a:off x="4932908" y="5623923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Freeform 14"/>
          <p:cNvSpPr/>
          <p:nvPr userDrawn="1"/>
        </p:nvSpPr>
        <p:spPr>
          <a:xfrm>
            <a:off x="8610600" y="1040130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7" name="Freeform 16"/>
          <p:cNvSpPr/>
          <p:nvPr userDrawn="1"/>
        </p:nvSpPr>
        <p:spPr>
          <a:xfrm flipH="1">
            <a:off x="4932908" y="1040130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234440"/>
            <a:ext cx="9144000" cy="43891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 userDrawn="1"/>
        </p:nvSpPr>
        <p:spPr>
          <a:xfrm flipV="1">
            <a:off x="5022166" y="1039767"/>
            <a:ext cx="3740834" cy="2389233"/>
          </a:xfrm>
          <a:prstGeom prst="triangle">
            <a:avLst/>
          </a:prstGeom>
          <a:solidFill>
            <a:srgbClr val="00B0F0">
              <a:alpha val="86667"/>
            </a:srgbClr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410200" cy="60463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618096"/>
            <a:ext cx="3581400" cy="3810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00B0F0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-1" y="4191000"/>
            <a:ext cx="9144001" cy="1432560"/>
          </a:xfrm>
          <a:prstGeom prst="rect">
            <a:avLst/>
          </a:prstGeom>
          <a:solidFill>
            <a:srgbClr val="17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 userDrawn="1"/>
        </p:nvSpPr>
        <p:spPr>
          <a:xfrm>
            <a:off x="5022166" y="3429000"/>
            <a:ext cx="3740834" cy="2389233"/>
          </a:xfrm>
          <a:prstGeom prst="triangle">
            <a:avLst/>
          </a:prstGeom>
          <a:solidFill>
            <a:srgbClr val="00B0F0">
              <a:alpha val="86667"/>
            </a:srgbClr>
          </a:solidFill>
          <a:ln>
            <a:noFill/>
          </a:ln>
          <a:effectLst>
            <a:outerShdw blurRad="889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4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1"/>
            <a:ext cx="8382000" cy="3962400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>
              <a:defRPr 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2pPr>
            <a:lvl3pPr>
              <a:defRPr 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3pPr>
            <a:lvl4pPr>
              <a:defRPr lang="en-US" sz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4pPr>
            <a:lvl5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5pPr>
          </a:lstStyle>
          <a:p>
            <a:pPr lvl="0">
              <a:spcBef>
                <a:spcPct val="0"/>
              </a:spcBef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7695029" y="381116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907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" y="443087"/>
            <a:ext cx="9144000" cy="139982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V="1">
            <a:off x="6550567" y="381000"/>
            <a:ext cx="1193067" cy="762000"/>
          </a:xfrm>
          <a:prstGeom prst="triangle">
            <a:avLst/>
          </a:prstGeom>
          <a:solidFill>
            <a:srgbClr val="F5C61B">
              <a:alpha val="86667"/>
            </a:srgbClr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 flipH="1">
            <a:off x="6522100" y="381116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907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1" name="Freeform 10"/>
          <p:cNvSpPr/>
          <p:nvPr userDrawn="1"/>
        </p:nvSpPr>
        <p:spPr>
          <a:xfrm flipV="1">
            <a:off x="7695029" y="1843029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907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Freeform 11"/>
          <p:cNvSpPr/>
          <p:nvPr userDrawn="1"/>
        </p:nvSpPr>
        <p:spPr>
          <a:xfrm flipH="1" flipV="1">
            <a:off x="6522100" y="1843029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907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4" name="Isosceles Triangle 13"/>
          <p:cNvSpPr/>
          <p:nvPr userDrawn="1"/>
        </p:nvSpPr>
        <p:spPr>
          <a:xfrm>
            <a:off x="6550567" y="1143000"/>
            <a:ext cx="1193067" cy="762000"/>
          </a:xfrm>
          <a:prstGeom prst="triangle">
            <a:avLst/>
          </a:prstGeom>
          <a:solidFill>
            <a:srgbClr val="F5C61B">
              <a:alpha val="86667"/>
            </a:srgbClr>
          </a:solidFill>
          <a:ln>
            <a:noFill/>
          </a:ln>
          <a:effectLst>
            <a:outerShdw blurRad="889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79120"/>
            <a:ext cx="5410200" cy="640080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en-US" sz="3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2"/>
          <p:cNvSpPr>
            <a:spLocks noGrp="1"/>
          </p:cNvSpPr>
          <p:nvPr>
            <p:ph type="subTitle" idx="14"/>
          </p:nvPr>
        </p:nvSpPr>
        <p:spPr>
          <a:xfrm>
            <a:off x="228600" y="1205132"/>
            <a:ext cx="3581400" cy="3810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E70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0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1"/>
            <a:ext cx="8382000" cy="3962400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>
              <a:defRPr 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2pPr>
            <a:lvl3pPr>
              <a:defRPr 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3pPr>
            <a:lvl4pPr>
              <a:defRPr lang="en-US" sz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4pPr>
            <a:lvl5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5pPr>
          </a:lstStyle>
          <a:p>
            <a:pPr lvl="0">
              <a:spcBef>
                <a:spcPct val="0"/>
              </a:spcBef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7695029" y="381116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" y="443087"/>
            <a:ext cx="9144000" cy="139982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V="1">
            <a:off x="6550567" y="381000"/>
            <a:ext cx="1193067" cy="762000"/>
          </a:xfrm>
          <a:prstGeom prst="triangle">
            <a:avLst/>
          </a:prstGeom>
          <a:solidFill>
            <a:srgbClr val="00B0F0">
              <a:alpha val="86667"/>
            </a:srgbClr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 flipH="1">
            <a:off x="6522100" y="381116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1" name="Freeform 10"/>
          <p:cNvSpPr/>
          <p:nvPr userDrawn="1"/>
        </p:nvSpPr>
        <p:spPr>
          <a:xfrm flipV="1">
            <a:off x="7695029" y="1843029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Freeform 11"/>
          <p:cNvSpPr/>
          <p:nvPr userDrawn="1"/>
        </p:nvSpPr>
        <p:spPr>
          <a:xfrm flipH="1" flipV="1">
            <a:off x="6522100" y="1843029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4" name="Isosceles Triangle 13"/>
          <p:cNvSpPr/>
          <p:nvPr userDrawn="1"/>
        </p:nvSpPr>
        <p:spPr>
          <a:xfrm>
            <a:off x="6550567" y="1143000"/>
            <a:ext cx="1193067" cy="762000"/>
          </a:xfrm>
          <a:prstGeom prst="triangle">
            <a:avLst/>
          </a:prstGeom>
          <a:solidFill>
            <a:srgbClr val="00B0F0">
              <a:alpha val="86667"/>
            </a:srgbClr>
          </a:solidFill>
          <a:ln>
            <a:noFill/>
          </a:ln>
          <a:effectLst>
            <a:outerShdw blurRad="889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79120"/>
            <a:ext cx="5410200" cy="640080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en-US" sz="3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2"/>
          <p:cNvSpPr>
            <a:spLocks noGrp="1"/>
          </p:cNvSpPr>
          <p:nvPr>
            <p:ph type="subTitle" idx="14"/>
          </p:nvPr>
        </p:nvSpPr>
        <p:spPr>
          <a:xfrm>
            <a:off x="228600" y="1205132"/>
            <a:ext cx="3581400" cy="3810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E70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8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664950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6720265" y="622543"/>
            <a:ext cx="853971" cy="1040914"/>
            <a:chOff x="6522100" y="381000"/>
            <a:chExt cx="1250300" cy="1524000"/>
          </a:xfrm>
        </p:grpSpPr>
        <p:sp>
          <p:nvSpPr>
            <p:cNvPr id="7" name="Freeform 6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9" name="Isosceles Triangle 8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1" name="Freeform 10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2" name="Freeform 11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4" name="Isosceles Triangle 13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579120"/>
            <a:ext cx="5410200" cy="1097280"/>
          </a:xfr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en-US" sz="24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 algn="l"/>
            <a:r>
              <a:rPr lang="en-US" smtClean="0"/>
              <a:t>Download More</a:t>
            </a:r>
            <a:br>
              <a:rPr lang="en-US" smtClean="0"/>
            </a:br>
            <a:r>
              <a:rPr lang="en-US" smtClean="0"/>
              <a:t>Free PowerPoint Templates</a:t>
            </a:r>
            <a:endParaRPr lang="en-US"/>
          </a:p>
        </p:txBody>
      </p:sp>
      <p:sp>
        <p:nvSpPr>
          <p:cNvPr id="16" name="Content Placeholder 1"/>
          <p:cNvSpPr txBox="1">
            <a:spLocks/>
          </p:cNvSpPr>
          <p:nvPr userDrawn="1"/>
        </p:nvSpPr>
        <p:spPr>
          <a:xfrm>
            <a:off x="228600" y="1981200"/>
            <a:ext cx="4190999" cy="47244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4000" dirty="0" smtClean="0">
                <a:solidFill>
                  <a:prstClr val="black"/>
                </a:solidFill>
              </a:rPr>
              <a:t>Thank you!</a:t>
            </a:r>
            <a:endParaRPr lang="en-US" sz="28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this PowerPoint template for free based on creative commons </a:t>
            </a:r>
            <a:r>
              <a:rPr lang="en-US" sz="1600" smtClean="0">
                <a:solidFill>
                  <a:prstClr val="black"/>
                </a:solidFill>
              </a:rPr>
              <a:t>license.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2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8" name="Rectangle 17">
            <a:hlinkClick r:id="rId4"/>
          </p:cNvPr>
          <p:cNvSpPr/>
          <p:nvPr userDrawn="1"/>
        </p:nvSpPr>
        <p:spPr>
          <a:xfrm>
            <a:off x="5475288" y="5791200"/>
            <a:ext cx="2982912" cy="609600"/>
          </a:xfrm>
          <a:prstGeom prst="rect">
            <a:avLst/>
          </a:prstGeom>
          <a:gradFill>
            <a:gsLst>
              <a:gs pos="47000">
                <a:schemeClr val="tx1">
                  <a:lumMod val="65000"/>
                  <a:lumOff val="35000"/>
                </a:schemeClr>
              </a:gs>
              <a:gs pos="27000">
                <a:schemeClr val="tx1">
                  <a:lumMod val="85000"/>
                  <a:lumOff val="15000"/>
                </a:schemeClr>
              </a:gs>
              <a:gs pos="87000">
                <a:schemeClr val="bg1">
                  <a:lumMod val="65000"/>
                </a:schemeClr>
              </a:gs>
            </a:gsLst>
            <a:lin ang="16200000" scaled="0"/>
          </a:gradFill>
          <a:ln w="22225" cap="sq" cmpd="sng">
            <a:solidFill>
              <a:schemeClr val="tx1">
                <a:lumMod val="75000"/>
                <a:lumOff val="25000"/>
              </a:schemeClr>
            </a:solidFill>
            <a:bevel/>
          </a:ln>
          <a:effectLst>
            <a:glow>
              <a:schemeClr val="accent1"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Upload to Slide Online.com</a:t>
            </a:r>
          </a:p>
        </p:txBody>
      </p:sp>
      <p:sp>
        <p:nvSpPr>
          <p:cNvPr id="19" name="Rectangle 18">
            <a:hlinkClick r:id="rId5"/>
          </p:cNvPr>
          <p:cNvSpPr/>
          <p:nvPr userDrawn="1"/>
        </p:nvSpPr>
        <p:spPr>
          <a:xfrm>
            <a:off x="692945" y="5791200"/>
            <a:ext cx="2982912" cy="609600"/>
          </a:xfrm>
          <a:prstGeom prst="rect">
            <a:avLst/>
          </a:prstGeom>
          <a:effectLst>
            <a:innerShdw blurRad="304800" dist="50800" dir="81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Download Free Templates</a:t>
            </a:r>
          </a:p>
        </p:txBody>
      </p:sp>
      <p:pic>
        <p:nvPicPr>
          <p:cNvPr id="20" name="Picture 19">
            <a:hlinkClick r:id="rId4"/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181600"/>
            <a:ext cx="1511733" cy="361782"/>
          </a:xfrm>
          <a:prstGeom prst="rect">
            <a:avLst/>
          </a:prstGeom>
        </p:spPr>
      </p:pic>
      <p:pic>
        <p:nvPicPr>
          <p:cNvPr id="21" name="Picture 2" descr="E:\cloud\drive\websites\ppttemplate\ppt\logo-ppttemplate.png">
            <a:hlinkClick r:id="rId7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58" y="-3629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ontent Placeholder 1"/>
          <p:cNvSpPr txBox="1">
            <a:spLocks/>
          </p:cNvSpPr>
          <p:nvPr userDrawn="1"/>
        </p:nvSpPr>
        <p:spPr>
          <a:xfrm>
            <a:off x="4876800" y="1981200"/>
            <a:ext cx="4038599" cy="47244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4000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4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819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2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9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8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01C1-04BE-4996-AB3B-C87F51C2A1D7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74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2.png"/><Relationship Id="rId4" Type="http://schemas.openxmlformats.org/officeDocument/2006/relationships/image" Target="../media/image2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715000" cy="1823830"/>
          </a:xfrm>
        </p:spPr>
        <p:txBody>
          <a:bodyPr anchor="ctr">
            <a:noAutofit/>
          </a:bodyPr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1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ELF, Program loading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18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userseg2.c</a:t>
            </a:r>
            <a:endParaRPr lang="en-US" dirty="0"/>
          </a:p>
        </p:txBody>
      </p:sp>
      <p:sp>
        <p:nvSpPr>
          <p:cNvPr id="26" name="내용 개체 틀 2"/>
          <p:cNvSpPr txBox="1">
            <a:spLocks/>
          </p:cNvSpPr>
          <p:nvPr/>
        </p:nvSpPr>
        <p:spPr>
          <a:xfrm>
            <a:off x="228600" y="1983545"/>
            <a:ext cx="8686800" cy="4213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err="1" smtClean="0">
                <a:latin typeface="+mn-ea"/>
                <a:ea typeface="+mn-ea"/>
              </a:rPr>
              <a:t>struct</a:t>
            </a:r>
            <a:r>
              <a:rPr lang="en-US" altLang="ko-KR" sz="1200" dirty="0" smtClean="0">
                <a:latin typeface="+mn-ea"/>
                <a:ea typeface="+mn-ea"/>
              </a:rPr>
              <a:t> </a:t>
            </a:r>
            <a:r>
              <a:rPr lang="en-US" altLang="ko-KR" sz="1200" dirty="0" err="1">
                <a:latin typeface="+mn-ea"/>
                <a:ea typeface="+mn-ea"/>
              </a:rPr>
              <a:t>User_Context</a:t>
            </a:r>
            <a:r>
              <a:rPr lang="en-US" altLang="ko-KR" sz="1200" dirty="0">
                <a:latin typeface="+mn-ea"/>
                <a:ea typeface="+mn-ea"/>
              </a:rPr>
              <a:t>* </a:t>
            </a:r>
            <a:r>
              <a:rPr lang="en-US" altLang="ko-KR" sz="1200" dirty="0" err="1" smtClean="0">
                <a:latin typeface="+mn-ea"/>
                <a:ea typeface="+mn-ea"/>
              </a:rPr>
              <a:t>Create_User_Context</a:t>
            </a:r>
            <a:r>
              <a:rPr lang="en-US" altLang="ko-KR" sz="1200" dirty="0" smtClean="0">
                <a:latin typeface="+mn-ea"/>
                <a:ea typeface="+mn-ea"/>
              </a:rPr>
              <a:t> (</a:t>
            </a:r>
            <a:r>
              <a:rPr lang="en-US" altLang="ko-KR" sz="1200" dirty="0" err="1">
                <a:latin typeface="+mn-ea"/>
                <a:ea typeface="+mn-ea"/>
              </a:rPr>
              <a:t>ulong_t</a:t>
            </a:r>
            <a:r>
              <a:rPr lang="en-US" altLang="ko-KR" sz="1200" dirty="0">
                <a:latin typeface="+mn-ea"/>
                <a:ea typeface="+mn-ea"/>
              </a:rPr>
              <a:t> size)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301348" y="2778581"/>
            <a:ext cx="5647346" cy="60820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내용 개체 틀 2"/>
          <p:cNvSpPr txBox="1">
            <a:spLocks/>
          </p:cNvSpPr>
          <p:nvPr/>
        </p:nvSpPr>
        <p:spPr>
          <a:xfrm>
            <a:off x="301348" y="2832747"/>
            <a:ext cx="7090229" cy="49987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altLang="ko-KR" sz="800" dirty="0" smtClean="0">
                <a:latin typeface="+mn-ea"/>
                <a:ea typeface="+mn-ea"/>
              </a:rPr>
              <a:t>Init_Code_Segment_Descriptor( ~ );</a:t>
            </a:r>
          </a:p>
          <a:p>
            <a:pPr marL="0" indent="0">
              <a:buNone/>
            </a:pPr>
            <a:endParaRPr lang="fr-FR" altLang="ko-KR" sz="800" dirty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ko-KR" sz="800" dirty="0" err="1" smtClean="0">
                <a:latin typeface="+mn-ea"/>
                <a:ea typeface="+mn-ea"/>
              </a:rPr>
              <a:t>Init_Data_Segment_Descriptor</a:t>
            </a:r>
            <a:r>
              <a:rPr lang="en-US" altLang="ko-KR" sz="800" dirty="0" smtClean="0">
                <a:latin typeface="+mn-ea"/>
                <a:ea typeface="+mn-ea"/>
              </a:rPr>
              <a:t>( ~ );</a:t>
            </a:r>
            <a:endParaRPr lang="en-US" altLang="ko-KR" sz="800" dirty="0">
              <a:latin typeface="+mn-ea"/>
              <a:ea typeface="+mn-ea"/>
            </a:endParaRPr>
          </a:p>
        </p:txBody>
      </p:sp>
      <p:pic>
        <p:nvPicPr>
          <p:cNvPr id="21" name="그림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48" y="5104361"/>
            <a:ext cx="3506390" cy="1004913"/>
          </a:xfrm>
          <a:prstGeom prst="rect">
            <a:avLst/>
          </a:prstGeom>
        </p:spPr>
      </p:pic>
      <p:cxnSp>
        <p:nvCxnSpPr>
          <p:cNvPr id="17" name="꺾인 연결선 16"/>
          <p:cNvCxnSpPr>
            <a:stCxn id="37" idx="3"/>
            <a:endCxn id="21" idx="3"/>
          </p:cNvCxnSpPr>
          <p:nvPr/>
        </p:nvCxnSpPr>
        <p:spPr>
          <a:xfrm>
            <a:off x="5958525" y="4754182"/>
            <a:ext cx="1482213" cy="852636"/>
          </a:xfrm>
          <a:prstGeom prst="bentConnector3">
            <a:avLst>
              <a:gd name="adj1" fmla="val 115423"/>
            </a:avLst>
          </a:prstGeom>
          <a:ln w="127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그림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020" y="2456209"/>
            <a:ext cx="2586128" cy="14649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40" name="꺾인 연결선 39"/>
          <p:cNvCxnSpPr>
            <a:stCxn id="19" idx="3"/>
            <a:endCxn id="44" idx="0"/>
          </p:cNvCxnSpPr>
          <p:nvPr/>
        </p:nvCxnSpPr>
        <p:spPr>
          <a:xfrm flipV="1">
            <a:off x="5948694" y="2625157"/>
            <a:ext cx="2193294" cy="457529"/>
          </a:xfrm>
          <a:prstGeom prst="bentConnector4">
            <a:avLst>
              <a:gd name="adj1" fmla="val 7432"/>
              <a:gd name="adj2" fmla="val 149964"/>
            </a:avLst>
          </a:prstGeom>
          <a:ln w="127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직사각형 43"/>
          <p:cNvSpPr/>
          <p:nvPr/>
        </p:nvSpPr>
        <p:spPr>
          <a:xfrm>
            <a:off x="7749576" y="2625157"/>
            <a:ext cx="784824" cy="575243"/>
          </a:xfrm>
          <a:prstGeom prst="rect">
            <a:avLst/>
          </a:prstGeom>
          <a:noFill/>
          <a:ln w="222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8" name="그림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179" y="3467359"/>
            <a:ext cx="2924030" cy="8399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7" name="직사각형 36"/>
          <p:cNvSpPr/>
          <p:nvPr/>
        </p:nvSpPr>
        <p:spPr>
          <a:xfrm>
            <a:off x="311179" y="4450077"/>
            <a:ext cx="5647346" cy="60820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내용 개체 틀 2"/>
          <p:cNvSpPr txBox="1">
            <a:spLocks/>
          </p:cNvSpPr>
          <p:nvPr/>
        </p:nvSpPr>
        <p:spPr>
          <a:xfrm>
            <a:off x="377123" y="4504243"/>
            <a:ext cx="5647346" cy="5540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800" dirty="0" err="1">
                <a:latin typeface="+mn-ea"/>
                <a:ea typeface="+mn-ea"/>
              </a:rPr>
              <a:t>pUserContext</a:t>
            </a:r>
            <a:r>
              <a:rPr lang="en-US" altLang="ko-KR" sz="800" dirty="0">
                <a:latin typeface="+mn-ea"/>
                <a:ea typeface="+mn-ea"/>
              </a:rPr>
              <a:t>-&gt;</a:t>
            </a:r>
            <a:r>
              <a:rPr lang="en-US" altLang="ko-KR" sz="800" dirty="0" err="1">
                <a:latin typeface="+mn-ea"/>
                <a:ea typeface="+mn-ea"/>
              </a:rPr>
              <a:t>ldtSelector</a:t>
            </a:r>
            <a:r>
              <a:rPr lang="en-US" altLang="ko-KR" sz="800" dirty="0">
                <a:latin typeface="+mn-ea"/>
                <a:ea typeface="+mn-ea"/>
              </a:rPr>
              <a:t> = Selector</a:t>
            </a:r>
            <a:r>
              <a:rPr lang="en-US" altLang="ko-KR" sz="800" dirty="0" smtClean="0">
                <a:latin typeface="+mn-ea"/>
                <a:ea typeface="+mn-ea"/>
              </a:rPr>
              <a:t>( ~ );</a:t>
            </a:r>
            <a:endParaRPr lang="en-US" altLang="ko-KR" sz="800" dirty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pt-BR" altLang="ko-KR" sz="800" dirty="0">
                <a:latin typeface="+mn-ea"/>
                <a:ea typeface="+mn-ea"/>
              </a:rPr>
              <a:t>pUserContext-&gt;csSelector = </a:t>
            </a:r>
            <a:r>
              <a:rPr lang="pt-BR" altLang="ko-KR" sz="800" dirty="0" smtClean="0">
                <a:latin typeface="+mn-ea"/>
                <a:ea typeface="+mn-ea"/>
              </a:rPr>
              <a:t>Selector( ~ );</a:t>
            </a:r>
            <a:endParaRPr lang="pt-BR" altLang="ko-KR" sz="800" dirty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pt-BR" altLang="ko-KR" sz="800" dirty="0">
                <a:latin typeface="+mn-ea"/>
                <a:ea typeface="+mn-ea"/>
              </a:rPr>
              <a:t>pUserContext-&gt;dsSelector = </a:t>
            </a:r>
            <a:r>
              <a:rPr lang="pt-BR" altLang="ko-KR" sz="800" dirty="0" smtClean="0">
                <a:latin typeface="+mn-ea"/>
                <a:ea typeface="+mn-ea"/>
              </a:rPr>
              <a:t>Selector( ~ );</a:t>
            </a:r>
            <a:endParaRPr lang="pt-BR" altLang="ko-KR" sz="800" dirty="0">
              <a:latin typeface="+mn-ea"/>
              <a:ea typeface="+mn-ea"/>
            </a:endParaRPr>
          </a:p>
        </p:txBody>
      </p:sp>
      <p:cxnSp>
        <p:nvCxnSpPr>
          <p:cNvPr id="41" name="꺾인 연결선 40"/>
          <p:cNvCxnSpPr>
            <a:stCxn id="37" idx="3"/>
            <a:endCxn id="42" idx="2"/>
          </p:cNvCxnSpPr>
          <p:nvPr/>
        </p:nvCxnSpPr>
        <p:spPr>
          <a:xfrm flipV="1">
            <a:off x="5958525" y="3731839"/>
            <a:ext cx="2183463" cy="1022343"/>
          </a:xfrm>
          <a:prstGeom prst="bentConnector2">
            <a:avLst/>
          </a:prstGeom>
          <a:ln w="127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직사각형 41"/>
          <p:cNvSpPr/>
          <p:nvPr/>
        </p:nvSpPr>
        <p:spPr>
          <a:xfrm>
            <a:off x="7749576" y="3297895"/>
            <a:ext cx="784824" cy="433944"/>
          </a:xfrm>
          <a:prstGeom prst="rect">
            <a:avLst/>
          </a:prstGeom>
          <a:noFill/>
          <a:ln w="222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직사각형 45"/>
          <p:cNvSpPr/>
          <p:nvPr/>
        </p:nvSpPr>
        <p:spPr>
          <a:xfrm>
            <a:off x="262415" y="6234377"/>
            <a:ext cx="5647346" cy="28143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내용 개체 틀 2"/>
          <p:cNvSpPr txBox="1">
            <a:spLocks/>
          </p:cNvSpPr>
          <p:nvPr/>
        </p:nvSpPr>
        <p:spPr>
          <a:xfrm>
            <a:off x="262416" y="6274225"/>
            <a:ext cx="5647346" cy="2770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800" dirty="0" err="1"/>
              <a:t>pUserContext</a:t>
            </a:r>
            <a:r>
              <a:rPr lang="en-US" altLang="ko-KR" sz="800" dirty="0"/>
              <a:t>-&gt;</a:t>
            </a:r>
            <a:r>
              <a:rPr lang="en-US" altLang="ko-KR" sz="800" dirty="0" err="1"/>
              <a:t>refCount</a:t>
            </a:r>
            <a:r>
              <a:rPr lang="en-US" altLang="ko-KR" sz="800" dirty="0"/>
              <a:t> = </a:t>
            </a:r>
            <a:r>
              <a:rPr lang="en-US" altLang="ko-KR" sz="800" dirty="0" smtClean="0"/>
              <a:t>0;</a:t>
            </a:r>
            <a:endParaRPr lang="en-US" altLang="ko-KR" sz="800" dirty="0"/>
          </a:p>
        </p:txBody>
      </p:sp>
      <p:pic>
        <p:nvPicPr>
          <p:cNvPr id="36" name="그림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370" y="5215146"/>
            <a:ext cx="3576388" cy="5807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002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6096000" cy="1823830"/>
          </a:xfrm>
        </p:spPr>
        <p:txBody>
          <a:bodyPr anchor="ctr">
            <a:noAutofit/>
          </a:bodyPr>
          <a:lstStyle/>
          <a:p>
            <a:pPr algn="ctr"/>
            <a:r>
              <a:rPr lang="en-US" altLang="ko-K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</a:t>
            </a:r>
            <a:r>
              <a:rPr lang="en-US" altLang="ko-K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EDF-Scheduling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11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err="1"/>
              <a:t>timer.c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762000" y="2057400"/>
            <a:ext cx="7620000" cy="1905000"/>
            <a:chOff x="235527" y="3059783"/>
            <a:chExt cx="8750850" cy="2426617"/>
          </a:xfrm>
        </p:grpSpPr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5527" y="3085253"/>
              <a:ext cx="2880000" cy="190790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0952" y="3124200"/>
              <a:ext cx="2880000" cy="231937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6377" y="3059783"/>
              <a:ext cx="2880000" cy="242661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8" name="직사각형 7"/>
          <p:cNvSpPr/>
          <p:nvPr/>
        </p:nvSpPr>
        <p:spPr>
          <a:xfrm>
            <a:off x="433614" y="2050142"/>
            <a:ext cx="8276771" cy="1988457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228600" y="5099182"/>
            <a:ext cx="4724400" cy="366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>
                <a:latin typeface="+mn-ea"/>
                <a:ea typeface="+mn-ea"/>
              </a:rPr>
              <a:t>static void </a:t>
            </a:r>
            <a:r>
              <a:rPr lang="en-US" altLang="ko-KR" sz="1200" dirty="0" err="1">
                <a:latin typeface="+mn-ea"/>
                <a:ea typeface="+mn-ea"/>
              </a:rPr>
              <a:t>Timer_Interrupt_Handler</a:t>
            </a:r>
            <a:r>
              <a:rPr lang="en-US" altLang="ko-KR" sz="1200" dirty="0">
                <a:latin typeface="+mn-ea"/>
                <a:ea typeface="+mn-ea"/>
              </a:rPr>
              <a:t>(</a:t>
            </a:r>
            <a:r>
              <a:rPr lang="en-US" altLang="ko-KR" sz="1200" dirty="0" err="1">
                <a:latin typeface="+mn-ea"/>
                <a:ea typeface="+mn-ea"/>
              </a:rPr>
              <a:t>struct</a:t>
            </a:r>
            <a:r>
              <a:rPr lang="en-US" altLang="ko-KR" sz="1200" dirty="0">
                <a:latin typeface="+mn-ea"/>
                <a:ea typeface="+mn-ea"/>
              </a:rPr>
              <a:t> </a:t>
            </a:r>
            <a:r>
              <a:rPr lang="en-US" altLang="ko-KR" sz="1200" dirty="0" err="1">
                <a:latin typeface="+mn-ea"/>
                <a:ea typeface="+mn-ea"/>
              </a:rPr>
              <a:t>Interrupt_State</a:t>
            </a:r>
            <a:r>
              <a:rPr lang="en-US" altLang="ko-KR" sz="1200" dirty="0">
                <a:latin typeface="+mn-ea"/>
                <a:ea typeface="+mn-ea"/>
              </a:rPr>
              <a:t>* state)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4183501" y="5621997"/>
            <a:ext cx="17542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800" dirty="0">
                <a:latin typeface="+mn-ea"/>
              </a:rPr>
              <a:t>if(policy == 2 &amp;&amp; spawned)</a:t>
            </a:r>
          </a:p>
          <a:p>
            <a:r>
              <a:rPr lang="en-US" altLang="ko-KR" sz="800" dirty="0">
                <a:latin typeface="+mn-ea"/>
              </a:rPr>
              <a:t>{</a:t>
            </a:r>
          </a:p>
          <a:p>
            <a:r>
              <a:rPr lang="en-US" altLang="ko-KR" sz="800" dirty="0" smtClean="0">
                <a:latin typeface="+mn-ea"/>
              </a:rPr>
              <a:t>    </a:t>
            </a:r>
            <a:r>
              <a:rPr lang="en-US" altLang="ko-KR" sz="800" dirty="0" err="1" smtClean="0">
                <a:latin typeface="+mn-ea"/>
              </a:rPr>
              <a:t>g_needReschedule</a:t>
            </a:r>
            <a:r>
              <a:rPr lang="en-US" altLang="ko-KR" sz="800" dirty="0" smtClean="0">
                <a:latin typeface="+mn-ea"/>
              </a:rPr>
              <a:t> </a:t>
            </a:r>
            <a:r>
              <a:rPr lang="en-US" altLang="ko-KR" sz="800" dirty="0">
                <a:latin typeface="+mn-ea"/>
              </a:rPr>
              <a:t>= true;</a:t>
            </a:r>
          </a:p>
          <a:p>
            <a:r>
              <a:rPr lang="en-US" altLang="ko-KR" sz="800" dirty="0">
                <a:latin typeface="+mn-ea"/>
              </a:rPr>
              <a:t>}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685800" y="4629317"/>
            <a:ext cx="1676400" cy="2286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Kernel thread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685800" y="4238072"/>
            <a:ext cx="1676400" cy="22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User thread</a:t>
            </a:r>
            <a:endParaRPr lang="ko-KR" altLang="en-US" dirty="0"/>
          </a:p>
        </p:txBody>
      </p:sp>
      <p:sp>
        <p:nvSpPr>
          <p:cNvPr id="13" name="내용 개체 틀 2"/>
          <p:cNvSpPr txBox="1">
            <a:spLocks/>
          </p:cNvSpPr>
          <p:nvPr/>
        </p:nvSpPr>
        <p:spPr>
          <a:xfrm>
            <a:off x="2362200" y="4215758"/>
            <a:ext cx="609600" cy="3667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 smtClean="0">
                <a:latin typeface="+mn-ea"/>
                <a:ea typeface="+mn-ea"/>
              </a:rPr>
              <a:t>- EDF</a:t>
            </a:r>
            <a:endParaRPr lang="en-US" altLang="ko-KR" sz="1200" dirty="0">
              <a:latin typeface="+mn-ea"/>
              <a:ea typeface="+mn-ea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09599" y="4132481"/>
            <a:ext cx="2362201" cy="82051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15" name="내용 개체 틀 2"/>
          <p:cNvSpPr txBox="1">
            <a:spLocks/>
          </p:cNvSpPr>
          <p:nvPr/>
        </p:nvSpPr>
        <p:spPr>
          <a:xfrm>
            <a:off x="2971800" y="4626186"/>
            <a:ext cx="1135743" cy="366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 smtClean="0">
                <a:latin typeface="+mn-ea"/>
                <a:ea typeface="+mn-ea"/>
              </a:rPr>
              <a:t>- Round Robin</a:t>
            </a:r>
            <a:endParaRPr lang="en-US" altLang="ko-KR" sz="1200" dirty="0">
              <a:latin typeface="+mn-ea"/>
              <a:ea typeface="+mn-ea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85871" y="4397934"/>
            <a:ext cx="651087" cy="22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1</a:t>
            </a:r>
            <a:endParaRPr lang="ko-KR" alt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4132943" y="4395759"/>
            <a:ext cx="651087" cy="2286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6391728" y="4395759"/>
            <a:ext cx="347195" cy="22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5638800" y="4399122"/>
            <a:ext cx="651087" cy="2286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7436758" y="4395759"/>
            <a:ext cx="651087" cy="2286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>
          <a:xfrm>
            <a:off x="8188113" y="4395759"/>
            <a:ext cx="651087" cy="22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22" name="내용 개체 틀 2"/>
          <p:cNvSpPr txBox="1">
            <a:spLocks/>
          </p:cNvSpPr>
          <p:nvPr/>
        </p:nvSpPr>
        <p:spPr>
          <a:xfrm>
            <a:off x="4738432" y="4159261"/>
            <a:ext cx="1135743" cy="366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 smtClean="0">
                <a:latin typeface="+mn-ea"/>
                <a:ea typeface="+mn-ea"/>
              </a:rPr>
              <a:t>Dead line - 20</a:t>
            </a:r>
            <a:endParaRPr lang="en-US" altLang="ko-KR" sz="1200" dirty="0">
              <a:latin typeface="+mn-ea"/>
              <a:ea typeface="+mn-ea"/>
            </a:endParaRPr>
          </a:p>
        </p:txBody>
      </p:sp>
      <p:sp>
        <p:nvSpPr>
          <p:cNvPr id="23" name="내용 개체 틀 2"/>
          <p:cNvSpPr txBox="1">
            <a:spLocks/>
          </p:cNvSpPr>
          <p:nvPr/>
        </p:nvSpPr>
        <p:spPr>
          <a:xfrm>
            <a:off x="6653290" y="4159261"/>
            <a:ext cx="1135743" cy="366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 smtClean="0">
                <a:latin typeface="+mn-ea"/>
                <a:ea typeface="+mn-ea"/>
              </a:rPr>
              <a:t>Dead line - 15</a:t>
            </a:r>
            <a:endParaRPr lang="en-US" altLang="ko-KR" sz="1200" dirty="0">
              <a:latin typeface="+mn-ea"/>
              <a:ea typeface="+mn-ea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6771701" y="4396280"/>
            <a:ext cx="564789" cy="22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  <a:endParaRPr lang="ko-KR" alt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400" y="5621997"/>
            <a:ext cx="314325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7" name="직사각형 26"/>
          <p:cNvSpPr/>
          <p:nvPr/>
        </p:nvSpPr>
        <p:spPr>
          <a:xfrm>
            <a:off x="4107543" y="5605901"/>
            <a:ext cx="1759856" cy="60820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89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err="1" smtClean="0"/>
              <a:t>kthread.c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3657600"/>
            <a:ext cx="3581400" cy="1878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59715"/>
            <a:ext cx="4648200" cy="2476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2859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err="1" smtClean="0"/>
              <a:t>kthread.c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228600" y="3303467"/>
            <a:ext cx="3581400" cy="3066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000" dirty="0" err="1">
                <a:latin typeface="+mn-ea"/>
                <a:ea typeface="+mn-ea"/>
              </a:rPr>
              <a:t>struct</a:t>
            </a:r>
            <a:r>
              <a:rPr lang="en-US" altLang="ko-KR" sz="1000" dirty="0">
                <a:latin typeface="+mn-ea"/>
                <a:ea typeface="+mn-ea"/>
              </a:rPr>
              <a:t> </a:t>
            </a:r>
            <a:r>
              <a:rPr lang="en-US" altLang="ko-KR" sz="1000" dirty="0" err="1">
                <a:latin typeface="+mn-ea"/>
                <a:ea typeface="+mn-ea"/>
              </a:rPr>
              <a:t>Kernel_Thread</a:t>
            </a:r>
            <a:r>
              <a:rPr lang="en-US" altLang="ko-KR" sz="1000" dirty="0">
                <a:latin typeface="+mn-ea"/>
                <a:ea typeface="+mn-ea"/>
              </a:rPr>
              <a:t>* </a:t>
            </a:r>
            <a:r>
              <a:rPr lang="en-US" altLang="ko-KR" sz="1000" dirty="0" err="1">
                <a:latin typeface="+mn-ea"/>
                <a:ea typeface="+mn-ea"/>
              </a:rPr>
              <a:t>Get_Next_Runnable</a:t>
            </a:r>
            <a:r>
              <a:rPr lang="en-US" altLang="ko-KR" sz="1000" dirty="0">
                <a:latin typeface="+mn-ea"/>
                <a:ea typeface="+mn-ea"/>
              </a:rPr>
              <a:t>(void)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685800" y="2684403"/>
            <a:ext cx="1676400" cy="2286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Kernel thread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685800" y="2293158"/>
            <a:ext cx="1676400" cy="22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User thread</a:t>
            </a:r>
            <a:endParaRPr lang="ko-KR" altLang="en-US" dirty="0"/>
          </a:p>
        </p:txBody>
      </p:sp>
      <p:sp>
        <p:nvSpPr>
          <p:cNvPr id="13" name="내용 개체 틀 2"/>
          <p:cNvSpPr txBox="1">
            <a:spLocks/>
          </p:cNvSpPr>
          <p:nvPr/>
        </p:nvSpPr>
        <p:spPr>
          <a:xfrm>
            <a:off x="2362200" y="2270844"/>
            <a:ext cx="609600" cy="3667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 smtClean="0">
                <a:latin typeface="+mn-ea"/>
                <a:ea typeface="+mn-ea"/>
              </a:rPr>
              <a:t>- EDF</a:t>
            </a:r>
            <a:endParaRPr lang="en-US" altLang="ko-KR" sz="1200" dirty="0">
              <a:latin typeface="+mn-ea"/>
              <a:ea typeface="+mn-ea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09599" y="2187567"/>
            <a:ext cx="2362201" cy="82051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15" name="내용 개체 틀 2"/>
          <p:cNvSpPr txBox="1">
            <a:spLocks/>
          </p:cNvSpPr>
          <p:nvPr/>
        </p:nvSpPr>
        <p:spPr>
          <a:xfrm>
            <a:off x="2971800" y="2681272"/>
            <a:ext cx="1135743" cy="366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 smtClean="0">
                <a:latin typeface="+mn-ea"/>
                <a:ea typeface="+mn-ea"/>
              </a:rPr>
              <a:t>- Round Robin</a:t>
            </a:r>
            <a:endParaRPr lang="en-US" altLang="ko-KR" sz="1200" dirty="0">
              <a:latin typeface="+mn-ea"/>
              <a:ea typeface="+mn-ea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85871" y="2453020"/>
            <a:ext cx="651087" cy="22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1</a:t>
            </a:r>
            <a:endParaRPr lang="ko-KR" alt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4132943" y="2450845"/>
            <a:ext cx="651087" cy="2286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6391728" y="2450845"/>
            <a:ext cx="347195" cy="22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5638800" y="2454208"/>
            <a:ext cx="651087" cy="2286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7436758" y="2450845"/>
            <a:ext cx="651087" cy="2286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>
          <a:xfrm>
            <a:off x="8188113" y="2450845"/>
            <a:ext cx="651087" cy="22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22" name="내용 개체 틀 2"/>
          <p:cNvSpPr txBox="1">
            <a:spLocks/>
          </p:cNvSpPr>
          <p:nvPr/>
        </p:nvSpPr>
        <p:spPr>
          <a:xfrm>
            <a:off x="4738432" y="2214347"/>
            <a:ext cx="1135743" cy="366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 smtClean="0">
                <a:latin typeface="+mn-ea"/>
                <a:ea typeface="+mn-ea"/>
              </a:rPr>
              <a:t>Dead line - 20</a:t>
            </a:r>
            <a:endParaRPr lang="en-US" altLang="ko-KR" sz="1200" dirty="0">
              <a:latin typeface="+mn-ea"/>
              <a:ea typeface="+mn-ea"/>
            </a:endParaRPr>
          </a:p>
        </p:txBody>
      </p:sp>
      <p:sp>
        <p:nvSpPr>
          <p:cNvPr id="23" name="내용 개체 틀 2"/>
          <p:cNvSpPr txBox="1">
            <a:spLocks/>
          </p:cNvSpPr>
          <p:nvPr/>
        </p:nvSpPr>
        <p:spPr>
          <a:xfrm>
            <a:off x="6653290" y="2214347"/>
            <a:ext cx="1135743" cy="366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 smtClean="0">
                <a:latin typeface="+mn-ea"/>
                <a:ea typeface="+mn-ea"/>
              </a:rPr>
              <a:t>Dead line - 15</a:t>
            </a:r>
            <a:endParaRPr lang="en-US" altLang="ko-KR" sz="1200" dirty="0">
              <a:latin typeface="+mn-ea"/>
              <a:ea typeface="+mn-ea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6771701" y="2451366"/>
            <a:ext cx="564789" cy="22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25" name="직사각형 24"/>
          <p:cNvSpPr/>
          <p:nvPr/>
        </p:nvSpPr>
        <p:spPr>
          <a:xfrm>
            <a:off x="533400" y="3610137"/>
            <a:ext cx="312420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800" dirty="0">
                <a:latin typeface="+mn-ea"/>
              </a:rPr>
              <a:t>case 2: </a:t>
            </a:r>
            <a:r>
              <a:rPr lang="en-US" altLang="ko-KR" sz="800" dirty="0">
                <a:solidFill>
                  <a:srgbClr val="00B050"/>
                </a:solidFill>
                <a:latin typeface="+mn-ea"/>
              </a:rPr>
              <a:t>// EDF</a:t>
            </a:r>
          </a:p>
          <a:p>
            <a:r>
              <a:rPr lang="en-US" altLang="ko-KR" sz="800" dirty="0">
                <a:latin typeface="+mn-ea"/>
              </a:rPr>
              <a:t>if(spawned || </a:t>
            </a:r>
            <a:r>
              <a:rPr lang="en-US" altLang="ko-KR" sz="800" dirty="0" err="1">
                <a:latin typeface="+mn-ea"/>
              </a:rPr>
              <a:t>K_or_U_sched</a:t>
            </a:r>
            <a:r>
              <a:rPr lang="en-US" altLang="ko-KR" sz="800" dirty="0">
                <a:latin typeface="+mn-ea"/>
              </a:rPr>
              <a:t>)</a:t>
            </a:r>
          </a:p>
          <a:p>
            <a:r>
              <a:rPr lang="en-US" altLang="ko-KR" sz="800" dirty="0">
                <a:latin typeface="+mn-ea"/>
              </a:rPr>
              <a:t>{</a:t>
            </a:r>
          </a:p>
          <a:p>
            <a:r>
              <a:rPr lang="en-US" altLang="ko-KR" sz="800" dirty="0">
                <a:latin typeface="+mn-ea"/>
              </a:rPr>
              <a:t>best = </a:t>
            </a:r>
            <a:r>
              <a:rPr lang="en-US" altLang="ko-KR" sz="800" dirty="0" err="1">
                <a:latin typeface="+mn-ea"/>
              </a:rPr>
              <a:t>Find_Best_User</a:t>
            </a:r>
            <a:r>
              <a:rPr lang="en-US" altLang="ko-KR" sz="800" dirty="0">
                <a:latin typeface="+mn-ea"/>
              </a:rPr>
              <a:t>(&amp;</a:t>
            </a:r>
            <a:r>
              <a:rPr lang="en-US" altLang="ko-KR" sz="800" dirty="0" err="1">
                <a:latin typeface="+mn-ea"/>
              </a:rPr>
              <a:t>s_runQueue</a:t>
            </a:r>
            <a:r>
              <a:rPr lang="en-US" altLang="ko-KR" sz="800" dirty="0">
                <a:latin typeface="+mn-ea"/>
              </a:rPr>
              <a:t>[0]);</a:t>
            </a:r>
          </a:p>
          <a:p>
            <a:r>
              <a:rPr lang="en-US" altLang="ko-KR" sz="800" dirty="0">
                <a:latin typeface="+mn-ea"/>
              </a:rPr>
              <a:t>spawned = 0;</a:t>
            </a:r>
          </a:p>
          <a:p>
            <a:r>
              <a:rPr lang="en-US" altLang="ko-KR" sz="800" dirty="0" err="1">
                <a:latin typeface="+mn-ea"/>
              </a:rPr>
              <a:t>K_or_U_sched</a:t>
            </a:r>
            <a:r>
              <a:rPr lang="en-US" altLang="ko-KR" sz="800" dirty="0">
                <a:latin typeface="+mn-ea"/>
              </a:rPr>
              <a:t> = 0;</a:t>
            </a:r>
          </a:p>
          <a:p>
            <a:r>
              <a:rPr lang="en-US" altLang="ko-KR" sz="800" dirty="0">
                <a:latin typeface="+mn-ea"/>
              </a:rPr>
              <a:t>}</a:t>
            </a:r>
          </a:p>
          <a:p>
            <a:r>
              <a:rPr lang="en-US" altLang="ko-KR" sz="800" dirty="0">
                <a:latin typeface="+mn-ea"/>
              </a:rPr>
              <a:t>else if(!</a:t>
            </a:r>
            <a:r>
              <a:rPr lang="en-US" altLang="ko-KR" sz="800" dirty="0" err="1">
                <a:latin typeface="+mn-ea"/>
              </a:rPr>
              <a:t>K_or_U_sched</a:t>
            </a:r>
            <a:r>
              <a:rPr lang="en-US" altLang="ko-KR" sz="800" dirty="0">
                <a:latin typeface="+mn-ea"/>
              </a:rPr>
              <a:t>)</a:t>
            </a:r>
          </a:p>
          <a:p>
            <a:r>
              <a:rPr lang="en-US" altLang="ko-KR" sz="800" dirty="0">
                <a:latin typeface="+mn-ea"/>
              </a:rPr>
              <a:t>{</a:t>
            </a:r>
          </a:p>
          <a:p>
            <a:r>
              <a:rPr lang="en-US" altLang="ko-KR" sz="800" dirty="0">
                <a:latin typeface="+mn-ea"/>
              </a:rPr>
              <a:t>best = </a:t>
            </a:r>
            <a:r>
              <a:rPr lang="en-US" altLang="ko-KR" sz="800" dirty="0" err="1">
                <a:latin typeface="+mn-ea"/>
              </a:rPr>
              <a:t>Find_Best</a:t>
            </a:r>
            <a:r>
              <a:rPr lang="en-US" altLang="ko-KR" sz="800" dirty="0">
                <a:latin typeface="+mn-ea"/>
              </a:rPr>
              <a:t>(&amp;</a:t>
            </a:r>
            <a:r>
              <a:rPr lang="en-US" altLang="ko-KR" sz="800" dirty="0" err="1">
                <a:latin typeface="+mn-ea"/>
              </a:rPr>
              <a:t>s_runQueue</a:t>
            </a:r>
            <a:r>
              <a:rPr lang="en-US" altLang="ko-KR" sz="800" dirty="0">
                <a:latin typeface="+mn-ea"/>
              </a:rPr>
              <a:t>[0]);</a:t>
            </a:r>
          </a:p>
          <a:p>
            <a:r>
              <a:rPr lang="en-US" altLang="ko-KR" sz="800" dirty="0" err="1">
                <a:latin typeface="+mn-ea"/>
              </a:rPr>
              <a:t>K_or_U_sched</a:t>
            </a:r>
            <a:r>
              <a:rPr lang="en-US" altLang="ko-KR" sz="800" dirty="0">
                <a:latin typeface="+mn-ea"/>
              </a:rPr>
              <a:t> = 1;</a:t>
            </a:r>
          </a:p>
          <a:p>
            <a:r>
              <a:rPr lang="en-US" altLang="ko-KR" sz="800" dirty="0">
                <a:latin typeface="+mn-ea"/>
              </a:rPr>
              <a:t>}</a:t>
            </a:r>
          </a:p>
          <a:p>
            <a:endParaRPr lang="ko-KR" altLang="en-US" sz="800" dirty="0">
              <a:latin typeface="+mn-ea"/>
            </a:endParaRPr>
          </a:p>
          <a:p>
            <a:r>
              <a:rPr lang="en-US" altLang="ko-KR" sz="800" dirty="0">
                <a:latin typeface="+mn-ea"/>
              </a:rPr>
              <a:t>if(best != 0)</a:t>
            </a:r>
          </a:p>
          <a:p>
            <a:r>
              <a:rPr lang="en-US" altLang="ko-KR" sz="800" dirty="0" err="1">
                <a:latin typeface="+mn-ea"/>
              </a:rPr>
              <a:t>Remove_Thread</a:t>
            </a:r>
            <a:r>
              <a:rPr lang="en-US" altLang="ko-KR" sz="800" dirty="0">
                <a:latin typeface="+mn-ea"/>
              </a:rPr>
              <a:t>(&amp;</a:t>
            </a:r>
            <a:r>
              <a:rPr lang="en-US" altLang="ko-KR" sz="800" dirty="0" err="1">
                <a:latin typeface="+mn-ea"/>
              </a:rPr>
              <a:t>s_runQueue</a:t>
            </a:r>
            <a:r>
              <a:rPr lang="en-US" altLang="ko-KR" sz="800" dirty="0">
                <a:latin typeface="+mn-ea"/>
              </a:rPr>
              <a:t>[0], best);</a:t>
            </a:r>
          </a:p>
          <a:p>
            <a:r>
              <a:rPr lang="en-US" altLang="ko-KR" sz="800" dirty="0">
                <a:latin typeface="+mn-ea"/>
              </a:rPr>
              <a:t>break;</a:t>
            </a:r>
          </a:p>
        </p:txBody>
      </p:sp>
      <p:sp>
        <p:nvSpPr>
          <p:cNvPr id="26" name="내용 개체 틀 2"/>
          <p:cNvSpPr txBox="1">
            <a:spLocks/>
          </p:cNvSpPr>
          <p:nvPr/>
        </p:nvSpPr>
        <p:spPr>
          <a:xfrm>
            <a:off x="3505200" y="3319648"/>
            <a:ext cx="5154145" cy="3066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000" dirty="0" err="1" smtClean="0">
                <a:latin typeface="+mn-ea"/>
                <a:ea typeface="+mn-ea"/>
              </a:rPr>
              <a:t>struct</a:t>
            </a:r>
            <a:r>
              <a:rPr lang="en-US" altLang="ko-KR" sz="1000" dirty="0" smtClean="0">
                <a:latin typeface="+mn-ea"/>
                <a:ea typeface="+mn-ea"/>
              </a:rPr>
              <a:t> </a:t>
            </a:r>
            <a:r>
              <a:rPr lang="en-US" altLang="ko-KR" sz="1000" dirty="0" err="1" smtClean="0">
                <a:latin typeface="+mn-ea"/>
                <a:ea typeface="+mn-ea"/>
              </a:rPr>
              <a:t>Kernel_Thread</a:t>
            </a:r>
            <a:r>
              <a:rPr lang="en-US" altLang="ko-KR" sz="1000" dirty="0" smtClean="0">
                <a:latin typeface="+mn-ea"/>
                <a:ea typeface="+mn-ea"/>
              </a:rPr>
              <a:t>* </a:t>
            </a:r>
            <a:r>
              <a:rPr lang="en-US" altLang="ko-KR" sz="1000" dirty="0" err="1" smtClean="0">
                <a:latin typeface="+mn-ea"/>
                <a:ea typeface="+mn-ea"/>
              </a:rPr>
              <a:t>Find_Best</a:t>
            </a:r>
            <a:r>
              <a:rPr lang="en-US" altLang="ko-KR" sz="1000" dirty="0" smtClean="0">
                <a:latin typeface="+mn-ea"/>
                <a:ea typeface="+mn-ea"/>
              </a:rPr>
              <a:t>(</a:t>
            </a:r>
            <a:r>
              <a:rPr lang="en-US" altLang="ko-KR" sz="1000" dirty="0" err="1" smtClean="0">
                <a:latin typeface="+mn-ea"/>
                <a:ea typeface="+mn-ea"/>
              </a:rPr>
              <a:t>struct</a:t>
            </a:r>
            <a:r>
              <a:rPr lang="en-US" altLang="ko-KR" sz="1000" dirty="0" smtClean="0">
                <a:latin typeface="+mn-ea"/>
                <a:ea typeface="+mn-ea"/>
              </a:rPr>
              <a:t> </a:t>
            </a:r>
            <a:r>
              <a:rPr lang="en-US" altLang="ko-KR" sz="1000" dirty="0" err="1">
                <a:latin typeface="+mn-ea"/>
                <a:ea typeface="+mn-ea"/>
              </a:rPr>
              <a:t>Thread_Queue</a:t>
            </a:r>
            <a:r>
              <a:rPr lang="en-US" altLang="ko-KR" sz="1000" dirty="0">
                <a:latin typeface="+mn-ea"/>
                <a:ea typeface="+mn-ea"/>
              </a:rPr>
              <a:t>* </a:t>
            </a:r>
            <a:r>
              <a:rPr lang="en-US" altLang="ko-KR" sz="1000" dirty="0" smtClean="0">
                <a:latin typeface="+mn-ea"/>
                <a:ea typeface="+mn-ea"/>
              </a:rPr>
              <a:t>queue)</a:t>
            </a:r>
            <a:endParaRPr lang="en-US" altLang="ko-KR" sz="1000" dirty="0">
              <a:latin typeface="+mn-ea"/>
              <a:ea typeface="+mn-ea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872472" y="3602925"/>
            <a:ext cx="51953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800" dirty="0">
                <a:latin typeface="+mn-ea"/>
              </a:rPr>
              <a:t>if(policy == 2)</a:t>
            </a:r>
          </a:p>
          <a:p>
            <a:r>
              <a:rPr lang="en-US" altLang="ko-KR" sz="800" dirty="0">
                <a:latin typeface="+mn-ea"/>
              </a:rPr>
              <a:t>{</a:t>
            </a:r>
          </a:p>
          <a:p>
            <a:r>
              <a:rPr lang="en-US" altLang="ko-KR" sz="800" dirty="0">
                <a:latin typeface="+mn-ea"/>
              </a:rPr>
              <a:t>while (</a:t>
            </a:r>
            <a:r>
              <a:rPr lang="en-US" altLang="ko-KR" sz="800" dirty="0" err="1">
                <a:latin typeface="+mn-ea"/>
              </a:rPr>
              <a:t>kthread</a:t>
            </a:r>
            <a:r>
              <a:rPr lang="en-US" altLang="ko-KR" sz="800" dirty="0">
                <a:latin typeface="+mn-ea"/>
              </a:rPr>
              <a:t> != 0) {</a:t>
            </a:r>
          </a:p>
          <a:p>
            <a:r>
              <a:rPr lang="en-US" altLang="ko-KR" sz="800" dirty="0">
                <a:latin typeface="+mn-ea"/>
              </a:rPr>
              <a:t>if ((best == 0 &amp;&amp; </a:t>
            </a:r>
            <a:r>
              <a:rPr lang="en-US" altLang="ko-KR" sz="800" dirty="0" err="1">
                <a:latin typeface="+mn-ea"/>
              </a:rPr>
              <a:t>kthread</a:t>
            </a:r>
            <a:r>
              <a:rPr lang="en-US" altLang="ko-KR" sz="800" dirty="0">
                <a:latin typeface="+mn-ea"/>
              </a:rPr>
              <a:t> -&gt; </a:t>
            </a:r>
            <a:r>
              <a:rPr lang="en-US" altLang="ko-KR" sz="800" dirty="0" err="1">
                <a:latin typeface="+mn-ea"/>
              </a:rPr>
              <a:t>K_or_U</a:t>
            </a:r>
            <a:r>
              <a:rPr lang="en-US" altLang="ko-KR" sz="800" dirty="0">
                <a:latin typeface="+mn-ea"/>
              </a:rPr>
              <a:t>) || (</a:t>
            </a:r>
            <a:r>
              <a:rPr lang="en-US" altLang="ko-KR" sz="800" dirty="0" err="1">
                <a:latin typeface="+mn-ea"/>
              </a:rPr>
              <a:t>kthread</a:t>
            </a:r>
            <a:r>
              <a:rPr lang="en-US" altLang="ko-KR" sz="800" dirty="0">
                <a:latin typeface="+mn-ea"/>
              </a:rPr>
              <a:t> -&gt; </a:t>
            </a:r>
            <a:r>
              <a:rPr lang="en-US" altLang="ko-KR" sz="800" dirty="0" err="1">
                <a:latin typeface="+mn-ea"/>
              </a:rPr>
              <a:t>K_or_U</a:t>
            </a:r>
            <a:r>
              <a:rPr lang="en-US" altLang="ko-KR" sz="800" dirty="0">
                <a:latin typeface="+mn-ea"/>
              </a:rPr>
              <a:t> &amp;&amp; </a:t>
            </a:r>
            <a:r>
              <a:rPr lang="en-US" altLang="ko-KR" sz="800" dirty="0" err="1">
                <a:latin typeface="+mn-ea"/>
              </a:rPr>
              <a:t>kthread</a:t>
            </a:r>
            <a:r>
              <a:rPr lang="en-US" altLang="ko-KR" sz="800" dirty="0">
                <a:latin typeface="+mn-ea"/>
              </a:rPr>
              <a:t>-&gt;priority &gt; best-&gt;priority))</a:t>
            </a:r>
          </a:p>
          <a:p>
            <a:r>
              <a:rPr lang="en-US" altLang="ko-KR" sz="800" dirty="0">
                <a:latin typeface="+mn-ea"/>
              </a:rPr>
              <a:t>best = </a:t>
            </a:r>
            <a:r>
              <a:rPr lang="en-US" altLang="ko-KR" sz="800" dirty="0" err="1">
                <a:latin typeface="+mn-ea"/>
              </a:rPr>
              <a:t>kthread</a:t>
            </a:r>
            <a:r>
              <a:rPr lang="en-US" altLang="ko-KR" sz="800" dirty="0">
                <a:latin typeface="+mn-ea"/>
              </a:rPr>
              <a:t>;</a:t>
            </a:r>
          </a:p>
          <a:p>
            <a:r>
              <a:rPr lang="en-US" altLang="ko-KR" sz="800" dirty="0" err="1">
                <a:latin typeface="+mn-ea"/>
              </a:rPr>
              <a:t>kthread</a:t>
            </a:r>
            <a:r>
              <a:rPr lang="en-US" altLang="ko-KR" sz="800" dirty="0">
                <a:latin typeface="+mn-ea"/>
              </a:rPr>
              <a:t> = </a:t>
            </a:r>
            <a:r>
              <a:rPr lang="en-US" altLang="ko-KR" sz="800" dirty="0" err="1">
                <a:latin typeface="+mn-ea"/>
              </a:rPr>
              <a:t>Get_Next_In_Thread_Queue</a:t>
            </a:r>
            <a:r>
              <a:rPr lang="en-US" altLang="ko-KR" sz="800" dirty="0">
                <a:latin typeface="+mn-ea"/>
              </a:rPr>
              <a:t>(</a:t>
            </a:r>
            <a:r>
              <a:rPr lang="en-US" altLang="ko-KR" sz="800" dirty="0" err="1">
                <a:latin typeface="+mn-ea"/>
              </a:rPr>
              <a:t>kthread</a:t>
            </a:r>
            <a:r>
              <a:rPr lang="en-US" altLang="ko-KR" sz="800" dirty="0">
                <a:latin typeface="+mn-ea"/>
              </a:rPr>
              <a:t>);</a:t>
            </a:r>
          </a:p>
          <a:p>
            <a:r>
              <a:rPr lang="en-US" altLang="ko-KR" sz="800" dirty="0">
                <a:latin typeface="+mn-ea"/>
              </a:rPr>
              <a:t>}</a:t>
            </a:r>
          </a:p>
        </p:txBody>
      </p:sp>
      <p:sp>
        <p:nvSpPr>
          <p:cNvPr id="28" name="내용 개체 틀 2"/>
          <p:cNvSpPr txBox="1">
            <a:spLocks/>
          </p:cNvSpPr>
          <p:nvPr/>
        </p:nvSpPr>
        <p:spPr>
          <a:xfrm>
            <a:off x="3297102" y="4719852"/>
            <a:ext cx="5154145" cy="3066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000" dirty="0" err="1" smtClean="0">
                <a:latin typeface="+mn-ea"/>
                <a:ea typeface="+mn-ea"/>
              </a:rPr>
              <a:t>struct</a:t>
            </a:r>
            <a:r>
              <a:rPr lang="en-US" altLang="ko-KR" sz="1000" dirty="0" smtClean="0">
                <a:latin typeface="+mn-ea"/>
                <a:ea typeface="+mn-ea"/>
              </a:rPr>
              <a:t> </a:t>
            </a:r>
            <a:r>
              <a:rPr lang="en-US" altLang="ko-KR" sz="1000" dirty="0" err="1" smtClean="0">
                <a:latin typeface="+mn-ea"/>
                <a:ea typeface="+mn-ea"/>
              </a:rPr>
              <a:t>Kernel_Thread</a:t>
            </a:r>
            <a:r>
              <a:rPr lang="en-US" altLang="ko-KR" sz="1000" dirty="0" smtClean="0">
                <a:latin typeface="+mn-ea"/>
                <a:ea typeface="+mn-ea"/>
              </a:rPr>
              <a:t>* </a:t>
            </a:r>
            <a:r>
              <a:rPr lang="en-US" altLang="ko-KR" sz="1000" dirty="0" err="1" smtClean="0">
                <a:latin typeface="+mn-ea"/>
                <a:ea typeface="+mn-ea"/>
              </a:rPr>
              <a:t>Find_Best_User</a:t>
            </a:r>
            <a:r>
              <a:rPr lang="en-US" altLang="ko-KR" sz="1000" dirty="0" smtClean="0">
                <a:latin typeface="+mn-ea"/>
                <a:ea typeface="+mn-ea"/>
              </a:rPr>
              <a:t>(</a:t>
            </a:r>
            <a:r>
              <a:rPr lang="en-US" altLang="ko-KR" sz="1000" dirty="0" err="1" smtClean="0">
                <a:latin typeface="+mn-ea"/>
                <a:ea typeface="+mn-ea"/>
              </a:rPr>
              <a:t>struct</a:t>
            </a:r>
            <a:r>
              <a:rPr lang="en-US" altLang="ko-KR" sz="1000" dirty="0" smtClean="0">
                <a:latin typeface="+mn-ea"/>
                <a:ea typeface="+mn-ea"/>
              </a:rPr>
              <a:t> </a:t>
            </a:r>
            <a:r>
              <a:rPr lang="en-US" altLang="ko-KR" sz="1000" dirty="0" err="1">
                <a:latin typeface="+mn-ea"/>
                <a:ea typeface="+mn-ea"/>
              </a:rPr>
              <a:t>Thread_Queue</a:t>
            </a:r>
            <a:r>
              <a:rPr lang="en-US" altLang="ko-KR" sz="1000" dirty="0">
                <a:latin typeface="+mn-ea"/>
                <a:ea typeface="+mn-ea"/>
              </a:rPr>
              <a:t>* </a:t>
            </a:r>
            <a:r>
              <a:rPr lang="en-US" altLang="ko-KR" sz="1000" dirty="0" smtClean="0">
                <a:latin typeface="+mn-ea"/>
                <a:ea typeface="+mn-ea"/>
              </a:rPr>
              <a:t>queue)</a:t>
            </a:r>
            <a:endParaRPr lang="en-US" altLang="ko-KR" sz="1000" dirty="0">
              <a:latin typeface="+mn-ea"/>
              <a:ea typeface="+mn-ea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3581400" y="5004751"/>
            <a:ext cx="55625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800" dirty="0" err="1">
                <a:latin typeface="+mn-ea"/>
              </a:rPr>
              <a:t>struct</a:t>
            </a:r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err="1">
                <a:latin typeface="+mn-ea"/>
              </a:rPr>
              <a:t>Kernel_Thread</a:t>
            </a:r>
            <a:r>
              <a:rPr lang="en-US" altLang="ko-KR" sz="800" dirty="0">
                <a:latin typeface="+mn-ea"/>
              </a:rPr>
              <a:t> *</a:t>
            </a:r>
            <a:r>
              <a:rPr lang="en-US" altLang="ko-KR" sz="800" dirty="0" err="1">
                <a:latin typeface="+mn-ea"/>
              </a:rPr>
              <a:t>kthread</a:t>
            </a:r>
            <a:r>
              <a:rPr lang="en-US" altLang="ko-KR" sz="800" dirty="0">
                <a:latin typeface="+mn-ea"/>
              </a:rPr>
              <a:t> = queue-&gt;head, *best = 0;</a:t>
            </a:r>
          </a:p>
          <a:p>
            <a:r>
              <a:rPr lang="en-US" altLang="ko-KR" sz="800" dirty="0">
                <a:latin typeface="+mn-ea"/>
              </a:rPr>
              <a:t>while (</a:t>
            </a:r>
            <a:r>
              <a:rPr lang="en-US" altLang="ko-KR" sz="800" dirty="0" err="1">
                <a:latin typeface="+mn-ea"/>
              </a:rPr>
              <a:t>kthread</a:t>
            </a:r>
            <a:r>
              <a:rPr lang="en-US" altLang="ko-KR" sz="800" dirty="0">
                <a:latin typeface="+mn-ea"/>
              </a:rPr>
              <a:t> != 0) {</a:t>
            </a:r>
          </a:p>
          <a:p>
            <a:r>
              <a:rPr lang="en-US" altLang="ko-KR" sz="800" dirty="0">
                <a:latin typeface="+mn-ea"/>
              </a:rPr>
              <a:t>if ((best == 0 &amp;&amp; </a:t>
            </a:r>
            <a:r>
              <a:rPr lang="en-US" altLang="ko-KR" sz="800" dirty="0" err="1">
                <a:latin typeface="+mn-ea"/>
              </a:rPr>
              <a:t>kthread</a:t>
            </a:r>
            <a:r>
              <a:rPr lang="en-US" altLang="ko-KR" sz="800" dirty="0">
                <a:latin typeface="+mn-ea"/>
              </a:rPr>
              <a:t> -&gt; </a:t>
            </a:r>
            <a:r>
              <a:rPr lang="en-US" altLang="ko-KR" sz="800" dirty="0" err="1">
                <a:latin typeface="+mn-ea"/>
              </a:rPr>
              <a:t>K_or_U</a:t>
            </a:r>
            <a:r>
              <a:rPr lang="en-US" altLang="ko-KR" sz="800" dirty="0">
                <a:latin typeface="+mn-ea"/>
              </a:rPr>
              <a:t>  == 0) || (</a:t>
            </a:r>
            <a:r>
              <a:rPr lang="en-US" altLang="ko-KR" sz="800" dirty="0" err="1">
                <a:latin typeface="+mn-ea"/>
              </a:rPr>
              <a:t>kthread</a:t>
            </a:r>
            <a:r>
              <a:rPr lang="en-US" altLang="ko-KR" sz="800" dirty="0">
                <a:latin typeface="+mn-ea"/>
              </a:rPr>
              <a:t> -&gt; </a:t>
            </a:r>
            <a:r>
              <a:rPr lang="en-US" altLang="ko-KR" sz="800" dirty="0" err="1">
                <a:latin typeface="+mn-ea"/>
              </a:rPr>
              <a:t>K_or_U</a:t>
            </a:r>
            <a:r>
              <a:rPr lang="en-US" altLang="ko-KR" sz="800" dirty="0">
                <a:latin typeface="+mn-ea"/>
              </a:rPr>
              <a:t> == 0 &amp;&amp; </a:t>
            </a:r>
            <a:r>
              <a:rPr lang="en-US" altLang="ko-KR" sz="800" dirty="0" err="1">
                <a:latin typeface="+mn-ea"/>
              </a:rPr>
              <a:t>kthread</a:t>
            </a:r>
            <a:r>
              <a:rPr lang="en-US" altLang="ko-KR" sz="800" dirty="0">
                <a:latin typeface="+mn-ea"/>
              </a:rPr>
              <a:t>-&gt;deadline &lt; best-&gt;deadline))</a:t>
            </a:r>
          </a:p>
          <a:p>
            <a:r>
              <a:rPr lang="en-US" altLang="ko-KR" sz="800" dirty="0">
                <a:latin typeface="+mn-ea"/>
              </a:rPr>
              <a:t>best = </a:t>
            </a:r>
            <a:r>
              <a:rPr lang="en-US" altLang="ko-KR" sz="800" dirty="0" err="1">
                <a:latin typeface="+mn-ea"/>
              </a:rPr>
              <a:t>kthread</a:t>
            </a:r>
            <a:r>
              <a:rPr lang="en-US" altLang="ko-KR" sz="800" dirty="0">
                <a:latin typeface="+mn-ea"/>
              </a:rPr>
              <a:t>;</a:t>
            </a:r>
          </a:p>
          <a:p>
            <a:r>
              <a:rPr lang="en-US" altLang="ko-KR" sz="800" dirty="0" err="1">
                <a:latin typeface="+mn-ea"/>
              </a:rPr>
              <a:t>kthread</a:t>
            </a:r>
            <a:r>
              <a:rPr lang="en-US" altLang="ko-KR" sz="800" dirty="0">
                <a:latin typeface="+mn-ea"/>
              </a:rPr>
              <a:t> = </a:t>
            </a:r>
            <a:r>
              <a:rPr lang="en-US" altLang="ko-KR" sz="800" dirty="0" err="1">
                <a:latin typeface="+mn-ea"/>
              </a:rPr>
              <a:t>Get_Next_In_Thread_Queue</a:t>
            </a:r>
            <a:r>
              <a:rPr lang="en-US" altLang="ko-KR" sz="800" dirty="0">
                <a:latin typeface="+mn-ea"/>
              </a:rPr>
              <a:t>(</a:t>
            </a:r>
            <a:r>
              <a:rPr lang="en-US" altLang="ko-KR" sz="800" dirty="0" err="1">
                <a:latin typeface="+mn-ea"/>
              </a:rPr>
              <a:t>kthread</a:t>
            </a:r>
            <a:r>
              <a:rPr lang="en-US" altLang="ko-KR" sz="800" dirty="0">
                <a:latin typeface="+mn-ea"/>
              </a:rPr>
              <a:t>);</a:t>
            </a:r>
          </a:p>
          <a:p>
            <a:r>
              <a:rPr lang="en-US" altLang="ko-KR" sz="800" dirty="0">
                <a:latin typeface="+mn-ea"/>
              </a:rPr>
              <a:t>}</a:t>
            </a:r>
          </a:p>
          <a:p>
            <a:endParaRPr lang="ko-KR" altLang="en-US" sz="800" dirty="0">
              <a:latin typeface="+mn-ea"/>
            </a:endParaRPr>
          </a:p>
          <a:p>
            <a:r>
              <a:rPr lang="en-US" altLang="ko-KR" sz="800" dirty="0">
                <a:latin typeface="+mn-ea"/>
              </a:rPr>
              <a:t>if(!best)</a:t>
            </a:r>
          </a:p>
          <a:p>
            <a:r>
              <a:rPr lang="en-US" altLang="ko-KR" sz="800" dirty="0">
                <a:latin typeface="+mn-ea"/>
              </a:rPr>
              <a:t>best = </a:t>
            </a:r>
            <a:r>
              <a:rPr lang="en-US" altLang="ko-KR" sz="800" dirty="0" err="1">
                <a:latin typeface="+mn-ea"/>
              </a:rPr>
              <a:t>Find_Best</a:t>
            </a:r>
            <a:r>
              <a:rPr lang="en-US" altLang="ko-KR" sz="800" dirty="0">
                <a:latin typeface="+mn-ea"/>
              </a:rPr>
              <a:t>(queue);</a:t>
            </a:r>
          </a:p>
          <a:p>
            <a:endParaRPr lang="ko-KR" altLang="en-US" sz="800" dirty="0">
              <a:latin typeface="+mn-ea"/>
            </a:endParaRPr>
          </a:p>
          <a:p>
            <a:r>
              <a:rPr lang="en-US" altLang="ko-KR" sz="800" dirty="0">
                <a:latin typeface="+mn-ea"/>
              </a:rPr>
              <a:t>return best;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564363" y="3617601"/>
            <a:ext cx="2407437" cy="217359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31" name="직사각형 30"/>
          <p:cNvSpPr/>
          <p:nvPr/>
        </p:nvSpPr>
        <p:spPr>
          <a:xfrm>
            <a:off x="3906248" y="3613849"/>
            <a:ext cx="4767278" cy="93594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32" name="직사각형 31"/>
          <p:cNvSpPr/>
          <p:nvPr/>
        </p:nvSpPr>
        <p:spPr>
          <a:xfrm>
            <a:off x="3602929" y="5035551"/>
            <a:ext cx="5464870" cy="141575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413076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410200" cy="1823830"/>
          </a:xfrm>
        </p:spPr>
        <p:txBody>
          <a:bodyPr anchor="ctr">
            <a:noAutofit/>
          </a:bodyPr>
          <a:lstStyle/>
          <a:p>
            <a:pPr algn="ctr"/>
            <a:r>
              <a:rPr lang="en-US" altLang="ko-K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</a:t>
            </a:r>
            <a:r>
              <a:rPr lang="en-US" altLang="ko-K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Semaphore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752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/>
              <a:t>Semaphore</a:t>
            </a:r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>
            <a:off x="228600" y="2212144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200" dirty="0" err="1"/>
              <a:t>Sys_CreateSemaphore</a:t>
            </a:r>
            <a:r>
              <a:rPr lang="en-US" altLang="ko-KR" sz="1200" dirty="0"/>
              <a:t>()</a:t>
            </a:r>
            <a:endParaRPr lang="en-US" altLang="ko-KR" sz="1200" dirty="0" smtClean="0">
              <a:latin typeface="+mn-ea"/>
              <a:ea typeface="+mn-ea"/>
            </a:endParaRPr>
          </a:p>
        </p:txBody>
      </p:sp>
      <p:sp>
        <p:nvSpPr>
          <p:cNvPr id="27" name="내용 개체 틀 2"/>
          <p:cNvSpPr txBox="1">
            <a:spLocks/>
          </p:cNvSpPr>
          <p:nvPr/>
        </p:nvSpPr>
        <p:spPr>
          <a:xfrm>
            <a:off x="200890" y="3844878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200" dirty="0" err="1" smtClean="0"/>
              <a:t>Sys_P</a:t>
            </a:r>
            <a:r>
              <a:rPr lang="en-US" altLang="ko-KR" sz="1200" dirty="0" smtClean="0"/>
              <a:t>()</a:t>
            </a:r>
            <a:endParaRPr lang="en-US" altLang="ko-KR" sz="1200" dirty="0" smtClean="0">
              <a:latin typeface="+mn-ea"/>
              <a:ea typeface="+mn-ea"/>
            </a:endParaRPr>
          </a:p>
        </p:txBody>
      </p:sp>
      <p:sp>
        <p:nvSpPr>
          <p:cNvPr id="28" name="내용 개체 틀 2"/>
          <p:cNvSpPr txBox="1">
            <a:spLocks/>
          </p:cNvSpPr>
          <p:nvPr/>
        </p:nvSpPr>
        <p:spPr>
          <a:xfrm>
            <a:off x="200890" y="5028544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200" dirty="0" err="1" smtClean="0"/>
              <a:t>Sys_V</a:t>
            </a:r>
            <a:r>
              <a:rPr lang="en-US" altLang="ko-KR" sz="1200" dirty="0" smtClean="0"/>
              <a:t>()</a:t>
            </a:r>
            <a:endParaRPr lang="en-US" altLang="ko-KR" sz="1200" dirty="0" smtClean="0">
              <a:latin typeface="+mn-ea"/>
              <a:ea typeface="+mn-ea"/>
            </a:endParaRPr>
          </a:p>
        </p:txBody>
      </p:sp>
      <p:pic>
        <p:nvPicPr>
          <p:cNvPr id="44" name="그림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58" y="2615684"/>
            <a:ext cx="6812653" cy="1304551"/>
          </a:xfrm>
          <a:prstGeom prst="rect">
            <a:avLst/>
          </a:prstGeom>
        </p:spPr>
      </p:pic>
      <p:grpSp>
        <p:nvGrpSpPr>
          <p:cNvPr id="69" name="그룹 68"/>
          <p:cNvGrpSpPr/>
          <p:nvPr/>
        </p:nvGrpSpPr>
        <p:grpSpPr>
          <a:xfrm>
            <a:off x="757269" y="4364176"/>
            <a:ext cx="6288541" cy="433219"/>
            <a:chOff x="760615" y="4444840"/>
            <a:chExt cx="6288541" cy="433219"/>
          </a:xfrm>
        </p:grpSpPr>
        <p:sp>
          <p:nvSpPr>
            <p:cNvPr id="13" name="CustomShape 9"/>
            <p:cNvSpPr/>
            <p:nvPr/>
          </p:nvSpPr>
          <p:spPr>
            <a:xfrm>
              <a:off x="760615" y="4444840"/>
              <a:ext cx="2592000" cy="432000"/>
            </a:xfrm>
            <a:prstGeom prst="rect">
              <a:avLst/>
            </a:prstGeom>
            <a:solidFill>
              <a:srgbClr val="CFE7F5"/>
            </a:solidFill>
            <a:ln>
              <a:solidFill>
                <a:srgbClr val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72000" tIns="27000" rIns="72000" bIns="27000" anchor="ctr"/>
            <a:lstStyle/>
            <a:p>
              <a:pPr algn="ctr"/>
              <a:r>
                <a:rPr lang="ko-KR" altLang="en-US" sz="105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인자로 받은 </a:t>
              </a:r>
              <a:r>
                <a:rPr lang="en-US" altLang="ko-KR" sz="105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Semaphore ID</a:t>
              </a:r>
              <a:r>
                <a:rPr lang="ko-KR" altLang="en-US" sz="105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로 해당</a:t>
              </a:r>
              <a:endPara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en-US" altLang="ko-KR" sz="105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Semaphore</a:t>
              </a:r>
              <a:r>
                <a:rPr lang="ko-KR" altLang="en-US" sz="105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를 검색 </a:t>
              </a:r>
              <a:endParaRPr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5" name="CustomShape 9"/>
            <p:cNvSpPr/>
            <p:nvPr/>
          </p:nvSpPr>
          <p:spPr>
            <a:xfrm>
              <a:off x="3886200" y="4446059"/>
              <a:ext cx="3162956" cy="432000"/>
            </a:xfrm>
            <a:prstGeom prst="rect">
              <a:avLst/>
            </a:prstGeom>
            <a:solidFill>
              <a:srgbClr val="CFE7F5"/>
            </a:solidFill>
            <a:ln>
              <a:solidFill>
                <a:srgbClr val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72000" tIns="27000" rIns="72000" bIns="27000" anchor="ctr"/>
            <a:lstStyle/>
            <a:p>
              <a:pPr algn="ctr"/>
              <a:r>
                <a:rPr lang="ko-KR" altLang="en-US" sz="105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해당 </a:t>
              </a:r>
              <a:r>
                <a:rPr lang="en-US" altLang="ko-KR" sz="105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Semaphore</a:t>
              </a:r>
              <a:r>
                <a:rPr lang="ko-KR" altLang="en-US" sz="105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의 </a:t>
              </a:r>
              <a:r>
                <a:rPr lang="en-US" altLang="ko-KR" sz="105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count</a:t>
              </a:r>
              <a:r>
                <a:rPr lang="ko-KR" altLang="en-US" sz="105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값을 조회하여</a:t>
              </a:r>
              <a:endPara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en-US" altLang="ko-KR" sz="105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thread</a:t>
              </a:r>
              <a:r>
                <a:rPr lang="ko-KR" altLang="en-US" sz="105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가 </a:t>
              </a:r>
              <a:r>
                <a:rPr lang="en-US" altLang="ko-KR" sz="105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wait </a:t>
              </a:r>
              <a:r>
                <a:rPr lang="ko-KR" altLang="en-US" sz="105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또는 임계영역 자원획득 허가를 판단</a:t>
              </a:r>
              <a:endPara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6" name="Line 21"/>
            <p:cNvCxnSpPr>
              <a:stCxn id="13" idx="3"/>
              <a:endCxn id="45" idx="1"/>
            </p:cNvCxnSpPr>
            <p:nvPr/>
          </p:nvCxnSpPr>
          <p:spPr>
            <a:xfrm>
              <a:off x="3352615" y="4660840"/>
              <a:ext cx="533585" cy="1219"/>
            </a:xfrm>
            <a:prstGeom prst="bentConnector3">
              <a:avLst/>
            </a:prstGeom>
            <a:ln w="36000">
              <a:solidFill>
                <a:srgbClr val="000000"/>
              </a:solidFill>
              <a:round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pic>
        <p:nvPicPr>
          <p:cNvPr id="68" name="그림 6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69" y="5427968"/>
            <a:ext cx="6257862" cy="12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78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 txBox="1">
            <a:spLocks/>
          </p:cNvSpPr>
          <p:nvPr/>
        </p:nvSpPr>
        <p:spPr>
          <a:xfrm>
            <a:off x="228600" y="838200"/>
            <a:ext cx="5410200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altLang="ko-KR" dirty="0" err="1"/>
              <a:t>syscall.c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8129" y="2362200"/>
            <a:ext cx="3733800" cy="1498658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257629" y="2160784"/>
            <a:ext cx="4114800" cy="1801618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8" name="직사각형 7"/>
          <p:cNvSpPr/>
          <p:nvPr/>
        </p:nvSpPr>
        <p:spPr>
          <a:xfrm>
            <a:off x="1690914" y="2677585"/>
            <a:ext cx="1210129" cy="433944"/>
          </a:xfrm>
          <a:prstGeom prst="rect">
            <a:avLst/>
          </a:prstGeom>
          <a:noFill/>
          <a:ln w="222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228600" y="4129072"/>
            <a:ext cx="4724400" cy="3667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>
                <a:latin typeface="+mn-ea"/>
                <a:ea typeface="+mn-ea"/>
              </a:rPr>
              <a:t>static </a:t>
            </a:r>
            <a:r>
              <a:rPr lang="en-US" altLang="ko-KR" sz="1200" dirty="0" err="1">
                <a:latin typeface="+mn-ea"/>
                <a:ea typeface="+mn-ea"/>
              </a:rPr>
              <a:t>int</a:t>
            </a:r>
            <a:r>
              <a:rPr lang="en-US" altLang="ko-KR" sz="1200" dirty="0">
                <a:latin typeface="+mn-ea"/>
                <a:ea typeface="+mn-ea"/>
              </a:rPr>
              <a:t> </a:t>
            </a:r>
            <a:r>
              <a:rPr lang="en-US" altLang="ko-KR" sz="1200" dirty="0" err="1">
                <a:latin typeface="+mn-ea"/>
                <a:ea typeface="+mn-ea"/>
              </a:rPr>
              <a:t>Sys_CreateSemaphore</a:t>
            </a:r>
            <a:r>
              <a:rPr lang="en-US" altLang="ko-KR" sz="1200" dirty="0">
                <a:latin typeface="+mn-ea"/>
                <a:ea typeface="+mn-ea"/>
              </a:rPr>
              <a:t>(</a:t>
            </a:r>
            <a:r>
              <a:rPr lang="en-US" altLang="ko-KR" sz="1200" dirty="0" err="1">
                <a:latin typeface="+mn-ea"/>
                <a:ea typeface="+mn-ea"/>
              </a:rPr>
              <a:t>struct</a:t>
            </a:r>
            <a:r>
              <a:rPr lang="en-US" altLang="ko-KR" sz="1200" dirty="0">
                <a:latin typeface="+mn-ea"/>
                <a:ea typeface="+mn-ea"/>
              </a:rPr>
              <a:t> </a:t>
            </a:r>
            <a:r>
              <a:rPr lang="en-US" altLang="ko-KR" sz="1200" dirty="0" err="1">
                <a:latin typeface="+mn-ea"/>
                <a:ea typeface="+mn-ea"/>
              </a:rPr>
              <a:t>Interrupt_State</a:t>
            </a:r>
            <a:r>
              <a:rPr lang="en-US" altLang="ko-KR" sz="1200" dirty="0">
                <a:latin typeface="+mn-ea"/>
                <a:ea typeface="+mn-ea"/>
              </a:rPr>
              <a:t>* state)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1015" y="3139649"/>
            <a:ext cx="3524250" cy="12382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내용 개체 틀 2"/>
          <p:cNvSpPr txBox="1">
            <a:spLocks/>
          </p:cNvSpPr>
          <p:nvPr/>
        </p:nvSpPr>
        <p:spPr>
          <a:xfrm>
            <a:off x="533400" y="4495800"/>
            <a:ext cx="7090229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800" dirty="0"/>
              <a:t>char </a:t>
            </a:r>
            <a:r>
              <a:rPr lang="en-US" altLang="ko-KR" sz="800" dirty="0" err="1"/>
              <a:t>sem_name</a:t>
            </a:r>
            <a:r>
              <a:rPr lang="en-US" altLang="ko-KR" sz="800" dirty="0"/>
              <a:t>[25];</a:t>
            </a:r>
          </a:p>
          <a:p>
            <a:pPr marL="0" indent="0">
              <a:buNone/>
            </a:pPr>
            <a:r>
              <a:rPr lang="en-US" altLang="ko-KR" sz="800" dirty="0" err="1"/>
              <a:t>int</a:t>
            </a:r>
            <a:r>
              <a:rPr lang="en-US" altLang="ko-KR" sz="800" dirty="0"/>
              <a:t> length = state-&gt;</a:t>
            </a:r>
            <a:r>
              <a:rPr lang="en-US" altLang="ko-KR" sz="800" dirty="0" err="1"/>
              <a:t>ecx</a:t>
            </a:r>
            <a:r>
              <a:rPr lang="en-US" altLang="ko-KR" sz="800" dirty="0" smtClean="0"/>
              <a:t>;</a:t>
            </a:r>
          </a:p>
          <a:p>
            <a:pPr marL="0" indent="0">
              <a:buNone/>
            </a:pPr>
            <a:endParaRPr lang="en-US" altLang="ko-KR" sz="800" dirty="0" smtClean="0"/>
          </a:p>
          <a:p>
            <a:pPr marL="0" indent="0">
              <a:buNone/>
            </a:pPr>
            <a:r>
              <a:rPr lang="en-US" altLang="ko-KR" sz="800" dirty="0" err="1"/>
              <a:t>Copy_From_User</a:t>
            </a:r>
            <a:r>
              <a:rPr lang="en-US" altLang="ko-KR" sz="800" dirty="0"/>
              <a:t>(</a:t>
            </a:r>
            <a:r>
              <a:rPr lang="en-US" altLang="ko-KR" sz="800" dirty="0" err="1"/>
              <a:t>sem_name</a:t>
            </a:r>
            <a:r>
              <a:rPr lang="en-US" altLang="ko-KR" sz="800" dirty="0"/>
              <a:t>, state-&gt;</a:t>
            </a:r>
            <a:r>
              <a:rPr lang="en-US" altLang="ko-KR" sz="800" dirty="0" err="1"/>
              <a:t>ebx</a:t>
            </a:r>
            <a:r>
              <a:rPr lang="en-US" altLang="ko-KR" sz="800" dirty="0"/>
              <a:t>, length);</a:t>
            </a:r>
          </a:p>
          <a:p>
            <a:pPr marL="0" indent="0">
              <a:buNone/>
            </a:pPr>
            <a:endParaRPr lang="en-US" altLang="ko-KR" sz="800" dirty="0"/>
          </a:p>
        </p:txBody>
      </p:sp>
      <p:sp>
        <p:nvSpPr>
          <p:cNvPr id="3" name="직사각형 2"/>
          <p:cNvSpPr/>
          <p:nvPr/>
        </p:nvSpPr>
        <p:spPr>
          <a:xfrm>
            <a:off x="448129" y="5189749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800" dirty="0">
                <a:latin typeface="+mn-ea"/>
              </a:rPr>
              <a:t>if(</a:t>
            </a:r>
            <a:r>
              <a:rPr lang="en-US" altLang="ko-KR" sz="800" dirty="0" err="1">
                <a:latin typeface="+mn-ea"/>
              </a:rPr>
              <a:t>sem</a:t>
            </a:r>
            <a:r>
              <a:rPr lang="en-US" altLang="ko-KR" sz="800" dirty="0">
                <a:latin typeface="+mn-ea"/>
              </a:rPr>
              <a:t> == NULL)</a:t>
            </a: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 err="1">
                <a:latin typeface="+mn-ea"/>
              </a:rPr>
              <a:t>sem</a:t>
            </a:r>
            <a:r>
              <a:rPr lang="en-US" altLang="ko-KR" sz="800" dirty="0">
                <a:latin typeface="+mn-ea"/>
              </a:rPr>
              <a:t> = (</a:t>
            </a:r>
            <a:r>
              <a:rPr lang="en-US" altLang="ko-KR" sz="800" dirty="0" err="1">
                <a:latin typeface="+mn-ea"/>
              </a:rPr>
              <a:t>struct</a:t>
            </a:r>
            <a:r>
              <a:rPr lang="en-US" altLang="ko-KR" sz="800" dirty="0">
                <a:latin typeface="+mn-ea"/>
              </a:rPr>
              <a:t> semaphore**)</a:t>
            </a:r>
            <a:r>
              <a:rPr lang="en-US" altLang="ko-KR" sz="800" dirty="0" err="1">
                <a:latin typeface="+mn-ea"/>
              </a:rPr>
              <a:t>Malloc</a:t>
            </a:r>
            <a:r>
              <a:rPr lang="en-US" altLang="ko-KR" sz="800" dirty="0">
                <a:latin typeface="+mn-ea"/>
              </a:rPr>
              <a:t>(NUM_SEMAPHORE * </a:t>
            </a:r>
            <a:r>
              <a:rPr lang="en-US" altLang="ko-KR" sz="800" dirty="0" err="1">
                <a:latin typeface="+mn-ea"/>
              </a:rPr>
              <a:t>sizeof</a:t>
            </a:r>
            <a:r>
              <a:rPr lang="en-US" altLang="ko-KR" sz="800" dirty="0">
                <a:latin typeface="+mn-ea"/>
              </a:rPr>
              <a:t>(</a:t>
            </a:r>
            <a:r>
              <a:rPr lang="en-US" altLang="ko-KR" sz="800" dirty="0" err="1">
                <a:latin typeface="+mn-ea"/>
              </a:rPr>
              <a:t>struct</a:t>
            </a:r>
            <a:r>
              <a:rPr lang="en-US" altLang="ko-KR" sz="800" dirty="0">
                <a:latin typeface="+mn-ea"/>
              </a:rPr>
              <a:t> semaphore*));</a:t>
            </a:r>
          </a:p>
          <a:p>
            <a:endParaRPr lang="ko-KR" altLang="en-US" sz="800" dirty="0">
              <a:latin typeface="+mn-ea"/>
            </a:endParaRPr>
          </a:p>
          <a:p>
            <a:r>
              <a:rPr lang="en-US" altLang="ko-KR" sz="800" dirty="0">
                <a:latin typeface="+mn-ea"/>
              </a:rPr>
              <a:t>for(</a:t>
            </a:r>
            <a:r>
              <a:rPr lang="en-US" altLang="ko-KR" sz="800" dirty="0" err="1">
                <a:latin typeface="+mn-ea"/>
              </a:rPr>
              <a:t>i</a:t>
            </a:r>
            <a:r>
              <a:rPr lang="en-US" altLang="ko-KR" sz="800" dirty="0">
                <a:latin typeface="+mn-ea"/>
              </a:rPr>
              <a:t>=0; </a:t>
            </a:r>
            <a:r>
              <a:rPr lang="en-US" altLang="ko-KR" sz="800" dirty="0" err="1">
                <a:latin typeface="+mn-ea"/>
              </a:rPr>
              <a:t>i</a:t>
            </a:r>
            <a:r>
              <a:rPr lang="en-US" altLang="ko-KR" sz="800" dirty="0">
                <a:latin typeface="+mn-ea"/>
              </a:rPr>
              <a:t>&lt;NUM_SEMAPHORE; </a:t>
            </a:r>
            <a:r>
              <a:rPr lang="en-US" altLang="ko-KR" sz="800" dirty="0" err="1">
                <a:latin typeface="+mn-ea"/>
              </a:rPr>
              <a:t>i</a:t>
            </a:r>
            <a:r>
              <a:rPr lang="en-US" altLang="ko-KR" sz="800" dirty="0">
                <a:latin typeface="+mn-ea"/>
              </a:rPr>
              <a:t>++)</a:t>
            </a:r>
          </a:p>
          <a:p>
            <a:r>
              <a:rPr lang="en-US" altLang="ko-KR" sz="800" dirty="0">
                <a:latin typeface="+mn-ea"/>
              </a:rPr>
              <a:t>{</a:t>
            </a:r>
          </a:p>
          <a:p>
            <a:r>
              <a:rPr lang="en-US" altLang="ko-KR" sz="800" dirty="0" err="1">
                <a:latin typeface="+mn-ea"/>
              </a:rPr>
              <a:t>sem</a:t>
            </a:r>
            <a:r>
              <a:rPr lang="en-US" altLang="ko-KR" sz="800" dirty="0">
                <a:latin typeface="+mn-ea"/>
              </a:rPr>
              <a:t>[</a:t>
            </a:r>
            <a:r>
              <a:rPr lang="en-US" altLang="ko-KR" sz="800" dirty="0" err="1">
                <a:latin typeface="+mn-ea"/>
              </a:rPr>
              <a:t>i</a:t>
            </a:r>
            <a:r>
              <a:rPr lang="en-US" altLang="ko-KR" sz="800" dirty="0">
                <a:latin typeface="+mn-ea"/>
              </a:rPr>
              <a:t>] = (</a:t>
            </a:r>
            <a:r>
              <a:rPr lang="en-US" altLang="ko-KR" sz="800" dirty="0" err="1">
                <a:latin typeface="+mn-ea"/>
              </a:rPr>
              <a:t>struct</a:t>
            </a:r>
            <a:r>
              <a:rPr lang="en-US" altLang="ko-KR" sz="800" dirty="0">
                <a:latin typeface="+mn-ea"/>
              </a:rPr>
              <a:t> semaphore*)</a:t>
            </a:r>
            <a:r>
              <a:rPr lang="en-US" altLang="ko-KR" sz="800" dirty="0" err="1">
                <a:latin typeface="+mn-ea"/>
              </a:rPr>
              <a:t>Malloc</a:t>
            </a:r>
            <a:r>
              <a:rPr lang="en-US" altLang="ko-KR" sz="800" dirty="0">
                <a:latin typeface="+mn-ea"/>
              </a:rPr>
              <a:t>(</a:t>
            </a:r>
            <a:r>
              <a:rPr lang="en-US" altLang="ko-KR" sz="800" dirty="0" err="1">
                <a:latin typeface="+mn-ea"/>
              </a:rPr>
              <a:t>sizeof</a:t>
            </a:r>
            <a:r>
              <a:rPr lang="en-US" altLang="ko-KR" sz="800" dirty="0">
                <a:latin typeface="+mn-ea"/>
              </a:rPr>
              <a:t>(</a:t>
            </a:r>
            <a:r>
              <a:rPr lang="en-US" altLang="ko-KR" sz="800" dirty="0" err="1">
                <a:latin typeface="+mn-ea"/>
              </a:rPr>
              <a:t>struct</a:t>
            </a:r>
            <a:r>
              <a:rPr lang="en-US" altLang="ko-KR" sz="800" dirty="0">
                <a:latin typeface="+mn-ea"/>
              </a:rPr>
              <a:t> semaphore));</a:t>
            </a:r>
          </a:p>
          <a:p>
            <a:r>
              <a:rPr lang="en-US" altLang="ko-KR" sz="800" dirty="0" err="1">
                <a:latin typeface="+mn-ea"/>
              </a:rPr>
              <a:t>sem</a:t>
            </a:r>
            <a:r>
              <a:rPr lang="en-US" altLang="ko-KR" sz="800" dirty="0">
                <a:latin typeface="+mn-ea"/>
              </a:rPr>
              <a:t>[</a:t>
            </a:r>
            <a:r>
              <a:rPr lang="en-US" altLang="ko-KR" sz="800" dirty="0" err="1">
                <a:latin typeface="+mn-ea"/>
              </a:rPr>
              <a:t>i</a:t>
            </a:r>
            <a:r>
              <a:rPr lang="en-US" altLang="ko-KR" sz="800" dirty="0">
                <a:latin typeface="+mn-ea"/>
              </a:rPr>
              <a:t>] </a:t>
            </a:r>
            <a:r>
              <a:rPr lang="ko-KR" altLang="en-US" sz="800" dirty="0" smtClean="0">
                <a:latin typeface="+mn-ea"/>
              </a:rPr>
              <a:t>초기화</a:t>
            </a:r>
            <a:endParaRPr lang="en-US" altLang="ko-KR" sz="800" dirty="0">
              <a:latin typeface="+mn-ea"/>
            </a:endParaRPr>
          </a:p>
          <a:p>
            <a:r>
              <a:rPr lang="en-US" altLang="ko-KR" sz="800" dirty="0" err="1">
                <a:latin typeface="+mn-ea"/>
              </a:rPr>
              <a:t>Clear_Thread_Queue</a:t>
            </a:r>
            <a:r>
              <a:rPr lang="en-US" altLang="ko-KR" sz="800" dirty="0" smtClean="0">
                <a:latin typeface="+mn-ea"/>
              </a:rPr>
              <a:t>( (</a:t>
            </a:r>
            <a:r>
              <a:rPr lang="en-US" altLang="ko-KR" sz="800" dirty="0" err="1">
                <a:latin typeface="+mn-ea"/>
              </a:rPr>
              <a:t>sem</a:t>
            </a:r>
            <a:r>
              <a:rPr lang="en-US" altLang="ko-KR" sz="800" dirty="0">
                <a:latin typeface="+mn-ea"/>
              </a:rPr>
              <a:t>[</a:t>
            </a:r>
            <a:r>
              <a:rPr lang="en-US" altLang="ko-KR" sz="800" dirty="0" err="1">
                <a:latin typeface="+mn-ea"/>
              </a:rPr>
              <a:t>i</a:t>
            </a:r>
            <a:r>
              <a:rPr lang="en-US" altLang="ko-KR" sz="800" dirty="0" smtClean="0">
                <a:latin typeface="+mn-ea"/>
              </a:rPr>
              <a:t>] </a:t>
            </a:r>
            <a:r>
              <a:rPr lang="en-US" altLang="ko-KR" sz="800" dirty="0" err="1" smtClean="0">
                <a:latin typeface="+mn-ea"/>
              </a:rPr>
              <a:t>waitqueue</a:t>
            </a:r>
            <a:r>
              <a:rPr lang="en-US" altLang="ko-KR" sz="800" dirty="0" smtClean="0">
                <a:latin typeface="+mn-ea"/>
              </a:rPr>
              <a:t>) );</a:t>
            </a:r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}</a:t>
            </a:r>
            <a:endParaRPr lang="en-US" altLang="ko-KR" sz="800" dirty="0">
              <a:latin typeface="+mn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271079" y="5598698"/>
            <a:ext cx="289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800" dirty="0" smtClean="0">
                <a:latin typeface="+mn-ea"/>
              </a:rPr>
              <a:t>for(</a:t>
            </a:r>
            <a:r>
              <a:rPr lang="en-US" altLang="ko-KR" sz="800" dirty="0" err="1" smtClean="0">
                <a:latin typeface="+mn-ea"/>
              </a:rPr>
              <a:t>i</a:t>
            </a:r>
            <a:r>
              <a:rPr lang="en-US" altLang="ko-KR" sz="800" dirty="0" smtClean="0">
                <a:latin typeface="+mn-ea"/>
              </a:rPr>
              <a:t>=0 </a:t>
            </a:r>
            <a:r>
              <a:rPr lang="en-US" altLang="ko-KR" sz="800" dirty="0">
                <a:latin typeface="+mn-ea"/>
              </a:rPr>
              <a:t>; </a:t>
            </a:r>
            <a:r>
              <a:rPr lang="en-US" altLang="ko-KR" sz="800" dirty="0" err="1">
                <a:latin typeface="+mn-ea"/>
              </a:rPr>
              <a:t>i</a:t>
            </a:r>
            <a:r>
              <a:rPr lang="en-US" altLang="ko-KR" sz="800" dirty="0">
                <a:latin typeface="+mn-ea"/>
              </a:rPr>
              <a:t>&lt;NUM_SEMAPHORE; </a:t>
            </a:r>
            <a:r>
              <a:rPr lang="en-US" altLang="ko-KR" sz="800" dirty="0" err="1">
                <a:latin typeface="+mn-ea"/>
              </a:rPr>
              <a:t>i</a:t>
            </a:r>
            <a:r>
              <a:rPr lang="en-US" altLang="ko-KR" sz="800" dirty="0" smtClean="0">
                <a:latin typeface="+mn-ea"/>
              </a:rPr>
              <a:t>++)</a:t>
            </a:r>
            <a:endParaRPr lang="en-US" altLang="ko-KR" sz="800" dirty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if(</a:t>
            </a:r>
            <a:r>
              <a:rPr lang="en-US" altLang="ko-KR" sz="800" dirty="0" err="1" smtClean="0">
                <a:latin typeface="+mn-ea"/>
              </a:rPr>
              <a:t>sem</a:t>
            </a:r>
            <a:r>
              <a:rPr lang="en-US" altLang="ko-KR" sz="800" dirty="0" smtClean="0">
                <a:latin typeface="+mn-ea"/>
              </a:rPr>
              <a:t>[</a:t>
            </a:r>
            <a:r>
              <a:rPr lang="en-US" altLang="ko-KR" sz="800" dirty="0" err="1" smtClean="0">
                <a:latin typeface="+mn-ea"/>
              </a:rPr>
              <a:t>i</a:t>
            </a:r>
            <a:r>
              <a:rPr lang="en-US" altLang="ko-KR" sz="800" dirty="0">
                <a:latin typeface="+mn-ea"/>
              </a:rPr>
              <a:t>]-&gt;avail)</a:t>
            </a:r>
          </a:p>
          <a:p>
            <a:r>
              <a:rPr lang="en-US" altLang="ko-KR" sz="800" dirty="0">
                <a:latin typeface="+mn-ea"/>
              </a:rPr>
              <a:t>{</a:t>
            </a:r>
          </a:p>
          <a:p>
            <a:r>
              <a:rPr lang="en-US" altLang="ko-KR" sz="800" dirty="0" err="1" smtClean="0">
                <a:latin typeface="+mn-ea"/>
              </a:rPr>
              <a:t>sem</a:t>
            </a:r>
            <a:r>
              <a:rPr lang="en-US" altLang="ko-KR" sz="800" dirty="0" smtClean="0">
                <a:latin typeface="+mn-ea"/>
              </a:rPr>
              <a:t>[</a:t>
            </a:r>
            <a:r>
              <a:rPr lang="en-US" altLang="ko-KR" sz="800" dirty="0" err="1" smtClean="0">
                <a:latin typeface="+mn-ea"/>
              </a:rPr>
              <a:t>i</a:t>
            </a:r>
            <a:r>
              <a:rPr lang="en-US" altLang="ko-KR" sz="800" dirty="0" smtClean="0">
                <a:latin typeface="+mn-ea"/>
              </a:rPr>
              <a:t>]-&gt;count = state -&gt; </a:t>
            </a:r>
            <a:r>
              <a:rPr lang="en-US" altLang="ko-KR" sz="800" dirty="0" err="1" smtClean="0">
                <a:latin typeface="+mn-ea"/>
              </a:rPr>
              <a:t>edx</a:t>
            </a:r>
            <a:r>
              <a:rPr lang="en-US" altLang="ko-KR" sz="800" dirty="0" smtClean="0">
                <a:latin typeface="+mn-ea"/>
              </a:rPr>
              <a:t>;</a:t>
            </a:r>
          </a:p>
          <a:p>
            <a:r>
              <a:rPr lang="en-US" altLang="ko-KR" sz="800" dirty="0" err="1" smtClean="0">
                <a:latin typeface="+mn-ea"/>
              </a:rPr>
              <a:t>sem</a:t>
            </a:r>
            <a:r>
              <a:rPr lang="en-US" altLang="ko-KR" sz="800" dirty="0" smtClean="0">
                <a:latin typeface="+mn-ea"/>
              </a:rPr>
              <a:t>[</a:t>
            </a:r>
            <a:r>
              <a:rPr lang="en-US" altLang="ko-KR" sz="800" dirty="0" err="1" smtClean="0">
                <a:latin typeface="+mn-ea"/>
              </a:rPr>
              <a:t>i</a:t>
            </a:r>
            <a:r>
              <a:rPr lang="en-US" altLang="ko-KR" sz="800" dirty="0" smtClean="0">
                <a:latin typeface="+mn-ea"/>
              </a:rPr>
              <a:t>]-&gt;avail = 0;</a:t>
            </a:r>
          </a:p>
          <a:p>
            <a:r>
              <a:rPr lang="en-US" altLang="ko-KR" sz="800" dirty="0" err="1" smtClean="0">
                <a:latin typeface="+mn-ea"/>
              </a:rPr>
              <a:t>memcpy</a:t>
            </a:r>
            <a:r>
              <a:rPr lang="en-US" altLang="ko-KR" sz="800" dirty="0" smtClean="0">
                <a:latin typeface="+mn-ea"/>
              </a:rPr>
              <a:t>(</a:t>
            </a:r>
            <a:r>
              <a:rPr lang="en-US" altLang="ko-KR" sz="800" dirty="0" err="1" smtClean="0">
                <a:latin typeface="+mn-ea"/>
              </a:rPr>
              <a:t>sem</a:t>
            </a:r>
            <a:r>
              <a:rPr lang="en-US" altLang="ko-KR" sz="800" dirty="0" smtClean="0">
                <a:latin typeface="+mn-ea"/>
              </a:rPr>
              <a:t>[</a:t>
            </a:r>
            <a:r>
              <a:rPr lang="en-US" altLang="ko-KR" sz="800" dirty="0" err="1" smtClean="0">
                <a:latin typeface="+mn-ea"/>
              </a:rPr>
              <a:t>i</a:t>
            </a:r>
            <a:r>
              <a:rPr lang="en-US" altLang="ko-KR" sz="800" dirty="0" smtClean="0">
                <a:latin typeface="+mn-ea"/>
              </a:rPr>
              <a:t>]-&gt;sem_name,sem_name,length+1);</a:t>
            </a:r>
          </a:p>
          <a:p>
            <a:r>
              <a:rPr lang="en-US" altLang="ko-KR" sz="800" dirty="0" smtClean="0">
                <a:latin typeface="+mn-ea"/>
              </a:rPr>
              <a:t>return </a:t>
            </a:r>
            <a:r>
              <a:rPr lang="en-US" altLang="ko-KR" sz="800" dirty="0" err="1" smtClean="0">
                <a:latin typeface="+mn-ea"/>
              </a:rPr>
              <a:t>i</a:t>
            </a:r>
            <a:r>
              <a:rPr lang="en-US" altLang="ko-KR" sz="800" dirty="0" smtClean="0">
                <a:latin typeface="+mn-ea"/>
              </a:rPr>
              <a:t>;</a:t>
            </a:r>
          </a:p>
          <a:p>
            <a:r>
              <a:rPr lang="en-US" altLang="ko-KR" sz="800" dirty="0" smtClean="0">
                <a:latin typeface="+mn-ea"/>
              </a:rPr>
              <a:t>}</a:t>
            </a:r>
            <a:endParaRPr lang="en-US" altLang="ko-KR" sz="800" dirty="0"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566558" y="4731603"/>
            <a:ext cx="2514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800" dirty="0">
                <a:latin typeface="+mn-ea"/>
              </a:rPr>
              <a:t>else</a:t>
            </a: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>
                <a:latin typeface="+mn-ea"/>
              </a:rPr>
              <a:t>for(</a:t>
            </a:r>
            <a:r>
              <a:rPr lang="en-US" altLang="ko-KR" sz="800" dirty="0" err="1">
                <a:latin typeface="+mn-ea"/>
              </a:rPr>
              <a:t>i</a:t>
            </a:r>
            <a:r>
              <a:rPr lang="en-US" altLang="ko-KR" sz="800" dirty="0">
                <a:latin typeface="+mn-ea"/>
              </a:rPr>
              <a:t>=0 ; </a:t>
            </a:r>
            <a:r>
              <a:rPr lang="en-US" altLang="ko-KR" sz="800" dirty="0" err="1">
                <a:latin typeface="+mn-ea"/>
              </a:rPr>
              <a:t>i</a:t>
            </a:r>
            <a:r>
              <a:rPr lang="en-US" altLang="ko-KR" sz="800" dirty="0">
                <a:latin typeface="+mn-ea"/>
              </a:rPr>
              <a:t>&lt;NUM_SEMAPHORE; </a:t>
            </a:r>
            <a:r>
              <a:rPr lang="en-US" altLang="ko-KR" sz="800" dirty="0" err="1">
                <a:latin typeface="+mn-ea"/>
              </a:rPr>
              <a:t>i</a:t>
            </a:r>
            <a:r>
              <a:rPr lang="en-US" altLang="ko-KR" sz="800" dirty="0">
                <a:latin typeface="+mn-ea"/>
              </a:rPr>
              <a:t>++)</a:t>
            </a:r>
          </a:p>
          <a:p>
            <a:r>
              <a:rPr lang="en-US" altLang="ko-KR" sz="800" dirty="0">
                <a:latin typeface="+mn-ea"/>
              </a:rPr>
              <a:t>{</a:t>
            </a:r>
          </a:p>
          <a:p>
            <a:r>
              <a:rPr lang="en-US" altLang="ko-KR" sz="800" dirty="0">
                <a:latin typeface="+mn-ea"/>
              </a:rPr>
              <a:t>if(</a:t>
            </a:r>
            <a:r>
              <a:rPr lang="en-US" altLang="ko-KR" sz="800" dirty="0" err="1">
                <a:latin typeface="+mn-ea"/>
              </a:rPr>
              <a:t>strcmp</a:t>
            </a:r>
            <a:r>
              <a:rPr lang="en-US" altLang="ko-KR" sz="800" dirty="0">
                <a:latin typeface="+mn-ea"/>
              </a:rPr>
              <a:t>(</a:t>
            </a:r>
            <a:r>
              <a:rPr lang="en-US" altLang="ko-KR" sz="800" dirty="0" err="1">
                <a:latin typeface="+mn-ea"/>
              </a:rPr>
              <a:t>sem_name,sem</a:t>
            </a:r>
            <a:r>
              <a:rPr lang="en-US" altLang="ko-KR" sz="800" dirty="0">
                <a:latin typeface="+mn-ea"/>
              </a:rPr>
              <a:t>[</a:t>
            </a:r>
            <a:r>
              <a:rPr lang="en-US" altLang="ko-KR" sz="800" dirty="0" err="1">
                <a:latin typeface="+mn-ea"/>
              </a:rPr>
              <a:t>i</a:t>
            </a:r>
            <a:r>
              <a:rPr lang="en-US" altLang="ko-KR" sz="800" dirty="0">
                <a:latin typeface="+mn-ea"/>
              </a:rPr>
              <a:t>]-&gt;</a:t>
            </a:r>
            <a:r>
              <a:rPr lang="en-US" altLang="ko-KR" sz="800" dirty="0" err="1">
                <a:latin typeface="+mn-ea"/>
              </a:rPr>
              <a:t>sem_name</a:t>
            </a:r>
            <a:r>
              <a:rPr lang="en-US" altLang="ko-KR" sz="800" dirty="0">
                <a:latin typeface="+mn-ea"/>
              </a:rPr>
              <a:t>)==0</a:t>
            </a:r>
            <a:r>
              <a:rPr lang="en-US" altLang="ko-KR" sz="800" dirty="0" smtClean="0">
                <a:latin typeface="+mn-ea"/>
              </a:rPr>
              <a:t>)</a:t>
            </a:r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return </a:t>
            </a:r>
            <a:r>
              <a:rPr lang="en-US" altLang="ko-KR" sz="800" dirty="0" err="1" smtClean="0">
                <a:latin typeface="+mn-ea"/>
              </a:rPr>
              <a:t>i</a:t>
            </a:r>
            <a:r>
              <a:rPr lang="en-US" altLang="ko-KR" sz="800" dirty="0" smtClean="0">
                <a:latin typeface="+mn-ea"/>
              </a:rPr>
              <a:t>;</a:t>
            </a:r>
            <a:endParaRPr lang="en-US" altLang="ko-KR" sz="800" dirty="0">
              <a:latin typeface="+mn-ea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33400" y="4496495"/>
            <a:ext cx="2590800" cy="60820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86228" y="5202787"/>
            <a:ext cx="3933371" cy="1308863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4566558" y="4747535"/>
            <a:ext cx="2667000" cy="797167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6271079" y="5595062"/>
            <a:ext cx="2705100" cy="1186738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192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 txBox="1">
            <a:spLocks/>
          </p:cNvSpPr>
          <p:nvPr/>
        </p:nvSpPr>
        <p:spPr>
          <a:xfrm>
            <a:off x="228600" y="838200"/>
            <a:ext cx="5410200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altLang="ko-KR" dirty="0" err="1"/>
              <a:t>syscall.c</a:t>
            </a:r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023836"/>
            <a:ext cx="3810000" cy="18859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내용 개체 틀 2"/>
          <p:cNvSpPr txBox="1">
            <a:spLocks/>
          </p:cNvSpPr>
          <p:nvPr/>
        </p:nvSpPr>
        <p:spPr>
          <a:xfrm>
            <a:off x="228600" y="4024086"/>
            <a:ext cx="4724400" cy="3667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/>
              <a:t>static </a:t>
            </a:r>
            <a:r>
              <a:rPr lang="en-US" altLang="ko-KR" sz="1200" dirty="0" err="1"/>
              <a:t>int</a:t>
            </a:r>
            <a:r>
              <a:rPr lang="en-US" altLang="ko-KR" sz="1200" dirty="0"/>
              <a:t> </a:t>
            </a:r>
            <a:r>
              <a:rPr lang="en-US" altLang="ko-KR" sz="1200" dirty="0" err="1"/>
              <a:t>Sys_P</a:t>
            </a:r>
            <a:r>
              <a:rPr lang="en-US" altLang="ko-KR" sz="1200" dirty="0"/>
              <a:t>(</a:t>
            </a:r>
            <a:r>
              <a:rPr lang="en-US" altLang="ko-KR" sz="1200" dirty="0" err="1"/>
              <a:t>struct</a:t>
            </a:r>
            <a:r>
              <a:rPr lang="en-US" altLang="ko-KR" sz="1200" dirty="0"/>
              <a:t> </a:t>
            </a:r>
            <a:r>
              <a:rPr lang="en-US" altLang="ko-KR" sz="1200" dirty="0" err="1"/>
              <a:t>Interrupt_State</a:t>
            </a:r>
            <a:r>
              <a:rPr lang="en-US" altLang="ko-KR" sz="1200" dirty="0"/>
              <a:t>* state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4419600" y="4024086"/>
            <a:ext cx="4724400" cy="3667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/>
              <a:t>static </a:t>
            </a:r>
            <a:r>
              <a:rPr lang="en-US" altLang="ko-KR" sz="1200" dirty="0" err="1"/>
              <a:t>int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Sys_V</a:t>
            </a:r>
            <a:r>
              <a:rPr lang="en-US" altLang="ko-KR" sz="1200" dirty="0" smtClean="0"/>
              <a:t>(</a:t>
            </a:r>
            <a:r>
              <a:rPr lang="en-US" altLang="ko-KR" sz="1200" dirty="0" err="1" smtClean="0"/>
              <a:t>struct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Interrupt_State</a:t>
            </a:r>
            <a:r>
              <a:rPr lang="en-US" altLang="ko-KR" sz="1200" dirty="0"/>
              <a:t>* state</a:t>
            </a:r>
            <a:r>
              <a:rPr lang="en-US" altLang="ko-KR" sz="1200" dirty="0" smtClean="0"/>
              <a:t>)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14" y="3557361"/>
            <a:ext cx="2362200" cy="3524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직사각형 2"/>
          <p:cNvSpPr/>
          <p:nvPr/>
        </p:nvSpPr>
        <p:spPr>
          <a:xfrm>
            <a:off x="647700" y="439081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800" dirty="0" err="1" smtClean="0">
                <a:latin typeface="+mn-ea"/>
              </a:rPr>
              <a:t>int</a:t>
            </a:r>
            <a:r>
              <a:rPr lang="en-US" altLang="ko-KR" sz="800" dirty="0" smtClean="0">
                <a:latin typeface="+mn-ea"/>
              </a:rPr>
              <a:t> </a:t>
            </a:r>
            <a:r>
              <a:rPr lang="en-US" altLang="ko-KR" sz="800" dirty="0" err="1" smtClean="0">
                <a:latin typeface="+mn-ea"/>
              </a:rPr>
              <a:t>sem_id</a:t>
            </a:r>
            <a:r>
              <a:rPr lang="en-US" altLang="ko-KR" sz="800" dirty="0" smtClean="0">
                <a:latin typeface="+mn-ea"/>
              </a:rPr>
              <a:t> = state -&gt; </a:t>
            </a:r>
            <a:r>
              <a:rPr lang="en-US" altLang="ko-KR" sz="800" dirty="0" err="1" smtClean="0">
                <a:latin typeface="+mn-ea"/>
              </a:rPr>
              <a:t>ebx</a:t>
            </a:r>
            <a:r>
              <a:rPr lang="en-US" altLang="ko-KR" sz="800" dirty="0" smtClean="0">
                <a:latin typeface="+mn-ea"/>
              </a:rPr>
              <a:t>;</a:t>
            </a:r>
          </a:p>
          <a:p>
            <a:endParaRPr lang="en-US" altLang="ko-KR" sz="800" dirty="0" smtClean="0">
              <a:latin typeface="+mn-ea"/>
            </a:endParaRPr>
          </a:p>
          <a:p>
            <a:endParaRPr lang="en-US" altLang="ko-KR" sz="800" dirty="0">
              <a:latin typeface="+mn-ea"/>
            </a:endParaRPr>
          </a:p>
          <a:p>
            <a:endParaRPr lang="ko-KR" altLang="en-US" sz="800" dirty="0" smtClean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if(</a:t>
            </a:r>
            <a:r>
              <a:rPr lang="en-US" altLang="ko-KR" sz="800" dirty="0" err="1" smtClean="0">
                <a:latin typeface="+mn-ea"/>
              </a:rPr>
              <a:t>sem</a:t>
            </a:r>
            <a:r>
              <a:rPr lang="en-US" altLang="ko-KR" sz="800" dirty="0" smtClean="0">
                <a:latin typeface="+mn-ea"/>
              </a:rPr>
              <a:t>[</a:t>
            </a:r>
            <a:r>
              <a:rPr lang="en-US" altLang="ko-KR" sz="800" dirty="0" err="1" smtClean="0">
                <a:latin typeface="+mn-ea"/>
              </a:rPr>
              <a:t>sem_id</a:t>
            </a:r>
            <a:r>
              <a:rPr lang="en-US" altLang="ko-KR" sz="800" dirty="0" smtClean="0">
                <a:latin typeface="+mn-ea"/>
              </a:rPr>
              <a:t>]-&gt;count &lt;= 0)</a:t>
            </a: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Wait;</a:t>
            </a:r>
          </a:p>
          <a:p>
            <a:endParaRPr lang="en-US" altLang="ko-KR" sz="8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else</a:t>
            </a: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800" dirty="0" err="1" smtClean="0">
                <a:latin typeface="+mn-ea"/>
              </a:rPr>
              <a:t>sem</a:t>
            </a:r>
            <a:r>
              <a:rPr lang="en-US" altLang="ko-KR" sz="800" dirty="0" smtClean="0">
                <a:latin typeface="+mn-ea"/>
              </a:rPr>
              <a:t>[</a:t>
            </a:r>
            <a:r>
              <a:rPr lang="en-US" altLang="ko-KR" sz="800" dirty="0" err="1" smtClean="0">
                <a:latin typeface="+mn-ea"/>
              </a:rPr>
              <a:t>sem_id</a:t>
            </a:r>
            <a:r>
              <a:rPr lang="en-US" altLang="ko-KR" sz="800" dirty="0" smtClean="0">
                <a:latin typeface="+mn-ea"/>
              </a:rPr>
              <a:t>]-&gt;count--;</a:t>
            </a:r>
          </a:p>
          <a:p>
            <a:endParaRPr lang="en-US" altLang="ko-KR" sz="800" dirty="0" smtClean="0">
              <a:latin typeface="+mn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800600" y="439081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800" dirty="0" err="1">
                <a:latin typeface="+mn-ea"/>
              </a:rPr>
              <a:t>int</a:t>
            </a:r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err="1">
                <a:latin typeface="+mn-ea"/>
              </a:rPr>
              <a:t>sem_id</a:t>
            </a:r>
            <a:r>
              <a:rPr lang="en-US" altLang="ko-KR" sz="800" dirty="0">
                <a:latin typeface="+mn-ea"/>
              </a:rPr>
              <a:t> = state -&gt; </a:t>
            </a:r>
            <a:r>
              <a:rPr lang="en-US" altLang="ko-KR" sz="800" dirty="0" err="1">
                <a:latin typeface="+mn-ea"/>
              </a:rPr>
              <a:t>ebx</a:t>
            </a:r>
            <a:r>
              <a:rPr lang="en-US" altLang="ko-KR" sz="800" dirty="0">
                <a:latin typeface="+mn-ea"/>
              </a:rPr>
              <a:t>;</a:t>
            </a:r>
          </a:p>
          <a:p>
            <a:endParaRPr lang="en-US" altLang="ko-KR" sz="800" dirty="0" smtClean="0">
              <a:latin typeface="+mn-ea"/>
            </a:endParaRPr>
          </a:p>
          <a:p>
            <a:endParaRPr lang="en-US" altLang="ko-KR" sz="800" dirty="0">
              <a:latin typeface="+mn-ea"/>
            </a:endParaRPr>
          </a:p>
          <a:p>
            <a:endParaRPr lang="ko-KR" altLang="en-US" sz="800" dirty="0">
              <a:latin typeface="+mn-ea"/>
            </a:endParaRPr>
          </a:p>
          <a:p>
            <a:r>
              <a:rPr lang="en-US" altLang="ko-KR" sz="800" dirty="0">
                <a:latin typeface="+mn-ea"/>
              </a:rPr>
              <a:t>if(!</a:t>
            </a:r>
            <a:r>
              <a:rPr lang="en-US" altLang="ko-KR" sz="800" dirty="0" err="1">
                <a:latin typeface="+mn-ea"/>
              </a:rPr>
              <a:t>Is_Thread_Queue_Empty</a:t>
            </a:r>
            <a:r>
              <a:rPr lang="en-US" altLang="ko-KR" sz="800" dirty="0">
                <a:latin typeface="+mn-ea"/>
              </a:rPr>
              <a:t>(&amp;(</a:t>
            </a:r>
            <a:r>
              <a:rPr lang="en-US" altLang="ko-KR" sz="800" dirty="0" err="1">
                <a:latin typeface="+mn-ea"/>
              </a:rPr>
              <a:t>sem</a:t>
            </a:r>
            <a:r>
              <a:rPr lang="en-US" altLang="ko-KR" sz="800" dirty="0">
                <a:latin typeface="+mn-ea"/>
              </a:rPr>
              <a:t>[</a:t>
            </a:r>
            <a:r>
              <a:rPr lang="en-US" altLang="ko-KR" sz="800" dirty="0" err="1">
                <a:latin typeface="+mn-ea"/>
              </a:rPr>
              <a:t>sem_id</a:t>
            </a:r>
            <a:r>
              <a:rPr lang="en-US" altLang="ko-KR" sz="800" dirty="0">
                <a:latin typeface="+mn-ea"/>
              </a:rPr>
              <a:t>]-&gt;</a:t>
            </a:r>
            <a:r>
              <a:rPr lang="en-US" altLang="ko-KR" sz="800" dirty="0" err="1">
                <a:latin typeface="+mn-ea"/>
              </a:rPr>
              <a:t>waitQueue</a:t>
            </a:r>
            <a:r>
              <a:rPr lang="en-US" altLang="ko-KR" sz="800" dirty="0">
                <a:latin typeface="+mn-ea"/>
              </a:rPr>
              <a:t>)))</a:t>
            </a: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 err="1" smtClean="0">
                <a:latin typeface="+mn-ea"/>
              </a:rPr>
              <a:t>Wake_Up</a:t>
            </a:r>
            <a:endParaRPr lang="en-US" altLang="ko-KR" sz="800" dirty="0">
              <a:latin typeface="+mn-ea"/>
            </a:endParaRPr>
          </a:p>
          <a:p>
            <a:endParaRPr lang="en-US" altLang="ko-KR" sz="800" dirty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else</a:t>
            </a:r>
            <a:endParaRPr lang="en-US" altLang="ko-KR" sz="800" dirty="0">
              <a:latin typeface="+mn-ea"/>
            </a:endParaRP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 err="1">
                <a:latin typeface="+mn-ea"/>
              </a:rPr>
              <a:t>sem</a:t>
            </a:r>
            <a:r>
              <a:rPr lang="en-US" altLang="ko-KR" sz="800" dirty="0">
                <a:latin typeface="+mn-ea"/>
              </a:rPr>
              <a:t>[</a:t>
            </a:r>
            <a:r>
              <a:rPr lang="en-US" altLang="ko-KR" sz="800" dirty="0" err="1">
                <a:latin typeface="+mn-ea"/>
              </a:rPr>
              <a:t>sem_id</a:t>
            </a:r>
            <a:r>
              <a:rPr lang="en-US" altLang="ko-KR" sz="800" dirty="0">
                <a:latin typeface="+mn-ea"/>
              </a:rPr>
              <a:t>]-&gt;count++;</a:t>
            </a:r>
          </a:p>
          <a:p>
            <a:endParaRPr lang="en-US" altLang="ko-KR" sz="800" dirty="0">
              <a:latin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58586" y="4800600"/>
            <a:ext cx="2590800" cy="60820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647700" y="5684762"/>
            <a:ext cx="2590800" cy="60820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4800600" y="5684762"/>
            <a:ext cx="2590800" cy="60820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4811486" y="4800600"/>
            <a:ext cx="2743200" cy="60820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544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 txBox="1">
            <a:spLocks/>
          </p:cNvSpPr>
          <p:nvPr/>
        </p:nvSpPr>
        <p:spPr>
          <a:xfrm>
            <a:off x="228600" y="838200"/>
            <a:ext cx="5410200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altLang="ko-KR" dirty="0" err="1"/>
              <a:t>syscall.c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228600" y="2057400"/>
            <a:ext cx="4724400" cy="3667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>
                <a:latin typeface="+mn-ea"/>
                <a:ea typeface="+mn-ea"/>
              </a:rPr>
              <a:t>static </a:t>
            </a:r>
            <a:r>
              <a:rPr lang="en-US" altLang="ko-KR" sz="1200" dirty="0" err="1">
                <a:latin typeface="+mn-ea"/>
                <a:ea typeface="+mn-ea"/>
              </a:rPr>
              <a:t>int</a:t>
            </a:r>
            <a:r>
              <a:rPr lang="en-US" altLang="ko-KR" sz="1200" dirty="0">
                <a:latin typeface="+mn-ea"/>
                <a:ea typeface="+mn-ea"/>
              </a:rPr>
              <a:t> </a:t>
            </a:r>
            <a:r>
              <a:rPr lang="en-US" altLang="ko-KR" sz="1200" dirty="0" err="1">
                <a:latin typeface="+mn-ea"/>
                <a:ea typeface="+mn-ea"/>
              </a:rPr>
              <a:t>Sys_DestroySemaphore</a:t>
            </a:r>
            <a:r>
              <a:rPr lang="en-US" altLang="ko-KR" sz="1200" dirty="0">
                <a:latin typeface="+mn-ea"/>
                <a:ea typeface="+mn-ea"/>
              </a:rPr>
              <a:t>(</a:t>
            </a:r>
            <a:r>
              <a:rPr lang="en-US" altLang="ko-KR" sz="1200" dirty="0" err="1">
                <a:latin typeface="+mn-ea"/>
                <a:ea typeface="+mn-ea"/>
              </a:rPr>
              <a:t>struct</a:t>
            </a:r>
            <a:r>
              <a:rPr lang="en-US" altLang="ko-KR" sz="1200" dirty="0">
                <a:latin typeface="+mn-ea"/>
                <a:ea typeface="+mn-ea"/>
              </a:rPr>
              <a:t> </a:t>
            </a:r>
            <a:r>
              <a:rPr lang="en-US" altLang="ko-KR" sz="1200" dirty="0" err="1">
                <a:latin typeface="+mn-ea"/>
                <a:ea typeface="+mn-ea"/>
              </a:rPr>
              <a:t>Interrupt_State</a:t>
            </a:r>
            <a:r>
              <a:rPr lang="en-US" altLang="ko-KR" sz="1200" dirty="0">
                <a:latin typeface="+mn-ea"/>
                <a:ea typeface="+mn-ea"/>
              </a:rPr>
              <a:t>* state)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533400" y="2790856"/>
            <a:ext cx="3882571" cy="57912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533400" y="2424128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800" dirty="0" err="1">
                <a:latin typeface="+mn-ea"/>
              </a:rPr>
              <a:t>int</a:t>
            </a:r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err="1">
                <a:latin typeface="+mn-ea"/>
              </a:rPr>
              <a:t>sem_id</a:t>
            </a:r>
            <a:r>
              <a:rPr lang="en-US" altLang="ko-KR" sz="800" dirty="0">
                <a:latin typeface="+mn-ea"/>
              </a:rPr>
              <a:t> = state-&gt;</a:t>
            </a:r>
            <a:r>
              <a:rPr lang="en-US" altLang="ko-KR" sz="800" dirty="0" err="1">
                <a:latin typeface="+mn-ea"/>
              </a:rPr>
              <a:t>ebx</a:t>
            </a:r>
            <a:r>
              <a:rPr lang="en-US" altLang="ko-KR" sz="800" dirty="0">
                <a:latin typeface="+mn-ea"/>
              </a:rPr>
              <a:t>;</a:t>
            </a:r>
          </a:p>
          <a:p>
            <a:endParaRPr lang="en-US" altLang="ko-KR" sz="800" dirty="0" smtClean="0">
              <a:latin typeface="+mn-ea"/>
            </a:endParaRPr>
          </a:p>
          <a:p>
            <a:endParaRPr lang="ko-KR" altLang="en-US" sz="800" dirty="0">
              <a:latin typeface="+mn-ea"/>
            </a:endParaRPr>
          </a:p>
          <a:p>
            <a:r>
              <a:rPr lang="en-US" altLang="ko-KR" sz="800" dirty="0">
                <a:latin typeface="+mn-ea"/>
              </a:rPr>
              <a:t>if(</a:t>
            </a:r>
            <a:r>
              <a:rPr lang="en-US" altLang="ko-KR" sz="800" dirty="0" err="1">
                <a:latin typeface="+mn-ea"/>
              </a:rPr>
              <a:t>sem</a:t>
            </a:r>
            <a:r>
              <a:rPr lang="en-US" altLang="ko-KR" sz="800" dirty="0">
                <a:latin typeface="+mn-ea"/>
              </a:rPr>
              <a:t>[</a:t>
            </a:r>
            <a:r>
              <a:rPr lang="en-US" altLang="ko-KR" sz="800" dirty="0" err="1">
                <a:latin typeface="+mn-ea"/>
              </a:rPr>
              <a:t>sem_id</a:t>
            </a:r>
            <a:r>
              <a:rPr lang="en-US" altLang="ko-KR" sz="800" dirty="0">
                <a:latin typeface="+mn-ea"/>
              </a:rPr>
              <a:t>]-&gt;avail == 0)</a:t>
            </a:r>
          </a:p>
          <a:p>
            <a:r>
              <a:rPr lang="en-US" altLang="ko-KR" sz="800" dirty="0">
                <a:latin typeface="+mn-ea"/>
              </a:rPr>
              <a:t>{</a:t>
            </a:r>
          </a:p>
          <a:p>
            <a:r>
              <a:rPr lang="en-US" altLang="ko-KR" sz="800" dirty="0">
                <a:latin typeface="+mn-ea"/>
              </a:rPr>
              <a:t>return -1;</a:t>
            </a:r>
          </a:p>
          <a:p>
            <a:r>
              <a:rPr lang="en-US" altLang="ko-KR" sz="800" dirty="0">
                <a:latin typeface="+mn-ea"/>
              </a:rPr>
              <a:t>}</a:t>
            </a:r>
          </a:p>
          <a:p>
            <a:endParaRPr lang="en-US" altLang="ko-KR" sz="800" dirty="0" smtClean="0">
              <a:latin typeface="+mn-ea"/>
            </a:endParaRPr>
          </a:p>
          <a:p>
            <a:endParaRPr lang="en-US" altLang="ko-KR" sz="800" dirty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else</a:t>
            </a:r>
            <a:endParaRPr lang="en-US" altLang="ko-KR" sz="800" dirty="0">
              <a:latin typeface="+mn-ea"/>
            </a:endParaRPr>
          </a:p>
          <a:p>
            <a:r>
              <a:rPr lang="en-US" altLang="ko-KR" sz="800" dirty="0">
                <a:latin typeface="+mn-ea"/>
              </a:rPr>
              <a:t>{</a:t>
            </a:r>
          </a:p>
          <a:p>
            <a:r>
              <a:rPr lang="en-US" altLang="ko-KR" sz="800" dirty="0" err="1">
                <a:latin typeface="+mn-ea"/>
              </a:rPr>
              <a:t>sem</a:t>
            </a:r>
            <a:r>
              <a:rPr lang="en-US" altLang="ko-KR" sz="800" dirty="0">
                <a:latin typeface="+mn-ea"/>
              </a:rPr>
              <a:t>[</a:t>
            </a:r>
            <a:r>
              <a:rPr lang="en-US" altLang="ko-KR" sz="800" dirty="0" err="1">
                <a:latin typeface="+mn-ea"/>
              </a:rPr>
              <a:t>sem_id</a:t>
            </a:r>
            <a:r>
              <a:rPr lang="en-US" altLang="ko-KR" sz="800" dirty="0">
                <a:latin typeface="+mn-ea"/>
              </a:rPr>
              <a:t>]-&gt;count = 0;</a:t>
            </a:r>
          </a:p>
          <a:p>
            <a:r>
              <a:rPr lang="en-US" altLang="ko-KR" sz="800" dirty="0" err="1">
                <a:latin typeface="+mn-ea"/>
              </a:rPr>
              <a:t>sem</a:t>
            </a:r>
            <a:r>
              <a:rPr lang="en-US" altLang="ko-KR" sz="800" dirty="0">
                <a:latin typeface="+mn-ea"/>
              </a:rPr>
              <a:t>[</a:t>
            </a:r>
            <a:r>
              <a:rPr lang="en-US" altLang="ko-KR" sz="800" dirty="0" err="1">
                <a:latin typeface="+mn-ea"/>
              </a:rPr>
              <a:t>sem_id</a:t>
            </a:r>
            <a:r>
              <a:rPr lang="en-US" altLang="ko-KR" sz="800" dirty="0">
                <a:latin typeface="+mn-ea"/>
              </a:rPr>
              <a:t>]-&gt;avail = 1;</a:t>
            </a:r>
          </a:p>
          <a:p>
            <a:r>
              <a:rPr lang="en-US" altLang="ko-KR" sz="800" dirty="0" err="1" smtClean="0">
                <a:latin typeface="+mn-ea"/>
              </a:rPr>
              <a:t>Clear_Thread_Queue</a:t>
            </a:r>
            <a:r>
              <a:rPr lang="en-US" altLang="ko-KR" sz="800" dirty="0" smtClean="0">
                <a:latin typeface="+mn-ea"/>
              </a:rPr>
              <a:t>;</a:t>
            </a:r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}</a:t>
            </a:r>
            <a:endParaRPr lang="en-US" altLang="ko-KR" sz="800" dirty="0">
              <a:latin typeface="+mn-ea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114703"/>
            <a:ext cx="2324100" cy="3714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직사각형 17"/>
          <p:cNvSpPr/>
          <p:nvPr/>
        </p:nvSpPr>
        <p:spPr>
          <a:xfrm>
            <a:off x="533399" y="3638543"/>
            <a:ext cx="3882571" cy="847688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837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dirty="0" err="1" smtClean="0"/>
              <a:t>elf.c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59" name="그룹 58"/>
          <p:cNvGrpSpPr/>
          <p:nvPr/>
        </p:nvGrpSpPr>
        <p:grpSpPr>
          <a:xfrm>
            <a:off x="-342901" y="1981200"/>
            <a:ext cx="8981514" cy="2002430"/>
            <a:chOff x="-342901" y="1981200"/>
            <a:chExt cx="8981514" cy="2002430"/>
          </a:xfrm>
        </p:grpSpPr>
        <p:grpSp>
          <p:nvGrpSpPr>
            <p:cNvPr id="58" name="그룹 57"/>
            <p:cNvGrpSpPr/>
            <p:nvPr/>
          </p:nvGrpSpPr>
          <p:grpSpPr>
            <a:xfrm>
              <a:off x="-342901" y="2016442"/>
              <a:ext cx="4724401" cy="1945958"/>
              <a:chOff x="-342901" y="2016442"/>
              <a:chExt cx="4724401" cy="1945958"/>
            </a:xfrm>
          </p:grpSpPr>
          <p:sp>
            <p:nvSpPr>
              <p:cNvPr id="18" name="내용 개체 틀 2"/>
              <p:cNvSpPr txBox="1">
                <a:spLocks/>
              </p:cNvSpPr>
              <p:nvPr/>
            </p:nvSpPr>
            <p:spPr>
              <a:xfrm>
                <a:off x="-342901" y="2016442"/>
                <a:ext cx="4724401" cy="1945958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2"/>
                <a:r>
                  <a:rPr lang="en-US" altLang="ko-KR" sz="1000" dirty="0" smtClean="0"/>
                  <a:t>Parameter</a:t>
                </a:r>
              </a:p>
              <a:p>
                <a:pPr lvl="3"/>
                <a:r>
                  <a:rPr lang="en-US" altLang="ko-KR" sz="900" dirty="0" smtClean="0"/>
                  <a:t>Char </a:t>
                </a:r>
                <a:r>
                  <a:rPr lang="en-US" altLang="ko-KR" sz="900" dirty="0" smtClean="0"/>
                  <a:t>*</a:t>
                </a:r>
                <a:r>
                  <a:rPr lang="en-US" altLang="ko-KR" sz="900" dirty="0" err="1" smtClean="0"/>
                  <a:t>exeFileData</a:t>
                </a:r>
                <a:r>
                  <a:rPr lang="en-US" altLang="ko-KR" sz="900" dirty="0" smtClean="0"/>
                  <a:t> : </a:t>
                </a:r>
                <a:r>
                  <a:rPr lang="en-US" altLang="ko-KR" sz="900" dirty="0" smtClean="0"/>
                  <a:t>executable file</a:t>
                </a:r>
                <a:r>
                  <a:rPr lang="ko-KR" altLang="en-US" sz="900" dirty="0" smtClean="0"/>
                  <a:t>을 </a:t>
                </a:r>
                <a:r>
                  <a:rPr lang="en-US" altLang="ko-KR" sz="900" dirty="0" smtClean="0"/>
                  <a:t>read</a:t>
                </a:r>
                <a:r>
                  <a:rPr lang="ko-KR" altLang="en-US" sz="900" dirty="0"/>
                  <a:t>한</a:t>
                </a:r>
                <a:r>
                  <a:rPr lang="ko-KR" altLang="en-US" sz="900" dirty="0" smtClean="0"/>
                  <a:t> 버퍼</a:t>
                </a:r>
                <a:endParaRPr lang="en-US" altLang="ko-KR" sz="900" dirty="0" smtClean="0"/>
              </a:p>
              <a:p>
                <a:pPr lvl="3"/>
                <a:endParaRPr lang="en-US" altLang="ko-KR" sz="900" dirty="0" smtClean="0"/>
              </a:p>
              <a:p>
                <a:pPr lvl="3"/>
                <a:r>
                  <a:rPr lang="en-US" altLang="ko-KR" sz="900" dirty="0" err="1" smtClean="0"/>
                  <a:t>struct</a:t>
                </a:r>
                <a:r>
                  <a:rPr lang="en-US" altLang="ko-KR" sz="900" dirty="0" smtClean="0"/>
                  <a:t> </a:t>
                </a:r>
                <a:r>
                  <a:rPr lang="en-US" altLang="ko-KR" sz="900" dirty="0" err="1" smtClean="0"/>
                  <a:t>elfHeader</a:t>
                </a:r>
                <a:r>
                  <a:rPr lang="en-US" altLang="ko-KR" sz="900" dirty="0" smtClean="0"/>
                  <a:t> : </a:t>
                </a:r>
                <a:r>
                  <a:rPr lang="en-US" altLang="ko-KR" sz="900" dirty="0" err="1" smtClean="0"/>
                  <a:t>GeekOS</a:t>
                </a:r>
                <a:r>
                  <a:rPr lang="ko-KR" altLang="en-US" sz="900" dirty="0" smtClean="0"/>
                  <a:t>의 </a:t>
                </a:r>
                <a:r>
                  <a:rPr lang="en-US" altLang="ko-KR" sz="900" dirty="0" smtClean="0"/>
                  <a:t>ELF Header </a:t>
                </a:r>
                <a:r>
                  <a:rPr lang="ko-KR" altLang="en-US" sz="900" dirty="0" smtClean="0"/>
                  <a:t>구조체</a:t>
                </a:r>
                <a:endParaRPr lang="en-US" altLang="ko-KR" sz="900" dirty="0" smtClean="0"/>
              </a:p>
              <a:p>
                <a:pPr lvl="3"/>
                <a:endParaRPr lang="en-US" altLang="ko-KR" sz="900" dirty="0" smtClean="0"/>
              </a:p>
              <a:p>
                <a:pPr lvl="3"/>
                <a:r>
                  <a:rPr lang="en-US" altLang="ko-KR" sz="900" dirty="0" err="1" smtClean="0"/>
                  <a:t>Struct</a:t>
                </a:r>
                <a:r>
                  <a:rPr lang="en-US" altLang="ko-KR" sz="900" dirty="0" smtClean="0"/>
                  <a:t> </a:t>
                </a:r>
                <a:r>
                  <a:rPr lang="en-US" altLang="ko-KR" sz="900" dirty="0" err="1" smtClean="0"/>
                  <a:t>programHeader</a:t>
                </a:r>
                <a:r>
                  <a:rPr lang="en-US" altLang="ko-KR" sz="900" dirty="0" smtClean="0"/>
                  <a:t>  : </a:t>
                </a:r>
                <a:r>
                  <a:rPr lang="en-US" altLang="ko-KR" sz="900" dirty="0" err="1" smtClean="0"/>
                  <a:t>GeekOS</a:t>
                </a:r>
                <a:r>
                  <a:rPr lang="ko-KR" altLang="en-US" sz="900" dirty="0" smtClean="0"/>
                  <a:t>의 </a:t>
                </a:r>
                <a:r>
                  <a:rPr lang="en-US" altLang="ko-KR" sz="900" dirty="0" smtClean="0"/>
                  <a:t>Program Header </a:t>
                </a:r>
                <a:r>
                  <a:rPr lang="ko-KR" altLang="en-US" sz="900" dirty="0" smtClean="0"/>
                  <a:t>구조체</a:t>
                </a:r>
                <a:endParaRPr lang="en-US" altLang="ko-KR" sz="900" dirty="0" smtClean="0"/>
              </a:p>
              <a:p>
                <a:pPr lvl="3"/>
                <a:endParaRPr lang="en-US" altLang="ko-KR" sz="900" dirty="0" smtClean="0"/>
              </a:p>
              <a:p>
                <a:pPr lvl="3"/>
                <a:r>
                  <a:rPr lang="en-US" altLang="ko-KR" sz="900" dirty="0" err="1" smtClean="0"/>
                  <a:t>struct</a:t>
                </a:r>
                <a:r>
                  <a:rPr lang="en-US" altLang="ko-KR" sz="900" dirty="0" smtClean="0"/>
                  <a:t> </a:t>
                </a:r>
                <a:r>
                  <a:rPr lang="en-US" altLang="ko-KR" sz="900" dirty="0" err="1" smtClean="0"/>
                  <a:t>Exe_format</a:t>
                </a:r>
                <a:r>
                  <a:rPr lang="en-US" altLang="ko-KR" sz="900" dirty="0" smtClean="0"/>
                  <a:t> : </a:t>
                </a:r>
                <a:r>
                  <a:rPr lang="en-US" altLang="ko-KR" sz="900" dirty="0" err="1" smtClean="0"/>
                  <a:t>GeekOS</a:t>
                </a:r>
                <a:r>
                  <a:rPr lang="ko-KR" altLang="en-US" sz="900" dirty="0" smtClean="0"/>
                  <a:t>에서 </a:t>
                </a:r>
                <a:r>
                  <a:rPr lang="en-US" altLang="ko-KR" sz="900" dirty="0" smtClean="0"/>
                  <a:t>Program</a:t>
                </a:r>
                <a:r>
                  <a:rPr lang="ko-KR" altLang="en-US" sz="900" dirty="0" smtClean="0"/>
                  <a:t>을 </a:t>
                </a:r>
                <a:r>
                  <a:rPr lang="en-US" altLang="ko-KR" sz="900" dirty="0" smtClean="0"/>
                  <a:t>Load</a:t>
                </a:r>
                <a:r>
                  <a:rPr lang="ko-KR" altLang="en-US" sz="900" dirty="0" smtClean="0"/>
                  <a:t>하기 위한 </a:t>
                </a:r>
                <a:r>
                  <a:rPr lang="en-US" altLang="ko-KR" sz="900" dirty="0" smtClean="0"/>
                  <a:t>Segment </a:t>
                </a:r>
                <a:r>
                  <a:rPr lang="ko-KR" altLang="en-US" sz="900" dirty="0" smtClean="0"/>
                  <a:t>정보를 포함하는 구조체</a:t>
                </a:r>
                <a:endParaRPr lang="en-US" altLang="ko-KR" sz="900" dirty="0"/>
              </a:p>
              <a:p>
                <a:pPr lvl="3"/>
                <a:endParaRPr lang="en-US" altLang="ko-KR" sz="900" dirty="0" smtClean="0"/>
              </a:p>
              <a:p>
                <a:pPr lvl="3"/>
                <a:r>
                  <a:rPr lang="en-US" altLang="ko-KR" sz="900" dirty="0"/>
                  <a:t>EXE_MAX_SEGMENTS : </a:t>
                </a:r>
                <a:r>
                  <a:rPr lang="en-US" altLang="ko-KR" sz="900" dirty="0" err="1"/>
                  <a:t>GeekOS</a:t>
                </a:r>
                <a:r>
                  <a:rPr lang="ko-KR" altLang="en-US" sz="900" dirty="0"/>
                  <a:t>의 최대 </a:t>
                </a:r>
                <a:r>
                  <a:rPr lang="en-US" altLang="ko-KR" sz="900" dirty="0"/>
                  <a:t>Segment </a:t>
                </a:r>
                <a:r>
                  <a:rPr lang="ko-KR" altLang="en-US" sz="900" dirty="0"/>
                  <a:t>개수</a:t>
                </a:r>
                <a:r>
                  <a:rPr lang="en-US" altLang="ko-KR" sz="900" dirty="0"/>
                  <a:t>(3</a:t>
                </a:r>
                <a:r>
                  <a:rPr lang="en-US" altLang="ko-KR" sz="900" dirty="0" smtClean="0"/>
                  <a:t>)</a:t>
                </a:r>
              </a:p>
              <a:p>
                <a:pPr lvl="3"/>
                <a:endParaRPr lang="en-US" altLang="ko-KR" sz="900" dirty="0"/>
              </a:p>
            </p:txBody>
          </p:sp>
          <p:cxnSp>
            <p:nvCxnSpPr>
              <p:cNvPr id="10" name="직선 연결선 9"/>
              <p:cNvCxnSpPr/>
              <p:nvPr/>
            </p:nvCxnSpPr>
            <p:spPr>
              <a:xfrm>
                <a:off x="1356852" y="2391696"/>
                <a:ext cx="2324102" cy="0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4" name="직선 연결선 13"/>
              <p:cNvCxnSpPr/>
              <p:nvPr/>
            </p:nvCxnSpPr>
            <p:spPr>
              <a:xfrm>
                <a:off x="1356852" y="3527322"/>
                <a:ext cx="27432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직선 연결선 16"/>
              <p:cNvCxnSpPr/>
              <p:nvPr/>
            </p:nvCxnSpPr>
            <p:spPr>
              <a:xfrm>
                <a:off x="1349478" y="2735826"/>
                <a:ext cx="2324102" cy="0"/>
              </a:xfrm>
              <a:prstGeom prst="line">
                <a:avLst/>
              </a:prstGeom>
              <a:ln w="12700">
                <a:solidFill>
                  <a:schemeClr val="accent3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9" name="직선 연결선 18"/>
              <p:cNvCxnSpPr/>
              <p:nvPr/>
            </p:nvCxnSpPr>
            <p:spPr>
              <a:xfrm>
                <a:off x="1356852" y="3062748"/>
                <a:ext cx="2743200" cy="0"/>
              </a:xfrm>
              <a:prstGeom prst="line">
                <a:avLst/>
              </a:prstGeom>
              <a:ln w="12700">
                <a:solidFill>
                  <a:srgbClr val="FFC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" name="직사각형 1"/>
              <p:cNvSpPr/>
              <p:nvPr/>
            </p:nvSpPr>
            <p:spPr>
              <a:xfrm>
                <a:off x="589645" y="2016442"/>
                <a:ext cx="3657600" cy="1945958"/>
              </a:xfrm>
              <a:prstGeom prst="rect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1" name="그룹 40"/>
            <p:cNvGrpSpPr/>
            <p:nvPr/>
          </p:nvGrpSpPr>
          <p:grpSpPr>
            <a:xfrm>
              <a:off x="4713582" y="1981200"/>
              <a:ext cx="3925031" cy="2002430"/>
              <a:chOff x="4661102" y="1991390"/>
              <a:chExt cx="3925031" cy="2002430"/>
            </a:xfrm>
          </p:grpSpPr>
          <p:grpSp>
            <p:nvGrpSpPr>
              <p:cNvPr id="9" name="그룹 8"/>
              <p:cNvGrpSpPr/>
              <p:nvPr/>
            </p:nvGrpSpPr>
            <p:grpSpPr>
              <a:xfrm>
                <a:off x="5029200" y="2511118"/>
                <a:ext cx="1703667" cy="1126406"/>
                <a:chOff x="1825496" y="5791200"/>
                <a:chExt cx="2289304" cy="1959728"/>
              </a:xfrm>
            </p:grpSpPr>
            <p:sp>
              <p:nvSpPr>
                <p:cNvPr id="5" name="직사각형 4"/>
                <p:cNvSpPr/>
                <p:nvPr/>
              </p:nvSpPr>
              <p:spPr>
                <a:xfrm>
                  <a:off x="1825496" y="7293728"/>
                  <a:ext cx="2286001" cy="457200"/>
                </a:xfrm>
                <a:prstGeom prst="rect">
                  <a:avLst/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200" dirty="0" err="1" smtClean="0"/>
                    <a:t>Exe_format</a:t>
                  </a:r>
                  <a:endParaRPr lang="ko-KR" altLang="en-US" sz="1200" dirty="0"/>
                </a:p>
              </p:txBody>
            </p:sp>
            <p:sp>
              <p:nvSpPr>
                <p:cNvPr id="6" name="직사각형 5"/>
                <p:cNvSpPr/>
                <p:nvPr/>
              </p:nvSpPr>
              <p:spPr>
                <a:xfrm>
                  <a:off x="1828800" y="5791200"/>
                  <a:ext cx="2286000" cy="457200"/>
                </a:xfrm>
                <a:prstGeom prst="rect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200" dirty="0" err="1" smtClean="0"/>
                    <a:t>exeFileData</a:t>
                  </a:r>
                  <a:r>
                    <a:rPr lang="en-US" altLang="ko-KR" sz="1200" dirty="0" smtClean="0"/>
                    <a:t>(buffer)</a:t>
                  </a:r>
                  <a:endParaRPr lang="ko-KR" altLang="en-US" sz="1200" dirty="0"/>
                </a:p>
              </p:txBody>
            </p:sp>
            <p:cxnSp>
              <p:nvCxnSpPr>
                <p:cNvPr id="7" name="꺾인 연결선 6"/>
                <p:cNvCxnSpPr/>
                <p:nvPr/>
              </p:nvCxnSpPr>
              <p:spPr>
                <a:xfrm rot="10800000" flipH="1" flipV="1">
                  <a:off x="1825496" y="6019800"/>
                  <a:ext cx="1139697" cy="1273928"/>
                </a:xfrm>
                <a:prstGeom prst="bentConnector4">
                  <a:avLst>
                    <a:gd name="adj1" fmla="val -26953"/>
                    <a:gd name="adj2" fmla="val 58972"/>
                  </a:avLst>
                </a:prstGeom>
                <a:ln w="25400">
                  <a:gradFill>
                    <a:gsLst>
                      <a:gs pos="43000">
                        <a:schemeClr val="accent1"/>
                      </a:gs>
                      <a:gs pos="0">
                        <a:schemeClr val="accent2"/>
                      </a:gs>
                    </a:gsLst>
                    <a:lin ang="5400000" scaled="1"/>
                  </a:gradFill>
                  <a:tailEnd type="triangle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1" name="Picture 2" descr="260px-Elf-layout--en.svg.png (260×288)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93848" y="2436253"/>
                <a:ext cx="1279215" cy="1502176"/>
              </a:xfrm>
              <a:prstGeom prst="rect">
                <a:avLst/>
              </a:prstGeom>
              <a:noFill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1" name="직사각형 30"/>
              <p:cNvSpPr/>
              <p:nvPr/>
            </p:nvSpPr>
            <p:spPr>
              <a:xfrm>
                <a:off x="4661102" y="1991390"/>
                <a:ext cx="3925031" cy="2002430"/>
              </a:xfrm>
              <a:prstGeom prst="rect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4" name="꺾인 연결선 33"/>
              <p:cNvCxnSpPr>
                <a:stCxn id="21" idx="0"/>
                <a:endCxn id="6" idx="0"/>
              </p:cNvCxnSpPr>
              <p:nvPr/>
            </p:nvCxnSpPr>
            <p:spPr>
              <a:xfrm rot="16200000" flipH="1" flipV="1">
                <a:off x="6820427" y="1498088"/>
                <a:ext cx="74865" cy="1951193"/>
              </a:xfrm>
              <a:prstGeom prst="bentConnector3">
                <a:avLst>
                  <a:gd name="adj1" fmla="val -305350"/>
                </a:avLst>
              </a:prstGeom>
              <a:ln w="25400">
                <a:gradFill>
                  <a:gsLst>
                    <a:gs pos="85000">
                      <a:schemeClr val="accent2"/>
                    </a:gs>
                    <a:gs pos="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1"/>
                </a:gra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그룹 53"/>
          <p:cNvGrpSpPr/>
          <p:nvPr/>
        </p:nvGrpSpPr>
        <p:grpSpPr>
          <a:xfrm>
            <a:off x="152400" y="4081756"/>
            <a:ext cx="8868198" cy="2715634"/>
            <a:chOff x="123402" y="4150887"/>
            <a:chExt cx="8868198" cy="2715634"/>
          </a:xfrm>
        </p:grpSpPr>
        <p:sp>
          <p:nvSpPr>
            <p:cNvPr id="16" name="내용 개체 틀 2"/>
            <p:cNvSpPr txBox="1">
              <a:spLocks/>
            </p:cNvSpPr>
            <p:nvPr/>
          </p:nvSpPr>
          <p:spPr>
            <a:xfrm>
              <a:off x="199602" y="4150887"/>
              <a:ext cx="8305800" cy="37750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lang="en-US" sz="18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itchFamily="34" charset="0"/>
                  <a:ea typeface="+mj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lang="en-US" sz="16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lang="en-US" sz="14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lang="en-US" sz="12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lang="en-US" sz="1200" kern="12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ko-KR" sz="1200" dirty="0" err="1" smtClean="0">
                  <a:latin typeface="+mn-ea"/>
                  <a:ea typeface="+mn-ea"/>
                </a:rPr>
                <a:t>Int</a:t>
              </a:r>
              <a:r>
                <a:rPr lang="en-US" altLang="ko-KR" sz="1200" dirty="0" smtClean="0">
                  <a:latin typeface="+mn-ea"/>
                  <a:ea typeface="+mn-ea"/>
                </a:rPr>
                <a:t> </a:t>
              </a:r>
              <a:r>
                <a:rPr lang="en-US" altLang="ko-KR" sz="1200" dirty="0" err="1" smtClean="0">
                  <a:latin typeface="+mn-ea"/>
                  <a:ea typeface="+mn-ea"/>
                </a:rPr>
                <a:t>Parsr_ELF_Executable</a:t>
              </a:r>
              <a:r>
                <a:rPr lang="en-US" altLang="ko-KR" sz="1200" dirty="0" smtClean="0">
                  <a:latin typeface="+mn-ea"/>
                  <a:ea typeface="+mn-ea"/>
                </a:rPr>
                <a:t> (</a:t>
              </a:r>
              <a:r>
                <a:rPr lang="en-US" altLang="ko-KR" sz="1200" dirty="0" smtClean="0">
                  <a:solidFill>
                    <a:schemeClr val="accent2"/>
                  </a:solidFill>
                  <a:latin typeface="+mn-ea"/>
                  <a:ea typeface="+mn-ea"/>
                </a:rPr>
                <a:t>char *</a:t>
              </a:r>
              <a:r>
                <a:rPr lang="en-US" altLang="ko-KR" sz="1200" b="1" dirty="0" err="1" smtClean="0">
                  <a:solidFill>
                    <a:schemeClr val="accent2"/>
                  </a:solidFill>
                  <a:latin typeface="+mn-ea"/>
                  <a:ea typeface="+mn-ea"/>
                </a:rPr>
                <a:t>exeFileData</a:t>
              </a:r>
              <a:r>
                <a:rPr lang="en-US" altLang="ko-KR" sz="1200" dirty="0" smtClean="0">
                  <a:latin typeface="+mn-ea"/>
                  <a:ea typeface="+mn-ea"/>
                </a:rPr>
                <a:t>, </a:t>
              </a:r>
              <a:r>
                <a:rPr lang="en-US" altLang="ko-KR" sz="1200" dirty="0" err="1" smtClean="0">
                  <a:latin typeface="+mn-ea"/>
                  <a:ea typeface="+mn-ea"/>
                </a:rPr>
                <a:t>ulong_t</a:t>
              </a:r>
              <a:r>
                <a:rPr lang="en-US" altLang="ko-KR" sz="1200" dirty="0" smtClean="0">
                  <a:latin typeface="+mn-ea"/>
                  <a:ea typeface="+mn-ea"/>
                </a:rPr>
                <a:t> </a:t>
              </a:r>
              <a:r>
                <a:rPr lang="en-US" altLang="ko-KR" sz="1200" dirty="0" err="1" smtClean="0">
                  <a:latin typeface="+mn-ea"/>
                  <a:ea typeface="+mn-ea"/>
                </a:rPr>
                <a:t>exeFileLength</a:t>
              </a:r>
              <a:r>
                <a:rPr lang="en-US" altLang="ko-KR" sz="1200" dirty="0" smtClean="0">
                  <a:latin typeface="+mn-ea"/>
                  <a:ea typeface="+mn-ea"/>
                </a:rPr>
                <a:t>, </a:t>
              </a:r>
              <a:r>
                <a:rPr lang="en-US" altLang="ko-KR" sz="1200" dirty="0" err="1" smtClean="0">
                  <a:solidFill>
                    <a:schemeClr val="tx2"/>
                  </a:solidFill>
                  <a:latin typeface="+mn-ea"/>
                  <a:ea typeface="+mn-ea"/>
                </a:rPr>
                <a:t>struct</a:t>
              </a:r>
              <a:r>
                <a:rPr lang="en-US" altLang="ko-KR" sz="1200" dirty="0" smtClean="0">
                  <a:solidFill>
                    <a:schemeClr val="tx2"/>
                  </a:solidFill>
                  <a:latin typeface="+mn-ea"/>
                  <a:ea typeface="+mn-ea"/>
                </a:rPr>
                <a:t> </a:t>
              </a:r>
              <a:r>
                <a:rPr lang="en-US" altLang="ko-KR" sz="1200" dirty="0" err="1" smtClean="0">
                  <a:solidFill>
                    <a:schemeClr val="tx2"/>
                  </a:solidFill>
                  <a:latin typeface="+mn-ea"/>
                  <a:ea typeface="+mn-ea"/>
                </a:rPr>
                <a:t>Exe_Format</a:t>
              </a:r>
              <a:r>
                <a:rPr lang="en-US" altLang="ko-KR" sz="1200" dirty="0" smtClean="0">
                  <a:solidFill>
                    <a:schemeClr val="tx2"/>
                  </a:solidFill>
                  <a:latin typeface="+mn-ea"/>
                  <a:ea typeface="+mn-ea"/>
                </a:rPr>
                <a:t> *</a:t>
              </a:r>
              <a:r>
                <a:rPr lang="en-US" altLang="ko-KR" sz="1200" b="1" dirty="0" err="1" smtClean="0">
                  <a:solidFill>
                    <a:schemeClr val="tx2"/>
                  </a:solidFill>
                  <a:latin typeface="+mn-ea"/>
                  <a:ea typeface="+mn-ea"/>
                </a:rPr>
                <a:t>exeFormat</a:t>
              </a:r>
              <a:r>
                <a:rPr lang="en-US" altLang="ko-KR" sz="1200" dirty="0" smtClean="0">
                  <a:latin typeface="+mn-ea"/>
                  <a:ea typeface="+mn-ea"/>
                </a:rPr>
                <a:t>)</a:t>
              </a:r>
            </a:p>
          </p:txBody>
        </p:sp>
        <p:grpSp>
          <p:nvGrpSpPr>
            <p:cNvPr id="22" name="그룹 21"/>
            <p:cNvGrpSpPr/>
            <p:nvPr/>
          </p:nvGrpSpPr>
          <p:grpSpPr>
            <a:xfrm>
              <a:off x="313902" y="4528396"/>
              <a:ext cx="2171700" cy="2146360"/>
              <a:chOff x="571500" y="4412309"/>
              <a:chExt cx="2171700" cy="2146360"/>
            </a:xfrm>
          </p:grpSpPr>
          <p:sp>
            <p:nvSpPr>
              <p:cNvPr id="20" name="내용 개체 틀 2"/>
              <p:cNvSpPr txBox="1">
                <a:spLocks/>
              </p:cNvSpPr>
              <p:nvPr/>
            </p:nvSpPr>
            <p:spPr>
              <a:xfrm>
                <a:off x="571500" y="4412309"/>
                <a:ext cx="2171700" cy="377509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ko-KR" sz="1000" b="1" dirty="0" err="1" smtClean="0">
                    <a:solidFill>
                      <a:schemeClr val="accent3"/>
                    </a:solidFill>
                    <a:latin typeface="+mn-ea"/>
                    <a:ea typeface="+mn-ea"/>
                  </a:rPr>
                  <a:t>Elfhdr</a:t>
                </a:r>
                <a:r>
                  <a:rPr lang="en-US" altLang="ko-KR" sz="1000" dirty="0" smtClean="0">
                    <a:latin typeface="+mn-ea"/>
                    <a:ea typeface="+mn-ea"/>
                  </a:rPr>
                  <a:t> = (</a:t>
                </a:r>
                <a:r>
                  <a:rPr lang="en-US" altLang="ko-KR" sz="1000" dirty="0" err="1" smtClean="0">
                    <a:latin typeface="+mn-ea"/>
                    <a:ea typeface="+mn-ea"/>
                  </a:rPr>
                  <a:t>elfHeader</a:t>
                </a:r>
                <a:r>
                  <a:rPr lang="en-US" altLang="ko-KR" sz="1000" dirty="0" smtClean="0">
                    <a:latin typeface="+mn-ea"/>
                    <a:ea typeface="+mn-ea"/>
                  </a:rPr>
                  <a:t>*) </a:t>
                </a:r>
                <a:r>
                  <a:rPr lang="en-US" altLang="ko-KR" sz="1000" b="1" dirty="0" err="1" smtClean="0">
                    <a:solidFill>
                      <a:schemeClr val="accent2"/>
                    </a:solidFill>
                    <a:latin typeface="+mn-ea"/>
                    <a:ea typeface="+mn-ea"/>
                  </a:rPr>
                  <a:t>exeFileData</a:t>
                </a:r>
                <a:r>
                  <a:rPr lang="en-US" altLang="ko-KR" sz="1000" dirty="0" smtClean="0">
                    <a:latin typeface="+mn-ea"/>
                    <a:ea typeface="+mn-ea"/>
                  </a:rPr>
                  <a:t> ;</a:t>
                </a:r>
              </a:p>
            </p:txBody>
          </p:sp>
          <p:pic>
            <p:nvPicPr>
              <p:cNvPr id="15" name="그림 1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5801" y="4782939"/>
                <a:ext cx="1523999" cy="1775730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sp>
          <p:nvSpPr>
            <p:cNvPr id="25" name="내용 개체 틀 2"/>
            <p:cNvSpPr txBox="1">
              <a:spLocks/>
            </p:cNvSpPr>
            <p:nvPr/>
          </p:nvSpPr>
          <p:spPr>
            <a:xfrm>
              <a:off x="123403" y="4481561"/>
              <a:ext cx="304800" cy="37750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lang="en-US" sz="18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itchFamily="34" charset="0"/>
                  <a:ea typeface="+mj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lang="en-US" sz="16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lang="en-US" sz="14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lang="en-US" sz="12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lang="en-US" sz="1200" kern="12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50000"/>
                </a:lnSpc>
                <a:buNone/>
              </a:pPr>
              <a:r>
                <a:rPr lang="en-US" altLang="ko-KR" sz="1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1.</a:t>
              </a:r>
              <a:endParaRPr lang="en-US" altLang="ko-KR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123402" y="4153066"/>
              <a:ext cx="8868198" cy="2628733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170604" y="4518987"/>
              <a:ext cx="2115396" cy="2218569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50" name="그룹 49"/>
            <p:cNvGrpSpPr/>
            <p:nvPr/>
          </p:nvGrpSpPr>
          <p:grpSpPr>
            <a:xfrm>
              <a:off x="2438400" y="4495800"/>
              <a:ext cx="6443784" cy="946961"/>
              <a:chOff x="2561802" y="4463239"/>
              <a:chExt cx="6443784" cy="946961"/>
            </a:xfrm>
          </p:grpSpPr>
          <p:sp>
            <p:nvSpPr>
              <p:cNvPr id="24" name="내용 개체 틀 2"/>
              <p:cNvSpPr txBox="1">
                <a:spLocks/>
              </p:cNvSpPr>
              <p:nvPr/>
            </p:nvSpPr>
            <p:spPr>
              <a:xfrm>
                <a:off x="2743200" y="4498073"/>
                <a:ext cx="4191000" cy="912127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If(</a:t>
                </a:r>
                <a:r>
                  <a:rPr lang="en-US" altLang="ko-KR" sz="1000" b="1" dirty="0" err="1" smtClean="0">
                    <a:solidFill>
                      <a:schemeClr val="accent3"/>
                    </a:solidFill>
                    <a:latin typeface="+mn-ea"/>
                    <a:ea typeface="+mn-ea"/>
                  </a:rPr>
                  <a:t>elfhdr</a:t>
                </a:r>
                <a:r>
                  <a:rPr lang="en-US" altLang="ko-KR" sz="1000" b="1" dirty="0" smtClean="0">
                    <a:solidFill>
                      <a:schemeClr val="accent3"/>
                    </a:solidFill>
                    <a:latin typeface="+mn-ea"/>
                    <a:ea typeface="+mn-ea"/>
                  </a:rPr>
                  <a:t> 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-&gt; </a:t>
                </a:r>
                <a:r>
                  <a:rPr lang="en-US" altLang="ko-KR" sz="1000" dirty="0" err="1" smtClean="0">
                    <a:solidFill>
                      <a:schemeClr val="tx1"/>
                    </a:solidFill>
                    <a:latin typeface="+mn-ea"/>
                    <a:ea typeface="+mn-ea"/>
                  </a:rPr>
                  <a:t>phnum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 &lt;= EXE_MAX_SEGMENT)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ko-KR" sz="1000" dirty="0">
                    <a:solidFill>
                      <a:schemeClr val="tx1"/>
                    </a:solidFill>
                    <a:latin typeface="+mn-ea"/>
                    <a:ea typeface="+mn-ea"/>
                  </a:rPr>
                  <a:t>	</a:t>
                </a:r>
                <a:r>
                  <a:rPr lang="en-US" altLang="ko-KR" sz="1000" b="1" dirty="0" err="1" smtClean="0">
                    <a:solidFill>
                      <a:schemeClr val="tx2"/>
                    </a:solidFill>
                    <a:latin typeface="+mn-ea"/>
                    <a:ea typeface="+mn-ea"/>
                  </a:rPr>
                  <a:t>exeFormat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 -&gt; </a:t>
                </a:r>
                <a:r>
                  <a:rPr lang="en-US" altLang="ko-KR" sz="1000" dirty="0" err="1" smtClean="0">
                    <a:solidFill>
                      <a:schemeClr val="tx1"/>
                    </a:solidFill>
                    <a:latin typeface="+mn-ea"/>
                    <a:ea typeface="+mn-ea"/>
                  </a:rPr>
                  <a:t>numSegments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 = </a:t>
                </a:r>
                <a:r>
                  <a:rPr lang="en-US" altLang="ko-KR" sz="1000" b="1" dirty="0" err="1" smtClean="0">
                    <a:solidFill>
                      <a:schemeClr val="accent3"/>
                    </a:solidFill>
                    <a:latin typeface="+mn-ea"/>
                    <a:ea typeface="+mn-ea"/>
                  </a:rPr>
                  <a:t>elfhdr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 -&gt; </a:t>
                </a:r>
                <a:r>
                  <a:rPr lang="en-US" altLang="ko-KR" sz="1000" dirty="0" err="1" smtClean="0">
                    <a:solidFill>
                      <a:schemeClr val="tx1"/>
                    </a:solidFill>
                    <a:latin typeface="+mn-ea"/>
                    <a:ea typeface="+mn-ea"/>
                  </a:rPr>
                  <a:t>phnum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;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ko-KR" sz="1000" dirty="0">
                    <a:solidFill>
                      <a:schemeClr val="tx1"/>
                    </a:solidFill>
                    <a:latin typeface="+mn-ea"/>
                    <a:ea typeface="+mn-ea"/>
                  </a:rPr>
                  <a:t>	</a:t>
                </a:r>
                <a:r>
                  <a:rPr lang="en-US" altLang="ko-KR" sz="1000" b="1" dirty="0" err="1" smtClean="0">
                    <a:solidFill>
                      <a:schemeClr val="tx2"/>
                    </a:solidFill>
                    <a:latin typeface="+mn-ea"/>
                    <a:ea typeface="+mn-ea"/>
                  </a:rPr>
                  <a:t>exeFormat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 -&gt; </a:t>
                </a:r>
                <a:r>
                  <a:rPr lang="en-US" altLang="ko-KR" sz="1000" dirty="0" err="1" smtClean="0">
                    <a:solidFill>
                      <a:schemeClr val="tx1"/>
                    </a:solidFill>
                    <a:latin typeface="+mn-ea"/>
                    <a:ea typeface="+mn-ea"/>
                  </a:rPr>
                  <a:t>entryAddr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 = </a:t>
                </a:r>
                <a:r>
                  <a:rPr lang="en-US" altLang="ko-KR" sz="1000" b="1" dirty="0" err="1" smtClean="0">
                    <a:solidFill>
                      <a:schemeClr val="accent3"/>
                    </a:solidFill>
                    <a:latin typeface="+mn-ea"/>
                    <a:ea typeface="+mn-ea"/>
                  </a:rPr>
                  <a:t>elfhdr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 -&gt; entry;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altLang="ko-KR" sz="1000" dirty="0" smtClean="0">
                  <a:solidFill>
                    <a:schemeClr val="tx1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26" name="내용 개체 틀 2"/>
              <p:cNvSpPr txBox="1">
                <a:spLocks/>
              </p:cNvSpPr>
              <p:nvPr/>
            </p:nvSpPr>
            <p:spPr>
              <a:xfrm>
                <a:off x="2561802" y="4463239"/>
                <a:ext cx="304800" cy="377509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altLang="ko-KR" sz="12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  <a:ea typeface="+mn-ea"/>
                  </a:rPr>
                  <a:t>2.</a:t>
                </a:r>
                <a:endParaRPr lang="en-US" altLang="ko-KR" sz="12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endParaRPr>
              </a:p>
            </p:txBody>
          </p:sp>
          <p:pic>
            <p:nvPicPr>
              <p:cNvPr id="44" name="그림 4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46018" y="4829159"/>
                <a:ext cx="2224555" cy="491681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47" name="직사각형 46"/>
              <p:cNvSpPr/>
              <p:nvPr/>
            </p:nvSpPr>
            <p:spPr>
              <a:xfrm>
                <a:off x="2607276" y="4534133"/>
                <a:ext cx="6398310" cy="837033"/>
              </a:xfrm>
              <a:prstGeom prst="rect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  <a:prstDash val="sysDot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9" name="그룹 48"/>
            <p:cNvGrpSpPr/>
            <p:nvPr/>
          </p:nvGrpSpPr>
          <p:grpSpPr>
            <a:xfrm>
              <a:off x="2438400" y="5442761"/>
              <a:ext cx="6477000" cy="1423760"/>
              <a:chOff x="2561802" y="5510440"/>
              <a:chExt cx="6477000" cy="1423760"/>
            </a:xfrm>
          </p:grpSpPr>
          <p:sp>
            <p:nvSpPr>
              <p:cNvPr id="27" name="내용 개체 틀 2"/>
              <p:cNvSpPr txBox="1">
                <a:spLocks/>
              </p:cNvSpPr>
              <p:nvPr/>
            </p:nvSpPr>
            <p:spPr>
              <a:xfrm>
                <a:off x="2561802" y="5510440"/>
                <a:ext cx="304800" cy="377509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altLang="ko-KR" sz="12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  <a:ea typeface="+mn-ea"/>
                  </a:rPr>
                  <a:t>3.</a:t>
                </a:r>
                <a:endParaRPr lang="en-US" altLang="ko-KR" sz="12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endParaRPr>
              </a:p>
            </p:txBody>
          </p:sp>
          <p:sp>
            <p:nvSpPr>
              <p:cNvPr id="28" name="내용 개체 틀 2"/>
              <p:cNvSpPr txBox="1">
                <a:spLocks/>
              </p:cNvSpPr>
              <p:nvPr/>
            </p:nvSpPr>
            <p:spPr>
              <a:xfrm>
                <a:off x="2714202" y="5541818"/>
                <a:ext cx="6324600" cy="1392382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for( </a:t>
                </a:r>
                <a:r>
                  <a:rPr lang="en-US" altLang="ko-KR" sz="1000" dirty="0" err="1" smtClean="0">
                    <a:solidFill>
                      <a:schemeClr val="tx1"/>
                    </a:solidFill>
                    <a:latin typeface="+mn-ea"/>
                    <a:ea typeface="+mn-ea"/>
                  </a:rPr>
                  <a:t>i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=0; </a:t>
                </a:r>
                <a:r>
                  <a:rPr lang="en-US" altLang="ko-KR" sz="1000" dirty="0" err="1" smtClean="0">
                    <a:solidFill>
                      <a:schemeClr val="tx1"/>
                    </a:solidFill>
                    <a:latin typeface="+mn-ea"/>
                    <a:ea typeface="+mn-ea"/>
                  </a:rPr>
                  <a:t>i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 &lt; </a:t>
                </a:r>
                <a:r>
                  <a:rPr lang="en-US" altLang="ko-KR" sz="1000" b="1" dirty="0" err="1" smtClean="0">
                    <a:solidFill>
                      <a:schemeClr val="accent3"/>
                    </a:solidFill>
                    <a:latin typeface="+mn-ea"/>
                    <a:ea typeface="+mn-ea"/>
                  </a:rPr>
                  <a:t>elfhdr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-&gt;</a:t>
                </a:r>
                <a:r>
                  <a:rPr lang="en-US" altLang="ko-KR" sz="1000" dirty="0" err="1" smtClean="0">
                    <a:solidFill>
                      <a:schemeClr val="tx1"/>
                    </a:solidFill>
                    <a:latin typeface="+mn-ea"/>
                    <a:ea typeface="+mn-ea"/>
                  </a:rPr>
                  <a:t>phnum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; </a:t>
                </a:r>
                <a:r>
                  <a:rPr lang="en-US" altLang="ko-KR" sz="1000" dirty="0" err="1" smtClean="0">
                    <a:solidFill>
                      <a:schemeClr val="tx1"/>
                    </a:solidFill>
                    <a:latin typeface="+mn-ea"/>
                    <a:ea typeface="+mn-ea"/>
                  </a:rPr>
                  <a:t>i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++)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ko-KR" sz="1000" dirty="0">
                    <a:solidFill>
                      <a:schemeClr val="tx1"/>
                    </a:solidFill>
                    <a:latin typeface="+mn-ea"/>
                    <a:ea typeface="+mn-ea"/>
                  </a:rPr>
                  <a:t>	</a:t>
                </a:r>
                <a:r>
                  <a:rPr lang="en-US" altLang="ko-KR" sz="1000" b="1" dirty="0" err="1" smtClean="0">
                    <a:solidFill>
                      <a:srgbClr val="FFC000"/>
                    </a:solidFill>
                    <a:latin typeface="+mn-ea"/>
                    <a:ea typeface="+mn-ea"/>
                  </a:rPr>
                  <a:t>programhdr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 = (</a:t>
                </a:r>
                <a:r>
                  <a:rPr lang="en-US" altLang="ko-KR" sz="1000" dirty="0" err="1" smtClean="0">
                    <a:solidFill>
                      <a:schemeClr val="tx1"/>
                    </a:solidFill>
                    <a:latin typeface="+mn-ea"/>
                    <a:ea typeface="+mn-ea"/>
                  </a:rPr>
                  <a:t>programHeader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 *)(</a:t>
                </a:r>
                <a:r>
                  <a:rPr lang="en-US" altLang="ko-KR" sz="1000" b="1" dirty="0" err="1" smtClean="0">
                    <a:solidFill>
                      <a:schemeClr val="accent2"/>
                    </a:solidFill>
                    <a:latin typeface="+mn-ea"/>
                    <a:ea typeface="+mn-ea"/>
                  </a:rPr>
                  <a:t>exeFileData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 + </a:t>
                </a:r>
                <a:r>
                  <a:rPr lang="en-US" altLang="ko-KR" sz="1000" b="1" dirty="0" err="1" smtClean="0">
                    <a:solidFill>
                      <a:schemeClr val="accent3"/>
                    </a:solidFill>
                    <a:latin typeface="+mn-ea"/>
                    <a:ea typeface="+mn-ea"/>
                  </a:rPr>
                  <a:t>elfhdr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-&gt;</a:t>
                </a:r>
                <a:r>
                  <a:rPr lang="en-US" altLang="ko-KR" sz="1000" dirty="0" err="1" smtClean="0">
                    <a:solidFill>
                      <a:schemeClr val="tx1"/>
                    </a:solidFill>
                    <a:latin typeface="+mn-ea"/>
                    <a:ea typeface="+mn-ea"/>
                  </a:rPr>
                  <a:t>phoff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 + (</a:t>
                </a:r>
                <a:r>
                  <a:rPr lang="en-US" altLang="ko-KR" sz="1000" dirty="0" err="1" smtClean="0">
                    <a:solidFill>
                      <a:schemeClr val="tx1"/>
                    </a:solidFill>
                    <a:latin typeface="+mn-ea"/>
                    <a:ea typeface="+mn-ea"/>
                  </a:rPr>
                  <a:t>i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 * </a:t>
                </a:r>
                <a:r>
                  <a:rPr lang="en-US" altLang="ko-KR" sz="1000" b="1" dirty="0" err="1" smtClean="0">
                    <a:solidFill>
                      <a:schemeClr val="accent3"/>
                    </a:solidFill>
                    <a:latin typeface="+mn-ea"/>
                    <a:ea typeface="+mn-ea"/>
                  </a:rPr>
                  <a:t>elfhdr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-&gt;</a:t>
                </a:r>
                <a:r>
                  <a:rPr lang="en-US" altLang="ko-KR" sz="1000" dirty="0" err="1" smtClean="0">
                    <a:solidFill>
                      <a:schemeClr val="tx1"/>
                    </a:solidFill>
                    <a:latin typeface="+mn-ea"/>
                    <a:ea typeface="+mn-ea"/>
                  </a:rPr>
                  <a:t>phentsize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));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altLang="ko-KR" sz="1000" dirty="0" smtClean="0">
                  <a:solidFill>
                    <a:schemeClr val="tx1"/>
                  </a:solidFill>
                  <a:latin typeface="+mn-ea"/>
                  <a:ea typeface="+mn-ea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	</a:t>
                </a:r>
                <a:r>
                  <a:rPr lang="en-US" altLang="ko-KR" sz="1000" b="1" dirty="0" err="1" smtClean="0">
                    <a:solidFill>
                      <a:schemeClr val="tx2"/>
                    </a:solidFill>
                    <a:latin typeface="+mn-ea"/>
                    <a:ea typeface="+mn-ea"/>
                  </a:rPr>
                  <a:t>exeFormat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-&gt;</a:t>
                </a:r>
                <a:r>
                  <a:rPr lang="en-US" altLang="ko-KR" sz="1000" dirty="0" err="1" smtClean="0">
                    <a:solidFill>
                      <a:schemeClr val="tx1"/>
                    </a:solidFill>
                    <a:latin typeface="+mn-ea"/>
                    <a:ea typeface="+mn-ea"/>
                  </a:rPr>
                  <a:t>segmentList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[</a:t>
                </a:r>
                <a:r>
                  <a:rPr lang="en-US" altLang="ko-KR" sz="1000" dirty="0" err="1" smtClean="0">
                    <a:solidFill>
                      <a:schemeClr val="tx1"/>
                    </a:solidFill>
                    <a:latin typeface="+mn-ea"/>
                    <a:ea typeface="+mn-ea"/>
                  </a:rPr>
                  <a:t>i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].</a:t>
                </a:r>
                <a:r>
                  <a:rPr lang="en-US" altLang="ko-KR" sz="1000" dirty="0" err="1" smtClean="0">
                    <a:solidFill>
                      <a:schemeClr val="tx1"/>
                    </a:solidFill>
                    <a:latin typeface="+mn-ea"/>
                    <a:ea typeface="+mn-ea"/>
                  </a:rPr>
                  <a:t>offsetInfile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 = </a:t>
                </a:r>
                <a:r>
                  <a:rPr lang="en-US" altLang="ko-KR" sz="1000" b="1" dirty="0" err="1" smtClean="0">
                    <a:solidFill>
                      <a:srgbClr val="FFC000"/>
                    </a:solidFill>
                    <a:latin typeface="+mn-ea"/>
                    <a:ea typeface="+mn-ea"/>
                  </a:rPr>
                  <a:t>programgdr</a:t>
                </a:r>
                <a:r>
                  <a:rPr lang="en-US" altLang="ko-KR" sz="1000" dirty="0" smtClean="0">
                    <a:solidFill>
                      <a:schemeClr val="tx1"/>
                    </a:solidFill>
                    <a:latin typeface="+mn-ea"/>
                    <a:ea typeface="+mn-ea"/>
                  </a:rPr>
                  <a:t>-&gt;offset;</a:t>
                </a:r>
              </a:p>
            </p:txBody>
          </p:sp>
          <p:sp>
            <p:nvSpPr>
              <p:cNvPr id="48" name="직사각형 47"/>
              <p:cNvSpPr/>
              <p:nvPr/>
            </p:nvSpPr>
            <p:spPr>
              <a:xfrm>
                <a:off x="2601374" y="5592597"/>
                <a:ext cx="6398310" cy="1076601"/>
              </a:xfrm>
              <a:prstGeom prst="rect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  <a:prstDash val="sysDot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pic>
        <p:nvPicPr>
          <p:cNvPr id="55" name="그림 5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086" y="2567783"/>
            <a:ext cx="7362825" cy="8191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6686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Project </a:t>
            </a:r>
            <a:r>
              <a:rPr lang="ko-KR" altLang="en-US" dirty="0" smtClean="0"/>
              <a:t>제출</a:t>
            </a:r>
            <a:endParaRPr lang="en-US" altLang="ko-KR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381000" y="2249072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  <a:ea typeface="+mn-ea"/>
              </a:rPr>
              <a:t>제출</a:t>
            </a:r>
            <a:endParaRPr lang="en-US" altLang="ko-KR" sz="1200" dirty="0" smtClean="0">
              <a:latin typeface="+mn-ea"/>
              <a:ea typeface="+mn-ea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381000" y="2780128"/>
            <a:ext cx="8568000" cy="91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ko-KR" altLang="en-US" dirty="0" smtClean="0"/>
              <a:t>제출기한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기말고사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 후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제출방법 </a:t>
            </a:r>
            <a:r>
              <a:rPr lang="en-US" altLang="ko-KR" dirty="0" smtClean="0"/>
              <a:t>: Geek-OS </a:t>
            </a:r>
            <a:r>
              <a:rPr lang="ko-KR" altLang="en-US" dirty="0" smtClean="0"/>
              <a:t>압축파일</a:t>
            </a:r>
            <a:r>
              <a:rPr lang="en-US" altLang="ko-KR" dirty="0" smtClean="0"/>
              <a:t>+</a:t>
            </a:r>
            <a:r>
              <a:rPr lang="ko-KR" altLang="en-US" dirty="0" smtClean="0"/>
              <a:t>소스 설명을 포함한 </a:t>
            </a:r>
            <a:r>
              <a:rPr lang="en-US" altLang="ko-KR" dirty="0" smtClean="0"/>
              <a:t>Report</a:t>
            </a:r>
          </a:p>
          <a:p>
            <a:pPr lvl="3"/>
            <a:r>
              <a:rPr lang="en-US" altLang="ko-KR" dirty="0"/>
              <a:t>Email</a:t>
            </a:r>
            <a:r>
              <a:rPr lang="ko-KR" altLang="en-US" dirty="0" smtClean="0"/>
              <a:t>제출</a:t>
            </a:r>
            <a:endParaRPr lang="en-US" altLang="ko-KR" dirty="0"/>
          </a:p>
          <a:p>
            <a:pPr lvl="2"/>
            <a:endParaRPr lang="en-US" altLang="ko-KR" dirty="0" smtClean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381000" y="3659944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  <a:ea typeface="+mn-ea"/>
              </a:rPr>
              <a:t>질문사항</a:t>
            </a:r>
            <a:endParaRPr lang="en-US" altLang="ko-KR" sz="1200" dirty="0" smtClean="0">
              <a:latin typeface="+mn-ea"/>
              <a:ea typeface="+mn-ea"/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381000" y="4191000"/>
            <a:ext cx="8568000" cy="3856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altLang="ko-KR" dirty="0" smtClean="0"/>
              <a:t>Email </a:t>
            </a:r>
            <a:r>
              <a:rPr lang="ko-KR" altLang="en-US" dirty="0" smtClean="0"/>
              <a:t>또는 자연과학관 </a:t>
            </a:r>
            <a:r>
              <a:rPr lang="en-US" altLang="ko-KR" dirty="0" smtClean="0"/>
              <a:t>515</a:t>
            </a:r>
            <a:r>
              <a:rPr lang="ko-KR" altLang="en-US" dirty="0"/>
              <a:t>호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99470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err="1"/>
              <a:t>userseg.c</a:t>
            </a:r>
            <a:endParaRPr lang="en-US" dirty="0"/>
          </a:p>
        </p:txBody>
      </p:sp>
      <p:grpSp>
        <p:nvGrpSpPr>
          <p:cNvPr id="2" name="그룹 1"/>
          <p:cNvGrpSpPr/>
          <p:nvPr/>
        </p:nvGrpSpPr>
        <p:grpSpPr>
          <a:xfrm>
            <a:off x="399143" y="5000451"/>
            <a:ext cx="8458200" cy="1388002"/>
            <a:chOff x="113165" y="1731647"/>
            <a:chExt cx="8458200" cy="1388002"/>
          </a:xfrm>
        </p:grpSpPr>
        <p:sp>
          <p:nvSpPr>
            <p:cNvPr id="26" name="내용 개체 틀 2"/>
            <p:cNvSpPr txBox="1">
              <a:spLocks/>
            </p:cNvSpPr>
            <p:nvPr/>
          </p:nvSpPr>
          <p:spPr>
            <a:xfrm>
              <a:off x="113165" y="1731647"/>
              <a:ext cx="8458200" cy="1368415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925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lang="en-US" sz="18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itchFamily="34" charset="0"/>
                  <a:ea typeface="+mj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lang="en-US" sz="16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lang="en-US" sz="14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lang="en-US" sz="12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lang="en-US" sz="1200" kern="12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ko-KR" sz="1200" dirty="0" err="1" smtClean="0">
                  <a:latin typeface="+mn-ea"/>
                  <a:ea typeface="+mn-ea"/>
                </a:rPr>
                <a:t>int</a:t>
              </a:r>
              <a:r>
                <a:rPr lang="en-US" altLang="ko-KR" sz="1200" dirty="0" smtClean="0">
                  <a:latin typeface="+mn-ea"/>
                  <a:ea typeface="+mn-ea"/>
                </a:rPr>
                <a:t> </a:t>
              </a:r>
              <a:r>
                <a:rPr lang="en-US" altLang="ko-KR" sz="1200" dirty="0" err="1" smtClean="0">
                  <a:latin typeface="+mn-ea"/>
                  <a:ea typeface="+mn-ea"/>
                </a:rPr>
                <a:t>Load_User_Program</a:t>
              </a:r>
              <a:r>
                <a:rPr lang="en-US" altLang="ko-KR" sz="1200" dirty="0" smtClean="0">
                  <a:latin typeface="+mn-ea"/>
                  <a:ea typeface="+mn-ea"/>
                </a:rPr>
                <a:t>(char *</a:t>
              </a:r>
              <a:r>
                <a:rPr lang="en-US" altLang="ko-KR" sz="1200" b="1" dirty="0" err="1" smtClean="0">
                  <a:solidFill>
                    <a:schemeClr val="accent2"/>
                  </a:solidFill>
                  <a:latin typeface="+mn-ea"/>
                  <a:ea typeface="+mn-ea"/>
                </a:rPr>
                <a:t>exeFileData</a:t>
              </a:r>
              <a:r>
                <a:rPr lang="en-US" altLang="ko-KR" sz="1200" dirty="0" smtClean="0">
                  <a:latin typeface="+mn-ea"/>
                  <a:ea typeface="+mn-ea"/>
                </a:rPr>
                <a:t>, </a:t>
              </a:r>
              <a:r>
                <a:rPr lang="en-US" altLang="ko-KR" sz="1200" dirty="0" err="1" smtClean="0">
                  <a:latin typeface="+mn-ea"/>
                  <a:ea typeface="+mn-ea"/>
                </a:rPr>
                <a:t>ulong_t</a:t>
              </a:r>
              <a:r>
                <a:rPr lang="en-US" altLang="ko-KR" sz="1200" dirty="0" smtClean="0">
                  <a:latin typeface="+mn-ea"/>
                  <a:ea typeface="+mn-ea"/>
                </a:rPr>
                <a:t> </a:t>
              </a:r>
              <a:r>
                <a:rPr lang="en-US" altLang="ko-KR" sz="1200" dirty="0" err="1" smtClean="0">
                  <a:latin typeface="+mn-ea"/>
                  <a:ea typeface="+mn-ea"/>
                </a:rPr>
                <a:t>exeFileLength</a:t>
              </a:r>
              <a:r>
                <a:rPr lang="en-US" altLang="ko-KR" sz="1200" dirty="0" smtClean="0">
                  <a:latin typeface="+mn-ea"/>
                  <a:ea typeface="+mn-ea"/>
                </a:rPr>
                <a:t>, </a:t>
              </a:r>
              <a:r>
                <a:rPr lang="en-US" altLang="ko-KR" sz="1200" dirty="0" err="1" smtClean="0">
                  <a:latin typeface="+mn-ea"/>
                  <a:ea typeface="+mn-ea"/>
                </a:rPr>
                <a:t>struct</a:t>
              </a:r>
              <a:r>
                <a:rPr lang="en-US" altLang="ko-KR" sz="1200" dirty="0" smtClean="0">
                  <a:latin typeface="+mn-ea"/>
                  <a:ea typeface="+mn-ea"/>
                </a:rPr>
                <a:t> </a:t>
              </a:r>
              <a:r>
                <a:rPr lang="en-US" altLang="ko-KR" sz="1200" dirty="0" err="1" smtClean="0">
                  <a:latin typeface="+mn-ea"/>
                  <a:ea typeface="+mn-ea"/>
                </a:rPr>
                <a:t>Exe_Format</a:t>
              </a:r>
              <a:r>
                <a:rPr lang="en-US" altLang="ko-KR" sz="1200" dirty="0" smtClean="0">
                  <a:latin typeface="+mn-ea"/>
                  <a:ea typeface="+mn-ea"/>
                </a:rPr>
                <a:t> *</a:t>
              </a:r>
              <a:r>
                <a:rPr lang="en-US" altLang="ko-KR" sz="1200" b="1" dirty="0" err="1" smtClean="0">
                  <a:solidFill>
                    <a:schemeClr val="tx2"/>
                  </a:solidFill>
                  <a:latin typeface="+mn-ea"/>
                  <a:ea typeface="+mn-ea"/>
                </a:rPr>
                <a:t>exeFormat</a:t>
              </a:r>
              <a:r>
                <a:rPr lang="en-US" altLang="ko-KR" sz="1200" dirty="0" smtClean="0">
                  <a:latin typeface="+mn-ea"/>
                  <a:ea typeface="+mn-ea"/>
                </a:rPr>
                <a:t>, </a:t>
              </a:r>
              <a:r>
                <a:rPr lang="en-US" altLang="ko-KR" sz="1200" dirty="0" err="1" smtClean="0">
                  <a:latin typeface="+mn-ea"/>
                  <a:ea typeface="+mn-ea"/>
                </a:rPr>
                <a:t>const</a:t>
              </a:r>
              <a:r>
                <a:rPr lang="en-US" altLang="ko-KR" sz="1200" dirty="0" smtClean="0">
                  <a:latin typeface="+mn-ea"/>
                  <a:ea typeface="+mn-ea"/>
                </a:rPr>
                <a:t> char *command, </a:t>
              </a:r>
              <a:r>
                <a:rPr lang="en-US" altLang="ko-KR" sz="1200" dirty="0" err="1" smtClean="0">
                  <a:latin typeface="+mn-ea"/>
                  <a:ea typeface="+mn-ea"/>
                </a:rPr>
                <a:t>struct</a:t>
              </a:r>
              <a:r>
                <a:rPr lang="en-US" altLang="ko-KR" sz="1200" dirty="0" smtClean="0">
                  <a:latin typeface="+mn-ea"/>
                  <a:ea typeface="+mn-ea"/>
                </a:rPr>
                <a:t> </a:t>
              </a:r>
              <a:r>
                <a:rPr lang="en-US" altLang="ko-KR" sz="1200" dirty="0" err="1" smtClean="0">
                  <a:latin typeface="+mn-ea"/>
                  <a:ea typeface="+mn-ea"/>
                </a:rPr>
                <a:t>User_Context</a:t>
              </a:r>
              <a:r>
                <a:rPr lang="en-US" altLang="ko-KR" sz="1200" dirty="0" smtClean="0">
                  <a:latin typeface="+mn-ea"/>
                  <a:ea typeface="+mn-ea"/>
                </a:rPr>
                <a:t> **</a:t>
              </a:r>
              <a:r>
                <a:rPr lang="en-US" altLang="ko-KR" sz="1200" dirty="0" err="1" smtClean="0">
                  <a:latin typeface="+mn-ea"/>
                  <a:ea typeface="+mn-ea"/>
                </a:rPr>
                <a:t>pUserContext</a:t>
              </a:r>
              <a:r>
                <a:rPr lang="en-US" altLang="ko-KR" sz="1200" dirty="0" smtClean="0">
                  <a:latin typeface="+mn-ea"/>
                  <a:ea typeface="+mn-ea"/>
                </a:rPr>
                <a:t>)</a:t>
              </a:r>
              <a:endParaRPr lang="en-US" altLang="ko-KR" sz="1200" dirty="0" smtClean="0">
                <a:latin typeface="+mn-ea"/>
                <a:ea typeface="+mn-ea"/>
              </a:endParaRPr>
            </a:p>
            <a:p>
              <a:pPr lvl="1">
                <a:lnSpc>
                  <a:spcPct val="150000"/>
                </a:lnSpc>
                <a:buFont typeface="+mj-lt"/>
                <a:buAutoNum type="arabicPeriod"/>
              </a:pPr>
              <a:r>
                <a:rPr lang="ko-KR" altLang="en-US" sz="1000" dirty="0" smtClean="0">
                  <a:latin typeface="+mn-ea"/>
                  <a:ea typeface="+mn-ea"/>
                </a:rPr>
                <a:t>각각의 </a:t>
              </a:r>
              <a:r>
                <a:rPr lang="en-US" altLang="ko-KR" sz="1000" dirty="0" smtClean="0">
                  <a:latin typeface="+mn-ea"/>
                  <a:ea typeface="+mn-ea"/>
                </a:rPr>
                <a:t>Segment( Text, Data)</a:t>
              </a:r>
              <a:r>
                <a:rPr lang="ko-KR" altLang="en-US" sz="1000" dirty="0" smtClean="0">
                  <a:latin typeface="+mn-ea"/>
                  <a:ea typeface="+mn-ea"/>
                </a:rPr>
                <a:t>들의 정보를 담은 </a:t>
              </a:r>
              <a:r>
                <a:rPr lang="en-US" altLang="ko-KR" sz="1000" b="1" dirty="0" err="1" smtClean="0">
                  <a:solidFill>
                    <a:schemeClr val="tx2"/>
                  </a:solidFill>
                  <a:latin typeface="+mn-ea"/>
                  <a:ea typeface="+mn-ea"/>
                </a:rPr>
                <a:t>struct</a:t>
              </a:r>
              <a:r>
                <a:rPr lang="en-US" altLang="ko-KR" sz="1000" b="1" dirty="0" smtClean="0">
                  <a:solidFill>
                    <a:schemeClr val="tx2"/>
                  </a:solidFill>
                  <a:latin typeface="+mn-ea"/>
                  <a:ea typeface="+mn-ea"/>
                </a:rPr>
                <a:t> </a:t>
              </a:r>
              <a:r>
                <a:rPr lang="en-US" altLang="ko-KR" sz="1000" b="1" dirty="0" err="1" smtClean="0">
                  <a:solidFill>
                    <a:schemeClr val="tx2"/>
                  </a:solidFill>
                  <a:latin typeface="+mn-ea"/>
                  <a:ea typeface="+mn-ea"/>
                </a:rPr>
                <a:t>Exe_format</a:t>
              </a:r>
              <a:r>
                <a:rPr lang="ko-KR" altLang="en-US" sz="1000" dirty="0" smtClean="0">
                  <a:latin typeface="+mn-ea"/>
                  <a:ea typeface="+mn-ea"/>
                </a:rPr>
                <a:t>을 이용</a:t>
              </a:r>
              <a:endParaRPr lang="en-US" altLang="ko-KR" sz="1000" dirty="0" smtClean="0">
                <a:latin typeface="+mn-ea"/>
                <a:ea typeface="+mn-ea"/>
              </a:endParaRPr>
            </a:p>
            <a:p>
              <a:pPr lvl="1">
                <a:lnSpc>
                  <a:spcPct val="150000"/>
                </a:lnSpc>
                <a:buFont typeface="+mj-lt"/>
                <a:buAutoNum type="arabicPeriod"/>
              </a:pPr>
              <a:r>
                <a:rPr lang="en-US" altLang="ko-KR" sz="1000" dirty="0" smtClean="0">
                  <a:latin typeface="+mn-ea"/>
                </a:rPr>
                <a:t>Segment</a:t>
              </a:r>
              <a:r>
                <a:rPr lang="ko-KR" altLang="en-US" sz="1000" dirty="0" smtClean="0">
                  <a:latin typeface="+mn-ea"/>
                </a:rPr>
                <a:t>가 시작하는 </a:t>
              </a:r>
              <a:r>
                <a:rPr lang="en-US" altLang="ko-KR" sz="1000" dirty="0">
                  <a:latin typeface="+mn-ea"/>
                </a:rPr>
                <a:t>memory</a:t>
              </a:r>
              <a:r>
                <a:rPr lang="ko-KR" altLang="en-US" sz="1000" dirty="0">
                  <a:latin typeface="+mn-ea"/>
                </a:rPr>
                <a:t> </a:t>
              </a:r>
              <a:r>
                <a:rPr lang="ko-KR" altLang="en-US" sz="1000" dirty="0" smtClean="0">
                  <a:latin typeface="+mn-ea"/>
                </a:rPr>
                <a:t>주소</a:t>
              </a:r>
              <a:r>
                <a:rPr lang="en-US" altLang="ko-KR" sz="1000" dirty="0" smtClean="0">
                  <a:latin typeface="+mn-ea"/>
                </a:rPr>
                <a:t>, segment </a:t>
              </a:r>
              <a:r>
                <a:rPr lang="ko-KR" altLang="en-US" sz="1000" dirty="0" smtClean="0">
                  <a:latin typeface="+mn-ea"/>
                </a:rPr>
                <a:t>크기</a:t>
              </a:r>
              <a:r>
                <a:rPr lang="en-US" altLang="ko-KR" sz="1000" dirty="0" smtClean="0">
                  <a:latin typeface="+mn-ea"/>
                </a:rPr>
                <a:t>, Stack Size</a:t>
              </a:r>
              <a:r>
                <a:rPr lang="ko-KR" altLang="en-US" sz="1000" dirty="0" smtClean="0">
                  <a:latin typeface="+mn-ea"/>
                </a:rPr>
                <a:t>들을 </a:t>
              </a:r>
              <a:r>
                <a:rPr lang="ko-KR" altLang="en-US" sz="1000" dirty="0">
                  <a:latin typeface="+mn-ea"/>
                </a:rPr>
                <a:t>산술하여 </a:t>
              </a:r>
              <a:r>
                <a:rPr lang="en-US" altLang="ko-KR" sz="1000" dirty="0" smtClean="0">
                  <a:latin typeface="+mn-ea"/>
                </a:rPr>
                <a:t>stack </a:t>
              </a:r>
              <a:r>
                <a:rPr lang="ko-KR" altLang="en-US" sz="1000" dirty="0" smtClean="0">
                  <a:latin typeface="+mn-ea"/>
                </a:rPr>
                <a:t>시작주소</a:t>
              </a:r>
              <a:r>
                <a:rPr lang="en-US" altLang="ko-KR" sz="1000" dirty="0" smtClean="0">
                  <a:latin typeface="+mn-ea"/>
                </a:rPr>
                <a:t>, command </a:t>
              </a:r>
              <a:r>
                <a:rPr lang="ko-KR" altLang="en-US" sz="1000" dirty="0" smtClean="0">
                  <a:latin typeface="+mn-ea"/>
                </a:rPr>
                <a:t>시작주소를 정함</a:t>
              </a:r>
              <a:endParaRPr lang="en-US" altLang="ko-KR" sz="1000" dirty="0" smtClean="0">
                <a:latin typeface="+mn-ea"/>
                <a:ea typeface="+mn-ea"/>
              </a:endParaRPr>
            </a:p>
            <a:p>
              <a:pPr lvl="1">
                <a:lnSpc>
                  <a:spcPct val="150000"/>
                </a:lnSpc>
                <a:buFont typeface="+mj-lt"/>
                <a:buAutoNum type="arabicPeriod"/>
              </a:pPr>
              <a:r>
                <a:rPr lang="en-US" altLang="ko-KR" sz="1000" dirty="0">
                  <a:latin typeface="+mn-ea"/>
                </a:rPr>
                <a:t>Process</a:t>
              </a:r>
              <a:r>
                <a:rPr lang="ko-KR" altLang="en-US" sz="1000" dirty="0">
                  <a:latin typeface="+mn-ea"/>
                </a:rPr>
                <a:t>가 가지는 </a:t>
              </a:r>
              <a:r>
                <a:rPr lang="en-US" altLang="ko-KR" sz="1000" dirty="0">
                  <a:latin typeface="+mn-ea"/>
                </a:rPr>
                <a:t>memory</a:t>
              </a:r>
              <a:r>
                <a:rPr lang="ko-KR" altLang="en-US" sz="1000" dirty="0">
                  <a:latin typeface="+mn-ea"/>
                </a:rPr>
                <a:t>영역의 </a:t>
              </a:r>
              <a:r>
                <a:rPr lang="en-US" altLang="ko-KR" sz="1000" dirty="0">
                  <a:latin typeface="+mn-ea"/>
                </a:rPr>
                <a:t>size</a:t>
              </a:r>
              <a:r>
                <a:rPr lang="ko-KR" altLang="en-US" sz="1000" dirty="0">
                  <a:latin typeface="+mn-ea"/>
                </a:rPr>
                <a:t>를 </a:t>
              </a:r>
              <a:r>
                <a:rPr lang="ko-KR" altLang="en-US" sz="1000" dirty="0" smtClean="0">
                  <a:latin typeface="+mn-ea"/>
                </a:rPr>
                <a:t>계산 </a:t>
              </a:r>
              <a:r>
                <a:rPr lang="en-US" altLang="ko-KR" sz="1000" dirty="0" smtClean="0">
                  <a:latin typeface="+mn-ea"/>
                  <a:sym typeface="Wingdings" panose="05000000000000000000" pitchFamily="2" charset="2"/>
                </a:rPr>
                <a:t> Process memory </a:t>
              </a:r>
              <a:r>
                <a:rPr lang="ko-KR" altLang="en-US" sz="1000" dirty="0" smtClean="0">
                  <a:latin typeface="+mn-ea"/>
                  <a:sym typeface="Wingdings" panose="05000000000000000000" pitchFamily="2" charset="2"/>
                </a:rPr>
                <a:t>할당</a:t>
              </a:r>
              <a:endParaRPr lang="en-US" altLang="ko-KR" sz="1000" dirty="0">
                <a:latin typeface="+mn-ea"/>
              </a:endParaRPr>
            </a:p>
            <a:p>
              <a:pPr lvl="1">
                <a:lnSpc>
                  <a:spcPct val="150000"/>
                </a:lnSpc>
                <a:buFont typeface="+mj-lt"/>
                <a:buAutoNum type="arabicPeriod"/>
              </a:pPr>
              <a:r>
                <a:rPr lang="en-US" altLang="ko-KR" sz="1000" dirty="0" smtClean="0">
                  <a:latin typeface="+mn-ea"/>
                  <a:ea typeface="+mn-ea"/>
                </a:rPr>
                <a:t>Process memory</a:t>
              </a:r>
              <a:r>
                <a:rPr lang="ko-KR" altLang="en-US" sz="1000" dirty="0" smtClean="0">
                  <a:latin typeface="+mn-ea"/>
                  <a:ea typeface="+mn-ea"/>
                </a:rPr>
                <a:t>의 시작주소를 기준으로 각 </a:t>
              </a:r>
              <a:r>
                <a:rPr lang="en-US" altLang="ko-KR" sz="1000" dirty="0" smtClean="0">
                  <a:latin typeface="+mn-ea"/>
                  <a:ea typeface="+mn-ea"/>
                </a:rPr>
                <a:t>Segment</a:t>
              </a:r>
              <a:r>
                <a:rPr lang="ko-KR" altLang="en-US" sz="1000" dirty="0" smtClean="0">
                  <a:latin typeface="+mn-ea"/>
                  <a:ea typeface="+mn-ea"/>
                </a:rPr>
                <a:t>들을 </a:t>
              </a:r>
              <a:r>
                <a:rPr lang="en-US" altLang="ko-KR" sz="1000" dirty="0" smtClean="0">
                  <a:latin typeface="+mn-ea"/>
                  <a:ea typeface="+mn-ea"/>
                </a:rPr>
                <a:t>Process</a:t>
              </a:r>
              <a:r>
                <a:rPr lang="ko-KR" altLang="en-US" sz="1000" dirty="0" smtClean="0">
                  <a:latin typeface="+mn-ea"/>
                  <a:ea typeface="+mn-ea"/>
                </a:rPr>
                <a:t>의 </a:t>
              </a:r>
              <a:r>
                <a:rPr lang="en-US" altLang="ko-KR" sz="1000" dirty="0" smtClean="0">
                  <a:latin typeface="+mn-ea"/>
                  <a:ea typeface="+mn-ea"/>
                </a:rPr>
                <a:t>memory</a:t>
              </a:r>
              <a:r>
                <a:rPr lang="ko-KR" altLang="en-US" sz="1000" dirty="0" smtClean="0">
                  <a:latin typeface="+mn-ea"/>
                  <a:ea typeface="+mn-ea"/>
                </a:rPr>
                <a:t>에 </a:t>
              </a:r>
              <a:r>
                <a:rPr lang="en-US" altLang="ko-KR" sz="1000" dirty="0" smtClean="0">
                  <a:latin typeface="+mn-ea"/>
                  <a:ea typeface="+mn-ea"/>
                </a:rPr>
                <a:t>Loading (</a:t>
              </a:r>
              <a:r>
                <a:rPr lang="en-US" altLang="ko-KR" sz="1000" dirty="0" err="1" smtClean="0">
                  <a:latin typeface="+mn-ea"/>
                  <a:ea typeface="+mn-ea"/>
                </a:rPr>
                <a:t>memcpy</a:t>
              </a:r>
              <a:r>
                <a:rPr lang="en-US" altLang="ko-KR" sz="1000" dirty="0" smtClean="0">
                  <a:latin typeface="+mn-ea"/>
                  <a:ea typeface="+mn-ea"/>
                </a:rPr>
                <a:t>)</a:t>
              </a:r>
              <a:endParaRPr lang="en-US" altLang="ko-KR" sz="1000" dirty="0">
                <a:latin typeface="+mn-ea"/>
                <a:ea typeface="+mn-ea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113165" y="1745034"/>
              <a:ext cx="8210778" cy="1374615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399143" y="2133600"/>
            <a:ext cx="8210778" cy="2524881"/>
            <a:chOff x="228600" y="3922642"/>
            <a:chExt cx="8210778" cy="2524881"/>
          </a:xfrm>
        </p:grpSpPr>
        <p:grpSp>
          <p:nvGrpSpPr>
            <p:cNvPr id="5" name="그룹 4"/>
            <p:cNvGrpSpPr/>
            <p:nvPr/>
          </p:nvGrpSpPr>
          <p:grpSpPr>
            <a:xfrm>
              <a:off x="393134" y="3972681"/>
              <a:ext cx="7634287" cy="2474842"/>
              <a:chOff x="-166687" y="3468758"/>
              <a:chExt cx="9163334" cy="3286625"/>
            </a:xfrm>
          </p:grpSpPr>
          <p:pic>
            <p:nvPicPr>
              <p:cNvPr id="22" name="그림 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661" y="4905147"/>
                <a:ext cx="8220075" cy="1352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3" name="직선 화살표 연결선 2"/>
              <p:cNvCxnSpPr/>
              <p:nvPr/>
            </p:nvCxnSpPr>
            <p:spPr>
              <a:xfrm>
                <a:off x="609600" y="4513284"/>
                <a:ext cx="0" cy="31968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직선 화살표 연결선 9"/>
              <p:cNvCxnSpPr/>
              <p:nvPr/>
            </p:nvCxnSpPr>
            <p:spPr>
              <a:xfrm>
                <a:off x="2590800" y="4525067"/>
                <a:ext cx="0" cy="31968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직사각형 8"/>
              <p:cNvSpPr/>
              <p:nvPr/>
            </p:nvSpPr>
            <p:spPr>
              <a:xfrm>
                <a:off x="5943600" y="3716539"/>
                <a:ext cx="2286000" cy="457200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err="1" smtClean="0"/>
                  <a:t>Exe_format</a:t>
                </a:r>
                <a:endParaRPr lang="ko-KR" altLang="en-US" dirty="0"/>
              </a:p>
            </p:txBody>
          </p:sp>
          <p:cxnSp>
            <p:nvCxnSpPr>
              <p:cNvPr id="14" name="직선 연결선 13"/>
              <p:cNvCxnSpPr/>
              <p:nvPr/>
            </p:nvCxnSpPr>
            <p:spPr>
              <a:xfrm>
                <a:off x="609600" y="4534825"/>
                <a:ext cx="6553200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직선 연결선 18"/>
              <p:cNvCxnSpPr/>
              <p:nvPr/>
            </p:nvCxnSpPr>
            <p:spPr>
              <a:xfrm flipV="1">
                <a:off x="7144328" y="4182976"/>
                <a:ext cx="0" cy="361085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내용 개체 틀 2"/>
              <p:cNvSpPr txBox="1">
                <a:spLocks/>
              </p:cNvSpPr>
              <p:nvPr/>
            </p:nvSpPr>
            <p:spPr>
              <a:xfrm>
                <a:off x="7162800" y="4286899"/>
                <a:ext cx="914400" cy="378656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91440" tIns="45720" rIns="91440" bIns="45720" rtlCol="0" anchor="t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ko-KR" altLang="en-US" sz="1200" dirty="0" smtClean="0">
                    <a:ln w="0"/>
                    <a:solidFill>
                      <a:schemeClr val="accent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ea"/>
                    <a:ea typeface="+mn-ea"/>
                  </a:rPr>
                  <a:t>주소참조</a:t>
                </a:r>
                <a:endParaRPr lang="en-US" altLang="ko-KR" sz="1200" dirty="0" smtClean="0">
                  <a:ln w="0"/>
                  <a:solidFill>
                    <a:schemeClr val="accent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ea"/>
                  <a:ea typeface="+mn-ea"/>
                </a:endParaRPr>
              </a:p>
            </p:txBody>
          </p:sp>
          <p:sp>
            <p:nvSpPr>
              <p:cNvPr id="25" name="직사각형 24"/>
              <p:cNvSpPr/>
              <p:nvPr/>
            </p:nvSpPr>
            <p:spPr>
              <a:xfrm>
                <a:off x="3314699" y="3713045"/>
                <a:ext cx="2286000" cy="4572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err="1" smtClean="0"/>
                  <a:t>exeFileData</a:t>
                </a:r>
                <a:r>
                  <a:rPr lang="en-US" altLang="ko-KR" dirty="0" smtClean="0"/>
                  <a:t>(buffer)</a:t>
                </a:r>
                <a:endParaRPr lang="ko-KR" altLang="en-US" dirty="0"/>
              </a:p>
            </p:txBody>
          </p:sp>
          <p:cxnSp>
            <p:nvCxnSpPr>
              <p:cNvPr id="20" name="꺾인 연결선 19"/>
              <p:cNvCxnSpPr/>
              <p:nvPr/>
            </p:nvCxnSpPr>
            <p:spPr>
              <a:xfrm rot="10800000" flipV="1">
                <a:off x="1295401" y="3962400"/>
                <a:ext cx="2019298" cy="882350"/>
              </a:xfrm>
              <a:prstGeom prst="bentConnector3">
                <a:avLst>
                  <a:gd name="adj1" fmla="val 99857"/>
                </a:avLst>
              </a:prstGeom>
              <a:ln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8" name="꺾인 연결선 27"/>
              <p:cNvCxnSpPr/>
              <p:nvPr/>
            </p:nvCxnSpPr>
            <p:spPr>
              <a:xfrm rot="10800000" flipV="1">
                <a:off x="2209801" y="3962400"/>
                <a:ext cx="1104899" cy="910906"/>
              </a:xfrm>
              <a:prstGeom prst="bentConnector3">
                <a:avLst>
                  <a:gd name="adj1" fmla="val 100157"/>
                </a:avLst>
              </a:prstGeom>
              <a:ln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32" name="내용 개체 틀 2"/>
              <p:cNvSpPr txBox="1">
                <a:spLocks/>
              </p:cNvSpPr>
              <p:nvPr/>
            </p:nvSpPr>
            <p:spPr>
              <a:xfrm>
                <a:off x="1270440" y="3583744"/>
                <a:ext cx="536569" cy="378656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91440" tIns="45720" rIns="91440" bIns="45720" rtlCol="0" anchor="t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ko-KR" altLang="en-US" sz="1200" dirty="0" smtClean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ea"/>
                    <a:ea typeface="+mn-ea"/>
                  </a:rPr>
                  <a:t>복사</a:t>
                </a:r>
                <a:endParaRPr lang="en-US" altLang="ko-KR" sz="1200" dirty="0" smtClean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ea"/>
                  <a:ea typeface="+mn-ea"/>
                </a:endParaRPr>
              </a:p>
            </p:txBody>
          </p:sp>
          <p:sp>
            <p:nvSpPr>
              <p:cNvPr id="33" name="내용 개체 틀 2"/>
              <p:cNvSpPr txBox="1">
                <a:spLocks/>
              </p:cNvSpPr>
              <p:nvPr/>
            </p:nvSpPr>
            <p:spPr>
              <a:xfrm>
                <a:off x="3124200" y="5091284"/>
                <a:ext cx="2095501" cy="378656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91440" tIns="45720" rIns="91440" bIns="45720" rtlCol="0" anchor="t">
                <a:normAutofit fontScale="700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ko-KR" sz="1200" b="1" dirty="0">
                    <a:ln w="0"/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DEFAULT_USER_STACK_SIZE</a:t>
                </a:r>
                <a:endParaRPr lang="en-US" altLang="ko-KR" sz="1200" b="1" dirty="0" smtClean="0">
                  <a:ln w="0"/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endParaRPr>
              </a:p>
            </p:txBody>
          </p:sp>
          <p:cxnSp>
            <p:nvCxnSpPr>
              <p:cNvPr id="35" name="직선 화살표 연결선 34"/>
              <p:cNvCxnSpPr/>
              <p:nvPr/>
            </p:nvCxnSpPr>
            <p:spPr>
              <a:xfrm>
                <a:off x="2609850" y="5091284"/>
                <a:ext cx="3124200" cy="0"/>
              </a:xfrm>
              <a:prstGeom prst="straightConnector1">
                <a:avLst/>
              </a:prstGeom>
              <a:ln>
                <a:solidFill>
                  <a:srgbClr val="FFFF00"/>
                </a:solidFill>
                <a:headEnd type="triangle"/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36" name="직사각형 35"/>
              <p:cNvSpPr/>
              <p:nvPr/>
            </p:nvSpPr>
            <p:spPr>
              <a:xfrm>
                <a:off x="6403611" y="4689526"/>
                <a:ext cx="2362199" cy="18765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>
                <a:off x="6710647" y="4862684"/>
                <a:ext cx="22860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command</a:t>
                </a:r>
                <a:endParaRPr lang="ko-KR" altLang="en-US" dirty="0"/>
              </a:p>
            </p:txBody>
          </p:sp>
          <p:cxnSp>
            <p:nvCxnSpPr>
              <p:cNvPr id="39" name="꺾인 연결선 38"/>
              <p:cNvCxnSpPr>
                <a:stCxn id="38" idx="0"/>
              </p:cNvCxnSpPr>
              <p:nvPr/>
            </p:nvCxnSpPr>
            <p:spPr>
              <a:xfrm rot="16200000" flipH="1" flipV="1">
                <a:off x="6917085" y="3965399"/>
                <a:ext cx="39278" cy="1833847"/>
              </a:xfrm>
              <a:prstGeom prst="bentConnector4">
                <a:avLst>
                  <a:gd name="adj1" fmla="val -299822"/>
                  <a:gd name="adj2" fmla="val 99799"/>
                </a:avLst>
              </a:prstGeom>
              <a:ln>
                <a:tailEnd type="triangle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44" name="내용 개체 틀 2"/>
              <p:cNvSpPr txBox="1">
                <a:spLocks/>
              </p:cNvSpPr>
              <p:nvPr/>
            </p:nvSpPr>
            <p:spPr>
              <a:xfrm>
                <a:off x="7832361" y="4525067"/>
                <a:ext cx="536569" cy="378656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91440" tIns="45720" rIns="91440" bIns="45720" rtlCol="0" anchor="t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ko-KR" altLang="en-US" sz="1200" dirty="0" smtClean="0">
                    <a:ln w="0"/>
                    <a:solidFill>
                      <a:schemeClr val="accent3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ea"/>
                    <a:ea typeface="+mn-ea"/>
                  </a:rPr>
                  <a:t>복사</a:t>
                </a:r>
                <a:endParaRPr lang="en-US" altLang="ko-KR" sz="1200" dirty="0" smtClean="0">
                  <a:ln w="0"/>
                  <a:solidFill>
                    <a:schemeClr val="accent3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ea"/>
                  <a:ea typeface="+mn-ea"/>
                </a:endParaRPr>
              </a:p>
            </p:txBody>
          </p:sp>
          <p:sp>
            <p:nvSpPr>
              <p:cNvPr id="45" name="내용 개체 틀 2"/>
              <p:cNvSpPr txBox="1">
                <a:spLocks/>
              </p:cNvSpPr>
              <p:nvPr/>
            </p:nvSpPr>
            <p:spPr>
              <a:xfrm>
                <a:off x="609601" y="6376727"/>
                <a:ext cx="5794010" cy="378656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91440" tIns="45720" rIns="91440" bIns="45720" rtlCol="0" anchor="t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altLang="ko-KR" sz="1200" b="1" dirty="0" smtClean="0">
                    <a:ln w="0"/>
                    <a:solidFill>
                      <a:schemeClr val="accent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Total size</a:t>
                </a:r>
                <a:endParaRPr lang="en-US" altLang="ko-KR" sz="1200" b="1" dirty="0" smtClean="0">
                  <a:ln w="0"/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endParaRPr>
              </a:p>
            </p:txBody>
          </p:sp>
          <p:cxnSp>
            <p:nvCxnSpPr>
              <p:cNvPr id="46" name="직선 화살표 연결선 45"/>
              <p:cNvCxnSpPr/>
              <p:nvPr/>
            </p:nvCxnSpPr>
            <p:spPr>
              <a:xfrm>
                <a:off x="510593" y="6353667"/>
                <a:ext cx="5893018" cy="3473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8" name="직선 화살표 연결선 47"/>
              <p:cNvCxnSpPr/>
              <p:nvPr/>
            </p:nvCxnSpPr>
            <p:spPr>
              <a:xfrm>
                <a:off x="347661" y="3713045"/>
                <a:ext cx="4618" cy="116026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52" name="내용 개체 틀 2"/>
              <p:cNvSpPr txBox="1">
                <a:spLocks/>
              </p:cNvSpPr>
              <p:nvPr/>
            </p:nvSpPr>
            <p:spPr>
              <a:xfrm>
                <a:off x="-166687" y="3468758"/>
                <a:ext cx="1444624" cy="253522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91440" tIns="45720" rIns="91440" bIns="45720" rtlCol="0" anchor="t">
                <a:normAutofit fontScale="400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altLang="ko-KR" sz="1200" dirty="0" smtClean="0">
                    <a:ln w="0"/>
                    <a:solidFill>
                      <a:srgbClr val="7030A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ea"/>
                    <a:ea typeface="+mn-ea"/>
                  </a:rPr>
                  <a:t>User process </a:t>
                </a:r>
                <a:r>
                  <a:rPr lang="ko-KR" altLang="en-US" sz="1200" dirty="0" smtClean="0">
                    <a:ln w="0"/>
                    <a:solidFill>
                      <a:srgbClr val="7030A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ea"/>
                    <a:ea typeface="+mn-ea"/>
                  </a:rPr>
                  <a:t>시작주소</a:t>
                </a:r>
                <a:endParaRPr lang="en-US" altLang="ko-KR" sz="1200" dirty="0" smtClean="0">
                  <a:ln w="0"/>
                  <a:solidFill>
                    <a:srgbClr val="7030A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ea"/>
                  <a:ea typeface="+mn-ea"/>
                </a:endParaRPr>
              </a:p>
            </p:txBody>
          </p:sp>
        </p:grpSp>
        <p:sp>
          <p:nvSpPr>
            <p:cNvPr id="29" name="직사각형 28"/>
            <p:cNvSpPr/>
            <p:nvPr/>
          </p:nvSpPr>
          <p:spPr>
            <a:xfrm>
              <a:off x="228600" y="3922642"/>
              <a:ext cx="8210778" cy="2524881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0265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err="1"/>
              <a:t>userseg.c</a:t>
            </a:r>
            <a:endParaRPr 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304800" y="2286000"/>
            <a:ext cx="8210778" cy="1923624"/>
            <a:chOff x="228600" y="3893255"/>
            <a:chExt cx="8210778" cy="2554268"/>
          </a:xfrm>
        </p:grpSpPr>
        <p:grpSp>
          <p:nvGrpSpPr>
            <p:cNvPr id="5" name="그룹 4"/>
            <p:cNvGrpSpPr/>
            <p:nvPr/>
          </p:nvGrpSpPr>
          <p:grpSpPr>
            <a:xfrm>
              <a:off x="366800" y="3893255"/>
              <a:ext cx="7660621" cy="2554268"/>
              <a:chOff x="-198295" y="3363279"/>
              <a:chExt cx="9194942" cy="3392104"/>
            </a:xfrm>
          </p:grpSpPr>
          <p:pic>
            <p:nvPicPr>
              <p:cNvPr id="22" name="그림 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661" y="4905147"/>
                <a:ext cx="8220075" cy="1352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3" name="직선 화살표 연결선 2"/>
              <p:cNvCxnSpPr/>
              <p:nvPr/>
            </p:nvCxnSpPr>
            <p:spPr>
              <a:xfrm>
                <a:off x="609600" y="4513284"/>
                <a:ext cx="0" cy="31968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직선 화살표 연결선 9"/>
              <p:cNvCxnSpPr/>
              <p:nvPr/>
            </p:nvCxnSpPr>
            <p:spPr>
              <a:xfrm>
                <a:off x="2590800" y="4525067"/>
                <a:ext cx="0" cy="31968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직사각형 8"/>
              <p:cNvSpPr/>
              <p:nvPr/>
            </p:nvSpPr>
            <p:spPr>
              <a:xfrm>
                <a:off x="5943600" y="3716539"/>
                <a:ext cx="2286000" cy="457200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dirty="0" err="1" smtClean="0"/>
                  <a:t>Exe_format</a:t>
                </a:r>
                <a:endParaRPr lang="ko-KR" altLang="en-US" sz="1400" dirty="0"/>
              </a:p>
            </p:txBody>
          </p:sp>
          <p:cxnSp>
            <p:nvCxnSpPr>
              <p:cNvPr id="14" name="직선 연결선 13"/>
              <p:cNvCxnSpPr/>
              <p:nvPr/>
            </p:nvCxnSpPr>
            <p:spPr>
              <a:xfrm>
                <a:off x="609600" y="4534825"/>
                <a:ext cx="6553200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직선 연결선 18"/>
              <p:cNvCxnSpPr/>
              <p:nvPr/>
            </p:nvCxnSpPr>
            <p:spPr>
              <a:xfrm flipV="1">
                <a:off x="7144328" y="4182976"/>
                <a:ext cx="0" cy="361085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내용 개체 틀 2"/>
              <p:cNvSpPr txBox="1">
                <a:spLocks/>
              </p:cNvSpPr>
              <p:nvPr/>
            </p:nvSpPr>
            <p:spPr>
              <a:xfrm>
                <a:off x="7162800" y="4286899"/>
                <a:ext cx="914400" cy="378656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91440" tIns="45720" rIns="91440" bIns="45720" rtlCol="0" anchor="t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ko-KR" altLang="en-US" sz="500" dirty="0" smtClean="0">
                    <a:ln w="0"/>
                    <a:solidFill>
                      <a:schemeClr val="accent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ea"/>
                    <a:ea typeface="+mn-ea"/>
                  </a:rPr>
                  <a:t>주소참조</a:t>
                </a:r>
                <a:endParaRPr lang="en-US" altLang="ko-KR" sz="500" dirty="0" smtClean="0">
                  <a:ln w="0"/>
                  <a:solidFill>
                    <a:schemeClr val="accent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ea"/>
                  <a:ea typeface="+mn-ea"/>
                </a:endParaRPr>
              </a:p>
            </p:txBody>
          </p:sp>
          <p:sp>
            <p:nvSpPr>
              <p:cNvPr id="33" name="내용 개체 틀 2"/>
              <p:cNvSpPr txBox="1">
                <a:spLocks/>
              </p:cNvSpPr>
              <p:nvPr/>
            </p:nvSpPr>
            <p:spPr>
              <a:xfrm>
                <a:off x="3124200" y="5091284"/>
                <a:ext cx="2095501" cy="378656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91440" tIns="45720" rIns="91440" bIns="45720" rtlCol="0" anchor="t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ko-KR" sz="500" b="1" dirty="0">
                    <a:ln w="0"/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DEFAULT_USER_STACK_SIZE</a:t>
                </a:r>
                <a:endParaRPr lang="en-US" altLang="ko-KR" sz="500" b="1" dirty="0" smtClean="0">
                  <a:ln w="0"/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endParaRPr>
              </a:p>
            </p:txBody>
          </p:sp>
          <p:cxnSp>
            <p:nvCxnSpPr>
              <p:cNvPr id="35" name="직선 화살표 연결선 34"/>
              <p:cNvCxnSpPr/>
              <p:nvPr/>
            </p:nvCxnSpPr>
            <p:spPr>
              <a:xfrm>
                <a:off x="2609850" y="5091284"/>
                <a:ext cx="3124200" cy="0"/>
              </a:xfrm>
              <a:prstGeom prst="straightConnector1">
                <a:avLst/>
              </a:prstGeom>
              <a:ln>
                <a:solidFill>
                  <a:srgbClr val="FFFF00"/>
                </a:solidFill>
                <a:headEnd type="triangle"/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36" name="직사각형 35"/>
              <p:cNvSpPr/>
              <p:nvPr/>
            </p:nvSpPr>
            <p:spPr>
              <a:xfrm>
                <a:off x="6403611" y="4689526"/>
                <a:ext cx="2362199" cy="18765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>
                <a:off x="6710647" y="4862684"/>
                <a:ext cx="22860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dirty="0" smtClean="0"/>
                  <a:t>command</a:t>
                </a:r>
                <a:endParaRPr lang="ko-KR" altLang="en-US" sz="1400" dirty="0"/>
              </a:p>
            </p:txBody>
          </p:sp>
          <p:cxnSp>
            <p:nvCxnSpPr>
              <p:cNvPr id="39" name="꺾인 연결선 38"/>
              <p:cNvCxnSpPr>
                <a:stCxn id="38" idx="0"/>
              </p:cNvCxnSpPr>
              <p:nvPr/>
            </p:nvCxnSpPr>
            <p:spPr>
              <a:xfrm rot="16200000" flipH="1" flipV="1">
                <a:off x="6917085" y="3965399"/>
                <a:ext cx="39278" cy="1833847"/>
              </a:xfrm>
              <a:prstGeom prst="bentConnector4">
                <a:avLst>
                  <a:gd name="adj1" fmla="val -299822"/>
                  <a:gd name="adj2" fmla="val 99799"/>
                </a:avLst>
              </a:prstGeom>
              <a:ln>
                <a:tailEnd type="triangle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44" name="내용 개체 틀 2"/>
              <p:cNvSpPr txBox="1">
                <a:spLocks/>
              </p:cNvSpPr>
              <p:nvPr/>
            </p:nvSpPr>
            <p:spPr>
              <a:xfrm>
                <a:off x="7832361" y="4525067"/>
                <a:ext cx="536569" cy="378656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91440" tIns="45720" rIns="91440" bIns="45720" rtlCol="0" anchor="t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ko-KR" altLang="en-US" sz="500" dirty="0" smtClean="0">
                    <a:ln w="0"/>
                    <a:solidFill>
                      <a:schemeClr val="accent3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ea"/>
                    <a:ea typeface="+mn-ea"/>
                  </a:rPr>
                  <a:t>복사</a:t>
                </a:r>
                <a:endParaRPr lang="en-US" altLang="ko-KR" sz="500" dirty="0" smtClean="0">
                  <a:ln w="0"/>
                  <a:solidFill>
                    <a:schemeClr val="accent3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ea"/>
                  <a:ea typeface="+mn-ea"/>
                </a:endParaRPr>
              </a:p>
            </p:txBody>
          </p:sp>
          <p:sp>
            <p:nvSpPr>
              <p:cNvPr id="45" name="내용 개체 틀 2"/>
              <p:cNvSpPr txBox="1">
                <a:spLocks/>
              </p:cNvSpPr>
              <p:nvPr/>
            </p:nvSpPr>
            <p:spPr>
              <a:xfrm>
                <a:off x="609601" y="6376727"/>
                <a:ext cx="5794010" cy="378656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91440" tIns="45720" rIns="91440" bIns="45720" rtlCol="0" anchor="t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altLang="ko-KR" sz="500" b="1" dirty="0" smtClean="0">
                    <a:ln w="0"/>
                    <a:solidFill>
                      <a:schemeClr val="accent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Total size</a:t>
                </a:r>
                <a:endParaRPr lang="en-US" altLang="ko-KR" sz="500" b="1" dirty="0" smtClean="0">
                  <a:ln w="0"/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endParaRPr>
              </a:p>
            </p:txBody>
          </p:sp>
          <p:cxnSp>
            <p:nvCxnSpPr>
              <p:cNvPr id="46" name="직선 화살표 연결선 45"/>
              <p:cNvCxnSpPr/>
              <p:nvPr/>
            </p:nvCxnSpPr>
            <p:spPr>
              <a:xfrm>
                <a:off x="510593" y="6353667"/>
                <a:ext cx="5893018" cy="3473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8" name="직선 화살표 연결선 47"/>
              <p:cNvCxnSpPr/>
              <p:nvPr/>
            </p:nvCxnSpPr>
            <p:spPr>
              <a:xfrm>
                <a:off x="347661" y="3713045"/>
                <a:ext cx="4618" cy="116026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52" name="내용 개체 틀 2"/>
              <p:cNvSpPr txBox="1">
                <a:spLocks/>
              </p:cNvSpPr>
              <p:nvPr/>
            </p:nvSpPr>
            <p:spPr>
              <a:xfrm>
                <a:off x="-198295" y="3363279"/>
                <a:ext cx="1444624" cy="253522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91440" tIns="45720" rIns="91440" bIns="45720" rtlCol="0" anchor="t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altLang="ko-KR" sz="500" dirty="0" smtClean="0">
                    <a:ln w="0"/>
                    <a:solidFill>
                      <a:srgbClr val="7030A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ea"/>
                    <a:ea typeface="+mn-ea"/>
                  </a:rPr>
                  <a:t>User process </a:t>
                </a:r>
                <a:r>
                  <a:rPr lang="ko-KR" altLang="en-US" sz="500" dirty="0" smtClean="0">
                    <a:ln w="0"/>
                    <a:solidFill>
                      <a:srgbClr val="7030A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ea"/>
                    <a:ea typeface="+mn-ea"/>
                  </a:rPr>
                  <a:t>시작주소</a:t>
                </a:r>
                <a:endParaRPr lang="en-US" altLang="ko-KR" sz="500" dirty="0" smtClean="0">
                  <a:ln w="0"/>
                  <a:solidFill>
                    <a:srgbClr val="7030A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ea"/>
                  <a:ea typeface="+mn-ea"/>
                </a:endParaRPr>
              </a:p>
            </p:txBody>
          </p:sp>
        </p:grpSp>
        <p:sp>
          <p:nvSpPr>
            <p:cNvPr id="29" name="직사각형 28"/>
            <p:cNvSpPr/>
            <p:nvPr/>
          </p:nvSpPr>
          <p:spPr>
            <a:xfrm>
              <a:off x="228600" y="3922642"/>
              <a:ext cx="8210778" cy="2524881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</p:grpSp>
      <p:sp>
        <p:nvSpPr>
          <p:cNvPr id="31" name="내용 개체 틀 2"/>
          <p:cNvSpPr txBox="1">
            <a:spLocks/>
          </p:cNvSpPr>
          <p:nvPr/>
        </p:nvSpPr>
        <p:spPr>
          <a:xfrm>
            <a:off x="304800" y="4586197"/>
            <a:ext cx="4550664" cy="139238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for( 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i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=0; 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i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 &lt; </a:t>
            </a:r>
            <a:r>
              <a:rPr lang="en-US" altLang="ko-KR" sz="1000" b="1" dirty="0" err="1" smtClean="0">
                <a:solidFill>
                  <a:schemeClr val="tx2"/>
                </a:solidFill>
                <a:latin typeface="+mn-ea"/>
                <a:ea typeface="+mn-ea"/>
              </a:rPr>
              <a:t>exeFormat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-&gt;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numSegments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; 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i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++)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000" dirty="0">
                <a:solidFill>
                  <a:schemeClr val="tx1"/>
                </a:solidFill>
                <a:latin typeface="+mn-ea"/>
                <a:ea typeface="+mn-ea"/>
              </a:rPr>
              <a:t>	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struct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Exe_Segment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 *segment = &amp;(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exeFormat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-&gt;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segmentList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[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i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]);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000" dirty="0">
                <a:solidFill>
                  <a:schemeClr val="tx1"/>
                </a:solidFill>
                <a:latin typeface="+mn-ea"/>
                <a:ea typeface="+mn-ea"/>
              </a:rPr>
              <a:t>	</a:t>
            </a:r>
            <a:endParaRPr lang="en-US" altLang="ko-KR" sz="1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000" dirty="0">
                <a:solidFill>
                  <a:schemeClr val="tx1"/>
                </a:solidFill>
                <a:latin typeface="+mn-ea"/>
                <a:ea typeface="+mn-ea"/>
              </a:rPr>
              <a:t>	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tmp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 = segment-&gt;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startAddress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 + segment-&gt;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sizeInMenory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000" dirty="0">
                <a:solidFill>
                  <a:schemeClr val="tx1"/>
                </a:solidFill>
                <a:latin typeface="+mn-ea"/>
                <a:ea typeface="+mn-ea"/>
              </a:rPr>
              <a:t>	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if(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maxsegsize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 &lt;= 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tmp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000" dirty="0">
                <a:solidFill>
                  <a:schemeClr val="tx1"/>
                </a:solidFill>
                <a:latin typeface="+mn-ea"/>
                <a:ea typeface="+mn-ea"/>
              </a:rPr>
              <a:t>	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	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meaxsegsize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 = 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tmp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;</a:t>
            </a:r>
            <a:endParaRPr lang="en-US" altLang="ko-KR" sz="10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333870" y="4651459"/>
            <a:ext cx="4314330" cy="1380178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꺾인 연결선 7"/>
          <p:cNvCxnSpPr>
            <a:stCxn id="34" idx="0"/>
          </p:cNvCxnSpPr>
          <p:nvPr/>
        </p:nvCxnSpPr>
        <p:spPr>
          <a:xfrm rot="5400000" flipH="1" flipV="1">
            <a:off x="2261216" y="4183930"/>
            <a:ext cx="697349" cy="237711"/>
          </a:xfrm>
          <a:prstGeom prst="bentConnector3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내용 개체 틀 2"/>
          <p:cNvSpPr txBox="1">
            <a:spLocks/>
          </p:cNvSpPr>
          <p:nvPr/>
        </p:nvSpPr>
        <p:spPr>
          <a:xfrm>
            <a:off x="333870" y="6058355"/>
            <a:ext cx="4314330" cy="4102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stackvaddr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 = 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Round_Up_To_Page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maxsegsize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);</a:t>
            </a:r>
            <a:endParaRPr lang="en-US" altLang="ko-KR" sz="10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33870" y="6058355"/>
            <a:ext cx="4314330" cy="383570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내용 개체 틀 2"/>
          <p:cNvSpPr txBox="1">
            <a:spLocks/>
          </p:cNvSpPr>
          <p:nvPr/>
        </p:nvSpPr>
        <p:spPr>
          <a:xfrm>
            <a:off x="4767365" y="5105236"/>
            <a:ext cx="4314330" cy="4102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Get_Argument_Block_Size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(); :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  <a:ea typeface="+mn-ea"/>
              </a:rPr>
              <a:t>결과값 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argblocksize</a:t>
            </a:r>
            <a:endParaRPr lang="en-US" altLang="ko-KR" sz="10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42" name="내용 개체 틀 2"/>
          <p:cNvSpPr txBox="1">
            <a:spLocks/>
          </p:cNvSpPr>
          <p:nvPr/>
        </p:nvSpPr>
        <p:spPr>
          <a:xfrm>
            <a:off x="4753470" y="5505491"/>
            <a:ext cx="4314330" cy="4102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totvaddrsize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 = 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argvaddr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 + 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Round_Up_To_Page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argblocksize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  <a:endParaRPr lang="en-US" altLang="ko-KR" sz="10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cxnSp>
        <p:nvCxnSpPr>
          <p:cNvPr id="43" name="꺾인 연결선 42"/>
          <p:cNvCxnSpPr/>
          <p:nvPr/>
        </p:nvCxnSpPr>
        <p:spPr>
          <a:xfrm rot="16200000" flipV="1">
            <a:off x="5307021" y="4059691"/>
            <a:ext cx="713384" cy="483232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내용 개체 틀 2"/>
          <p:cNvSpPr txBox="1">
            <a:spLocks/>
          </p:cNvSpPr>
          <p:nvPr/>
        </p:nvSpPr>
        <p:spPr>
          <a:xfrm>
            <a:off x="4767365" y="4641890"/>
            <a:ext cx="4314330" cy="4102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argvaddr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 = 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  <a:ea typeface="+mn-ea"/>
              </a:rPr>
              <a:t>stackvaddr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  <a:ea typeface="+mn-ea"/>
              </a:rPr>
              <a:t> + DEFAULT_USER_STACK_SIZE;</a:t>
            </a:r>
            <a:endParaRPr lang="en-US" altLang="ko-KR" sz="10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4753470" y="4651723"/>
            <a:ext cx="3762108" cy="383570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직사각형 50"/>
          <p:cNvSpPr/>
          <p:nvPr/>
        </p:nvSpPr>
        <p:spPr>
          <a:xfrm>
            <a:off x="4753470" y="5078898"/>
            <a:ext cx="3762108" cy="383570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직사각형 52"/>
          <p:cNvSpPr/>
          <p:nvPr/>
        </p:nvSpPr>
        <p:spPr>
          <a:xfrm>
            <a:off x="4749841" y="5506073"/>
            <a:ext cx="3762108" cy="383570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2834" y="6004917"/>
            <a:ext cx="4336823" cy="3491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4" name="내용 개체 틀 2"/>
          <p:cNvSpPr txBox="1">
            <a:spLocks/>
          </p:cNvSpPr>
          <p:nvPr/>
        </p:nvSpPr>
        <p:spPr>
          <a:xfrm>
            <a:off x="4712834" y="6316035"/>
            <a:ext cx="4314330" cy="31336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1000" dirty="0" smtClean="0">
                <a:solidFill>
                  <a:srgbClr val="FF0000"/>
                </a:solidFill>
                <a:latin typeface="+mn-ea"/>
                <a:ea typeface="+mn-ea"/>
              </a:rPr>
              <a:t>Project 2</a:t>
            </a:r>
            <a:endParaRPr lang="en-US" altLang="ko-KR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58" name="내용 개체 틀 2"/>
          <p:cNvSpPr txBox="1">
            <a:spLocks/>
          </p:cNvSpPr>
          <p:nvPr/>
        </p:nvSpPr>
        <p:spPr>
          <a:xfrm>
            <a:off x="304800" y="1917681"/>
            <a:ext cx="699729" cy="3775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altLang="ko-KR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1 ~ 3</a:t>
            </a:r>
            <a:endParaRPr lang="en-US" altLang="ko-KR" sz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6014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err="1"/>
              <a:t>userseg.c</a:t>
            </a:r>
            <a:endParaRPr lang="en-US" dirty="0"/>
          </a:p>
        </p:txBody>
      </p:sp>
      <p:sp>
        <p:nvSpPr>
          <p:cNvPr id="31" name="내용 개체 틀 2"/>
          <p:cNvSpPr txBox="1">
            <a:spLocks/>
          </p:cNvSpPr>
          <p:nvPr/>
        </p:nvSpPr>
        <p:spPr>
          <a:xfrm>
            <a:off x="304800" y="4800600"/>
            <a:ext cx="4267200" cy="139238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for( 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  <a:ea typeface="+mn-ea"/>
              </a:rPr>
              <a:t>i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=0; 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  <a:ea typeface="+mn-ea"/>
              </a:rPr>
              <a:t>i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 &lt; </a:t>
            </a:r>
            <a:r>
              <a:rPr lang="en-US" altLang="ko-KR" sz="800" b="1" dirty="0" err="1" smtClean="0">
                <a:solidFill>
                  <a:schemeClr val="tx2"/>
                </a:solidFill>
                <a:latin typeface="+mn-ea"/>
                <a:ea typeface="+mn-ea"/>
              </a:rPr>
              <a:t>exeFormat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-&gt;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  <a:ea typeface="+mn-ea"/>
              </a:rPr>
              <a:t>numSegments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; 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  <a:ea typeface="+mn-ea"/>
              </a:rPr>
              <a:t>i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++)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800" dirty="0">
                <a:solidFill>
                  <a:schemeClr val="tx1"/>
                </a:solidFill>
                <a:latin typeface="+mn-ea"/>
                <a:ea typeface="+mn-ea"/>
              </a:rPr>
              <a:t>	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  <a:ea typeface="+mn-ea"/>
              </a:rPr>
              <a:t>struct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  <a:ea typeface="+mn-ea"/>
              </a:rPr>
              <a:t>Exe_Segment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 *segment = &amp;(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  <a:ea typeface="+mn-ea"/>
              </a:rPr>
              <a:t>exeFormat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-&gt;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  <a:ea typeface="+mn-ea"/>
              </a:rPr>
              <a:t>segmentList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[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  <a:ea typeface="+mn-ea"/>
              </a:rPr>
              <a:t>i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]);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ko-KR" sz="8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800" dirty="0">
                <a:solidFill>
                  <a:schemeClr val="tx1"/>
                </a:solidFill>
                <a:latin typeface="+mn-ea"/>
                <a:ea typeface="+mn-ea"/>
              </a:rPr>
              <a:t>	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  <a:ea typeface="+mn-ea"/>
              </a:rPr>
              <a:t>memcpy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(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(*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  <a:ea typeface="+mn-ea"/>
              </a:rPr>
              <a:t>pUserContext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)-&gt;memory) + (segment-&gt;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  <a:ea typeface="+mn-ea"/>
              </a:rPr>
              <a:t>startAddress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),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800" dirty="0" err="1" smtClean="0">
                <a:solidFill>
                  <a:schemeClr val="tx1"/>
                </a:solidFill>
                <a:latin typeface="+mn-ea"/>
                <a:ea typeface="+mn-ea"/>
              </a:rPr>
              <a:t>exeFileData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 + (segment-&gt;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  <a:ea typeface="+mn-ea"/>
              </a:rPr>
              <a:t>offsetInFile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),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800" dirty="0" err="1" smtClean="0">
                <a:solidFill>
                  <a:schemeClr val="tx1"/>
                </a:solidFill>
                <a:latin typeface="+mn-ea"/>
                <a:ea typeface="+mn-ea"/>
              </a:rPr>
              <a:t>Segmet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-&gt;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  <a:ea typeface="+mn-ea"/>
              </a:rPr>
              <a:t>lengthInFile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  <a:ea typeface="+mn-ea"/>
              </a:rPr>
              <a:t>);</a:t>
            </a:r>
            <a:endParaRPr lang="en-US" altLang="ko-KR" sz="8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333870" y="4807974"/>
            <a:ext cx="4314330" cy="1380178"/>
          </a:xfrm>
          <a:prstGeom prst="rect">
            <a:avLst/>
          </a:prstGeom>
          <a:noFill/>
          <a:ln w="19050">
            <a:solidFill>
              <a:schemeClr val="accent2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내용 개체 틀 2"/>
          <p:cNvSpPr txBox="1">
            <a:spLocks/>
          </p:cNvSpPr>
          <p:nvPr/>
        </p:nvSpPr>
        <p:spPr>
          <a:xfrm>
            <a:off x="333870" y="6344006"/>
            <a:ext cx="4639124" cy="4102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1000" dirty="0" err="1">
                <a:solidFill>
                  <a:schemeClr val="tx1"/>
                </a:solidFill>
                <a:latin typeface="+mn-ea"/>
              </a:rPr>
              <a:t>Format_Argument_Block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((*</a:t>
            </a:r>
            <a:r>
              <a:rPr lang="en-US" altLang="ko-KR" sz="1000" dirty="0" err="1">
                <a:solidFill>
                  <a:schemeClr val="tx1"/>
                </a:solidFill>
                <a:latin typeface="+mn-ea"/>
              </a:rPr>
              <a:t>pUserContext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-&gt;memory + </a:t>
            </a:r>
            <a:r>
              <a:rPr lang="en-US" altLang="ko-KR" sz="1000" dirty="0" err="1">
                <a:solidFill>
                  <a:schemeClr val="tx1"/>
                </a:solidFill>
                <a:latin typeface="+mn-ea"/>
              </a:rPr>
              <a:t>argvaddr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en-US" altLang="ko-KR" sz="1000" dirty="0" err="1">
                <a:solidFill>
                  <a:schemeClr val="tx1"/>
                </a:solidFill>
                <a:latin typeface="+mn-ea"/>
              </a:rPr>
              <a:t>numarg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en-US" altLang="ko-KR" sz="1000" dirty="0" err="1">
                <a:solidFill>
                  <a:schemeClr val="tx1"/>
                </a:solidFill>
                <a:latin typeface="+mn-ea"/>
              </a:rPr>
              <a:t>argvaddr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, command);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33870" y="6272758"/>
            <a:ext cx="4466730" cy="38357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내용 개체 틀 2"/>
          <p:cNvSpPr txBox="1">
            <a:spLocks/>
          </p:cNvSpPr>
          <p:nvPr/>
        </p:nvSpPr>
        <p:spPr>
          <a:xfrm>
            <a:off x="304800" y="1917681"/>
            <a:ext cx="699729" cy="3775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altLang="ko-KR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4</a:t>
            </a:r>
            <a:endParaRPr lang="en-US" altLang="ko-KR" sz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grpSp>
        <p:nvGrpSpPr>
          <p:cNvPr id="55" name="그룹 54"/>
          <p:cNvGrpSpPr/>
          <p:nvPr/>
        </p:nvGrpSpPr>
        <p:grpSpPr>
          <a:xfrm>
            <a:off x="381000" y="2260919"/>
            <a:ext cx="8210778" cy="2063955"/>
            <a:chOff x="228600" y="3922642"/>
            <a:chExt cx="8210778" cy="2524881"/>
          </a:xfrm>
        </p:grpSpPr>
        <p:grpSp>
          <p:nvGrpSpPr>
            <p:cNvPr id="56" name="그룹 55"/>
            <p:cNvGrpSpPr/>
            <p:nvPr/>
          </p:nvGrpSpPr>
          <p:grpSpPr>
            <a:xfrm>
              <a:off x="393134" y="3962832"/>
              <a:ext cx="7634287" cy="2484689"/>
              <a:chOff x="-166687" y="3455680"/>
              <a:chExt cx="9163334" cy="3299703"/>
            </a:xfrm>
          </p:grpSpPr>
          <p:pic>
            <p:nvPicPr>
              <p:cNvPr id="59" name="그림 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661" y="4905147"/>
                <a:ext cx="8220075" cy="1352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" name="직사각형 65"/>
              <p:cNvSpPr/>
              <p:nvPr/>
            </p:nvSpPr>
            <p:spPr>
              <a:xfrm>
                <a:off x="3314699" y="3713045"/>
                <a:ext cx="2286000" cy="4572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dirty="0" err="1" smtClean="0"/>
                  <a:t>exeFileData</a:t>
                </a:r>
                <a:r>
                  <a:rPr lang="en-US" altLang="ko-KR" sz="1400" dirty="0" smtClean="0"/>
                  <a:t>(buffer)</a:t>
                </a:r>
                <a:endParaRPr lang="ko-KR" altLang="en-US" sz="1400" dirty="0"/>
              </a:p>
            </p:txBody>
          </p:sp>
          <p:cxnSp>
            <p:nvCxnSpPr>
              <p:cNvPr id="67" name="꺾인 연결선 66"/>
              <p:cNvCxnSpPr/>
              <p:nvPr/>
            </p:nvCxnSpPr>
            <p:spPr>
              <a:xfrm rot="10800000" flipV="1">
                <a:off x="1295401" y="3962400"/>
                <a:ext cx="2019298" cy="882350"/>
              </a:xfrm>
              <a:prstGeom prst="bentConnector3">
                <a:avLst>
                  <a:gd name="adj1" fmla="val 99857"/>
                </a:avLst>
              </a:prstGeom>
              <a:ln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8" name="꺾인 연결선 67"/>
              <p:cNvCxnSpPr/>
              <p:nvPr/>
            </p:nvCxnSpPr>
            <p:spPr>
              <a:xfrm rot="10800000" flipV="1">
                <a:off x="2209801" y="3962400"/>
                <a:ext cx="1104899" cy="910906"/>
              </a:xfrm>
              <a:prstGeom prst="bentConnector3">
                <a:avLst>
                  <a:gd name="adj1" fmla="val 100157"/>
                </a:avLst>
              </a:prstGeom>
              <a:ln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69" name="내용 개체 틀 2"/>
              <p:cNvSpPr txBox="1">
                <a:spLocks/>
              </p:cNvSpPr>
              <p:nvPr/>
            </p:nvSpPr>
            <p:spPr>
              <a:xfrm>
                <a:off x="1270440" y="3583744"/>
                <a:ext cx="536569" cy="378656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91440" tIns="45720" rIns="91440" bIns="45720" rtlCol="0" anchor="t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ko-KR" altLang="en-US" sz="700" dirty="0" smtClean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ea"/>
                    <a:ea typeface="+mn-ea"/>
                  </a:rPr>
                  <a:t>복사</a:t>
                </a:r>
                <a:endParaRPr lang="en-US" altLang="ko-KR" sz="700" dirty="0" smtClean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ea"/>
                  <a:ea typeface="+mn-ea"/>
                </a:endParaRPr>
              </a:p>
            </p:txBody>
          </p:sp>
          <p:sp>
            <p:nvSpPr>
              <p:cNvPr id="70" name="내용 개체 틀 2"/>
              <p:cNvSpPr txBox="1">
                <a:spLocks/>
              </p:cNvSpPr>
              <p:nvPr/>
            </p:nvSpPr>
            <p:spPr>
              <a:xfrm>
                <a:off x="3124200" y="5091284"/>
                <a:ext cx="2095501" cy="378656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91440" tIns="45720" rIns="91440" bIns="45720" rtlCol="0" anchor="t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ko-KR" sz="500" b="1" dirty="0">
                    <a:ln w="0"/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DEFAULT_USER_STACK_SIZE</a:t>
                </a:r>
                <a:endParaRPr lang="en-US" altLang="ko-KR" sz="500" b="1" dirty="0" smtClean="0">
                  <a:ln w="0"/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endParaRPr>
              </a:p>
            </p:txBody>
          </p:sp>
          <p:cxnSp>
            <p:nvCxnSpPr>
              <p:cNvPr id="71" name="직선 화살표 연결선 70"/>
              <p:cNvCxnSpPr/>
              <p:nvPr/>
            </p:nvCxnSpPr>
            <p:spPr>
              <a:xfrm>
                <a:off x="2609850" y="5091284"/>
                <a:ext cx="3124200" cy="0"/>
              </a:xfrm>
              <a:prstGeom prst="straightConnector1">
                <a:avLst/>
              </a:prstGeom>
              <a:ln>
                <a:solidFill>
                  <a:srgbClr val="FFFF00"/>
                </a:solidFill>
                <a:headEnd type="triangle"/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72" name="직사각형 71"/>
              <p:cNvSpPr/>
              <p:nvPr/>
            </p:nvSpPr>
            <p:spPr>
              <a:xfrm>
                <a:off x="6403611" y="4689526"/>
                <a:ext cx="2362199" cy="18765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6710647" y="4862684"/>
                <a:ext cx="22860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dirty="0" smtClean="0"/>
                  <a:t>command</a:t>
                </a:r>
                <a:endParaRPr lang="ko-KR" altLang="en-US" sz="1400" dirty="0"/>
              </a:p>
            </p:txBody>
          </p:sp>
          <p:cxnSp>
            <p:nvCxnSpPr>
              <p:cNvPr id="74" name="꺾인 연결선 73"/>
              <p:cNvCxnSpPr>
                <a:stCxn id="73" idx="0"/>
              </p:cNvCxnSpPr>
              <p:nvPr/>
            </p:nvCxnSpPr>
            <p:spPr>
              <a:xfrm rot="16200000" flipH="1" flipV="1">
                <a:off x="6917085" y="3965399"/>
                <a:ext cx="39278" cy="1833847"/>
              </a:xfrm>
              <a:prstGeom prst="bentConnector4">
                <a:avLst>
                  <a:gd name="adj1" fmla="val -1123345"/>
                  <a:gd name="adj2" fmla="val 99799"/>
                </a:avLst>
              </a:prstGeom>
              <a:ln>
                <a:tailEnd type="triangle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75" name="내용 개체 틀 2"/>
              <p:cNvSpPr txBox="1">
                <a:spLocks/>
              </p:cNvSpPr>
              <p:nvPr/>
            </p:nvSpPr>
            <p:spPr>
              <a:xfrm>
                <a:off x="7832361" y="4525067"/>
                <a:ext cx="536569" cy="378656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91440" tIns="45720" rIns="91440" bIns="45720" rtlCol="0" anchor="t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ko-KR" altLang="en-US" sz="700" dirty="0" smtClean="0">
                    <a:ln w="0"/>
                    <a:solidFill>
                      <a:schemeClr val="accent3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ea"/>
                    <a:ea typeface="+mn-ea"/>
                  </a:rPr>
                  <a:t>복사</a:t>
                </a:r>
                <a:endParaRPr lang="en-US" altLang="ko-KR" sz="700" dirty="0" smtClean="0">
                  <a:ln w="0"/>
                  <a:solidFill>
                    <a:schemeClr val="accent3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ea"/>
                  <a:ea typeface="+mn-ea"/>
                </a:endParaRPr>
              </a:p>
            </p:txBody>
          </p:sp>
          <p:sp>
            <p:nvSpPr>
              <p:cNvPr id="76" name="내용 개체 틀 2"/>
              <p:cNvSpPr txBox="1">
                <a:spLocks/>
              </p:cNvSpPr>
              <p:nvPr/>
            </p:nvSpPr>
            <p:spPr>
              <a:xfrm>
                <a:off x="609601" y="6376727"/>
                <a:ext cx="5794010" cy="378656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91440" tIns="45720" rIns="91440" bIns="45720" rtlCol="0" anchor="t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altLang="ko-KR" sz="500" b="1" dirty="0" smtClean="0">
                    <a:ln w="0"/>
                    <a:solidFill>
                      <a:schemeClr val="accent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Total size</a:t>
                </a:r>
                <a:endParaRPr lang="en-US" altLang="ko-KR" sz="500" b="1" dirty="0" smtClean="0">
                  <a:ln w="0"/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endParaRPr>
              </a:p>
            </p:txBody>
          </p:sp>
          <p:cxnSp>
            <p:nvCxnSpPr>
              <p:cNvPr id="77" name="직선 화살표 연결선 76"/>
              <p:cNvCxnSpPr/>
              <p:nvPr/>
            </p:nvCxnSpPr>
            <p:spPr>
              <a:xfrm>
                <a:off x="510593" y="6353667"/>
                <a:ext cx="5893018" cy="3473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8" name="직선 화살표 연결선 77"/>
              <p:cNvCxnSpPr/>
              <p:nvPr/>
            </p:nvCxnSpPr>
            <p:spPr>
              <a:xfrm>
                <a:off x="347661" y="3713045"/>
                <a:ext cx="4618" cy="116026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79" name="내용 개체 틀 2"/>
              <p:cNvSpPr txBox="1">
                <a:spLocks/>
              </p:cNvSpPr>
              <p:nvPr/>
            </p:nvSpPr>
            <p:spPr>
              <a:xfrm>
                <a:off x="-166687" y="3455680"/>
                <a:ext cx="1377626" cy="322786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91440" tIns="45720" rIns="91440" bIns="45720" rtlCol="0" anchor="t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8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itchFamily="34" charset="0"/>
                    <a:ea typeface="+mj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6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lang="en-US" sz="14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lang="en-US" sz="1200" kern="120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lang="en-US" sz="1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altLang="ko-KR" sz="600" dirty="0" smtClean="0">
                    <a:ln w="0"/>
                    <a:solidFill>
                      <a:srgbClr val="7030A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ea"/>
                    <a:ea typeface="+mn-ea"/>
                  </a:rPr>
                  <a:t>User process </a:t>
                </a:r>
                <a:r>
                  <a:rPr lang="ko-KR" altLang="en-US" sz="600" dirty="0" smtClean="0">
                    <a:ln w="0"/>
                    <a:solidFill>
                      <a:srgbClr val="7030A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ea"/>
                    <a:ea typeface="+mn-ea"/>
                  </a:rPr>
                  <a:t>시작주소</a:t>
                </a:r>
                <a:endParaRPr lang="en-US" altLang="ko-KR" sz="600" dirty="0" smtClean="0">
                  <a:ln w="0"/>
                  <a:solidFill>
                    <a:srgbClr val="7030A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ea"/>
                  <a:ea typeface="+mn-ea"/>
                </a:endParaRPr>
              </a:p>
            </p:txBody>
          </p:sp>
        </p:grpSp>
        <p:sp>
          <p:nvSpPr>
            <p:cNvPr id="57" name="직사각형 56"/>
            <p:cNvSpPr/>
            <p:nvPr/>
          </p:nvSpPr>
          <p:spPr>
            <a:xfrm>
              <a:off x="228600" y="3922642"/>
              <a:ext cx="8210778" cy="2524881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80" name="꺾인 연결선 79"/>
          <p:cNvCxnSpPr/>
          <p:nvPr/>
        </p:nvCxnSpPr>
        <p:spPr>
          <a:xfrm rot="5400000" flipH="1" flipV="1">
            <a:off x="2483137" y="4150921"/>
            <a:ext cx="449127" cy="205756"/>
          </a:xfrm>
          <a:prstGeom prst="bentConnector3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꺾인 연결선 80"/>
          <p:cNvCxnSpPr/>
          <p:nvPr/>
        </p:nvCxnSpPr>
        <p:spPr>
          <a:xfrm rot="5400000" flipH="1" flipV="1">
            <a:off x="5145819" y="4130665"/>
            <a:ext cx="477118" cy="253152"/>
          </a:xfrm>
          <a:prstGeom prst="bentConnector3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내용 개체 틀 2"/>
          <p:cNvSpPr txBox="1">
            <a:spLocks/>
          </p:cNvSpPr>
          <p:nvPr/>
        </p:nvSpPr>
        <p:spPr>
          <a:xfrm>
            <a:off x="2229561" y="4398132"/>
            <a:ext cx="1037730" cy="4102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1000" b="1" dirty="0" err="1" smtClean="0">
                <a:solidFill>
                  <a:schemeClr val="tx2"/>
                </a:solidFill>
                <a:latin typeface="+mn-ea"/>
                <a:ea typeface="+mn-ea"/>
              </a:rPr>
              <a:t>stackvaddr</a:t>
            </a:r>
            <a:endParaRPr lang="en-US" altLang="ko-KR" sz="1000" b="1" dirty="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83" name="내용 개체 틀 2"/>
          <p:cNvSpPr txBox="1">
            <a:spLocks/>
          </p:cNvSpPr>
          <p:nvPr/>
        </p:nvSpPr>
        <p:spPr>
          <a:xfrm>
            <a:off x="4876800" y="4424159"/>
            <a:ext cx="1037730" cy="4102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1000" b="1" dirty="0" err="1" smtClean="0">
                <a:solidFill>
                  <a:schemeClr val="tx2"/>
                </a:solidFill>
                <a:latin typeface="+mn-ea"/>
                <a:ea typeface="+mn-ea"/>
              </a:rPr>
              <a:t>argvaddr</a:t>
            </a:r>
            <a:endParaRPr lang="en-US" altLang="ko-KR" sz="1000" b="1" dirty="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84" name="내용 개체 틀 2"/>
          <p:cNvSpPr txBox="1">
            <a:spLocks/>
          </p:cNvSpPr>
          <p:nvPr/>
        </p:nvSpPr>
        <p:spPr>
          <a:xfrm>
            <a:off x="2681022" y="5471726"/>
            <a:ext cx="1037730" cy="4102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1000" b="1" dirty="0" err="1" smtClean="0">
                <a:solidFill>
                  <a:schemeClr val="tx1"/>
                </a:solidFill>
                <a:latin typeface="+mn-ea"/>
                <a:ea typeface="+mn-ea"/>
              </a:rPr>
              <a:t>Dest</a:t>
            </a:r>
            <a:endParaRPr lang="en-US" altLang="ko-KR" sz="1000" b="1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85" name="내용 개체 틀 2"/>
          <p:cNvSpPr txBox="1">
            <a:spLocks/>
          </p:cNvSpPr>
          <p:nvPr/>
        </p:nvSpPr>
        <p:spPr>
          <a:xfrm>
            <a:off x="1919535" y="5662190"/>
            <a:ext cx="1037730" cy="4102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1000" b="1" dirty="0" err="1" smtClean="0">
                <a:solidFill>
                  <a:schemeClr val="tx1"/>
                </a:solidFill>
                <a:latin typeface="+mn-ea"/>
                <a:ea typeface="+mn-ea"/>
              </a:rPr>
              <a:t>src</a:t>
            </a:r>
            <a:endParaRPr lang="en-US" altLang="ko-KR" sz="1000" b="1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86" name="내용 개체 틀 2"/>
          <p:cNvSpPr txBox="1">
            <a:spLocks/>
          </p:cNvSpPr>
          <p:nvPr/>
        </p:nvSpPr>
        <p:spPr>
          <a:xfrm>
            <a:off x="1320984" y="5862469"/>
            <a:ext cx="1037730" cy="4102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1000" b="1" dirty="0" err="1" smtClean="0">
                <a:solidFill>
                  <a:schemeClr val="tx1"/>
                </a:solidFill>
                <a:latin typeface="+mn-ea"/>
                <a:ea typeface="+mn-ea"/>
              </a:rPr>
              <a:t>len</a:t>
            </a:r>
            <a:endParaRPr lang="en-US" altLang="ko-KR" sz="1000" b="1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88" name="내용 개체 틀 2"/>
          <p:cNvSpPr txBox="1">
            <a:spLocks/>
          </p:cNvSpPr>
          <p:nvPr/>
        </p:nvSpPr>
        <p:spPr>
          <a:xfrm>
            <a:off x="4800600" y="4829889"/>
            <a:ext cx="4195916" cy="4478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800" dirty="0" smtClean="0">
                <a:solidFill>
                  <a:schemeClr val="tx1"/>
                </a:solidFill>
                <a:latin typeface="+mn-ea"/>
              </a:rPr>
              <a:t>(*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</a:rPr>
              <a:t>pUserContext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</a:rPr>
              <a:t>) -&gt; 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</a:rPr>
              <a:t>entryAddr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</a:rPr>
              <a:t> = 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</a:rPr>
              <a:t>exeFormat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</a:rPr>
              <a:t> -&gt; </a:t>
            </a:r>
            <a:r>
              <a:rPr lang="en-US" altLang="ko-KR" sz="800" dirty="0" err="1" smtClean="0">
                <a:solidFill>
                  <a:schemeClr val="tx1"/>
                </a:solidFill>
                <a:latin typeface="+mn-ea"/>
              </a:rPr>
              <a:t>entryAddr</a:t>
            </a:r>
            <a:r>
              <a:rPr lang="en-US" altLang="ko-KR" sz="800" dirty="0" smtClean="0">
                <a:solidFill>
                  <a:schemeClr val="tx1"/>
                </a:solidFill>
                <a:latin typeface="+mn-ea"/>
              </a:rPr>
              <a:t>;</a:t>
            </a:r>
          </a:p>
        </p:txBody>
      </p:sp>
      <p:sp>
        <p:nvSpPr>
          <p:cNvPr id="89" name="직사각형 88"/>
          <p:cNvSpPr/>
          <p:nvPr/>
        </p:nvSpPr>
        <p:spPr>
          <a:xfrm>
            <a:off x="4800600" y="4807972"/>
            <a:ext cx="3762108" cy="3813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883" y="5232541"/>
            <a:ext cx="2603542" cy="102309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286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410200" cy="1823830"/>
          </a:xfrm>
        </p:spPr>
        <p:txBody>
          <a:bodyPr anchor="ctr">
            <a:noAutofit/>
          </a:bodyPr>
          <a:lstStyle/>
          <a:p>
            <a:pPr algn="ctr"/>
            <a:r>
              <a:rPr lang="en-US" altLang="ko-K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</a:t>
            </a:r>
            <a:r>
              <a:rPr lang="en-US" altLang="ko-K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 context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092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userseg2.c</a:t>
            </a:r>
            <a:endParaRPr lang="en-US" dirty="0"/>
          </a:p>
        </p:txBody>
      </p:sp>
      <p:sp>
        <p:nvSpPr>
          <p:cNvPr id="26" name="내용 개체 틀 2"/>
          <p:cNvSpPr txBox="1">
            <a:spLocks/>
          </p:cNvSpPr>
          <p:nvPr/>
        </p:nvSpPr>
        <p:spPr>
          <a:xfrm>
            <a:off x="228600" y="1983545"/>
            <a:ext cx="8686800" cy="4213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err="1" smtClean="0">
                <a:latin typeface="+mn-ea"/>
                <a:ea typeface="+mn-ea"/>
              </a:rPr>
              <a:t>struct</a:t>
            </a:r>
            <a:r>
              <a:rPr lang="en-US" altLang="ko-KR" sz="1200" dirty="0" smtClean="0">
                <a:latin typeface="+mn-ea"/>
                <a:ea typeface="+mn-ea"/>
              </a:rPr>
              <a:t> </a:t>
            </a:r>
            <a:r>
              <a:rPr lang="en-US" altLang="ko-KR" sz="1200" dirty="0" err="1">
                <a:latin typeface="+mn-ea"/>
                <a:ea typeface="+mn-ea"/>
              </a:rPr>
              <a:t>User_Context</a:t>
            </a:r>
            <a:r>
              <a:rPr lang="en-US" altLang="ko-KR" sz="1200" dirty="0">
                <a:latin typeface="+mn-ea"/>
                <a:ea typeface="+mn-ea"/>
              </a:rPr>
              <a:t>* </a:t>
            </a:r>
            <a:r>
              <a:rPr lang="en-US" altLang="ko-KR" sz="1200" dirty="0" err="1" smtClean="0">
                <a:latin typeface="+mn-ea"/>
                <a:ea typeface="+mn-ea"/>
              </a:rPr>
              <a:t>Create_User_Context</a:t>
            </a:r>
            <a:r>
              <a:rPr lang="en-US" altLang="ko-KR" sz="1200" dirty="0" smtClean="0">
                <a:latin typeface="+mn-ea"/>
                <a:ea typeface="+mn-ea"/>
              </a:rPr>
              <a:t> (</a:t>
            </a:r>
            <a:r>
              <a:rPr lang="en-US" altLang="ko-KR" sz="1200" dirty="0" err="1">
                <a:latin typeface="+mn-ea"/>
                <a:ea typeface="+mn-ea"/>
              </a:rPr>
              <a:t>ulong_t</a:t>
            </a:r>
            <a:r>
              <a:rPr lang="en-US" altLang="ko-KR" sz="1200" dirty="0">
                <a:latin typeface="+mn-ea"/>
                <a:ea typeface="+mn-ea"/>
              </a:rPr>
              <a:t> size)</a:t>
            </a:r>
          </a:p>
        </p:txBody>
      </p:sp>
      <p:grpSp>
        <p:nvGrpSpPr>
          <p:cNvPr id="6" name="그룹 5"/>
          <p:cNvGrpSpPr/>
          <p:nvPr/>
        </p:nvGrpSpPr>
        <p:grpSpPr>
          <a:xfrm>
            <a:off x="1828800" y="2590800"/>
            <a:ext cx="5194156" cy="3926185"/>
            <a:chOff x="368711" y="3207484"/>
            <a:chExt cx="5172361" cy="3377450"/>
          </a:xfrm>
        </p:grpSpPr>
        <p:pic>
          <p:nvPicPr>
            <p:cNvPr id="22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711" y="5733862"/>
              <a:ext cx="5172361" cy="85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그림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155" y="3207484"/>
              <a:ext cx="3257847" cy="159419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cxnSp>
          <p:nvCxnSpPr>
            <p:cNvPr id="29" name="꺾인 연결선 28"/>
            <p:cNvCxnSpPr>
              <a:endCxn id="27" idx="3"/>
            </p:cNvCxnSpPr>
            <p:nvPr/>
          </p:nvCxnSpPr>
          <p:spPr>
            <a:xfrm rot="16200000" flipV="1">
              <a:off x="3450124" y="4262459"/>
              <a:ext cx="1729282" cy="1213525"/>
            </a:xfrm>
            <a:prstGeom prst="bentConnector2">
              <a:avLst/>
            </a:prstGeom>
            <a:ln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6370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내용 개체 틀 2"/>
          <p:cNvSpPr txBox="1">
            <a:spLocks/>
          </p:cNvSpPr>
          <p:nvPr/>
        </p:nvSpPr>
        <p:spPr>
          <a:xfrm>
            <a:off x="228600" y="2168153"/>
            <a:ext cx="5943600" cy="248004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+mn-ea"/>
                <a:ea typeface="+mn-ea"/>
              </a:rPr>
              <a:t>Local Descriptor Table : Process</a:t>
            </a:r>
            <a:r>
              <a:rPr lang="ko-KR" altLang="en-US" sz="1200" dirty="0" smtClean="0">
                <a:latin typeface="+mn-ea"/>
                <a:ea typeface="+mn-ea"/>
              </a:rPr>
              <a:t>에 대한 </a:t>
            </a:r>
            <a:r>
              <a:rPr lang="en-US" altLang="ko-KR" sz="1200" dirty="0" smtClean="0">
                <a:latin typeface="+mn-ea"/>
                <a:ea typeface="+mn-ea"/>
              </a:rPr>
              <a:t>Segment Descriptor</a:t>
            </a:r>
            <a:r>
              <a:rPr lang="ko-KR" altLang="en-US" sz="1200" dirty="0" smtClean="0">
                <a:latin typeface="+mn-ea"/>
                <a:ea typeface="+mn-ea"/>
              </a:rPr>
              <a:t>들을 보관</a:t>
            </a:r>
            <a:endParaRPr lang="en-US" altLang="ko-KR" sz="1200" dirty="0" smtClean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endParaRPr lang="en-US" altLang="ko-KR" sz="12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  <a:ea typeface="+mn-ea"/>
              </a:rPr>
              <a:t>L</a:t>
            </a:r>
            <a:r>
              <a:rPr lang="en-US" altLang="ko-KR" sz="1200" dirty="0" smtClean="0">
                <a:latin typeface="+mn-ea"/>
                <a:ea typeface="+mn-ea"/>
              </a:rPr>
              <a:t>DTR</a:t>
            </a:r>
            <a:r>
              <a:rPr lang="ko-KR" altLang="en-US" sz="1200" dirty="0" smtClean="0">
                <a:latin typeface="+mn-ea"/>
                <a:ea typeface="+mn-ea"/>
              </a:rPr>
              <a:t>을 통해 접근</a:t>
            </a:r>
            <a:r>
              <a:rPr lang="en-US" altLang="ko-KR" sz="1200" dirty="0" smtClean="0">
                <a:latin typeface="+mn-ea"/>
                <a:ea typeface="+mn-ea"/>
              </a:rPr>
              <a:t>, Context Switching</a:t>
            </a:r>
            <a:r>
              <a:rPr lang="ko-KR" altLang="en-US" sz="1200" dirty="0" smtClean="0">
                <a:latin typeface="+mn-ea"/>
                <a:ea typeface="+mn-ea"/>
              </a:rPr>
              <a:t>과 관련성이 있음</a:t>
            </a:r>
            <a:endParaRPr lang="en-US" altLang="ko-KR" sz="1200" dirty="0" smtClean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endParaRPr lang="en-US" altLang="ko-KR" sz="1200" dirty="0" smtClean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+mn-ea"/>
                <a:ea typeface="+mn-ea"/>
              </a:rPr>
              <a:t>LDT</a:t>
            </a:r>
            <a:r>
              <a:rPr lang="ko-KR" altLang="en-US" sz="1200" dirty="0" smtClean="0">
                <a:latin typeface="+mn-ea"/>
                <a:ea typeface="+mn-ea"/>
              </a:rPr>
              <a:t>의 위치를 나타내는 </a:t>
            </a:r>
            <a:r>
              <a:rPr lang="en-US" altLang="ko-KR" sz="1200" dirty="0" smtClean="0">
                <a:latin typeface="+mn-ea"/>
                <a:ea typeface="+mn-ea"/>
              </a:rPr>
              <a:t>Segment Descriptor</a:t>
            </a:r>
            <a:r>
              <a:rPr lang="ko-KR" altLang="en-US" sz="1200" dirty="0" smtClean="0">
                <a:latin typeface="+mn-ea"/>
                <a:ea typeface="+mn-ea"/>
              </a:rPr>
              <a:t>를 </a:t>
            </a:r>
            <a:r>
              <a:rPr lang="en-US" altLang="ko-KR" sz="1200" dirty="0" smtClean="0">
                <a:latin typeface="+mn-ea"/>
                <a:ea typeface="+mn-ea"/>
              </a:rPr>
              <a:t>GDT </a:t>
            </a:r>
            <a:r>
              <a:rPr lang="ko-KR" altLang="en-US" sz="1200" dirty="0" smtClean="0">
                <a:latin typeface="+mn-ea"/>
                <a:ea typeface="+mn-ea"/>
              </a:rPr>
              <a:t>내부에 저장한 뒤</a:t>
            </a:r>
            <a:r>
              <a:rPr lang="en-US" altLang="ko-KR" sz="1200" dirty="0" smtClean="0">
                <a:latin typeface="+mn-ea"/>
                <a:ea typeface="+mn-ea"/>
              </a:rPr>
              <a:t>, </a:t>
            </a:r>
            <a:r>
              <a:rPr lang="ko-KR" altLang="en-US" sz="1200" dirty="0" smtClean="0">
                <a:latin typeface="+mn-ea"/>
                <a:ea typeface="+mn-ea"/>
              </a:rPr>
              <a:t>해당 </a:t>
            </a:r>
            <a:r>
              <a:rPr lang="en-US" altLang="ko-KR" sz="1200" dirty="0" smtClean="0">
                <a:latin typeface="+mn-ea"/>
                <a:ea typeface="+mn-ea"/>
              </a:rPr>
              <a:t>Index</a:t>
            </a:r>
            <a:r>
              <a:rPr lang="ko-KR" altLang="en-US" sz="1200" dirty="0" smtClean="0">
                <a:latin typeface="+mn-ea"/>
                <a:ea typeface="+mn-ea"/>
              </a:rPr>
              <a:t>를 </a:t>
            </a:r>
            <a:r>
              <a:rPr lang="en-US" altLang="ko-KR" sz="1200" dirty="0" smtClean="0">
                <a:latin typeface="+mn-ea"/>
                <a:ea typeface="+mn-ea"/>
              </a:rPr>
              <a:t>LDTR Register</a:t>
            </a:r>
            <a:r>
              <a:rPr lang="ko-KR" altLang="en-US" sz="1200" dirty="0" smtClean="0">
                <a:latin typeface="+mn-ea"/>
                <a:ea typeface="+mn-ea"/>
              </a:rPr>
              <a:t>에 넣어주면 </a:t>
            </a:r>
            <a:r>
              <a:rPr lang="en-US" altLang="ko-KR" sz="1200" dirty="0" smtClean="0">
                <a:latin typeface="+mn-ea"/>
                <a:ea typeface="+mn-ea"/>
              </a:rPr>
              <a:t>CPU</a:t>
            </a:r>
            <a:r>
              <a:rPr lang="ko-KR" altLang="en-US" sz="1200" dirty="0" smtClean="0">
                <a:latin typeface="+mn-ea"/>
                <a:ea typeface="+mn-ea"/>
              </a:rPr>
              <a:t>는 </a:t>
            </a:r>
            <a:r>
              <a:rPr lang="en-US" altLang="ko-KR" sz="1200" dirty="0" smtClean="0">
                <a:latin typeface="+mn-ea"/>
                <a:ea typeface="+mn-ea"/>
              </a:rPr>
              <a:t>LDT</a:t>
            </a:r>
            <a:r>
              <a:rPr lang="ko-KR" altLang="en-US" sz="1200" dirty="0" smtClean="0">
                <a:latin typeface="+mn-ea"/>
                <a:ea typeface="+mn-ea"/>
              </a:rPr>
              <a:t>를 </a:t>
            </a:r>
            <a:r>
              <a:rPr lang="ko-KR" altLang="en-US" sz="1200" dirty="0" err="1" smtClean="0">
                <a:latin typeface="+mn-ea"/>
                <a:ea typeface="+mn-ea"/>
              </a:rPr>
              <a:t>읽어들여</a:t>
            </a:r>
            <a:r>
              <a:rPr lang="ko-KR" altLang="en-US" sz="1200" dirty="0" smtClean="0">
                <a:latin typeface="+mn-ea"/>
                <a:ea typeface="+mn-ea"/>
              </a:rPr>
              <a:t>  </a:t>
            </a:r>
            <a:r>
              <a:rPr lang="en-US" altLang="ko-KR" sz="1200" dirty="0" smtClean="0">
                <a:latin typeface="+mn-ea"/>
                <a:ea typeface="+mn-ea"/>
              </a:rPr>
              <a:t>Process</a:t>
            </a:r>
            <a:r>
              <a:rPr lang="ko-KR" altLang="en-US" sz="1200" dirty="0" smtClean="0">
                <a:latin typeface="+mn-ea"/>
                <a:ea typeface="+mn-ea"/>
              </a:rPr>
              <a:t>의 </a:t>
            </a:r>
            <a:r>
              <a:rPr lang="en-US" altLang="ko-KR" sz="1200" dirty="0" smtClean="0">
                <a:latin typeface="+mn-ea"/>
                <a:ea typeface="+mn-ea"/>
              </a:rPr>
              <a:t>Segment</a:t>
            </a:r>
            <a:r>
              <a:rPr lang="ko-KR" altLang="en-US" sz="1200" dirty="0" smtClean="0">
                <a:latin typeface="+mn-ea"/>
                <a:ea typeface="+mn-ea"/>
              </a:rPr>
              <a:t>들에 대한 정보에 접근가능</a:t>
            </a:r>
            <a:endParaRPr lang="en-US" altLang="ko-KR" sz="1200" dirty="0" smtClean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endParaRPr lang="en-US" altLang="ko-KR" sz="12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+mn-ea"/>
                <a:ea typeface="+mn-ea"/>
              </a:rPr>
              <a:t>32bit </a:t>
            </a:r>
            <a:r>
              <a:rPr lang="ko-KR" altLang="en-US" sz="1200" dirty="0" smtClean="0">
                <a:latin typeface="+mn-ea"/>
                <a:ea typeface="+mn-ea"/>
              </a:rPr>
              <a:t>이상의 </a:t>
            </a:r>
            <a:r>
              <a:rPr lang="en-US" altLang="ko-KR" sz="1200" dirty="0" smtClean="0">
                <a:latin typeface="+mn-ea"/>
                <a:ea typeface="+mn-ea"/>
              </a:rPr>
              <a:t>OS</a:t>
            </a:r>
            <a:r>
              <a:rPr lang="ko-KR" altLang="en-US" sz="1200" dirty="0" smtClean="0">
                <a:latin typeface="+mn-ea"/>
                <a:ea typeface="+mn-ea"/>
              </a:rPr>
              <a:t>에서 </a:t>
            </a:r>
            <a:r>
              <a:rPr lang="en-US" altLang="ko-KR" sz="1200" dirty="0" smtClean="0">
                <a:latin typeface="+mn-ea"/>
                <a:ea typeface="+mn-ea"/>
              </a:rPr>
              <a:t>Segment Register</a:t>
            </a:r>
            <a:r>
              <a:rPr lang="ko-KR" altLang="en-US" sz="1200" dirty="0" smtClean="0">
                <a:latin typeface="+mn-ea"/>
                <a:ea typeface="+mn-ea"/>
              </a:rPr>
              <a:t>에는 </a:t>
            </a:r>
            <a:r>
              <a:rPr lang="en-US" altLang="ko-KR" sz="1200" dirty="0" smtClean="0">
                <a:latin typeface="+mn-ea"/>
                <a:ea typeface="+mn-ea"/>
              </a:rPr>
              <a:t>Segment</a:t>
            </a:r>
            <a:r>
              <a:rPr lang="ko-KR" altLang="en-US" sz="1200" dirty="0" smtClean="0">
                <a:latin typeface="+mn-ea"/>
                <a:ea typeface="+mn-ea"/>
              </a:rPr>
              <a:t>에 관한 </a:t>
            </a:r>
            <a:r>
              <a:rPr lang="en-US" altLang="ko-KR" sz="1200" dirty="0" smtClean="0">
                <a:latin typeface="+mn-ea"/>
                <a:ea typeface="+mn-ea"/>
              </a:rPr>
              <a:t>LDT</a:t>
            </a:r>
            <a:r>
              <a:rPr lang="ko-KR" altLang="en-US" sz="1200" dirty="0" smtClean="0">
                <a:latin typeface="+mn-ea"/>
                <a:ea typeface="+mn-ea"/>
              </a:rPr>
              <a:t>의 </a:t>
            </a:r>
            <a:r>
              <a:rPr lang="en-US" altLang="ko-KR" sz="1200" dirty="0" smtClean="0">
                <a:latin typeface="+mn-ea"/>
                <a:ea typeface="+mn-ea"/>
              </a:rPr>
              <a:t>Descriptor Number</a:t>
            </a:r>
            <a:r>
              <a:rPr lang="ko-KR" altLang="en-US" sz="1200" dirty="0" smtClean="0">
                <a:latin typeface="+mn-ea"/>
                <a:ea typeface="+mn-ea"/>
              </a:rPr>
              <a:t>가 들어가게 되어 </a:t>
            </a:r>
            <a:r>
              <a:rPr lang="en-US" altLang="ko-KR" sz="1200" dirty="0" smtClean="0">
                <a:latin typeface="+mn-ea"/>
                <a:ea typeface="+mn-ea"/>
              </a:rPr>
              <a:t>Segment Selector</a:t>
            </a:r>
            <a:r>
              <a:rPr lang="ko-KR" altLang="en-US" sz="1200" dirty="0" smtClean="0">
                <a:latin typeface="+mn-ea"/>
                <a:ea typeface="+mn-ea"/>
              </a:rPr>
              <a:t>라는 명칭으로 바뀌게 된다</a:t>
            </a:r>
            <a:endParaRPr lang="en-US" altLang="ko-KR" sz="1200" dirty="0" smtClean="0">
              <a:latin typeface="+mn-ea"/>
              <a:ea typeface="+mn-ea"/>
            </a:endParaRPr>
          </a:p>
        </p:txBody>
      </p:sp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User context</a:t>
            </a:r>
            <a:br>
              <a:rPr lang="en-US" dirty="0" smtClean="0"/>
            </a:b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Descriptor Table - LDT 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270" y="4572000"/>
            <a:ext cx="3546566" cy="207110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95" y="5338073"/>
            <a:ext cx="4386263" cy="125708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199" y="2272651"/>
            <a:ext cx="2701636" cy="1981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모서리가 둥근 직사각형 14"/>
          <p:cNvSpPr/>
          <p:nvPr/>
        </p:nvSpPr>
        <p:spPr>
          <a:xfrm>
            <a:off x="5867400" y="4531572"/>
            <a:ext cx="3006435" cy="110722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꺾인 연결선 9"/>
          <p:cNvCxnSpPr>
            <a:endCxn id="14" idx="0"/>
          </p:cNvCxnSpPr>
          <p:nvPr/>
        </p:nvCxnSpPr>
        <p:spPr>
          <a:xfrm rot="5400000" flipH="1" flipV="1">
            <a:off x="5680048" y="2688604"/>
            <a:ext cx="2258921" cy="1427017"/>
          </a:xfrm>
          <a:prstGeom prst="bentConnector3">
            <a:avLst>
              <a:gd name="adj1" fmla="val 11012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그림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4853831"/>
            <a:ext cx="1259558" cy="96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35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userseg2.c</a:t>
            </a:r>
            <a:endParaRPr lang="en-US" dirty="0"/>
          </a:p>
        </p:txBody>
      </p:sp>
      <p:sp>
        <p:nvSpPr>
          <p:cNvPr id="26" name="내용 개체 틀 2"/>
          <p:cNvSpPr txBox="1">
            <a:spLocks/>
          </p:cNvSpPr>
          <p:nvPr/>
        </p:nvSpPr>
        <p:spPr>
          <a:xfrm>
            <a:off x="228600" y="1983545"/>
            <a:ext cx="8686800" cy="4213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err="1" smtClean="0">
                <a:latin typeface="+mn-ea"/>
                <a:ea typeface="+mn-ea"/>
              </a:rPr>
              <a:t>struct</a:t>
            </a:r>
            <a:r>
              <a:rPr lang="en-US" altLang="ko-KR" sz="1200" dirty="0" smtClean="0">
                <a:latin typeface="+mn-ea"/>
                <a:ea typeface="+mn-ea"/>
              </a:rPr>
              <a:t> </a:t>
            </a:r>
            <a:r>
              <a:rPr lang="en-US" altLang="ko-KR" sz="1200" dirty="0" err="1">
                <a:latin typeface="+mn-ea"/>
                <a:ea typeface="+mn-ea"/>
              </a:rPr>
              <a:t>User_Context</a:t>
            </a:r>
            <a:r>
              <a:rPr lang="en-US" altLang="ko-KR" sz="1200" dirty="0">
                <a:latin typeface="+mn-ea"/>
                <a:ea typeface="+mn-ea"/>
              </a:rPr>
              <a:t>* </a:t>
            </a:r>
            <a:r>
              <a:rPr lang="en-US" altLang="ko-KR" sz="1200" dirty="0" err="1" smtClean="0">
                <a:latin typeface="+mn-ea"/>
                <a:ea typeface="+mn-ea"/>
              </a:rPr>
              <a:t>Create_User_Context</a:t>
            </a:r>
            <a:r>
              <a:rPr lang="en-US" altLang="ko-KR" sz="1200" dirty="0" smtClean="0">
                <a:latin typeface="+mn-ea"/>
                <a:ea typeface="+mn-ea"/>
              </a:rPr>
              <a:t> (</a:t>
            </a:r>
            <a:r>
              <a:rPr lang="en-US" altLang="ko-KR" sz="1200" dirty="0" err="1">
                <a:latin typeface="+mn-ea"/>
                <a:ea typeface="+mn-ea"/>
              </a:rPr>
              <a:t>ulong_t</a:t>
            </a:r>
            <a:r>
              <a:rPr lang="en-US" altLang="ko-KR" sz="1200" dirty="0">
                <a:latin typeface="+mn-ea"/>
                <a:ea typeface="+mn-ea"/>
              </a:rPr>
              <a:t> size)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968829" y="2833284"/>
            <a:ext cx="5261429" cy="1295400"/>
            <a:chOff x="529771" y="2514600"/>
            <a:chExt cx="5261429" cy="1295400"/>
          </a:xfrm>
        </p:grpSpPr>
        <p:sp>
          <p:nvSpPr>
            <p:cNvPr id="10" name="내용 개체 틀 2"/>
            <p:cNvSpPr txBox="1">
              <a:spLocks/>
            </p:cNvSpPr>
            <p:nvPr/>
          </p:nvSpPr>
          <p:spPr>
            <a:xfrm>
              <a:off x="533400" y="2514600"/>
              <a:ext cx="5257800" cy="76200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lang="en-US" sz="18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itchFamily="34" charset="0"/>
                  <a:ea typeface="+mj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lang="en-US" sz="16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lang="en-US" sz="14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lang="en-US" sz="12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lang="en-US" sz="1200" kern="12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50000"/>
                </a:lnSpc>
                <a:buNone/>
              </a:pPr>
              <a:endParaRPr lang="en-US" altLang="ko-KR" sz="800" dirty="0" smtClean="0">
                <a:solidFill>
                  <a:schemeClr val="tx1"/>
                </a:solidFill>
                <a:latin typeface="+mn-ea"/>
                <a:ea typeface="+mn-ea"/>
              </a:endParaRPr>
            </a:p>
            <a:p>
              <a:pPr marL="0" indent="0">
                <a:lnSpc>
                  <a:spcPct val="150000"/>
                </a:lnSpc>
                <a:buNone/>
              </a:pPr>
              <a:r>
                <a:rPr lang="en-US" altLang="ko-KR" sz="800" dirty="0" err="1" smtClean="0">
                  <a:solidFill>
                    <a:schemeClr val="tx1"/>
                  </a:solidFill>
                  <a:latin typeface="+mn-ea"/>
                  <a:ea typeface="+mn-ea"/>
                </a:rPr>
                <a:t>pUserContext</a:t>
              </a:r>
              <a:r>
                <a:rPr lang="en-US" altLang="ko-KR" sz="800" dirty="0" smtClean="0">
                  <a:solidFill>
                    <a:schemeClr val="tx1"/>
                  </a:solidFill>
                  <a:latin typeface="+mn-ea"/>
                  <a:ea typeface="+mn-ea"/>
                </a:rPr>
                <a:t> = (</a:t>
              </a:r>
              <a:r>
                <a:rPr lang="en-US" altLang="ko-KR" sz="800" dirty="0" err="1" smtClean="0">
                  <a:solidFill>
                    <a:schemeClr val="tx1"/>
                  </a:solidFill>
                  <a:latin typeface="+mn-ea"/>
                  <a:ea typeface="+mn-ea"/>
                </a:rPr>
                <a:t>struct</a:t>
              </a:r>
              <a:r>
                <a:rPr lang="en-US" altLang="ko-KR" sz="800" dirty="0" smtClean="0">
                  <a:solidFill>
                    <a:schemeClr val="tx1"/>
                  </a:solidFill>
                  <a:latin typeface="+mn-ea"/>
                  <a:ea typeface="+mn-ea"/>
                </a:rPr>
                <a:t> </a:t>
              </a:r>
              <a:r>
                <a:rPr lang="en-US" altLang="ko-KR" sz="800" dirty="0" err="1" smtClean="0">
                  <a:solidFill>
                    <a:schemeClr val="tx1"/>
                  </a:solidFill>
                  <a:latin typeface="+mn-ea"/>
                  <a:ea typeface="+mn-ea"/>
                </a:rPr>
                <a:t>pUserContext</a:t>
              </a:r>
              <a:r>
                <a:rPr lang="en-US" altLang="ko-KR" sz="800" dirty="0" smtClean="0">
                  <a:solidFill>
                    <a:schemeClr val="tx1"/>
                  </a:solidFill>
                  <a:latin typeface="+mn-ea"/>
                  <a:ea typeface="+mn-ea"/>
                </a:rPr>
                <a:t>*) </a:t>
              </a:r>
              <a:r>
                <a:rPr lang="en-US" altLang="ko-KR" sz="800" dirty="0" err="1" smtClean="0">
                  <a:solidFill>
                    <a:schemeClr val="tx1"/>
                  </a:solidFill>
                  <a:latin typeface="+mn-ea"/>
                  <a:ea typeface="+mn-ea"/>
                </a:rPr>
                <a:t>Malloc</a:t>
              </a:r>
              <a:r>
                <a:rPr lang="en-US" altLang="ko-KR" sz="800" dirty="0" smtClean="0">
                  <a:solidFill>
                    <a:schemeClr val="tx1"/>
                  </a:solidFill>
                  <a:latin typeface="+mn-ea"/>
                  <a:ea typeface="+mn-ea"/>
                </a:rPr>
                <a:t>( </a:t>
              </a:r>
              <a:r>
                <a:rPr lang="en-US" altLang="ko-KR" sz="800" dirty="0" err="1" smtClean="0">
                  <a:solidFill>
                    <a:schemeClr val="tx1"/>
                  </a:solidFill>
                  <a:latin typeface="+mn-ea"/>
                  <a:ea typeface="+mn-ea"/>
                </a:rPr>
                <a:t>sizeof</a:t>
              </a:r>
              <a:r>
                <a:rPr lang="en-US" altLang="ko-KR" sz="800" dirty="0" smtClean="0">
                  <a:solidFill>
                    <a:schemeClr val="tx1"/>
                  </a:solidFill>
                  <a:latin typeface="+mn-ea"/>
                  <a:ea typeface="+mn-ea"/>
                </a:rPr>
                <a:t>(</a:t>
              </a:r>
              <a:r>
                <a:rPr lang="en-US" altLang="ko-KR" sz="800" dirty="0" err="1" smtClean="0">
                  <a:solidFill>
                    <a:schemeClr val="tx1"/>
                  </a:solidFill>
                  <a:latin typeface="+mn-ea"/>
                  <a:ea typeface="+mn-ea"/>
                </a:rPr>
                <a:t>struct</a:t>
              </a:r>
              <a:r>
                <a:rPr lang="en-US" altLang="ko-KR" sz="800" dirty="0" smtClean="0">
                  <a:solidFill>
                    <a:schemeClr val="tx1"/>
                  </a:solidFill>
                  <a:latin typeface="+mn-ea"/>
                  <a:ea typeface="+mn-ea"/>
                </a:rPr>
                <a:t> </a:t>
              </a:r>
              <a:r>
                <a:rPr lang="en-US" altLang="ko-KR" sz="800" dirty="0" err="1" smtClean="0">
                  <a:solidFill>
                    <a:schemeClr val="tx1"/>
                  </a:solidFill>
                  <a:latin typeface="+mn-ea"/>
                  <a:ea typeface="+mn-ea"/>
                </a:rPr>
                <a:t>User_Context</a:t>
              </a:r>
              <a:r>
                <a:rPr lang="en-US" altLang="ko-KR" sz="800" dirty="0" smtClean="0">
                  <a:solidFill>
                    <a:schemeClr val="tx1"/>
                  </a:solidFill>
                  <a:latin typeface="+mn-ea"/>
                  <a:ea typeface="+mn-ea"/>
                </a:rPr>
                <a:t>) );</a:t>
              </a:r>
            </a:p>
          </p:txBody>
        </p:sp>
        <p:sp>
          <p:nvSpPr>
            <p:cNvPr id="12" name="내용 개체 틀 2"/>
            <p:cNvSpPr txBox="1">
              <a:spLocks/>
            </p:cNvSpPr>
            <p:nvPr/>
          </p:nvSpPr>
          <p:spPr>
            <a:xfrm>
              <a:off x="529771" y="3282907"/>
              <a:ext cx="5257800" cy="49987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lang="en-US" sz="18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itchFamily="34" charset="0"/>
                  <a:ea typeface="+mj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lang="en-US" sz="16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lang="en-US" sz="14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lang="en-US" sz="12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lang="en-US" sz="1200" kern="12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50000"/>
                </a:lnSpc>
                <a:buNone/>
              </a:pPr>
              <a:r>
                <a:rPr lang="en-US" altLang="ko-KR" sz="800" dirty="0" err="1" smtClean="0">
                  <a:latin typeface="+mn-ea"/>
                  <a:ea typeface="+mn-ea"/>
                </a:rPr>
                <a:t>pUserContext</a:t>
              </a:r>
              <a:r>
                <a:rPr lang="en-US" altLang="ko-KR" sz="800" dirty="0" smtClean="0">
                  <a:latin typeface="+mn-ea"/>
                  <a:ea typeface="+mn-ea"/>
                </a:rPr>
                <a:t> -&gt; memory = (char*) </a:t>
              </a:r>
              <a:r>
                <a:rPr lang="en-US" altLang="ko-KR" sz="800" dirty="0" err="1" smtClean="0">
                  <a:latin typeface="+mn-ea"/>
                  <a:ea typeface="+mn-ea"/>
                </a:rPr>
                <a:t>Malloc</a:t>
              </a:r>
              <a:r>
                <a:rPr lang="en-US" altLang="ko-KR" sz="800" dirty="0" smtClean="0">
                  <a:latin typeface="+mn-ea"/>
                  <a:ea typeface="+mn-ea"/>
                </a:rPr>
                <a:t> (size);</a:t>
              </a:r>
            </a:p>
            <a:p>
              <a:pPr marL="0" indent="0">
                <a:lnSpc>
                  <a:spcPct val="150000"/>
                </a:lnSpc>
                <a:buNone/>
              </a:pPr>
              <a:r>
                <a:rPr lang="en-US" altLang="ko-KR" sz="800" dirty="0" err="1" smtClean="0">
                  <a:latin typeface="+mn-ea"/>
                  <a:ea typeface="+mn-ea"/>
                </a:rPr>
                <a:t>pUsetContext</a:t>
              </a:r>
              <a:r>
                <a:rPr lang="en-US" altLang="ko-KR" sz="800" dirty="0" smtClean="0">
                  <a:latin typeface="+mn-ea"/>
                  <a:ea typeface="+mn-ea"/>
                </a:rPr>
                <a:t> -&gt; size = size;</a:t>
              </a:r>
              <a:endParaRPr lang="en-US" altLang="ko-KR" sz="800" dirty="0">
                <a:latin typeface="+mn-ea"/>
                <a:ea typeface="+mn-ea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529771" y="2557538"/>
              <a:ext cx="3762108" cy="1252462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2"/>
          <p:cNvGrpSpPr/>
          <p:nvPr/>
        </p:nvGrpSpPr>
        <p:grpSpPr>
          <a:xfrm>
            <a:off x="950686" y="4329725"/>
            <a:ext cx="5257800" cy="300667"/>
            <a:chOff x="529771" y="4078169"/>
            <a:chExt cx="5257800" cy="300667"/>
          </a:xfrm>
        </p:grpSpPr>
        <p:sp>
          <p:nvSpPr>
            <p:cNvPr id="13" name="내용 개체 틀 2"/>
            <p:cNvSpPr txBox="1">
              <a:spLocks/>
            </p:cNvSpPr>
            <p:nvPr/>
          </p:nvSpPr>
          <p:spPr>
            <a:xfrm>
              <a:off x="529771" y="4078170"/>
              <a:ext cx="5257800" cy="300666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lang="en-US" sz="18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itchFamily="34" charset="0"/>
                  <a:ea typeface="+mj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lang="en-US" sz="16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lang="en-US" sz="14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lang="en-US" sz="12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lang="en-US" sz="1200" kern="12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50000"/>
                </a:lnSpc>
                <a:buNone/>
              </a:pPr>
              <a:r>
                <a:rPr lang="en-US" altLang="ko-KR" sz="800" dirty="0" err="1" smtClean="0">
                  <a:latin typeface="+mn-ea"/>
                  <a:ea typeface="+mn-ea"/>
                </a:rPr>
                <a:t>pUserContext</a:t>
              </a:r>
              <a:r>
                <a:rPr lang="en-US" altLang="ko-KR" sz="800" dirty="0" smtClean="0">
                  <a:latin typeface="+mn-ea"/>
                  <a:ea typeface="+mn-ea"/>
                </a:rPr>
                <a:t> -&gt; </a:t>
              </a:r>
              <a:r>
                <a:rPr lang="en-US" altLang="ko-KR" sz="800" dirty="0" err="1" smtClean="0">
                  <a:latin typeface="+mn-ea"/>
                  <a:ea typeface="+mn-ea"/>
                </a:rPr>
                <a:t>ldtDescriptor</a:t>
              </a:r>
              <a:r>
                <a:rPr lang="en-US" altLang="ko-KR" sz="800" dirty="0" smtClean="0">
                  <a:latin typeface="+mn-ea"/>
                  <a:ea typeface="+mn-ea"/>
                </a:rPr>
                <a:t> = </a:t>
              </a:r>
              <a:r>
                <a:rPr lang="en-US" altLang="ko-KR" sz="800" dirty="0" err="1" smtClean="0">
                  <a:latin typeface="+mn-ea"/>
                  <a:ea typeface="+mn-ea"/>
                </a:rPr>
                <a:t>Allocate_Segment_Descriptor</a:t>
              </a:r>
              <a:r>
                <a:rPr lang="en-US" altLang="ko-KR" sz="800" dirty="0" smtClean="0">
                  <a:latin typeface="+mn-ea"/>
                  <a:ea typeface="+mn-ea"/>
                </a:rPr>
                <a:t>();</a:t>
              </a: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533400" y="4078169"/>
              <a:ext cx="4724400" cy="300666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30" name="그림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448" y="2667000"/>
            <a:ext cx="2586128" cy="14649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32" name="꺾인 연결선 31"/>
          <p:cNvCxnSpPr>
            <a:endCxn id="44" idx="0"/>
          </p:cNvCxnSpPr>
          <p:nvPr/>
        </p:nvCxnSpPr>
        <p:spPr>
          <a:xfrm flipV="1">
            <a:off x="4796687" y="2667000"/>
            <a:ext cx="3056829" cy="820466"/>
          </a:xfrm>
          <a:prstGeom prst="bentConnector4">
            <a:avLst>
              <a:gd name="adj1" fmla="val 27052"/>
              <a:gd name="adj2" fmla="val 127862"/>
            </a:avLst>
          </a:prstGeom>
          <a:ln w="127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직사각형 38"/>
          <p:cNvSpPr/>
          <p:nvPr/>
        </p:nvSpPr>
        <p:spPr>
          <a:xfrm>
            <a:off x="6349474" y="3293477"/>
            <a:ext cx="533400" cy="211969"/>
          </a:xfrm>
          <a:prstGeom prst="rect">
            <a:avLst/>
          </a:prstGeom>
          <a:noFill/>
          <a:ln w="222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0" name="꺾인 연결선 39"/>
          <p:cNvCxnSpPr>
            <a:stCxn id="16" idx="3"/>
          </p:cNvCxnSpPr>
          <p:nvPr/>
        </p:nvCxnSpPr>
        <p:spPr>
          <a:xfrm flipV="1">
            <a:off x="5678715" y="3529565"/>
            <a:ext cx="937459" cy="950493"/>
          </a:xfrm>
          <a:prstGeom prst="bentConnector2">
            <a:avLst/>
          </a:prstGeom>
          <a:ln w="127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직사각형 43"/>
          <p:cNvSpPr/>
          <p:nvPr/>
        </p:nvSpPr>
        <p:spPr>
          <a:xfrm>
            <a:off x="7423004" y="2667000"/>
            <a:ext cx="861024" cy="1335799"/>
          </a:xfrm>
          <a:prstGeom prst="rect">
            <a:avLst/>
          </a:prstGeom>
          <a:noFill/>
          <a:ln w="222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내용 개체 틀 2"/>
          <p:cNvSpPr txBox="1">
            <a:spLocks/>
          </p:cNvSpPr>
          <p:nvPr/>
        </p:nvSpPr>
        <p:spPr>
          <a:xfrm>
            <a:off x="914400" y="4723395"/>
            <a:ext cx="5257800" cy="2819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800" dirty="0" err="1" smtClean="0">
                <a:latin typeface="+mn-ea"/>
                <a:ea typeface="+mn-ea"/>
              </a:rPr>
              <a:t>Init_LDT_Descriptor</a:t>
            </a:r>
            <a:r>
              <a:rPr lang="en-US" altLang="ko-KR" sz="800" dirty="0" smtClean="0">
                <a:latin typeface="+mn-ea"/>
                <a:ea typeface="+mn-ea"/>
              </a:rPr>
              <a:t>(</a:t>
            </a:r>
            <a:r>
              <a:rPr lang="en-US" altLang="ko-KR" sz="800" dirty="0" err="1" smtClean="0">
                <a:latin typeface="+mn-ea"/>
                <a:ea typeface="+mn-ea"/>
              </a:rPr>
              <a:t>pUserContext</a:t>
            </a:r>
            <a:r>
              <a:rPr lang="en-US" altLang="ko-KR" sz="800" dirty="0" smtClean="0">
                <a:latin typeface="+mn-ea"/>
                <a:ea typeface="+mn-ea"/>
              </a:rPr>
              <a:t>-</a:t>
            </a:r>
            <a:r>
              <a:rPr lang="en-US" altLang="ko-KR" sz="800" dirty="0">
                <a:latin typeface="+mn-ea"/>
                <a:ea typeface="+mn-ea"/>
              </a:rPr>
              <a:t>&gt;</a:t>
            </a:r>
            <a:r>
              <a:rPr lang="en-US" altLang="ko-KR" sz="800" dirty="0" err="1">
                <a:latin typeface="+mn-ea"/>
                <a:ea typeface="+mn-ea"/>
              </a:rPr>
              <a:t>ldtDescriptor</a:t>
            </a:r>
            <a:r>
              <a:rPr lang="en-US" altLang="ko-KR" sz="800" dirty="0">
                <a:latin typeface="+mn-ea"/>
                <a:ea typeface="+mn-ea"/>
              </a:rPr>
              <a:t>, </a:t>
            </a:r>
            <a:r>
              <a:rPr lang="en-US" altLang="ko-KR" sz="800" dirty="0" err="1">
                <a:latin typeface="+mn-ea"/>
                <a:ea typeface="+mn-ea"/>
              </a:rPr>
              <a:t>pUserContext</a:t>
            </a:r>
            <a:r>
              <a:rPr lang="en-US" altLang="ko-KR" sz="800" dirty="0">
                <a:latin typeface="+mn-ea"/>
                <a:ea typeface="+mn-ea"/>
              </a:rPr>
              <a:t>-&gt;</a:t>
            </a:r>
            <a:r>
              <a:rPr lang="en-US" altLang="ko-KR" sz="800" dirty="0" err="1">
                <a:latin typeface="+mn-ea"/>
                <a:ea typeface="+mn-ea"/>
              </a:rPr>
              <a:t>ldt</a:t>
            </a:r>
            <a:r>
              <a:rPr lang="en-US" altLang="ko-KR" sz="800" dirty="0">
                <a:latin typeface="+mn-ea"/>
                <a:ea typeface="+mn-ea"/>
              </a:rPr>
              <a:t>, NUM_USER_LDT_ENTRIES);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ko-KR" sz="800" dirty="0"/>
          </a:p>
        </p:txBody>
      </p:sp>
      <p:sp>
        <p:nvSpPr>
          <p:cNvPr id="59" name="직사각형 58"/>
          <p:cNvSpPr/>
          <p:nvPr/>
        </p:nvSpPr>
        <p:spPr>
          <a:xfrm>
            <a:off x="950686" y="4723396"/>
            <a:ext cx="4724400" cy="300666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1" name="그림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892" y="5230798"/>
            <a:ext cx="2753668" cy="10794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62" name="꺾인 연결선 61"/>
          <p:cNvCxnSpPr>
            <a:stCxn id="59" idx="3"/>
          </p:cNvCxnSpPr>
          <p:nvPr/>
        </p:nvCxnSpPr>
        <p:spPr>
          <a:xfrm flipV="1">
            <a:off x="5675086" y="3529566"/>
            <a:ext cx="941087" cy="1344163"/>
          </a:xfrm>
          <a:prstGeom prst="bentConnector2">
            <a:avLst/>
          </a:prstGeom>
          <a:ln w="127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그림 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4689" y="5230798"/>
            <a:ext cx="2868221" cy="11079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4475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_radial_light_gre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marL="0" indent="0">
          <a:buNone/>
          <a:defRPr sz="8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SH_radial_light_grey</Template>
  <TotalTime>16468</TotalTime>
  <Words>1027</Words>
  <Application>Microsoft Office PowerPoint</Application>
  <PresentationFormat>화면 슬라이드 쇼(4:3)</PresentationFormat>
  <Paragraphs>274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6" baseType="lpstr">
      <vt:lpstr>맑은 고딕</vt:lpstr>
      <vt:lpstr>Arial</vt:lpstr>
      <vt:lpstr>Calibri</vt:lpstr>
      <vt:lpstr>Tahoma</vt:lpstr>
      <vt:lpstr>Wingdings</vt:lpstr>
      <vt:lpstr>SH_radial_light_grey</vt:lpstr>
      <vt:lpstr>Project 1 ELF, Program loading</vt:lpstr>
      <vt:lpstr>elf.c</vt:lpstr>
      <vt:lpstr>userseg.c</vt:lpstr>
      <vt:lpstr>userseg.c</vt:lpstr>
      <vt:lpstr>userseg.c</vt:lpstr>
      <vt:lpstr>Project 2 User context</vt:lpstr>
      <vt:lpstr>userseg2.c</vt:lpstr>
      <vt:lpstr>User context Descriptor Table - LDT </vt:lpstr>
      <vt:lpstr>userseg2.c</vt:lpstr>
      <vt:lpstr>userseg2.c</vt:lpstr>
      <vt:lpstr>Project 3 EDF-Scheduling</vt:lpstr>
      <vt:lpstr>timer.c</vt:lpstr>
      <vt:lpstr>kthread.c</vt:lpstr>
      <vt:lpstr>kthread.c</vt:lpstr>
      <vt:lpstr>Project 4 Semaphore</vt:lpstr>
      <vt:lpstr>Semaphore</vt:lpstr>
      <vt:lpstr>PowerPoint 프레젠테이션</vt:lpstr>
      <vt:lpstr>PowerPoint 프레젠테이션</vt:lpstr>
      <vt:lpstr>PowerPoint 프레젠테이션</vt:lpstr>
      <vt:lpstr>Project 제출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SlideHunter</dc:creator>
  <cp:lastModifiedBy>hoon</cp:lastModifiedBy>
  <cp:revision>252</cp:revision>
  <cp:lastPrinted>2015-03-16T13:33:01Z</cp:lastPrinted>
  <dcterms:created xsi:type="dcterms:W3CDTF">2013-08-12T05:24:51Z</dcterms:created>
  <dcterms:modified xsi:type="dcterms:W3CDTF">2015-05-12T07:42:10Z</dcterms:modified>
</cp:coreProperties>
</file>