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04" r:id="rId2"/>
    <p:sldId id="258" r:id="rId3"/>
    <p:sldId id="290" r:id="rId4"/>
    <p:sldId id="305" r:id="rId5"/>
    <p:sldId id="289" r:id="rId6"/>
    <p:sldId id="264" r:id="rId7"/>
    <p:sldId id="309" r:id="rId8"/>
    <p:sldId id="294" r:id="rId9"/>
    <p:sldId id="295" r:id="rId10"/>
    <p:sldId id="276" r:id="rId11"/>
    <p:sldId id="312" r:id="rId12"/>
    <p:sldId id="311" r:id="rId13"/>
    <p:sldId id="297" r:id="rId14"/>
    <p:sldId id="279" r:id="rId15"/>
    <p:sldId id="313" r:id="rId16"/>
    <p:sldId id="302" r:id="rId17"/>
    <p:sldId id="303" r:id="rId18"/>
    <p:sldId id="314" r:id="rId19"/>
    <p:sldId id="315" r:id="rId20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E1B"/>
    <a:srgbClr val="CFE7F5"/>
    <a:srgbClr val="F5C61B"/>
    <a:srgbClr val="FFE701"/>
    <a:srgbClr val="907206"/>
    <a:srgbClr val="171717"/>
    <a:srgbClr val="C9A009"/>
    <a:srgbClr val="D5A909"/>
    <a:srgbClr val="B85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6331" autoAdjust="0"/>
  </p:normalViewPr>
  <p:slideViewPr>
    <p:cSldViewPr>
      <p:cViewPr varScale="1">
        <p:scale>
          <a:sx n="132" d="100"/>
          <a:sy n="132" d="100"/>
        </p:scale>
        <p:origin x="87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8CD36664-BBCE-4049-B85A-55A85C7D5208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1498C8E-7C39-46B4-944C-1F87FD63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9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ppttemplate.net/?utm_source=ppt&amp;utm_medium=link&amp;utm_term=basic&amp;utm_content=0001&amp;utm_campaign=ppt" TargetMode="External"/><Relationship Id="rId7" Type="http://schemas.openxmlformats.org/officeDocument/2006/relationships/hyperlink" Target="http://ppttemplate.net/?utm_source=ppt&amp;utm_medium=logo&amp;utm_term=basic&amp;utm_content=0001&amp;utm_campaign=ppt" TargetMode="External"/><Relationship Id="rId2" Type="http://schemas.openxmlformats.org/officeDocument/2006/relationships/hyperlink" Target="https://twitter.com/ppttemplatenet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jpg"/><Relationship Id="rId5" Type="http://schemas.openxmlformats.org/officeDocument/2006/relationships/hyperlink" Target="http://slidehunter.com/" TargetMode="External"/><Relationship Id="rId4" Type="http://schemas.openxmlformats.org/officeDocument/2006/relationships/hyperlink" Target="http://slideonline.com/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/>
          <p:cNvSpPr/>
          <p:nvPr userDrawn="1"/>
        </p:nvSpPr>
        <p:spPr>
          <a:xfrm flipV="1">
            <a:off x="8610600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9" name="Freeform 18"/>
          <p:cNvSpPr/>
          <p:nvPr userDrawn="1"/>
        </p:nvSpPr>
        <p:spPr>
          <a:xfrm flipH="1" flipV="1">
            <a:off x="4932908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7" name="Freeform 16"/>
          <p:cNvSpPr/>
          <p:nvPr userDrawn="1"/>
        </p:nvSpPr>
        <p:spPr>
          <a:xfrm flipH="1">
            <a:off x="4932908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Freeform 14"/>
          <p:cNvSpPr/>
          <p:nvPr userDrawn="1"/>
        </p:nvSpPr>
        <p:spPr>
          <a:xfrm>
            <a:off x="8610600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C9A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234440"/>
            <a:ext cx="9144000" cy="43891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 userDrawn="1"/>
        </p:nvSpPr>
        <p:spPr>
          <a:xfrm flipV="1">
            <a:off x="5022166" y="1039767"/>
            <a:ext cx="3740834" cy="2389233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60463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618096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70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-1" y="4191000"/>
            <a:ext cx="9144001" cy="1432560"/>
          </a:xfrm>
          <a:prstGeom prst="rect">
            <a:avLst/>
          </a:prstGeom>
          <a:solidFill>
            <a:srgbClr val="17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1"/>
        </p:nvSpPr>
        <p:spPr>
          <a:xfrm>
            <a:off x="5022166" y="3429000"/>
            <a:ext cx="3740834" cy="2389233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4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2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49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92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49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0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/>
          <p:cNvSpPr/>
          <p:nvPr userDrawn="1"/>
        </p:nvSpPr>
        <p:spPr>
          <a:xfrm flipV="1">
            <a:off x="8610600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9" name="Freeform 18"/>
          <p:cNvSpPr/>
          <p:nvPr userDrawn="1"/>
        </p:nvSpPr>
        <p:spPr>
          <a:xfrm flipH="1" flipV="1">
            <a:off x="4932908" y="5623923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Freeform 14"/>
          <p:cNvSpPr/>
          <p:nvPr userDrawn="1"/>
        </p:nvSpPr>
        <p:spPr>
          <a:xfrm>
            <a:off x="8610600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7" name="Freeform 16"/>
          <p:cNvSpPr/>
          <p:nvPr userDrawn="1"/>
        </p:nvSpPr>
        <p:spPr>
          <a:xfrm flipH="1">
            <a:off x="4932908" y="1040130"/>
            <a:ext cx="242596" cy="194310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234440"/>
            <a:ext cx="9144000" cy="43891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 userDrawn="1"/>
        </p:nvSpPr>
        <p:spPr>
          <a:xfrm flipV="1">
            <a:off x="5022166" y="1039767"/>
            <a:ext cx="3740834" cy="2389233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60463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618096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00B0F0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-1" y="4191000"/>
            <a:ext cx="9144001" cy="1432560"/>
          </a:xfrm>
          <a:prstGeom prst="rect">
            <a:avLst/>
          </a:prstGeom>
          <a:solidFill>
            <a:srgbClr val="17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1"/>
        </p:nvSpPr>
        <p:spPr>
          <a:xfrm>
            <a:off x="5022166" y="3429000"/>
            <a:ext cx="3740834" cy="2389233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4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1"/>
            <a:ext cx="8382000" cy="3962400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 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2pPr>
            <a:lvl3pPr>
              <a:defRPr 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3pPr>
            <a:lvl4pPr>
              <a:defRPr lang="en-US" sz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4pPr>
            <a:lvl5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7695029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" y="443087"/>
            <a:ext cx="9144000" cy="139982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V="1">
            <a:off x="6550567" y="381000"/>
            <a:ext cx="1193067" cy="762000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 flipH="1">
            <a:off x="6522100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1" name="Freeform 10"/>
          <p:cNvSpPr/>
          <p:nvPr userDrawn="1"/>
        </p:nvSpPr>
        <p:spPr>
          <a:xfrm flipV="1">
            <a:off x="7695029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Freeform 11"/>
          <p:cNvSpPr/>
          <p:nvPr userDrawn="1"/>
        </p:nvSpPr>
        <p:spPr>
          <a:xfrm flipH="1" flipV="1">
            <a:off x="6522100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907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4" name="Isosceles Triangle 13"/>
          <p:cNvSpPr/>
          <p:nvPr userDrawn="1"/>
        </p:nvSpPr>
        <p:spPr>
          <a:xfrm>
            <a:off x="6550567" y="1143000"/>
            <a:ext cx="1193067" cy="762000"/>
          </a:xfrm>
          <a:prstGeom prst="triangle">
            <a:avLst/>
          </a:prstGeom>
          <a:solidFill>
            <a:srgbClr val="F5C61B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9120"/>
            <a:ext cx="5410200" cy="640080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2"/>
          <p:cNvSpPr>
            <a:spLocks noGrp="1"/>
          </p:cNvSpPr>
          <p:nvPr>
            <p:ph type="subTitle" idx="14"/>
          </p:nvPr>
        </p:nvSpPr>
        <p:spPr>
          <a:xfrm>
            <a:off x="228600" y="1205132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70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0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1"/>
            <a:ext cx="8382000" cy="3962400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8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 lang="en-US" sz="16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2pPr>
            <a:lvl3pPr>
              <a:defRPr 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3pPr>
            <a:lvl4pPr>
              <a:defRPr lang="en-US" sz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4pPr>
            <a:lvl5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5pPr>
          </a:lstStyle>
          <a:p>
            <a:pPr lvl="0">
              <a:spcBef>
                <a:spcPct val="0"/>
              </a:spcBef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7695029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" y="443087"/>
            <a:ext cx="9144000" cy="139982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V="1">
            <a:off x="6550567" y="381000"/>
            <a:ext cx="1193067" cy="762000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 flipH="1">
            <a:off x="6522100" y="381116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1" name="Freeform 10"/>
          <p:cNvSpPr/>
          <p:nvPr userDrawn="1"/>
        </p:nvSpPr>
        <p:spPr>
          <a:xfrm flipV="1">
            <a:off x="7695029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Freeform 11"/>
          <p:cNvSpPr/>
          <p:nvPr userDrawn="1"/>
        </p:nvSpPr>
        <p:spPr>
          <a:xfrm flipH="1" flipV="1">
            <a:off x="6522100" y="1843029"/>
            <a:ext cx="77371" cy="61971"/>
          </a:xfrm>
          <a:custGeom>
            <a:avLst/>
            <a:gdLst/>
            <a:ahLst/>
            <a:cxnLst/>
            <a:rect l="l" t="t" r="r" b="b"/>
            <a:pathLst>
              <a:path w="242596" h="194310">
                <a:moveTo>
                  <a:pt x="150495" y="0"/>
                </a:moveTo>
                <a:lnTo>
                  <a:pt x="152682" y="2754"/>
                </a:lnTo>
                <a:lnTo>
                  <a:pt x="242596" y="194310"/>
                </a:lnTo>
                <a:lnTo>
                  <a:pt x="0" y="19431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4" name="Isosceles Triangle 13"/>
          <p:cNvSpPr/>
          <p:nvPr userDrawn="1"/>
        </p:nvSpPr>
        <p:spPr>
          <a:xfrm>
            <a:off x="6550567" y="1143000"/>
            <a:ext cx="1193067" cy="762000"/>
          </a:xfrm>
          <a:prstGeom prst="triangle">
            <a:avLst/>
          </a:prstGeom>
          <a:solidFill>
            <a:srgbClr val="00B0F0">
              <a:alpha val="86667"/>
            </a:srgbClr>
          </a:solidFill>
          <a:ln>
            <a:noFill/>
          </a:ln>
          <a:effectLst>
            <a:outerShdw blurRad="889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9120"/>
            <a:ext cx="5410200" cy="640080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sz="3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2"/>
          <p:cNvSpPr>
            <a:spLocks noGrp="1"/>
          </p:cNvSpPr>
          <p:nvPr>
            <p:ph type="subTitle" idx="14"/>
          </p:nvPr>
        </p:nvSpPr>
        <p:spPr>
          <a:xfrm>
            <a:off x="228600" y="1205132"/>
            <a:ext cx="3581400" cy="3810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E70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8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664950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6720265" y="622543"/>
            <a:ext cx="853971" cy="1040914"/>
            <a:chOff x="6522100" y="381000"/>
            <a:chExt cx="1250300" cy="1524000"/>
          </a:xfrm>
        </p:grpSpPr>
        <p:sp>
          <p:nvSpPr>
            <p:cNvPr id="7" name="Freeform 6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9" name="Isosceles Triangle 8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1" name="Freeform 10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2" name="Freeform 11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4" name="Isosceles Triangle 13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579120"/>
            <a:ext cx="5410200" cy="1097280"/>
          </a:xfr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en-US" sz="24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 algn="l"/>
            <a:r>
              <a:rPr lang="en-US" smtClean="0"/>
              <a:t>Download More</a:t>
            </a:r>
            <a:br>
              <a:rPr lang="en-US" smtClean="0"/>
            </a:br>
            <a:r>
              <a:rPr lang="en-US" smtClean="0"/>
              <a:t>Free PowerPoint Templates</a:t>
            </a:r>
            <a:endParaRPr lang="en-US"/>
          </a:p>
        </p:txBody>
      </p:sp>
      <p:sp>
        <p:nvSpPr>
          <p:cNvPr id="16" name="Content Placeholder 1"/>
          <p:cNvSpPr txBox="1">
            <a:spLocks/>
          </p:cNvSpPr>
          <p:nvPr userDrawn="1"/>
        </p:nvSpPr>
        <p:spPr>
          <a:xfrm>
            <a:off x="228600" y="1981200"/>
            <a:ext cx="4190999" cy="47244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000" dirty="0" smtClean="0">
                <a:solidFill>
                  <a:prstClr val="black"/>
                </a:solidFill>
              </a:rPr>
              <a:t>Thank you!</a:t>
            </a:r>
            <a:endParaRPr lang="en-US" sz="28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this PowerPoint template for free based on creative commons </a:t>
            </a:r>
            <a:r>
              <a:rPr lang="en-US" sz="1600" smtClean="0">
                <a:solidFill>
                  <a:prstClr val="black"/>
                </a:solidFill>
              </a:rPr>
              <a:t>license.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2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8" name="Rectangle 17">
            <a:hlinkClick r:id="rId4"/>
          </p:cNvPr>
          <p:cNvSpPr/>
          <p:nvPr userDrawn="1"/>
        </p:nvSpPr>
        <p:spPr>
          <a:xfrm>
            <a:off x="5475288" y="5791200"/>
            <a:ext cx="2982912" cy="609600"/>
          </a:xfrm>
          <a:prstGeom prst="rect">
            <a:avLst/>
          </a:prstGeom>
          <a:gradFill>
            <a:gsLst>
              <a:gs pos="47000">
                <a:schemeClr val="tx1">
                  <a:lumMod val="65000"/>
                  <a:lumOff val="35000"/>
                </a:schemeClr>
              </a:gs>
              <a:gs pos="27000">
                <a:schemeClr val="tx1">
                  <a:lumMod val="85000"/>
                  <a:lumOff val="15000"/>
                </a:schemeClr>
              </a:gs>
              <a:gs pos="87000">
                <a:schemeClr val="bg1">
                  <a:lumMod val="65000"/>
                </a:schemeClr>
              </a:gs>
            </a:gsLst>
            <a:lin ang="16200000" scaled="0"/>
          </a:gradFill>
          <a:ln w="22225" cap="sq" cmpd="sng">
            <a:solidFill>
              <a:schemeClr val="tx1">
                <a:lumMod val="75000"/>
                <a:lumOff val="25000"/>
              </a:schemeClr>
            </a:solidFill>
            <a:bevel/>
          </a:ln>
          <a:effectLst>
            <a:glow>
              <a:schemeClr val="accent1"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Upload to Slide Online.com</a:t>
            </a:r>
          </a:p>
        </p:txBody>
      </p:sp>
      <p:sp>
        <p:nvSpPr>
          <p:cNvPr id="19" name="Rectangle 18">
            <a:hlinkClick r:id="rId5"/>
          </p:cNvPr>
          <p:cNvSpPr/>
          <p:nvPr userDrawn="1"/>
        </p:nvSpPr>
        <p:spPr>
          <a:xfrm>
            <a:off x="692945" y="5791200"/>
            <a:ext cx="2982912" cy="609600"/>
          </a:xfrm>
          <a:prstGeom prst="rect">
            <a:avLst/>
          </a:prstGeom>
          <a:effectLst>
            <a:innerShdw blurRad="304800" dist="50800" dir="81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Download Free Templates</a:t>
            </a:r>
          </a:p>
        </p:txBody>
      </p:sp>
      <p:pic>
        <p:nvPicPr>
          <p:cNvPr id="20" name="Picture 19">
            <a:hlinkClick r:id="rId4"/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181600"/>
            <a:ext cx="1511733" cy="361782"/>
          </a:xfrm>
          <a:prstGeom prst="rect">
            <a:avLst/>
          </a:prstGeom>
        </p:spPr>
      </p:pic>
      <p:pic>
        <p:nvPicPr>
          <p:cNvPr id="21" name="Picture 2" descr="E:\cloud\drive\websites\ppttemplate\ppt\logo-ppttemplate.png">
            <a:hlinkClick r:id="rId7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58" y="-3629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ontent Placeholder 1"/>
          <p:cNvSpPr txBox="1">
            <a:spLocks/>
          </p:cNvSpPr>
          <p:nvPr userDrawn="1"/>
        </p:nvSpPr>
        <p:spPr>
          <a:xfrm>
            <a:off x="4876800" y="1981200"/>
            <a:ext cx="4038599" cy="47244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000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4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81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2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9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8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01C1-04BE-4996-AB3B-C87F51C2A1D7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74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dirty="0" err="1" smtClean="0"/>
              <a:t>VirtualBox</a:t>
            </a:r>
            <a:r>
              <a:rPr lang="en-US" dirty="0" smtClean="0"/>
              <a:t> </a:t>
            </a:r>
            <a:r>
              <a:rPr lang="ko-KR" altLang="en-US" dirty="0" err="1" smtClean="0"/>
              <a:t>창크기</a:t>
            </a:r>
            <a:r>
              <a:rPr lang="ko-KR" altLang="en-US" dirty="0" smtClean="0"/>
              <a:t> 조절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228600" y="2212144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200" dirty="0">
                <a:latin typeface="+mn-ea"/>
                <a:ea typeface="+mn-ea"/>
              </a:rPr>
              <a:t>http://touchsoul.tistory.com/4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  <p:sp>
        <p:nvSpPr>
          <p:cNvPr id="18" name="내용 개체 틀 2"/>
          <p:cNvSpPr txBox="1">
            <a:spLocks/>
          </p:cNvSpPr>
          <p:nvPr/>
        </p:nvSpPr>
        <p:spPr>
          <a:xfrm>
            <a:off x="228600" y="2684226"/>
            <a:ext cx="8458199" cy="1506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ko-KR" altLang="en-US" dirty="0" smtClean="0"/>
              <a:t>혹시나 일부러 창 모드를 하시는 </a:t>
            </a:r>
            <a:r>
              <a:rPr lang="ko-KR" altLang="en-US" dirty="0"/>
              <a:t>경우가 아니라면 참조하시면 좋을 것 같습니다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lvl="2"/>
            <a:r>
              <a:rPr lang="ko-KR" altLang="en-US" dirty="0" smtClean="0"/>
              <a:t>저 같은 경우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cdrom</a:t>
            </a:r>
            <a:r>
              <a:rPr lang="en-US" altLang="ko-KR" dirty="0" smtClean="0"/>
              <a:t> </a:t>
            </a:r>
            <a:r>
              <a:rPr lang="ko-KR" altLang="en-US" dirty="0" smtClean="0"/>
              <a:t>내부 파일 중에서 </a:t>
            </a:r>
            <a:r>
              <a:rPr lang="en-US" altLang="ko-KR" dirty="0" smtClean="0"/>
              <a:t>autorun.sh</a:t>
            </a:r>
            <a:r>
              <a:rPr lang="ko-KR" altLang="en-US" dirty="0" smtClean="0"/>
              <a:t>을 더블 클릭하니 되었습니다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9005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6096000" cy="1823830"/>
          </a:xfrm>
        </p:spPr>
        <p:txBody>
          <a:bodyPr anchor="ctr">
            <a:noAutofit/>
          </a:bodyPr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Geek OS</a:t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EDF-Scheduling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11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kthread.c</a:t>
            </a:r>
            <a:r>
              <a:rPr lang="en-US" altLang="ko-KR" dirty="0"/>
              <a:t>   </a:t>
            </a:r>
            <a:r>
              <a:rPr lang="en-US" altLang="ko-KR" dirty="0" err="1"/>
              <a:t>timer.c</a:t>
            </a:r>
            <a:endParaRPr lang="en-US" dirty="0"/>
          </a:p>
        </p:txBody>
      </p:sp>
      <p:sp>
        <p:nvSpPr>
          <p:cNvPr id="26" name="내용 개체 틀 2"/>
          <p:cNvSpPr txBox="1">
            <a:spLocks/>
          </p:cNvSpPr>
          <p:nvPr/>
        </p:nvSpPr>
        <p:spPr>
          <a:xfrm>
            <a:off x="228600" y="1983544"/>
            <a:ext cx="8686800" cy="2893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</a:rPr>
              <a:t>이 프로젝트는 이미 </a:t>
            </a:r>
            <a:r>
              <a:rPr lang="en-US" altLang="ko-KR" sz="1200" dirty="0" smtClean="0">
                <a:latin typeface="+mn-ea"/>
              </a:rPr>
              <a:t>Round Robin</a:t>
            </a:r>
            <a:r>
              <a:rPr lang="en-US" altLang="ko-KR" sz="1200" dirty="0">
                <a:latin typeface="+mn-ea"/>
              </a:rPr>
              <a:t>, </a:t>
            </a:r>
            <a:r>
              <a:rPr lang="en-US" altLang="ko-KR" sz="1200" dirty="0" smtClean="0">
                <a:latin typeface="+mn-ea"/>
              </a:rPr>
              <a:t>Multilevel Feedback queue </a:t>
            </a:r>
            <a:r>
              <a:rPr lang="ko-KR" altLang="en-US" sz="1200" dirty="0" smtClean="0">
                <a:latin typeface="+mn-ea"/>
              </a:rPr>
              <a:t>스케줄러가 구현된 상황입니다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그러므로 기존 스케줄러 방식들에서 </a:t>
            </a:r>
            <a:r>
              <a:rPr lang="en-US" altLang="ko-KR" sz="1200" dirty="0" smtClean="0">
                <a:latin typeface="+mn-ea"/>
              </a:rPr>
              <a:t>EDF </a:t>
            </a:r>
            <a:r>
              <a:rPr lang="ko-KR" altLang="en-US" sz="1200" dirty="0" smtClean="0">
                <a:latin typeface="+mn-ea"/>
              </a:rPr>
              <a:t>스케줄러를 추가 구현을 하시면 됩니다</a:t>
            </a:r>
            <a:r>
              <a:rPr lang="en-US" altLang="ko-KR" sz="1200" dirty="0" smtClean="0"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2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</a:rPr>
              <a:t>의외로 간단한 스케줄링 흐름과 사용되는 변수들은 이미 구현된 부분에서 다 볼 수 있기 때문에</a:t>
            </a:r>
            <a:r>
              <a:rPr lang="en-US" altLang="ko-KR" sz="1200" dirty="0" smtClean="0">
                <a:latin typeface="+mn-ea"/>
              </a:rPr>
              <a:t>,</a:t>
            </a:r>
            <a:r>
              <a:rPr lang="ko-KR" altLang="en-US" sz="1200" dirty="0" smtClean="0">
                <a:latin typeface="+mn-ea"/>
              </a:rPr>
              <a:t> 단순히 </a:t>
            </a:r>
            <a:r>
              <a:rPr lang="en-US" altLang="ko-KR" sz="1200" dirty="0" smtClean="0">
                <a:latin typeface="+mn-ea"/>
              </a:rPr>
              <a:t>“User</a:t>
            </a:r>
            <a:r>
              <a:rPr lang="ko-KR" altLang="en-US" sz="1200" dirty="0" smtClean="0">
                <a:latin typeface="+mn-ea"/>
              </a:rPr>
              <a:t>가 </a:t>
            </a:r>
            <a:r>
              <a:rPr lang="en-US" altLang="ko-KR" sz="1200" dirty="0" smtClean="0">
                <a:latin typeface="+mn-ea"/>
              </a:rPr>
              <a:t>EDF </a:t>
            </a:r>
            <a:r>
              <a:rPr lang="ko-KR" altLang="en-US" sz="1200" dirty="0" smtClean="0">
                <a:latin typeface="+mn-ea"/>
              </a:rPr>
              <a:t>스케줄링 정책을 선택한다면</a:t>
            </a:r>
            <a:r>
              <a:rPr lang="en-US" altLang="ko-KR" sz="1200" dirty="0" smtClean="0">
                <a:latin typeface="+mn-ea"/>
              </a:rPr>
              <a:t>,</a:t>
            </a:r>
            <a:r>
              <a:rPr lang="ko-KR" altLang="en-US" sz="1200" dirty="0" smtClean="0">
                <a:latin typeface="+mn-ea"/>
              </a:rPr>
              <a:t>  어떤 </a:t>
            </a:r>
            <a:r>
              <a:rPr lang="en-US" altLang="ko-KR" sz="1200" dirty="0" smtClean="0">
                <a:latin typeface="+mn-ea"/>
              </a:rPr>
              <a:t>thread</a:t>
            </a:r>
            <a:r>
              <a:rPr lang="ko-KR" altLang="en-US" sz="1200" dirty="0" smtClean="0">
                <a:latin typeface="+mn-ea"/>
              </a:rPr>
              <a:t>를 다음에 수행할 것인가 </a:t>
            </a:r>
            <a:r>
              <a:rPr lang="en-US" altLang="ko-KR" sz="1200" dirty="0" smtClean="0">
                <a:latin typeface="+mn-ea"/>
              </a:rPr>
              <a:t>”</a:t>
            </a:r>
            <a:r>
              <a:rPr lang="ko-KR" altLang="en-US" sz="1200" dirty="0" smtClean="0">
                <a:latin typeface="+mn-ea"/>
              </a:rPr>
              <a:t>에 대한 부분만 구현하시면 됩니다</a:t>
            </a:r>
            <a:r>
              <a:rPr lang="en-US" altLang="ko-KR" sz="1200" dirty="0" smtClean="0"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200" dirty="0">
              <a:latin typeface="+mn-ea"/>
            </a:endParaRPr>
          </a:p>
          <a:p>
            <a:pPr marL="342900" lvl="3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1200" dirty="0" smtClean="0">
                <a:latin typeface="+mn-ea"/>
              </a:rPr>
              <a:t>User Process</a:t>
            </a:r>
            <a:r>
              <a:rPr lang="ko-KR" altLang="en-US" sz="1200" dirty="0" smtClean="0">
                <a:latin typeface="+mn-ea"/>
              </a:rPr>
              <a:t>를 수행하는 </a:t>
            </a:r>
            <a:r>
              <a:rPr lang="en-US" altLang="ko-KR" sz="1200" dirty="0" smtClean="0">
                <a:latin typeface="+mn-ea"/>
              </a:rPr>
              <a:t>thread</a:t>
            </a:r>
            <a:r>
              <a:rPr lang="ko-KR" altLang="en-US" sz="1200" dirty="0" smtClean="0">
                <a:latin typeface="+mn-ea"/>
              </a:rPr>
              <a:t>의 </a:t>
            </a:r>
            <a:r>
              <a:rPr lang="en-US" altLang="ko-KR" sz="1200" dirty="0" smtClean="0">
                <a:latin typeface="+mn-ea"/>
              </a:rPr>
              <a:t>Deadline</a:t>
            </a:r>
            <a:r>
              <a:rPr lang="ko-KR" altLang="en-US" sz="1200" dirty="0" smtClean="0">
                <a:latin typeface="+mn-ea"/>
              </a:rPr>
              <a:t>은 </a:t>
            </a:r>
            <a:r>
              <a:rPr lang="en-US" altLang="ko-KR" sz="1200" dirty="0" smtClean="0">
                <a:latin typeface="+mn-ea"/>
              </a:rPr>
              <a:t>System call(Spawn)</a:t>
            </a:r>
            <a:r>
              <a:rPr lang="ko-KR" altLang="en-US" sz="1200" dirty="0" smtClean="0">
                <a:latin typeface="+mn-ea"/>
              </a:rPr>
              <a:t>을 수행할 때 </a:t>
            </a:r>
            <a:r>
              <a:rPr lang="en-US" altLang="ko-KR" sz="1200" dirty="0" smtClean="0">
                <a:latin typeface="+mn-ea"/>
              </a:rPr>
              <a:t>parameter</a:t>
            </a:r>
            <a:r>
              <a:rPr lang="ko-KR" altLang="en-US" sz="1200" dirty="0" smtClean="0">
                <a:latin typeface="+mn-ea"/>
              </a:rPr>
              <a:t>로 넘겨줍니다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 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그리고 </a:t>
            </a:r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User Process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를 수행하는 </a:t>
            </a:r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thread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의 구조체에 기록합니다</a:t>
            </a:r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. (</a:t>
            </a:r>
            <a:r>
              <a:rPr lang="en-US" altLang="ko-KR" sz="1400" dirty="0" err="1"/>
              <a:t>Struct</a:t>
            </a:r>
            <a:r>
              <a:rPr lang="en-US" altLang="ko-KR" sz="1400" dirty="0"/>
              <a:t> </a:t>
            </a:r>
            <a:r>
              <a:rPr lang="en-US" altLang="ko-KR" sz="1400" dirty="0" err="1" smtClean="0"/>
              <a:t>Kernel_Thread</a:t>
            </a:r>
            <a:r>
              <a:rPr lang="ko-KR" altLang="en-US" sz="1400" dirty="0" smtClean="0"/>
              <a:t>의</a:t>
            </a:r>
            <a:r>
              <a:rPr lang="en-US" altLang="ko-KR" sz="1400" dirty="0" smtClean="0"/>
              <a:t> </a:t>
            </a:r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deadline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변수</a:t>
            </a:r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)</a:t>
            </a:r>
            <a:endParaRPr lang="en-US" altLang="ko-KR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6525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kthread.c</a:t>
            </a:r>
            <a:r>
              <a:rPr lang="en-US" altLang="ko-KR" dirty="0"/>
              <a:t>   </a:t>
            </a:r>
            <a:r>
              <a:rPr lang="en-US" altLang="ko-KR" dirty="0" err="1"/>
              <a:t>timer.c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CustomShape 3"/>
          <p:cNvSpPr/>
          <p:nvPr/>
        </p:nvSpPr>
        <p:spPr>
          <a:xfrm>
            <a:off x="1805160" y="2114041"/>
            <a:ext cx="2592000" cy="432000"/>
          </a:xfrm>
          <a:prstGeom prst="rect">
            <a:avLst/>
          </a:prstGeom>
          <a:solidFill>
            <a:srgbClr val="CFE7F5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72000" tIns="27000" rIns="72000" bIns="27000" anchor="ctr"/>
          <a:lstStyle/>
          <a:p>
            <a:pPr algn="ctr"/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정보에 </a:t>
            </a:r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Deadline</a:t>
            </a:r>
          </a:p>
          <a:p>
            <a:pPr algn="ctr"/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정보 추가</a:t>
            </a:r>
            <a:endParaRPr lang="ko-KR" altLang="en-US"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CustomShape 4"/>
          <p:cNvSpPr/>
          <p:nvPr/>
        </p:nvSpPr>
        <p:spPr>
          <a:xfrm>
            <a:off x="1805160" y="3042145"/>
            <a:ext cx="2592000" cy="432000"/>
          </a:xfrm>
          <a:prstGeom prst="rect">
            <a:avLst/>
          </a:prstGeom>
          <a:solidFill>
            <a:srgbClr val="CFE7F5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72000" tIns="27000" rIns="72000" bIns="27000" anchor="ctr"/>
          <a:lstStyle/>
          <a:p>
            <a:pPr algn="ctr"/>
            <a:r>
              <a:rPr 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를 생성할 때에</a:t>
            </a:r>
            <a:endParaRPr lang="en-US" altLang="ko-KR" sz="105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Deadline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기록</a:t>
            </a:r>
            <a:endParaRPr lang="en-US" altLang="ko-KR" sz="105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CustomShape 9"/>
          <p:cNvSpPr/>
          <p:nvPr/>
        </p:nvSpPr>
        <p:spPr>
          <a:xfrm>
            <a:off x="1805160" y="3988638"/>
            <a:ext cx="2592000" cy="518103"/>
          </a:xfrm>
          <a:prstGeom prst="rect">
            <a:avLst/>
          </a:prstGeom>
          <a:solidFill>
            <a:srgbClr val="CFE7F5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72000" tIns="27000" rIns="72000" bIns="27000" anchor="ctr"/>
          <a:lstStyle/>
          <a:p>
            <a:pPr algn="ctr"/>
            <a:r>
              <a:rPr 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Scheduling 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정책을 기준으로</a:t>
            </a:r>
            <a:endParaRPr lang="en-US" altLang="ko-KR" sz="105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Scheduling 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방식 선택</a:t>
            </a:r>
            <a:endParaRPr lang="en-US" altLang="ko-KR" sz="105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CustomShape 11"/>
          <p:cNvSpPr/>
          <p:nvPr/>
        </p:nvSpPr>
        <p:spPr>
          <a:xfrm>
            <a:off x="1793416" y="4922116"/>
            <a:ext cx="2592000" cy="432000"/>
          </a:xfrm>
          <a:prstGeom prst="rect">
            <a:avLst/>
          </a:prstGeom>
          <a:solidFill>
            <a:srgbClr val="CFE7F5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72000" tIns="27000" rIns="72000" bIns="27000" anchor="ctr"/>
          <a:lstStyle/>
          <a:p>
            <a:pPr algn="ctr"/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Thread queue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의 </a:t>
            </a:r>
            <a:endParaRPr lang="en-US" altLang="ko-KR" sz="105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Thread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들을 조회</a:t>
            </a:r>
            <a:endParaRPr lang="ko-KR" altLang="en-US"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3" name="Line 19"/>
          <p:cNvCxnSpPr/>
          <p:nvPr/>
        </p:nvCxnSpPr>
        <p:spPr>
          <a:xfrm>
            <a:off x="3046800" y="4506741"/>
            <a:ext cx="360" cy="396360"/>
          </a:xfrm>
          <a:prstGeom prst="bentConnector3">
            <a:avLst/>
          </a:prstGeom>
          <a:ln w="36000">
            <a:solidFill>
              <a:srgbClr val="000000"/>
            </a:solidFill>
            <a:rou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4" name="Line 21"/>
          <p:cNvCxnSpPr/>
          <p:nvPr/>
        </p:nvCxnSpPr>
        <p:spPr>
          <a:xfrm>
            <a:off x="3047160" y="2595556"/>
            <a:ext cx="360" cy="396360"/>
          </a:xfrm>
          <a:prstGeom prst="bentConnector3">
            <a:avLst/>
          </a:prstGeom>
          <a:ln w="36000">
            <a:solidFill>
              <a:srgbClr val="000000"/>
            </a:solidFill>
            <a:rou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6" name="Line 21"/>
          <p:cNvCxnSpPr/>
          <p:nvPr/>
        </p:nvCxnSpPr>
        <p:spPr>
          <a:xfrm>
            <a:off x="3046800" y="3529034"/>
            <a:ext cx="360" cy="396360"/>
          </a:xfrm>
          <a:prstGeom prst="bentConnector3">
            <a:avLst/>
          </a:prstGeom>
          <a:ln w="36000">
            <a:solidFill>
              <a:srgbClr val="000000"/>
            </a:solidFill>
            <a:rou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7" name="CustomShape 9"/>
          <p:cNvSpPr/>
          <p:nvPr/>
        </p:nvSpPr>
        <p:spPr>
          <a:xfrm>
            <a:off x="5273534" y="2280194"/>
            <a:ext cx="2592000" cy="432000"/>
          </a:xfrm>
          <a:prstGeom prst="rect">
            <a:avLst/>
          </a:prstGeom>
          <a:solidFill>
            <a:srgbClr val="CFE7F5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72000" tIns="27000" rIns="72000" bIns="27000" anchor="ctr"/>
          <a:lstStyle/>
          <a:p>
            <a:pPr algn="ctr"/>
            <a:r>
              <a:rPr 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Thread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가 수행할 </a:t>
            </a:r>
            <a:r>
              <a:rPr 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의</a:t>
            </a:r>
            <a:endParaRPr lang="en-US" altLang="ko-KR" sz="105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Deadline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을 기준으로 </a:t>
            </a:r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thread 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선택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CustomShape 11"/>
          <p:cNvSpPr/>
          <p:nvPr/>
        </p:nvSpPr>
        <p:spPr>
          <a:xfrm>
            <a:off x="5273534" y="3102794"/>
            <a:ext cx="2592000" cy="432000"/>
          </a:xfrm>
          <a:prstGeom prst="rect">
            <a:avLst/>
          </a:prstGeom>
          <a:solidFill>
            <a:srgbClr val="CFE7F5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72000" tIns="27000" rIns="72000" bIns="27000" anchor="ctr"/>
          <a:lstStyle/>
          <a:p>
            <a:pPr algn="ctr"/>
            <a:r>
              <a:rPr lang="ko-KR" alt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다음에 수행 될 </a:t>
            </a:r>
            <a:r>
              <a:rPr lang="en-US" altLang="ko-KR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thread</a:t>
            </a:r>
            <a:r>
              <a:rPr lang="ko-KR" alt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를 반환</a:t>
            </a:r>
          </a:p>
        </p:txBody>
      </p:sp>
      <p:sp>
        <p:nvSpPr>
          <p:cNvPr id="30" name="CustomShape 12"/>
          <p:cNvSpPr/>
          <p:nvPr/>
        </p:nvSpPr>
        <p:spPr>
          <a:xfrm>
            <a:off x="5273534" y="3925394"/>
            <a:ext cx="3489466" cy="910948"/>
          </a:xfrm>
          <a:prstGeom prst="rect">
            <a:avLst/>
          </a:prstGeom>
          <a:solidFill>
            <a:srgbClr val="CFE7F5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72000" tIns="27000" rIns="72000" bIns="27000" anchor="ctr"/>
          <a:lstStyle/>
          <a:p>
            <a:pPr algn="just"/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기존의 </a:t>
            </a:r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Timer Interrupt Handler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에서</a:t>
            </a:r>
            <a:endParaRPr lang="en-US" altLang="ko-KR" sz="105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Scheduling 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정책이 </a:t>
            </a:r>
            <a:r>
              <a:rPr 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EDF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일 때</a:t>
            </a:r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 quantum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이 초과되어도</a:t>
            </a:r>
            <a:endParaRPr lang="en-US" altLang="ko-KR" sz="105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다른 </a:t>
            </a:r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 Process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에게 선점되지 않도록 하기</a:t>
            </a:r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User Process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가 생성되었을 때 </a:t>
            </a:r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Deadline</a:t>
            </a:r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에 의한</a:t>
            </a:r>
            <a:endParaRPr lang="en-US" altLang="ko-KR" sz="105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ko-KR" altLang="en-US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선점여부 결정</a:t>
            </a:r>
            <a:r>
              <a:rPr lang="en-US" altLang="ko-KR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cxnSp>
        <p:nvCxnSpPr>
          <p:cNvPr id="31" name="Line 17"/>
          <p:cNvCxnSpPr>
            <a:stCxn id="15" idx="3"/>
            <a:endCxn id="27" idx="1"/>
          </p:cNvCxnSpPr>
          <p:nvPr/>
        </p:nvCxnSpPr>
        <p:spPr>
          <a:xfrm flipV="1">
            <a:off x="4385416" y="2496194"/>
            <a:ext cx="888118" cy="2641922"/>
          </a:xfrm>
          <a:prstGeom prst="bentConnector3">
            <a:avLst/>
          </a:prstGeom>
          <a:ln w="36000">
            <a:solidFill>
              <a:schemeClr val="tx1"/>
            </a:solidFill>
            <a:rou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2" name="Line 19"/>
          <p:cNvCxnSpPr>
            <a:stCxn id="27" idx="2"/>
          </p:cNvCxnSpPr>
          <p:nvPr/>
        </p:nvCxnSpPr>
        <p:spPr>
          <a:xfrm>
            <a:off x="6569534" y="2712194"/>
            <a:ext cx="360" cy="396360"/>
          </a:xfrm>
          <a:prstGeom prst="bentConnector3">
            <a:avLst/>
          </a:prstGeom>
          <a:ln w="36000">
            <a:solidFill>
              <a:srgbClr val="000000"/>
            </a:solidFill>
            <a:rou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35" name="내용 개체 틀 2"/>
          <p:cNvSpPr txBox="1">
            <a:spLocks/>
          </p:cNvSpPr>
          <p:nvPr/>
        </p:nvSpPr>
        <p:spPr>
          <a:xfrm>
            <a:off x="1301966" y="6223771"/>
            <a:ext cx="7175284" cy="456316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200" dirty="0" smtClean="0"/>
              <a:t>이 프로젝트는 </a:t>
            </a:r>
            <a:r>
              <a:rPr lang="en-US" altLang="ko-KR" sz="1200" dirty="0" smtClean="0"/>
              <a:t>parameter 4</a:t>
            </a:r>
            <a:r>
              <a:rPr lang="ko-KR" altLang="en-US" sz="1200" dirty="0" smtClean="0"/>
              <a:t>개를 받는 </a:t>
            </a:r>
            <a:r>
              <a:rPr lang="en-US" altLang="ko-KR" sz="1200" dirty="0" smtClean="0"/>
              <a:t>system call(SYS_SPAWN)</a:t>
            </a:r>
            <a:r>
              <a:rPr lang="ko-KR" altLang="en-US" sz="1200" dirty="0" smtClean="0"/>
              <a:t>을 </a:t>
            </a:r>
            <a:r>
              <a:rPr lang="en-US" altLang="ko-KR" sz="1200" dirty="0" smtClean="0"/>
              <a:t>User</a:t>
            </a:r>
            <a:r>
              <a:rPr lang="ko-KR" altLang="en-US" sz="1200" dirty="0" smtClean="0"/>
              <a:t>영역에서 </a:t>
            </a:r>
            <a:r>
              <a:rPr lang="en-US" altLang="ko-KR" sz="1200" dirty="0" smtClean="0"/>
              <a:t>deadline</a:t>
            </a:r>
            <a:r>
              <a:rPr lang="ko-KR" altLang="en-US" sz="1200" dirty="0" smtClean="0"/>
              <a:t>값을 받을 수 게 </a:t>
            </a:r>
            <a:r>
              <a:rPr lang="en-US" altLang="ko-KR" sz="1200" dirty="0" smtClean="0"/>
              <a:t>parameter 5</a:t>
            </a:r>
            <a:r>
              <a:rPr lang="ko-KR" altLang="en-US" sz="1200" dirty="0" smtClean="0"/>
              <a:t>개까지</a:t>
            </a:r>
            <a:r>
              <a:rPr lang="en-US" altLang="ko-KR" sz="1200" dirty="0" smtClean="0"/>
              <a:t>(</a:t>
            </a:r>
            <a:r>
              <a:rPr lang="en-US" altLang="ko-KR" sz="1200" dirty="0" err="1" smtClean="0"/>
              <a:t>eax</a:t>
            </a:r>
            <a:r>
              <a:rPr lang="en-US" altLang="ko-KR" sz="1200" dirty="0" smtClean="0"/>
              <a:t>, </a:t>
            </a:r>
            <a:r>
              <a:rPr lang="en-US" altLang="ko-KR" sz="1200" dirty="0" err="1" smtClean="0"/>
              <a:t>ebx,ecx,esi,edi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 받을 수 있도록 수정하여 소스파일을 올리겠습니다</a:t>
            </a:r>
            <a:r>
              <a:rPr lang="en-US" altLang="ko-KR" sz="1200" dirty="0" smtClean="0"/>
              <a:t>.</a:t>
            </a:r>
            <a:endParaRPr lang="en-US" altLang="ko-KR" sz="1200" dirty="0"/>
          </a:p>
        </p:txBody>
      </p:sp>
      <p:pic>
        <p:nvPicPr>
          <p:cNvPr id="37" name="그림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5519018"/>
            <a:ext cx="7181850" cy="6477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38" name="Line 17"/>
          <p:cNvCxnSpPr>
            <a:stCxn id="37" idx="1"/>
            <a:endCxn id="8" idx="1"/>
          </p:cNvCxnSpPr>
          <p:nvPr/>
        </p:nvCxnSpPr>
        <p:spPr>
          <a:xfrm rot="10800000" flipH="1">
            <a:off x="1295400" y="3258146"/>
            <a:ext cx="509760" cy="2584723"/>
          </a:xfrm>
          <a:prstGeom prst="bentConnector3">
            <a:avLst>
              <a:gd name="adj1" fmla="val -238719"/>
            </a:avLst>
          </a:prstGeom>
          <a:ln w="36000">
            <a:solidFill>
              <a:schemeClr val="tx1"/>
            </a:solidFill>
            <a:rou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42" name="그림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7389" y="5052342"/>
            <a:ext cx="3189861" cy="4381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3" name="직선 연결선 2"/>
          <p:cNvCxnSpPr/>
          <p:nvPr/>
        </p:nvCxnSpPr>
        <p:spPr>
          <a:xfrm>
            <a:off x="1219200" y="3733800"/>
            <a:ext cx="3429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내용 개체 틀 2"/>
          <p:cNvSpPr txBox="1">
            <a:spLocks/>
          </p:cNvSpPr>
          <p:nvPr/>
        </p:nvSpPr>
        <p:spPr>
          <a:xfrm>
            <a:off x="182410" y="3733800"/>
            <a:ext cx="3392174" cy="30725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여기 까지 구현을 한 소스 파일입니다</a:t>
            </a:r>
            <a:r>
              <a:rPr lang="en-US" altLang="ko-KR" sz="1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US" altLang="ko-KR" sz="12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50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 smtClean="0"/>
              <a:t>kthread.c</a:t>
            </a:r>
            <a:r>
              <a:rPr lang="en-US" altLang="ko-KR" dirty="0" smtClean="0"/>
              <a:t>   </a:t>
            </a:r>
            <a:r>
              <a:rPr lang="en-US" altLang="ko-KR" dirty="0" err="1" smtClean="0"/>
              <a:t>timer.c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228600" y="2212144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사용되는</a:t>
            </a:r>
            <a:r>
              <a:rPr lang="en-US" altLang="ko-KR" sz="1200" dirty="0" smtClean="0">
                <a:latin typeface="+mn-ea"/>
                <a:ea typeface="+mn-ea"/>
              </a:rPr>
              <a:t> parameter</a:t>
            </a:r>
          </a:p>
        </p:txBody>
      </p:sp>
      <p:sp>
        <p:nvSpPr>
          <p:cNvPr id="18" name="내용 개체 틀 2"/>
          <p:cNvSpPr txBox="1">
            <a:spLocks/>
          </p:cNvSpPr>
          <p:nvPr/>
        </p:nvSpPr>
        <p:spPr>
          <a:xfrm>
            <a:off x="228600" y="2684226"/>
            <a:ext cx="8458199" cy="18877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err="1" smtClean="0"/>
              <a:t>g_numTicks</a:t>
            </a:r>
            <a:r>
              <a:rPr lang="en-US" altLang="ko-KR" sz="1400" dirty="0" smtClean="0"/>
              <a:t> : Global tick counter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spawned : user </a:t>
            </a:r>
            <a:r>
              <a:rPr lang="en-US" altLang="ko-KR" sz="1400" dirty="0" err="1" smtClean="0"/>
              <a:t>proces</a:t>
            </a:r>
            <a:r>
              <a:rPr lang="ko-KR" altLang="en-US" sz="1400" dirty="0" smtClean="0"/>
              <a:t>가 생성되면 </a:t>
            </a:r>
            <a:r>
              <a:rPr lang="en-US" altLang="ko-KR" sz="1400" dirty="0" smtClean="0"/>
              <a:t>0 </a:t>
            </a:r>
            <a:r>
              <a:rPr lang="en-US" altLang="ko-KR" sz="1400" dirty="0" smtClean="0">
                <a:sym typeface="Wingdings" panose="05000000000000000000" pitchFamily="2" charset="2"/>
              </a:rPr>
              <a:t> 1</a:t>
            </a:r>
            <a:r>
              <a:rPr lang="ko-KR" altLang="en-US" sz="1400" dirty="0" smtClean="0">
                <a:sym typeface="Wingdings" panose="05000000000000000000" pitchFamily="2" charset="2"/>
              </a:rPr>
              <a:t>로 변함</a:t>
            </a:r>
            <a:endParaRPr lang="en-US" altLang="ko-KR" sz="14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Policy : </a:t>
            </a:r>
            <a:r>
              <a:rPr lang="ko-KR" altLang="en-US" sz="1400" dirty="0" smtClean="0"/>
              <a:t>스케줄링 정책</a:t>
            </a:r>
            <a:endParaRPr lang="en-US" altLang="ko-KR" sz="14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err="1" smtClean="0"/>
              <a:t>K_or_U_sched</a:t>
            </a:r>
            <a:r>
              <a:rPr lang="en-US" altLang="ko-KR" sz="1400" dirty="0" smtClean="0"/>
              <a:t> : Kernel thread </a:t>
            </a:r>
            <a:r>
              <a:rPr lang="ko-KR" altLang="en-US" sz="1400" dirty="0" smtClean="0"/>
              <a:t>또는 </a:t>
            </a:r>
            <a:r>
              <a:rPr lang="en-US" altLang="ko-KR" sz="1400" dirty="0" smtClean="0"/>
              <a:t>User thread </a:t>
            </a:r>
            <a:r>
              <a:rPr lang="ko-KR" altLang="en-US" sz="1400" dirty="0" smtClean="0"/>
              <a:t>스케줄링 여부</a:t>
            </a:r>
            <a:endParaRPr lang="en-US" altLang="ko-KR" sz="14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err="1" smtClean="0"/>
              <a:t>G_needReschedule</a:t>
            </a:r>
            <a:r>
              <a:rPr lang="en-US" altLang="ko-KR" sz="1400" dirty="0" smtClean="0"/>
              <a:t> : 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scheduling</a:t>
            </a:r>
            <a:r>
              <a:rPr lang="ko-KR" altLang="en-US" sz="1400" dirty="0" smtClean="0"/>
              <a:t>여부</a:t>
            </a:r>
            <a:endParaRPr lang="en-US" altLang="ko-KR" sz="14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err="1" smtClean="0"/>
              <a:t>Struct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Kernel_Thread</a:t>
            </a:r>
            <a:endParaRPr lang="en-US" altLang="ko-KR" sz="1400" dirty="0" smtClean="0">
              <a:latin typeface="+mn-ea"/>
            </a:endParaRPr>
          </a:p>
          <a:p>
            <a:pPr lvl="4"/>
            <a:r>
              <a:rPr lang="en-US" altLang="ko-KR" sz="1400" dirty="0" err="1"/>
              <a:t>numTicks</a:t>
            </a:r>
            <a:r>
              <a:rPr lang="en-US" altLang="ko-KR" sz="1400" dirty="0"/>
              <a:t> : </a:t>
            </a:r>
            <a:r>
              <a:rPr lang="en-US" altLang="ko-KR" sz="1400" dirty="0" smtClean="0"/>
              <a:t>thread</a:t>
            </a:r>
            <a:r>
              <a:rPr lang="ko-KR" altLang="en-US" sz="1400" dirty="0" smtClean="0"/>
              <a:t>가 </a:t>
            </a:r>
            <a:r>
              <a:rPr lang="ko-KR" altLang="en-US" sz="1400" dirty="0"/>
              <a:t>사용한 </a:t>
            </a:r>
            <a:r>
              <a:rPr lang="en-US" altLang="ko-KR" sz="1400" dirty="0"/>
              <a:t>tick </a:t>
            </a:r>
            <a:r>
              <a:rPr lang="ko-KR" altLang="en-US" sz="1400" dirty="0"/>
              <a:t>개수</a:t>
            </a:r>
            <a:endParaRPr lang="en-US" altLang="ko-KR" sz="1400" dirty="0"/>
          </a:p>
          <a:p>
            <a:pPr lvl="4"/>
            <a:r>
              <a:rPr lang="en-US" altLang="ko-KR" sz="1400" dirty="0" smtClean="0"/>
              <a:t>Priority </a:t>
            </a:r>
            <a:r>
              <a:rPr lang="en-US" altLang="ko-KR" sz="1400" dirty="0"/>
              <a:t>: thread </a:t>
            </a:r>
            <a:r>
              <a:rPr lang="ko-KR" altLang="en-US" sz="1400" dirty="0" smtClean="0"/>
              <a:t>우선순위</a:t>
            </a:r>
            <a:endParaRPr lang="en-US" altLang="ko-KR" sz="1400" dirty="0" smtClean="0"/>
          </a:p>
          <a:p>
            <a:pPr lvl="4"/>
            <a:r>
              <a:rPr lang="en-US" altLang="ko-KR" sz="1400" dirty="0" smtClean="0"/>
              <a:t>deadline : thread</a:t>
            </a:r>
            <a:r>
              <a:rPr lang="ko-KR" altLang="en-US" sz="1400" dirty="0" smtClean="0"/>
              <a:t>의 </a:t>
            </a:r>
            <a:r>
              <a:rPr lang="en-US" altLang="ko-KR" sz="1400" dirty="0" smtClean="0"/>
              <a:t>deadline ( User thread</a:t>
            </a:r>
            <a:r>
              <a:rPr lang="ko-KR" altLang="en-US" sz="1400" dirty="0" smtClean="0"/>
              <a:t>만 </a:t>
            </a:r>
            <a:r>
              <a:rPr lang="en-US" altLang="ko-KR" sz="1400" dirty="0" err="1" smtClean="0"/>
              <a:t>deadlin</a:t>
            </a:r>
            <a:r>
              <a:rPr lang="ko-KR" altLang="en-US" sz="1400" dirty="0" smtClean="0"/>
              <a:t>을 가짐</a:t>
            </a:r>
            <a:r>
              <a:rPr lang="en-US" altLang="ko-KR" sz="1400" dirty="0" smtClean="0"/>
              <a:t>)</a:t>
            </a:r>
          </a:p>
          <a:p>
            <a:pPr lvl="4"/>
            <a:r>
              <a:rPr lang="en-US" altLang="ko-KR" sz="1400" dirty="0" err="1" smtClean="0"/>
              <a:t>K_or_U</a:t>
            </a:r>
            <a:r>
              <a:rPr lang="en-US" altLang="ko-KR" sz="1400" dirty="0" smtClean="0"/>
              <a:t> : kernel thread</a:t>
            </a:r>
            <a:r>
              <a:rPr lang="ko-KR" altLang="en-US" sz="1400" dirty="0" smtClean="0"/>
              <a:t>인지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또는 </a:t>
            </a:r>
            <a:r>
              <a:rPr lang="en-US" altLang="ko-KR" sz="1400" dirty="0" smtClean="0"/>
              <a:t>User thread</a:t>
            </a:r>
            <a:r>
              <a:rPr lang="ko-KR" altLang="en-US" sz="1400" dirty="0" smtClean="0"/>
              <a:t>인지 여부</a:t>
            </a:r>
            <a:endParaRPr lang="en-US" altLang="ko-KR" sz="1400" dirty="0" smtClean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195000" y="4953000"/>
            <a:ext cx="8568000" cy="1600200"/>
          </a:xfrm>
        </p:spPr>
        <p:txBody>
          <a:bodyPr>
            <a:normAutofit fontScale="92500" lnSpcReduction="10000"/>
          </a:bodyPr>
          <a:lstStyle/>
          <a:p>
            <a:pPr lvl="2"/>
            <a:r>
              <a:rPr lang="en-US" altLang="ko-KR" dirty="0" smtClean="0"/>
              <a:t>Schedule() : scheduling</a:t>
            </a:r>
            <a:r>
              <a:rPr lang="ko-KR" altLang="en-US" dirty="0" smtClean="0"/>
              <a:t>을</a:t>
            </a:r>
            <a:r>
              <a:rPr lang="en-US" altLang="ko-KR" dirty="0" smtClean="0"/>
              <a:t> </a:t>
            </a:r>
            <a:r>
              <a:rPr lang="ko-KR" altLang="en-US" dirty="0" smtClean="0"/>
              <a:t>하는 함수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Timer_Interrupt_Handler</a:t>
            </a:r>
            <a:r>
              <a:rPr lang="en-US" altLang="ko-KR" dirty="0" smtClean="0"/>
              <a:t>() : Time Interrupt</a:t>
            </a:r>
            <a:r>
              <a:rPr lang="ko-KR" altLang="en-US" dirty="0" smtClean="0"/>
              <a:t>가 발생되었을 때 수행되는 함수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Get_Next_Runnable</a:t>
            </a:r>
            <a:r>
              <a:rPr lang="en-US" altLang="ko-KR" dirty="0" smtClean="0"/>
              <a:t>() : </a:t>
            </a:r>
            <a:r>
              <a:rPr lang="ko-KR" altLang="en-US" dirty="0" smtClean="0"/>
              <a:t>정책</a:t>
            </a:r>
            <a:r>
              <a:rPr lang="en-US" altLang="ko-KR" dirty="0" smtClean="0"/>
              <a:t>(policy)</a:t>
            </a:r>
            <a:r>
              <a:rPr lang="ko-KR" altLang="en-US" dirty="0" smtClean="0"/>
              <a:t>에 </a:t>
            </a:r>
            <a:r>
              <a:rPr lang="ko-KR" altLang="en-US" dirty="0"/>
              <a:t>따라 다음에 수행될 </a:t>
            </a:r>
            <a:r>
              <a:rPr lang="en-US" altLang="ko-KR" dirty="0"/>
              <a:t>thread</a:t>
            </a:r>
            <a:r>
              <a:rPr lang="ko-KR" altLang="en-US" dirty="0"/>
              <a:t> </a:t>
            </a:r>
            <a:r>
              <a:rPr lang="ko-KR" altLang="en-US" dirty="0" smtClean="0"/>
              <a:t>선택</a:t>
            </a:r>
            <a:endParaRPr lang="en-US" altLang="ko-KR" dirty="0" smtClean="0"/>
          </a:p>
          <a:p>
            <a:pPr lvl="3"/>
            <a:r>
              <a:rPr lang="en-US" altLang="ko-KR" dirty="0"/>
              <a:t>switch</a:t>
            </a:r>
            <a:r>
              <a:rPr lang="ko-KR" altLang="en-US" dirty="0"/>
              <a:t>문에 </a:t>
            </a:r>
            <a:r>
              <a:rPr lang="en-US" altLang="ko-KR" dirty="0"/>
              <a:t>policy case </a:t>
            </a:r>
            <a:r>
              <a:rPr lang="ko-KR" altLang="en-US" dirty="0"/>
              <a:t>추가하여 구현 </a:t>
            </a:r>
            <a:r>
              <a:rPr lang="en-US" altLang="ko-KR" dirty="0"/>
              <a:t>(policy</a:t>
            </a:r>
            <a:r>
              <a:rPr lang="ko-KR" altLang="en-US" dirty="0"/>
              <a:t>변수 값이 </a:t>
            </a:r>
            <a:r>
              <a:rPr lang="en-US" altLang="ko-KR" dirty="0"/>
              <a:t> 0</a:t>
            </a:r>
            <a:r>
              <a:rPr lang="ko-KR" altLang="en-US" dirty="0"/>
              <a:t>이면 기존 </a:t>
            </a:r>
            <a:r>
              <a:rPr lang="en-US" altLang="ko-KR" dirty="0"/>
              <a:t>Round Robin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err="1" smtClean="0"/>
              <a:t>Find_Best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runqueue</a:t>
            </a:r>
            <a:r>
              <a:rPr lang="en-US" altLang="ko-KR" dirty="0" smtClean="0"/>
              <a:t>) </a:t>
            </a:r>
            <a:r>
              <a:rPr lang="en-US" altLang="ko-KR" dirty="0"/>
              <a:t>: </a:t>
            </a:r>
            <a:r>
              <a:rPr lang="en-US" altLang="ko-KR" dirty="0" err="1" smtClean="0"/>
              <a:t>runqueue</a:t>
            </a:r>
            <a:r>
              <a:rPr lang="ko-KR" altLang="en-US" dirty="0"/>
              <a:t>에서 </a:t>
            </a:r>
            <a:r>
              <a:rPr lang="ko-KR" altLang="en-US" dirty="0" smtClean="0"/>
              <a:t>스케줄링 할 </a:t>
            </a:r>
            <a:r>
              <a:rPr lang="en-US" altLang="ko-KR" dirty="0" smtClean="0"/>
              <a:t>thread</a:t>
            </a:r>
            <a:r>
              <a:rPr lang="ko-KR" altLang="en-US" dirty="0" smtClean="0"/>
              <a:t>를</a:t>
            </a:r>
            <a:r>
              <a:rPr lang="en-US" altLang="ko-KR" dirty="0" smtClean="0"/>
              <a:t> </a:t>
            </a:r>
            <a:r>
              <a:rPr lang="ko-KR" altLang="en-US" dirty="0" smtClean="0"/>
              <a:t>선택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Remove_Thread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runqueue</a:t>
            </a:r>
            <a:r>
              <a:rPr lang="en-US" altLang="ko-KR" dirty="0" smtClean="0"/>
              <a:t>, </a:t>
            </a:r>
            <a:r>
              <a:rPr lang="en-US" altLang="ko-KR" dirty="0"/>
              <a:t>best) : </a:t>
            </a:r>
            <a:r>
              <a:rPr lang="en-US" altLang="ko-KR" dirty="0" err="1" smtClean="0"/>
              <a:t>runqueue</a:t>
            </a:r>
            <a:r>
              <a:rPr lang="ko-KR" altLang="en-US" dirty="0"/>
              <a:t>에서 </a:t>
            </a:r>
            <a:r>
              <a:rPr lang="en-US" altLang="ko-KR" dirty="0"/>
              <a:t>‘best’ thread </a:t>
            </a:r>
            <a:r>
              <a:rPr lang="ko-KR" altLang="en-US" dirty="0" smtClean="0"/>
              <a:t>제거</a:t>
            </a:r>
            <a:endParaRPr lang="en-US" altLang="ko-KR" dirty="0" smtClean="0"/>
          </a:p>
          <a:p>
            <a:pPr lvl="2"/>
            <a:r>
              <a:rPr lang="en-US" altLang="ko-KR" dirty="0" err="1"/>
              <a:t>Copy_From_User</a:t>
            </a:r>
            <a:r>
              <a:rPr lang="en-US" altLang="ko-KR" dirty="0"/>
              <a:t>(name, state-&gt;</a:t>
            </a:r>
            <a:r>
              <a:rPr lang="en-US" altLang="ko-KR" dirty="0" err="1"/>
              <a:t>ebx</a:t>
            </a:r>
            <a:r>
              <a:rPr lang="en-US" altLang="ko-KR" dirty="0"/>
              <a:t>, length) : user process</a:t>
            </a:r>
            <a:r>
              <a:rPr lang="ko-KR" altLang="en-US" dirty="0"/>
              <a:t>가 </a:t>
            </a:r>
            <a:r>
              <a:rPr lang="en-US" altLang="ko-KR" dirty="0" err="1"/>
              <a:t>ebx</a:t>
            </a:r>
            <a:r>
              <a:rPr lang="ko-KR" altLang="en-US" dirty="0"/>
              <a:t>레지스터에 입력한 내용을 </a:t>
            </a:r>
            <a:r>
              <a:rPr lang="en-US" altLang="ko-KR" dirty="0"/>
              <a:t>name</a:t>
            </a:r>
            <a:r>
              <a:rPr lang="ko-KR" altLang="en-US" dirty="0"/>
              <a:t>에 </a:t>
            </a:r>
            <a:r>
              <a:rPr lang="ko-KR" altLang="en-US" dirty="0" smtClean="0"/>
              <a:t>복사</a:t>
            </a:r>
            <a:endParaRPr lang="ko-KR" altLang="en-US" dirty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249901" y="4495800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참조되는</a:t>
            </a:r>
            <a:r>
              <a:rPr lang="en-US" altLang="ko-KR" sz="1200" dirty="0" smtClean="0">
                <a:latin typeface="+mn-ea"/>
                <a:ea typeface="+mn-ea"/>
              </a:rPr>
              <a:t> </a:t>
            </a:r>
            <a:r>
              <a:rPr lang="ko-KR" altLang="en-US" sz="1200" dirty="0" smtClean="0">
                <a:latin typeface="+mn-ea"/>
                <a:ea typeface="+mn-ea"/>
              </a:rPr>
              <a:t>함수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0334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1823830"/>
          </a:xfrm>
        </p:spPr>
        <p:txBody>
          <a:bodyPr anchor="ctr">
            <a:noAutofit/>
          </a:bodyPr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Geek OS</a:t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Semaphore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752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syscall.c</a:t>
            </a:r>
            <a:endParaRPr lang="en-US" dirty="0"/>
          </a:p>
        </p:txBody>
      </p:sp>
      <p:sp>
        <p:nvSpPr>
          <p:cNvPr id="26" name="내용 개체 틀 2"/>
          <p:cNvSpPr txBox="1">
            <a:spLocks/>
          </p:cNvSpPr>
          <p:nvPr/>
        </p:nvSpPr>
        <p:spPr>
          <a:xfrm>
            <a:off x="228600" y="1983544"/>
            <a:ext cx="8686800" cy="2893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n-ea"/>
              </a:rPr>
              <a:t>semaphore</a:t>
            </a:r>
            <a:r>
              <a:rPr lang="ko-KR" altLang="en-US" sz="1200" dirty="0" smtClean="0">
                <a:latin typeface="+mn-ea"/>
              </a:rPr>
              <a:t>는 </a:t>
            </a:r>
            <a:r>
              <a:rPr lang="en-US" altLang="ko-KR" sz="1200" dirty="0" smtClean="0">
                <a:latin typeface="+mn-ea"/>
              </a:rPr>
              <a:t>Create Process</a:t>
            </a:r>
            <a:r>
              <a:rPr lang="ko-KR" altLang="en-US" sz="1200" dirty="0" smtClean="0">
                <a:latin typeface="+mn-ea"/>
              </a:rPr>
              <a:t>와는 반대로 구현된 함수들을 많이 쓰기 보다는</a:t>
            </a:r>
            <a:r>
              <a:rPr lang="en-US" altLang="ko-KR" sz="1200" dirty="0" smtClean="0">
                <a:latin typeface="+mn-ea"/>
              </a:rPr>
              <a:t>, semaphore</a:t>
            </a:r>
            <a:r>
              <a:rPr lang="ko-KR" altLang="en-US" sz="1200" dirty="0" smtClean="0">
                <a:latin typeface="+mn-ea"/>
              </a:rPr>
              <a:t>에 대해 이해를 하고</a:t>
            </a:r>
            <a:r>
              <a:rPr lang="en-US" altLang="ko-KR" sz="1200" dirty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직접 구현하는 부분이 대부분입니다</a:t>
            </a:r>
            <a:r>
              <a:rPr lang="en-US" altLang="ko-KR" sz="1200" dirty="0" smtClean="0"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2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n-ea"/>
              </a:rPr>
              <a:t>lock, critical section</a:t>
            </a:r>
            <a:r>
              <a:rPr lang="ko-KR" altLang="en-US" sz="1200" dirty="0" smtClean="0">
                <a:latin typeface="+mn-ea"/>
              </a:rPr>
              <a:t>에 대해서 이해하시면</a:t>
            </a:r>
            <a:r>
              <a:rPr lang="en-US" altLang="ko-KR" sz="1200" dirty="0" smtClean="0">
                <a:latin typeface="+mn-ea"/>
              </a:rPr>
              <a:t>, create(), destroy(), P,() V() system call</a:t>
            </a:r>
            <a:r>
              <a:rPr lang="ko-KR" altLang="en-US" sz="1200" dirty="0" smtClean="0">
                <a:latin typeface="+mn-ea"/>
              </a:rPr>
              <a:t>들을 구현할 수 있습니다</a:t>
            </a:r>
            <a:r>
              <a:rPr lang="en-US" altLang="ko-KR" sz="1200" dirty="0" smtClean="0">
                <a:latin typeface="+mn-ea"/>
              </a:rPr>
              <a:t>.</a:t>
            </a:r>
            <a:endParaRPr lang="en-US" altLang="ko-KR" sz="1200" dirty="0">
              <a:latin typeface="+mn-ea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2912" y="4114800"/>
            <a:ext cx="4338175" cy="174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4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s</a:t>
            </a:r>
            <a:r>
              <a:rPr lang="en-US" altLang="ko-KR" dirty="0" err="1" smtClean="0"/>
              <a:t>yscall.c</a:t>
            </a:r>
            <a:endParaRPr lang="en-US" altLang="ko-KR" dirty="0"/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228600" y="2212144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사용되는</a:t>
            </a:r>
            <a:r>
              <a:rPr lang="en-US" altLang="ko-KR" sz="1200" dirty="0" smtClean="0">
                <a:latin typeface="+mn-ea"/>
                <a:ea typeface="+mn-ea"/>
              </a:rPr>
              <a:t> parameter</a:t>
            </a:r>
          </a:p>
        </p:txBody>
      </p:sp>
      <p:sp>
        <p:nvSpPr>
          <p:cNvPr id="18" name="내용 개체 틀 2"/>
          <p:cNvSpPr txBox="1">
            <a:spLocks/>
          </p:cNvSpPr>
          <p:nvPr/>
        </p:nvSpPr>
        <p:spPr>
          <a:xfrm>
            <a:off x="228600" y="2684226"/>
            <a:ext cx="8458199" cy="40213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err="1" smtClean="0"/>
              <a:t>struct</a:t>
            </a:r>
            <a:r>
              <a:rPr lang="en-US" altLang="ko-KR" sz="1400" dirty="0" smtClean="0"/>
              <a:t> semaphore</a:t>
            </a:r>
          </a:p>
          <a:p>
            <a:pPr lvl="4"/>
            <a:r>
              <a:rPr lang="en-US" altLang="ko-KR" dirty="0"/>
              <a:t>count : semaphore count</a:t>
            </a:r>
          </a:p>
          <a:p>
            <a:pPr lvl="4"/>
            <a:r>
              <a:rPr lang="en-US" altLang="ko-KR" dirty="0"/>
              <a:t>avail : </a:t>
            </a:r>
            <a:r>
              <a:rPr lang="ko-KR" altLang="en-US" dirty="0"/>
              <a:t>해당 </a:t>
            </a:r>
            <a:r>
              <a:rPr lang="en-US" altLang="ko-KR" dirty="0"/>
              <a:t>semaphore</a:t>
            </a:r>
            <a:r>
              <a:rPr lang="ko-KR" altLang="en-US" dirty="0"/>
              <a:t>가 사용 가능한지 여부</a:t>
            </a:r>
            <a:endParaRPr lang="en-US" altLang="ko-KR" dirty="0"/>
          </a:p>
          <a:p>
            <a:pPr lvl="4"/>
            <a:r>
              <a:rPr lang="en-US" altLang="ko-KR" dirty="0" err="1"/>
              <a:t>sem_name</a:t>
            </a:r>
            <a:r>
              <a:rPr lang="en-US" altLang="ko-KR" dirty="0"/>
              <a:t> : semaphore</a:t>
            </a:r>
            <a:r>
              <a:rPr lang="ko-KR" altLang="en-US" dirty="0"/>
              <a:t> 이름</a:t>
            </a:r>
            <a:endParaRPr lang="en-US" altLang="ko-KR" dirty="0"/>
          </a:p>
          <a:p>
            <a:pPr lvl="4"/>
            <a:r>
              <a:rPr lang="en-US" altLang="ko-KR" dirty="0" err="1"/>
              <a:t>waitQueue</a:t>
            </a:r>
            <a:r>
              <a:rPr lang="en-US" altLang="ko-KR" dirty="0"/>
              <a:t> : </a:t>
            </a:r>
            <a:r>
              <a:rPr lang="ko-KR" altLang="en-US" dirty="0"/>
              <a:t>해당 </a:t>
            </a:r>
            <a:r>
              <a:rPr lang="en-US" altLang="ko-KR" dirty="0"/>
              <a:t>semaphore</a:t>
            </a:r>
            <a:r>
              <a:rPr lang="ko-KR" altLang="en-US" dirty="0"/>
              <a:t>를 요구하는 </a:t>
            </a:r>
            <a:r>
              <a:rPr lang="en-US" altLang="ko-KR" dirty="0"/>
              <a:t>thread</a:t>
            </a:r>
            <a:r>
              <a:rPr lang="ko-KR" altLang="en-US" dirty="0"/>
              <a:t>의 </a:t>
            </a:r>
            <a:r>
              <a:rPr lang="en-US" altLang="ko-KR" dirty="0"/>
              <a:t>wait</a:t>
            </a:r>
            <a:r>
              <a:rPr lang="ko-KR" altLang="en-US" dirty="0"/>
              <a:t> </a:t>
            </a:r>
            <a:r>
              <a:rPr lang="en-US" altLang="ko-KR" dirty="0"/>
              <a:t>queue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NUM_SEMAPHORE : </a:t>
            </a:r>
            <a:r>
              <a:rPr lang="ko-KR" altLang="en-US" sz="1400" dirty="0" smtClean="0"/>
              <a:t>할당할 </a:t>
            </a:r>
            <a:r>
              <a:rPr lang="ko-KR" altLang="en-US" sz="1400" dirty="0" err="1" smtClean="0"/>
              <a:t>세마포어의</a:t>
            </a:r>
            <a:r>
              <a:rPr lang="ko-KR" altLang="en-US" sz="1400" dirty="0" smtClean="0"/>
              <a:t> 개수</a:t>
            </a:r>
            <a:endParaRPr lang="en-US" altLang="ko-KR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state-</a:t>
            </a:r>
            <a:r>
              <a:rPr lang="en-US" altLang="ko-KR" sz="1400" dirty="0"/>
              <a:t>&gt;</a:t>
            </a:r>
            <a:r>
              <a:rPr lang="en-US" altLang="ko-KR" sz="1400" dirty="0" err="1"/>
              <a:t>ebx</a:t>
            </a:r>
            <a:r>
              <a:rPr lang="en-US" altLang="ko-KR" sz="1400" dirty="0"/>
              <a:t> : semaphore </a:t>
            </a:r>
            <a:r>
              <a:rPr lang="ko-KR" altLang="en-US" sz="1400" dirty="0" smtClean="0"/>
              <a:t>이름</a:t>
            </a:r>
            <a:r>
              <a:rPr lang="en-US" altLang="ko-KR" sz="1400" dirty="0" smtClean="0"/>
              <a:t>(</a:t>
            </a:r>
            <a:r>
              <a:rPr lang="ko-KR" altLang="en-US" sz="1400" dirty="0"/>
              <a:t>각 </a:t>
            </a:r>
            <a:r>
              <a:rPr lang="en-US" altLang="ko-KR" sz="1400" dirty="0"/>
              <a:t>semaphore</a:t>
            </a:r>
            <a:r>
              <a:rPr lang="ko-KR" altLang="en-US" sz="1400" dirty="0"/>
              <a:t>를 이름으로 </a:t>
            </a:r>
            <a:r>
              <a:rPr lang="ko-KR" altLang="en-US" sz="1400" dirty="0" smtClean="0"/>
              <a:t>구별</a:t>
            </a:r>
            <a:r>
              <a:rPr lang="en-US" altLang="ko-KR" sz="1400" dirty="0" smtClean="0"/>
              <a:t>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state-</a:t>
            </a:r>
            <a:r>
              <a:rPr lang="en-US" altLang="ko-KR" sz="1400" dirty="0"/>
              <a:t>&gt;</a:t>
            </a:r>
            <a:r>
              <a:rPr lang="en-US" altLang="ko-KR" sz="1400" dirty="0" err="1"/>
              <a:t>ecx</a:t>
            </a:r>
            <a:r>
              <a:rPr lang="en-US" altLang="ko-KR" sz="1400" dirty="0"/>
              <a:t> : </a:t>
            </a:r>
            <a:r>
              <a:rPr lang="ko-KR" altLang="en-US" sz="1400" dirty="0"/>
              <a:t>이름의 </a:t>
            </a:r>
            <a:r>
              <a:rPr lang="ko-KR" altLang="en-US" sz="1400" dirty="0" smtClean="0"/>
              <a:t>길이</a:t>
            </a:r>
            <a:endParaRPr lang="en-US" altLang="ko-KR" sz="14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state-</a:t>
            </a:r>
            <a:r>
              <a:rPr lang="en-US" altLang="ko-KR" sz="1400" dirty="0"/>
              <a:t>&gt;</a:t>
            </a:r>
            <a:r>
              <a:rPr lang="en-US" altLang="ko-KR" sz="1400" dirty="0" err="1"/>
              <a:t>edx</a:t>
            </a:r>
            <a:r>
              <a:rPr lang="en-US" altLang="ko-KR" sz="1400" dirty="0"/>
              <a:t> : critical section</a:t>
            </a:r>
            <a:r>
              <a:rPr lang="ko-KR" altLang="en-US" sz="1400" dirty="0"/>
              <a:t>에 접근을 허용할 </a:t>
            </a:r>
            <a:r>
              <a:rPr lang="en-US" altLang="ko-KR" sz="1400" dirty="0"/>
              <a:t>thread </a:t>
            </a:r>
            <a:r>
              <a:rPr lang="ko-KR" altLang="en-US" sz="1400" dirty="0"/>
              <a:t>개수</a:t>
            </a:r>
            <a:endParaRPr lang="en-US" altLang="ko-KR" sz="1400" dirty="0"/>
          </a:p>
          <a:p>
            <a:pPr lvl="3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altLang="ko-KR" sz="1400" dirty="0" smtClean="0"/>
          </a:p>
        </p:txBody>
      </p:sp>
    </p:spTree>
    <p:extLst>
      <p:ext uri="{BB962C8B-B14F-4D97-AF65-F5344CB8AC3E}">
        <p14:creationId xmlns:p14="http://schemas.microsoft.com/office/powerpoint/2010/main" val="196503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 smtClean="0"/>
              <a:t>syscall.c</a:t>
            </a:r>
            <a:endParaRPr lang="en-US" altLang="ko-KR" dirty="0"/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228600" y="2212144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참조되는</a:t>
            </a:r>
            <a:r>
              <a:rPr lang="en-US" altLang="ko-KR" sz="1200" dirty="0" smtClean="0">
                <a:latin typeface="+mn-ea"/>
                <a:ea typeface="+mn-ea"/>
              </a:rPr>
              <a:t> </a:t>
            </a:r>
            <a:r>
              <a:rPr lang="ko-KR" altLang="en-US" sz="1200" dirty="0" smtClean="0">
                <a:latin typeface="+mn-ea"/>
                <a:ea typeface="+mn-ea"/>
              </a:rPr>
              <a:t>함수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  <p:sp>
        <p:nvSpPr>
          <p:cNvPr id="22" name="내용 개체 틀 2"/>
          <p:cNvSpPr>
            <a:spLocks noGrp="1"/>
          </p:cNvSpPr>
          <p:nvPr>
            <p:ph idx="1"/>
          </p:nvPr>
        </p:nvSpPr>
        <p:spPr>
          <a:xfrm>
            <a:off x="228600" y="2743200"/>
            <a:ext cx="8568000" cy="3581400"/>
          </a:xfrm>
        </p:spPr>
        <p:txBody>
          <a:bodyPr>
            <a:normAutofit fontScale="92500" lnSpcReduction="10000"/>
          </a:bodyPr>
          <a:lstStyle/>
          <a:p>
            <a:pPr lvl="2"/>
            <a:r>
              <a:rPr lang="en-US" altLang="ko-KR" dirty="0" err="1"/>
              <a:t>Sys_CreateSemaphore</a:t>
            </a:r>
            <a:r>
              <a:rPr lang="en-US" altLang="ko-KR" dirty="0" smtClean="0"/>
              <a:t>() : </a:t>
            </a:r>
            <a:r>
              <a:rPr lang="en-US" altLang="ko-KR" dirty="0"/>
              <a:t>semaphore</a:t>
            </a:r>
            <a:r>
              <a:rPr lang="ko-KR" altLang="en-US" dirty="0"/>
              <a:t>의 생성 및 </a:t>
            </a:r>
            <a:r>
              <a:rPr lang="ko-KR" altLang="en-US" dirty="0" smtClean="0"/>
              <a:t>초기화</a:t>
            </a:r>
            <a:endParaRPr lang="en-US" altLang="ko-KR" dirty="0"/>
          </a:p>
          <a:p>
            <a:pPr lvl="3"/>
            <a:r>
              <a:rPr lang="en-US" altLang="ko-KR" dirty="0" err="1"/>
              <a:t>Malloc</a:t>
            </a:r>
            <a:r>
              <a:rPr lang="en-US" altLang="ko-KR" dirty="0"/>
              <a:t>(size) : size</a:t>
            </a:r>
            <a:r>
              <a:rPr lang="ko-KR" altLang="en-US" dirty="0"/>
              <a:t>만큼 메모리 할당</a:t>
            </a:r>
            <a:endParaRPr lang="en-US" altLang="ko-KR" dirty="0"/>
          </a:p>
          <a:p>
            <a:pPr lvl="3"/>
            <a:r>
              <a:rPr lang="en-US" altLang="ko-KR" dirty="0" err="1"/>
              <a:t>Clear_Thread_Queue</a:t>
            </a:r>
            <a:r>
              <a:rPr lang="en-US" altLang="ko-KR" dirty="0"/>
              <a:t>(</a:t>
            </a:r>
            <a:r>
              <a:rPr lang="en-US" altLang="ko-KR" dirty="0" err="1"/>
              <a:t>waitQueue</a:t>
            </a:r>
            <a:r>
              <a:rPr lang="en-US" altLang="ko-KR" dirty="0"/>
              <a:t>) : </a:t>
            </a:r>
            <a:r>
              <a:rPr lang="en-US" altLang="ko-KR" dirty="0" err="1"/>
              <a:t>waitQueue</a:t>
            </a:r>
            <a:r>
              <a:rPr lang="ko-KR" altLang="en-US" dirty="0"/>
              <a:t>를 초기화</a:t>
            </a:r>
            <a:endParaRPr lang="en-US" altLang="ko-KR" dirty="0"/>
          </a:p>
          <a:p>
            <a:pPr lvl="3"/>
            <a:r>
              <a:rPr lang="en-US" altLang="ko-KR" dirty="0" err="1"/>
              <a:t>Copy_From_User</a:t>
            </a:r>
            <a:r>
              <a:rPr lang="en-US" altLang="ko-KR" dirty="0"/>
              <a:t>(name, state-&gt;</a:t>
            </a:r>
            <a:r>
              <a:rPr lang="en-US" altLang="ko-KR" dirty="0" err="1"/>
              <a:t>ebx</a:t>
            </a:r>
            <a:r>
              <a:rPr lang="en-US" altLang="ko-KR" dirty="0"/>
              <a:t>, length) : user process</a:t>
            </a:r>
            <a:r>
              <a:rPr lang="ko-KR" altLang="en-US" dirty="0"/>
              <a:t>가 </a:t>
            </a:r>
            <a:r>
              <a:rPr lang="en-US" altLang="ko-KR" dirty="0" err="1"/>
              <a:t>ebx</a:t>
            </a:r>
            <a:r>
              <a:rPr lang="ko-KR" altLang="en-US" dirty="0"/>
              <a:t>레지스터에 입력한 내용을 </a:t>
            </a:r>
            <a:r>
              <a:rPr lang="en-US" altLang="ko-KR" dirty="0"/>
              <a:t>name</a:t>
            </a:r>
            <a:r>
              <a:rPr lang="ko-KR" altLang="en-US" dirty="0"/>
              <a:t>에 </a:t>
            </a:r>
            <a:r>
              <a:rPr lang="ko-KR" altLang="en-US" dirty="0" smtClean="0"/>
              <a:t>복사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err="1" smtClean="0"/>
              <a:t>Sys_DestroySemaphore</a:t>
            </a:r>
            <a:r>
              <a:rPr lang="en-US" altLang="ko-KR" dirty="0" smtClean="0"/>
              <a:t>()</a:t>
            </a:r>
            <a:r>
              <a:rPr lang="ko-KR" altLang="en-US" dirty="0"/>
              <a:t> </a:t>
            </a:r>
            <a:r>
              <a:rPr lang="en-US" altLang="ko-KR" dirty="0" smtClean="0"/>
              <a:t>: </a:t>
            </a:r>
            <a:r>
              <a:rPr lang="en-US" altLang="ko-KR" dirty="0"/>
              <a:t>semaphore </a:t>
            </a:r>
            <a:r>
              <a:rPr lang="ko-KR" altLang="en-US" dirty="0" smtClean="0"/>
              <a:t>삭제</a:t>
            </a:r>
            <a:endParaRPr lang="en-US" altLang="ko-KR" dirty="0" smtClean="0"/>
          </a:p>
          <a:p>
            <a:pPr lvl="3"/>
            <a:r>
              <a:rPr lang="en-US" altLang="ko-KR" dirty="0" err="1"/>
              <a:t>Clear_Thread_Queue</a:t>
            </a:r>
            <a:r>
              <a:rPr lang="en-US" altLang="ko-KR" dirty="0"/>
              <a:t>(</a:t>
            </a:r>
            <a:r>
              <a:rPr lang="en-US" altLang="ko-KR" dirty="0" err="1"/>
              <a:t>waitQueue</a:t>
            </a:r>
            <a:r>
              <a:rPr lang="en-US" altLang="ko-KR" dirty="0"/>
              <a:t>) : queue</a:t>
            </a:r>
            <a:r>
              <a:rPr lang="ko-KR" altLang="en-US" dirty="0"/>
              <a:t>를 </a:t>
            </a:r>
            <a:r>
              <a:rPr lang="ko-KR" altLang="en-US" dirty="0" smtClean="0"/>
              <a:t>초기화</a:t>
            </a:r>
            <a:endParaRPr lang="en-US" altLang="ko-KR" dirty="0" smtClean="0"/>
          </a:p>
          <a:p>
            <a:pPr lvl="3"/>
            <a:r>
              <a:rPr lang="en-US" altLang="ko-KR" dirty="0"/>
              <a:t>state-&gt;</a:t>
            </a:r>
            <a:r>
              <a:rPr lang="en-US" altLang="ko-KR" dirty="0" err="1"/>
              <a:t>ebx</a:t>
            </a:r>
            <a:r>
              <a:rPr lang="en-US" altLang="ko-KR" dirty="0"/>
              <a:t> : semaphore </a:t>
            </a:r>
            <a:r>
              <a:rPr lang="en-US" altLang="ko-KR" dirty="0" smtClean="0"/>
              <a:t>id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err="1" smtClean="0"/>
              <a:t>Sys_P</a:t>
            </a:r>
            <a:r>
              <a:rPr lang="en-US" altLang="ko-KR" dirty="0" smtClean="0"/>
              <a:t>() : </a:t>
            </a:r>
            <a:r>
              <a:rPr lang="en-US" altLang="ko-KR" dirty="0"/>
              <a:t>thread</a:t>
            </a:r>
            <a:r>
              <a:rPr lang="ko-KR" altLang="en-US" dirty="0"/>
              <a:t>가 </a:t>
            </a:r>
            <a:r>
              <a:rPr lang="en-US" altLang="ko-KR" dirty="0"/>
              <a:t>critical section</a:t>
            </a:r>
            <a:r>
              <a:rPr lang="ko-KR" altLang="en-US" dirty="0"/>
              <a:t>에 입장</a:t>
            </a:r>
            <a:endParaRPr lang="en-US" altLang="ko-KR" dirty="0"/>
          </a:p>
          <a:p>
            <a:pPr lvl="3"/>
            <a:r>
              <a:rPr lang="en-US" altLang="ko-KR" dirty="0"/>
              <a:t>Wait(</a:t>
            </a:r>
            <a:r>
              <a:rPr lang="en-US" altLang="ko-KR" dirty="0" err="1"/>
              <a:t>waitQueue</a:t>
            </a:r>
            <a:r>
              <a:rPr lang="en-US" altLang="ko-KR" dirty="0"/>
              <a:t>) : </a:t>
            </a:r>
            <a:r>
              <a:rPr lang="ko-KR" altLang="en-US" dirty="0"/>
              <a:t>현재 수행중인 </a:t>
            </a:r>
            <a:r>
              <a:rPr lang="en-US" altLang="ko-KR" dirty="0"/>
              <a:t>thread</a:t>
            </a:r>
            <a:r>
              <a:rPr lang="ko-KR" altLang="en-US" dirty="0"/>
              <a:t>를 </a:t>
            </a:r>
            <a:r>
              <a:rPr lang="en-US" altLang="ko-KR" dirty="0"/>
              <a:t>semaphore</a:t>
            </a:r>
            <a:r>
              <a:rPr lang="ko-KR" altLang="en-US" dirty="0"/>
              <a:t>의 </a:t>
            </a:r>
            <a:r>
              <a:rPr lang="en-US" altLang="ko-KR" dirty="0" err="1"/>
              <a:t>waitQueue</a:t>
            </a:r>
            <a:r>
              <a:rPr lang="ko-KR" altLang="en-US" dirty="0"/>
              <a:t>로 </a:t>
            </a:r>
            <a:r>
              <a:rPr lang="ko-KR" altLang="en-US" dirty="0" smtClean="0"/>
              <a:t>삽입</a:t>
            </a:r>
            <a:endParaRPr lang="en-US" altLang="ko-KR" dirty="0" smtClean="0"/>
          </a:p>
          <a:p>
            <a:pPr lvl="3"/>
            <a:r>
              <a:rPr lang="en-US" altLang="ko-KR" dirty="0"/>
              <a:t>state-&gt;</a:t>
            </a:r>
            <a:r>
              <a:rPr lang="en-US" altLang="ko-KR" dirty="0" err="1"/>
              <a:t>ebx</a:t>
            </a:r>
            <a:r>
              <a:rPr lang="en-US" altLang="ko-KR" dirty="0"/>
              <a:t> : semaphore </a:t>
            </a:r>
            <a:r>
              <a:rPr lang="en-US" altLang="ko-KR" dirty="0" smtClean="0"/>
              <a:t>id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err="1" smtClean="0"/>
              <a:t>Sys_V</a:t>
            </a:r>
            <a:r>
              <a:rPr lang="en-US" altLang="ko-KR" dirty="0" smtClean="0"/>
              <a:t>() : thread</a:t>
            </a:r>
            <a:r>
              <a:rPr lang="ko-KR" altLang="en-US" dirty="0"/>
              <a:t>가 </a:t>
            </a:r>
            <a:r>
              <a:rPr lang="en-US" altLang="ko-KR" dirty="0"/>
              <a:t>critical section</a:t>
            </a:r>
            <a:r>
              <a:rPr lang="ko-KR" altLang="en-US" dirty="0"/>
              <a:t>에 </a:t>
            </a:r>
            <a:r>
              <a:rPr lang="ko-KR" altLang="en-US" dirty="0" smtClean="0"/>
              <a:t>퇴장</a:t>
            </a:r>
            <a:endParaRPr lang="en-US" altLang="ko-KR" dirty="0"/>
          </a:p>
          <a:p>
            <a:pPr lvl="3"/>
            <a:r>
              <a:rPr lang="en-US" altLang="ko-KR" dirty="0" err="1"/>
              <a:t>Is_Thread_Queue_Empty</a:t>
            </a:r>
            <a:r>
              <a:rPr lang="en-US" altLang="ko-KR" dirty="0"/>
              <a:t>(</a:t>
            </a:r>
            <a:r>
              <a:rPr lang="en-US" altLang="ko-KR" dirty="0" err="1"/>
              <a:t>waitQueue</a:t>
            </a:r>
            <a:r>
              <a:rPr lang="en-US" altLang="ko-KR" dirty="0"/>
              <a:t>) : semaphore</a:t>
            </a:r>
            <a:r>
              <a:rPr lang="ko-KR" altLang="en-US" dirty="0"/>
              <a:t>의 </a:t>
            </a:r>
            <a:r>
              <a:rPr lang="en-US" altLang="ko-KR" dirty="0" err="1"/>
              <a:t>waitQueue</a:t>
            </a:r>
            <a:r>
              <a:rPr lang="ko-KR" altLang="en-US" dirty="0"/>
              <a:t>에 대기중인 </a:t>
            </a:r>
            <a:r>
              <a:rPr lang="en-US" altLang="ko-KR" dirty="0"/>
              <a:t>thread</a:t>
            </a:r>
            <a:r>
              <a:rPr lang="ko-KR" altLang="en-US" dirty="0"/>
              <a:t>가 있는지 확인</a:t>
            </a:r>
            <a:endParaRPr lang="en-US" altLang="ko-KR" dirty="0"/>
          </a:p>
          <a:p>
            <a:pPr lvl="3"/>
            <a:r>
              <a:rPr lang="en-US" altLang="ko-KR" dirty="0" err="1"/>
              <a:t>Wake_Up_One</a:t>
            </a:r>
            <a:r>
              <a:rPr lang="en-US" altLang="ko-KR" dirty="0"/>
              <a:t>(</a:t>
            </a:r>
            <a:r>
              <a:rPr lang="en-US" altLang="ko-KR" dirty="0" err="1"/>
              <a:t>waitQueue</a:t>
            </a:r>
            <a:r>
              <a:rPr lang="en-US" altLang="ko-KR" dirty="0"/>
              <a:t>) : semaphore</a:t>
            </a:r>
            <a:r>
              <a:rPr lang="ko-KR" altLang="en-US" dirty="0"/>
              <a:t>의 </a:t>
            </a:r>
            <a:r>
              <a:rPr lang="en-US" altLang="ko-KR" dirty="0" err="1"/>
              <a:t>waitQueue</a:t>
            </a:r>
            <a:r>
              <a:rPr lang="ko-KR" altLang="en-US" dirty="0"/>
              <a:t>에서 우선순위가 높은 </a:t>
            </a:r>
            <a:r>
              <a:rPr lang="en-US" altLang="ko-KR" dirty="0"/>
              <a:t>thread</a:t>
            </a:r>
            <a:r>
              <a:rPr lang="ko-KR" altLang="en-US" dirty="0"/>
              <a:t>를 스케줄링 큐로 </a:t>
            </a:r>
            <a:r>
              <a:rPr lang="ko-KR" altLang="en-US" dirty="0" smtClean="0"/>
              <a:t>이동</a:t>
            </a:r>
            <a:endParaRPr lang="en-US" altLang="ko-KR" dirty="0" smtClean="0"/>
          </a:p>
          <a:p>
            <a:pPr lvl="3"/>
            <a:r>
              <a:rPr lang="en-US" altLang="ko-KR" dirty="0"/>
              <a:t>state-&gt;</a:t>
            </a:r>
            <a:r>
              <a:rPr lang="en-US" altLang="ko-KR" dirty="0" err="1"/>
              <a:t>ebx</a:t>
            </a:r>
            <a:r>
              <a:rPr lang="en-US" altLang="ko-KR" dirty="0"/>
              <a:t> : semaphore </a:t>
            </a:r>
            <a:r>
              <a:rPr lang="en-US" altLang="ko-KR" dirty="0" smtClean="0"/>
              <a:t>id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6190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조 편성</a:t>
            </a:r>
            <a:endParaRPr lang="en-US" altLang="ko-KR" dirty="0"/>
          </a:p>
        </p:txBody>
      </p:sp>
      <p:sp>
        <p:nvSpPr>
          <p:cNvPr id="22" name="내용 개체 틀 2"/>
          <p:cNvSpPr>
            <a:spLocks noGrp="1"/>
          </p:cNvSpPr>
          <p:nvPr>
            <p:ph idx="1"/>
          </p:nvPr>
        </p:nvSpPr>
        <p:spPr>
          <a:xfrm>
            <a:off x="228600" y="3886200"/>
            <a:ext cx="8568000" cy="2514600"/>
          </a:xfrm>
        </p:spPr>
        <p:txBody>
          <a:bodyPr>
            <a:normAutofit/>
          </a:bodyPr>
          <a:lstStyle/>
          <a:p>
            <a:pPr marL="1257300" lvl="2" indent="-342900">
              <a:buFont typeface="+mj-lt"/>
              <a:buAutoNum type="arabicPeriod"/>
            </a:pPr>
            <a:r>
              <a:rPr lang="ko-KR" altLang="en-US" dirty="0" smtClean="0"/>
              <a:t>총 인원 </a:t>
            </a:r>
            <a:r>
              <a:rPr lang="en-US" altLang="ko-KR" dirty="0" smtClean="0"/>
              <a:t>: 39</a:t>
            </a:r>
            <a:r>
              <a:rPr lang="ko-KR" altLang="en-US" dirty="0" smtClean="0"/>
              <a:t>명</a:t>
            </a:r>
            <a:endParaRPr lang="en-US" altLang="ko-KR" dirty="0" smtClean="0"/>
          </a:p>
          <a:p>
            <a:pPr marL="1257300" lvl="2" indent="-342900">
              <a:buFont typeface="+mj-lt"/>
              <a:buAutoNum type="arabicPeriod"/>
            </a:pPr>
            <a:endParaRPr lang="en-US" altLang="ko-KR" dirty="0"/>
          </a:p>
          <a:p>
            <a:pPr marL="1257300" lvl="2" indent="-342900">
              <a:buFont typeface="+mj-lt"/>
              <a:buAutoNum type="arabicPeriod"/>
            </a:pPr>
            <a:r>
              <a:rPr lang="en-US" altLang="ko-KR" dirty="0" smtClean="0"/>
              <a:t>1</a:t>
            </a:r>
            <a:r>
              <a:rPr lang="ko-KR" altLang="en-US" dirty="0" smtClean="0"/>
              <a:t>개 조당 </a:t>
            </a:r>
            <a:r>
              <a:rPr lang="en-US" altLang="ko-KR" dirty="0" smtClean="0"/>
              <a:t>3 ~ 4</a:t>
            </a:r>
            <a:r>
              <a:rPr lang="ko-KR" altLang="en-US" dirty="0" smtClean="0"/>
              <a:t>명</a:t>
            </a:r>
            <a:endParaRPr lang="en-US" altLang="ko-KR" dirty="0" smtClean="0"/>
          </a:p>
          <a:p>
            <a:pPr marL="1257300" lvl="2" indent="-342900">
              <a:buFont typeface="+mj-lt"/>
              <a:buAutoNum type="arabicPeriod"/>
            </a:pPr>
            <a:endParaRPr lang="en-US" altLang="ko-KR" dirty="0" smtClean="0"/>
          </a:p>
          <a:p>
            <a:pPr marL="1257300" lvl="2" indent="-342900">
              <a:buFont typeface="+mj-lt"/>
              <a:buAutoNum type="arabicPeriod"/>
            </a:pPr>
            <a:r>
              <a:rPr lang="en-US" altLang="ko-KR" dirty="0">
                <a:solidFill>
                  <a:schemeClr val="accent6"/>
                </a:solidFill>
              </a:rPr>
              <a:t>3</a:t>
            </a:r>
            <a:r>
              <a:rPr lang="ko-KR" altLang="en-US" dirty="0" smtClean="0">
                <a:solidFill>
                  <a:schemeClr val="accent6"/>
                </a:solidFill>
              </a:rPr>
              <a:t>월 </a:t>
            </a:r>
            <a:r>
              <a:rPr lang="en-US" altLang="ko-KR" dirty="0" smtClean="0">
                <a:solidFill>
                  <a:schemeClr val="accent6"/>
                </a:solidFill>
              </a:rPr>
              <a:t>31</a:t>
            </a:r>
            <a:r>
              <a:rPr lang="ko-KR" altLang="en-US" dirty="0" smtClean="0">
                <a:solidFill>
                  <a:schemeClr val="accent6"/>
                </a:solidFill>
              </a:rPr>
              <a:t>일까지 </a:t>
            </a:r>
            <a:r>
              <a:rPr lang="ko-KR" altLang="en-US" dirty="0" smtClean="0"/>
              <a:t>각 조의 대표가 조원명단</a:t>
            </a:r>
            <a:r>
              <a:rPr lang="en-US" altLang="ko-KR" dirty="0" smtClean="0"/>
              <a:t>,  </a:t>
            </a:r>
            <a:r>
              <a:rPr lang="ko-KR" altLang="en-US" dirty="0" smtClean="0"/>
              <a:t>선택한 프로젝트를 </a:t>
            </a:r>
            <a:r>
              <a:rPr lang="en-US" altLang="ko-KR" dirty="0" smtClean="0"/>
              <a:t>Email</a:t>
            </a:r>
            <a:r>
              <a:rPr lang="ko-KR" altLang="en-US" dirty="0" smtClean="0"/>
              <a:t>로 제출</a:t>
            </a:r>
            <a:endParaRPr lang="en-US" altLang="ko-KR" dirty="0" smtClean="0"/>
          </a:p>
          <a:p>
            <a:pPr marL="1257300" lvl="2" indent="-342900">
              <a:buFont typeface="+mj-lt"/>
              <a:buAutoNum type="arabicPeriod"/>
            </a:pPr>
            <a:endParaRPr lang="en-US" altLang="ko-KR" dirty="0"/>
          </a:p>
          <a:p>
            <a:pPr marL="1257300" lvl="2" indent="-342900">
              <a:buFont typeface="+mj-lt"/>
              <a:buAutoNum type="arabicPeriod"/>
            </a:pPr>
            <a:r>
              <a:rPr lang="en-US" altLang="ko-KR" dirty="0" smtClean="0"/>
              <a:t>3</a:t>
            </a:r>
            <a:r>
              <a:rPr lang="ko-KR" altLang="en-US" dirty="0" smtClean="0"/>
              <a:t>번에 해당하지 않은 분들은 </a:t>
            </a:r>
            <a:r>
              <a:rPr lang="en-US" altLang="ko-KR" dirty="0" smtClean="0"/>
              <a:t>Email</a:t>
            </a:r>
            <a:r>
              <a:rPr lang="ko-KR" altLang="en-US" dirty="0" smtClean="0"/>
              <a:t>에서 </a:t>
            </a:r>
            <a:r>
              <a:rPr lang="ko-KR" altLang="en-US" dirty="0" smtClean="0">
                <a:solidFill>
                  <a:schemeClr val="accent6"/>
                </a:solidFill>
              </a:rPr>
              <a:t>조를 짜지 않았다고 보내시면 </a:t>
            </a:r>
            <a:r>
              <a:rPr lang="ko-KR" altLang="en-US" dirty="0" smtClean="0"/>
              <a:t>조교 임의로 편성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같은 프로젝트를 원하시는 분들끼리 편성하도록 노력하겠습니다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4"/>
            <a:r>
              <a:rPr lang="ko-KR" altLang="en-US" dirty="0" smtClean="0"/>
              <a:t>맞아 떨어지지 않는다면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smtClean="0"/>
              <a:t> 원하시는 </a:t>
            </a:r>
            <a:r>
              <a:rPr lang="ko-KR" altLang="en-US" dirty="0" smtClean="0"/>
              <a:t>프로젝트를 </a:t>
            </a:r>
            <a:r>
              <a:rPr lang="ko-KR" altLang="en-US" dirty="0" smtClean="0"/>
              <a:t>하지 못</a:t>
            </a:r>
            <a:r>
              <a:rPr lang="ko-KR" altLang="en-US" dirty="0" smtClean="0"/>
              <a:t>하는 </a:t>
            </a:r>
            <a:r>
              <a:rPr lang="ko-KR" altLang="en-US" dirty="0" smtClean="0"/>
              <a:t>경우가 있을 수도 있습니다</a:t>
            </a:r>
            <a:r>
              <a:rPr lang="en-US" altLang="ko-KR" dirty="0" smtClean="0"/>
              <a:t>.</a:t>
            </a:r>
          </a:p>
        </p:txBody>
      </p:sp>
      <p:sp>
        <p:nvSpPr>
          <p:cNvPr id="2" name="타원 1"/>
          <p:cNvSpPr/>
          <p:nvPr/>
        </p:nvSpPr>
        <p:spPr>
          <a:xfrm>
            <a:off x="1219200" y="2284615"/>
            <a:ext cx="1440000" cy="144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Process Load</a:t>
            </a:r>
            <a:endParaRPr lang="ko-KR" altLang="en-US" sz="1400" dirty="0"/>
          </a:p>
        </p:txBody>
      </p:sp>
      <p:sp>
        <p:nvSpPr>
          <p:cNvPr id="6" name="타원 5"/>
          <p:cNvSpPr/>
          <p:nvPr/>
        </p:nvSpPr>
        <p:spPr>
          <a:xfrm>
            <a:off x="2971800" y="2284615"/>
            <a:ext cx="1440000" cy="144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Process </a:t>
            </a:r>
          </a:p>
          <a:p>
            <a:pPr algn="ctr"/>
            <a:r>
              <a:rPr lang="en-US" altLang="ko-KR" sz="1400" dirty="0" smtClean="0"/>
              <a:t>Create</a:t>
            </a:r>
            <a:endParaRPr lang="ko-KR" altLang="en-US" sz="1400" dirty="0"/>
          </a:p>
        </p:txBody>
      </p:sp>
      <p:sp>
        <p:nvSpPr>
          <p:cNvPr id="7" name="타원 6"/>
          <p:cNvSpPr/>
          <p:nvPr/>
        </p:nvSpPr>
        <p:spPr>
          <a:xfrm>
            <a:off x="4724400" y="2284615"/>
            <a:ext cx="1440000" cy="144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EDF</a:t>
            </a:r>
          </a:p>
          <a:p>
            <a:pPr algn="ctr"/>
            <a:r>
              <a:rPr lang="en-US" altLang="ko-KR" sz="1400" dirty="0" smtClean="0"/>
              <a:t>Scheduler</a:t>
            </a:r>
            <a:endParaRPr lang="ko-KR" altLang="en-US" sz="1400" dirty="0"/>
          </a:p>
        </p:txBody>
      </p:sp>
      <p:sp>
        <p:nvSpPr>
          <p:cNvPr id="8" name="타원 7"/>
          <p:cNvSpPr/>
          <p:nvPr/>
        </p:nvSpPr>
        <p:spPr>
          <a:xfrm>
            <a:off x="6477000" y="2286000"/>
            <a:ext cx="1440000" cy="144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Semaphore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5083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Project </a:t>
            </a:r>
            <a:r>
              <a:rPr lang="ko-KR" altLang="en-US" dirty="0" smtClean="0"/>
              <a:t>제출</a:t>
            </a:r>
            <a:endParaRPr lang="en-US" altLang="ko-KR" dirty="0"/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228600" y="2212144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과제방법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  <p:sp>
        <p:nvSpPr>
          <p:cNvPr id="22" name="내용 개체 틀 2"/>
          <p:cNvSpPr>
            <a:spLocks noGrp="1"/>
          </p:cNvSpPr>
          <p:nvPr>
            <p:ph idx="1"/>
          </p:nvPr>
        </p:nvSpPr>
        <p:spPr>
          <a:xfrm>
            <a:off x="228600" y="2743200"/>
            <a:ext cx="8568000" cy="1447800"/>
          </a:xfrm>
        </p:spPr>
        <p:txBody>
          <a:bodyPr>
            <a:normAutofit/>
          </a:bodyPr>
          <a:lstStyle/>
          <a:p>
            <a:pPr lvl="2"/>
            <a:r>
              <a:rPr lang="en-US" altLang="ko-KR" dirty="0" smtClean="0"/>
              <a:t>4</a:t>
            </a:r>
            <a:r>
              <a:rPr lang="ko-KR" altLang="en-US" dirty="0" smtClean="0"/>
              <a:t>가지 주제 중 한가지를 선택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수업 홈페이지에서 구현할 </a:t>
            </a:r>
            <a:r>
              <a:rPr lang="en-US" altLang="ko-KR" dirty="0" smtClean="0"/>
              <a:t>Geek-OS </a:t>
            </a:r>
            <a:r>
              <a:rPr lang="ko-KR" altLang="en-US" dirty="0" smtClean="0"/>
              <a:t>다운로드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구현하지 </a:t>
            </a:r>
            <a:r>
              <a:rPr lang="ko-KR" altLang="en-US" dirty="0" smtClean="0"/>
              <a:t>않는 </a:t>
            </a:r>
            <a:r>
              <a:rPr lang="ko-KR" altLang="en-US" dirty="0" smtClean="0"/>
              <a:t>나머지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가지 주제는 </a:t>
            </a:r>
            <a:r>
              <a:rPr lang="en-US" altLang="ko-KR" dirty="0" smtClean="0"/>
              <a:t>object file</a:t>
            </a:r>
            <a:r>
              <a:rPr lang="ko-KR" altLang="en-US" dirty="0" smtClean="0"/>
              <a:t>로 제공됨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구현할 함수의 비어있는 부분을 작성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구현 검증을 위한 </a:t>
            </a:r>
            <a:r>
              <a:rPr lang="en-US" altLang="ko-KR" dirty="0" smtClean="0"/>
              <a:t>workload program</a:t>
            </a:r>
            <a:r>
              <a:rPr lang="ko-KR" altLang="en-US" dirty="0" smtClean="0"/>
              <a:t>은  홈페이지의 </a:t>
            </a:r>
            <a:r>
              <a:rPr lang="en-US" altLang="ko-KR" dirty="0" smtClean="0"/>
              <a:t>workload </a:t>
            </a:r>
            <a:r>
              <a:rPr lang="en-US" altLang="ko-KR" dirty="0" err="1" smtClean="0"/>
              <a:t>ppt</a:t>
            </a:r>
            <a:r>
              <a:rPr lang="ko-KR" altLang="en-US" dirty="0" smtClean="0"/>
              <a:t>를 참조</a:t>
            </a:r>
            <a:endParaRPr lang="en-US" altLang="ko-KR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228600" y="4151317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제출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228600" y="4682373"/>
            <a:ext cx="8568000" cy="91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ko-KR" altLang="en-US" dirty="0" smtClean="0"/>
              <a:t>제출기한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기말고사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 후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제출방법 </a:t>
            </a:r>
            <a:r>
              <a:rPr lang="en-US" altLang="ko-KR" dirty="0" smtClean="0"/>
              <a:t>: Geek-OS </a:t>
            </a:r>
            <a:r>
              <a:rPr lang="ko-KR" altLang="en-US" dirty="0" smtClean="0"/>
              <a:t>압축파일</a:t>
            </a:r>
            <a:r>
              <a:rPr lang="en-US" altLang="ko-KR" dirty="0" smtClean="0"/>
              <a:t>+</a:t>
            </a:r>
            <a:r>
              <a:rPr lang="ko-KR" altLang="en-US" dirty="0" smtClean="0"/>
              <a:t>소스 설명을 포함한 </a:t>
            </a:r>
            <a:r>
              <a:rPr lang="en-US" altLang="ko-KR" dirty="0" smtClean="0"/>
              <a:t>Report</a:t>
            </a:r>
          </a:p>
          <a:p>
            <a:pPr lvl="3"/>
            <a:r>
              <a:rPr lang="en-US" altLang="ko-KR" dirty="0"/>
              <a:t>Email</a:t>
            </a:r>
            <a:r>
              <a:rPr lang="ko-KR" altLang="en-US" dirty="0" smtClean="0"/>
              <a:t>제출</a:t>
            </a:r>
            <a:endParaRPr lang="en-US" altLang="ko-KR" dirty="0"/>
          </a:p>
          <a:p>
            <a:pPr lvl="2"/>
            <a:endParaRPr lang="en-US" altLang="ko-KR" dirty="0" smtClean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228600" y="5562189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질문사항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228600" y="6093245"/>
            <a:ext cx="8568000" cy="3856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altLang="ko-KR" dirty="0" smtClean="0"/>
              <a:t>Email </a:t>
            </a:r>
            <a:r>
              <a:rPr lang="ko-KR" altLang="en-US" dirty="0" smtClean="0"/>
              <a:t>또는 자연과학관 </a:t>
            </a:r>
            <a:r>
              <a:rPr lang="en-US" altLang="ko-KR" dirty="0" smtClean="0"/>
              <a:t>515</a:t>
            </a:r>
            <a:r>
              <a:rPr lang="ko-KR" altLang="en-US" dirty="0"/>
              <a:t>호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77916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715000" cy="1823830"/>
          </a:xfrm>
        </p:spPr>
        <p:txBody>
          <a:bodyPr anchor="ctr">
            <a:noAutofit/>
          </a:bodyPr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Geek OS</a:t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ELF, Program loading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18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dirty="0" err="1" smtClean="0"/>
              <a:t>elf.c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228600" y="2212144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사용되는</a:t>
            </a:r>
            <a:r>
              <a:rPr lang="en-US" altLang="ko-KR" sz="1200" dirty="0" smtClean="0">
                <a:latin typeface="+mn-ea"/>
                <a:ea typeface="+mn-ea"/>
              </a:rPr>
              <a:t> parameter</a:t>
            </a:r>
          </a:p>
        </p:txBody>
      </p:sp>
      <p:sp>
        <p:nvSpPr>
          <p:cNvPr id="18" name="내용 개체 틀 2"/>
          <p:cNvSpPr txBox="1">
            <a:spLocks/>
          </p:cNvSpPr>
          <p:nvPr/>
        </p:nvSpPr>
        <p:spPr>
          <a:xfrm>
            <a:off x="228600" y="2684226"/>
            <a:ext cx="8458199" cy="36403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altLang="ko-KR" dirty="0" smtClean="0"/>
              <a:t>Parameter</a:t>
            </a:r>
          </a:p>
          <a:p>
            <a:pPr lvl="3"/>
            <a:r>
              <a:rPr lang="en-US" altLang="ko-KR" dirty="0" smtClean="0"/>
              <a:t>Char *</a:t>
            </a:r>
            <a:r>
              <a:rPr lang="en-US" altLang="ko-KR" dirty="0" err="1" smtClean="0"/>
              <a:t>exeFileData</a:t>
            </a:r>
            <a:r>
              <a:rPr lang="en-US" altLang="ko-KR" dirty="0" smtClean="0"/>
              <a:t> : executable file</a:t>
            </a:r>
            <a:r>
              <a:rPr lang="ko-KR" altLang="en-US" dirty="0" smtClean="0"/>
              <a:t>을 </a:t>
            </a:r>
            <a:r>
              <a:rPr lang="en-US" altLang="ko-KR" dirty="0" smtClean="0"/>
              <a:t>read</a:t>
            </a:r>
            <a:r>
              <a:rPr lang="ko-KR" altLang="en-US" dirty="0"/>
              <a:t>한</a:t>
            </a:r>
            <a:r>
              <a:rPr lang="ko-KR" altLang="en-US" dirty="0" smtClean="0"/>
              <a:t> 버퍼</a:t>
            </a:r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3"/>
            <a:r>
              <a:rPr lang="en-US" altLang="ko-KR" dirty="0" err="1" smtClean="0"/>
              <a:t>struct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elfHeader</a:t>
            </a:r>
            <a:r>
              <a:rPr lang="en-US" altLang="ko-KR" dirty="0" smtClean="0"/>
              <a:t> : </a:t>
            </a:r>
            <a:r>
              <a:rPr lang="en-US" altLang="ko-KR" dirty="0" err="1" smtClean="0"/>
              <a:t>GeekOS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ELF Header </a:t>
            </a:r>
            <a:r>
              <a:rPr lang="ko-KR" altLang="en-US" dirty="0" smtClean="0"/>
              <a:t>구조체</a:t>
            </a:r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3"/>
            <a:r>
              <a:rPr lang="en-US" altLang="ko-KR" dirty="0" err="1" smtClean="0"/>
              <a:t>Struct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programHeader</a:t>
            </a:r>
            <a:r>
              <a:rPr lang="en-US" altLang="ko-KR" dirty="0" smtClean="0"/>
              <a:t>  : </a:t>
            </a:r>
            <a:r>
              <a:rPr lang="en-US" altLang="ko-KR" dirty="0" err="1" smtClean="0"/>
              <a:t>GeekOS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Program Header </a:t>
            </a:r>
            <a:r>
              <a:rPr lang="ko-KR" altLang="en-US" dirty="0" smtClean="0"/>
              <a:t>구조체</a:t>
            </a:r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3"/>
            <a:r>
              <a:rPr lang="en-US" altLang="ko-KR" dirty="0" err="1" smtClean="0"/>
              <a:t>struct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Exe_format</a:t>
            </a:r>
            <a:r>
              <a:rPr lang="en-US" altLang="ko-KR" dirty="0" smtClean="0"/>
              <a:t> : </a:t>
            </a:r>
            <a:r>
              <a:rPr lang="en-US" altLang="ko-KR" dirty="0" err="1" smtClean="0"/>
              <a:t>GeekOS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Program</a:t>
            </a:r>
            <a:r>
              <a:rPr lang="ko-KR" altLang="en-US" dirty="0" smtClean="0"/>
              <a:t>을 </a:t>
            </a:r>
            <a:r>
              <a:rPr lang="en-US" altLang="ko-KR" dirty="0" smtClean="0"/>
              <a:t>Load</a:t>
            </a:r>
            <a:r>
              <a:rPr lang="ko-KR" altLang="en-US" dirty="0" smtClean="0"/>
              <a:t>하기 위한 </a:t>
            </a:r>
            <a:r>
              <a:rPr lang="en-US" altLang="ko-KR" dirty="0" smtClean="0"/>
              <a:t>Segment </a:t>
            </a:r>
            <a:r>
              <a:rPr lang="ko-KR" altLang="en-US" dirty="0" smtClean="0"/>
              <a:t>정보를 포함하는 구조체</a:t>
            </a:r>
            <a:endParaRPr lang="en-US" altLang="ko-KR" dirty="0"/>
          </a:p>
          <a:p>
            <a:pPr lvl="3"/>
            <a:endParaRPr lang="en-US" altLang="ko-KR" dirty="0" smtClean="0"/>
          </a:p>
          <a:p>
            <a:pPr lvl="3"/>
            <a:r>
              <a:rPr lang="en-US" altLang="ko-KR" dirty="0"/>
              <a:t>EXE_MAX_SEGMENTS : </a:t>
            </a:r>
            <a:r>
              <a:rPr lang="en-US" altLang="ko-KR" dirty="0" err="1"/>
              <a:t>GeekOS</a:t>
            </a:r>
            <a:r>
              <a:rPr lang="ko-KR" altLang="en-US" dirty="0"/>
              <a:t>의 최대 </a:t>
            </a:r>
            <a:r>
              <a:rPr lang="en-US" altLang="ko-KR" dirty="0"/>
              <a:t>Segment </a:t>
            </a:r>
            <a:r>
              <a:rPr lang="ko-KR" altLang="en-US" dirty="0"/>
              <a:t>개수</a:t>
            </a:r>
            <a:r>
              <a:rPr lang="en-US" altLang="ko-KR" dirty="0"/>
              <a:t>(3</a:t>
            </a:r>
            <a:r>
              <a:rPr lang="en-US" altLang="ko-KR" dirty="0" smtClean="0"/>
              <a:t>)</a:t>
            </a:r>
          </a:p>
          <a:p>
            <a:pPr lvl="3"/>
            <a:endParaRPr lang="en-US" altLang="ko-KR" dirty="0"/>
          </a:p>
        </p:txBody>
      </p:sp>
      <p:grpSp>
        <p:nvGrpSpPr>
          <p:cNvPr id="9" name="그룹 8"/>
          <p:cNvGrpSpPr/>
          <p:nvPr/>
        </p:nvGrpSpPr>
        <p:grpSpPr>
          <a:xfrm>
            <a:off x="2000248" y="5297804"/>
            <a:ext cx="4914902" cy="1026796"/>
            <a:chOff x="1828799" y="5225098"/>
            <a:chExt cx="4914902" cy="1026796"/>
          </a:xfrm>
        </p:grpSpPr>
        <p:sp>
          <p:nvSpPr>
            <p:cNvPr id="5" name="직사각형 4"/>
            <p:cNvSpPr/>
            <p:nvPr/>
          </p:nvSpPr>
          <p:spPr>
            <a:xfrm>
              <a:off x="4457701" y="5794694"/>
              <a:ext cx="22860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err="1" smtClean="0"/>
                <a:t>Exe_format</a:t>
              </a:r>
              <a:endParaRPr lang="ko-KR" altLang="en-US" dirty="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1828800" y="5791200"/>
              <a:ext cx="2286000" cy="4572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err="1" smtClean="0"/>
                <a:t>exeFileData</a:t>
              </a:r>
              <a:r>
                <a:rPr lang="en-US" altLang="ko-KR" dirty="0" smtClean="0"/>
                <a:t>(buffer)</a:t>
              </a:r>
              <a:endParaRPr lang="ko-KR" altLang="en-US" dirty="0"/>
            </a:p>
          </p:txBody>
        </p:sp>
        <p:cxnSp>
          <p:nvCxnSpPr>
            <p:cNvPr id="7" name="꺾인 연결선 6"/>
            <p:cNvCxnSpPr>
              <a:stCxn id="6" idx="1"/>
              <a:endCxn id="5" idx="0"/>
            </p:cNvCxnSpPr>
            <p:nvPr/>
          </p:nvCxnSpPr>
          <p:spPr>
            <a:xfrm rot="10800000" flipH="1">
              <a:off x="1828799" y="5794694"/>
              <a:ext cx="3771901" cy="225106"/>
            </a:xfrm>
            <a:prstGeom prst="bentConnector4">
              <a:avLst>
                <a:gd name="adj1" fmla="val -6061"/>
                <a:gd name="adj2" fmla="val 203104"/>
              </a:avLst>
            </a:prstGeom>
            <a:ln>
              <a:gradFill>
                <a:gsLst>
                  <a:gs pos="43000">
                    <a:schemeClr val="accent1"/>
                  </a:gs>
                  <a:gs pos="0">
                    <a:schemeClr val="accent2"/>
                  </a:gs>
                </a:gsLst>
                <a:lin ang="5400000" scaled="1"/>
              </a:gra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내용 개체 틀 2"/>
            <p:cNvSpPr txBox="1">
              <a:spLocks/>
            </p:cNvSpPr>
            <p:nvPr/>
          </p:nvSpPr>
          <p:spPr>
            <a:xfrm>
              <a:off x="2746829" y="5225098"/>
              <a:ext cx="3406322" cy="37865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t">
              <a:normAutofit fontScale="775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8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itchFamily="34" charset="0"/>
                  <a:ea typeface="+mj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6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lang="en-US" sz="14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lang="en-US" sz="1200" kern="120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lang="en-US" sz="1200" kern="12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50000"/>
                </a:lnSpc>
                <a:buNone/>
              </a:pPr>
              <a:r>
                <a:rPr lang="ko-KR" altLang="en-US" sz="1200" dirty="0" smtClean="0">
                  <a:ln w="0"/>
                  <a:solidFill>
                    <a:schemeClr val="tx2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rPr>
                <a:t>참조될 </a:t>
              </a:r>
              <a:r>
                <a:rPr lang="en-US" altLang="ko-KR" sz="1200" dirty="0" smtClean="0">
                  <a:ln w="0"/>
                  <a:solidFill>
                    <a:schemeClr val="tx2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rPr>
                <a:t>Header</a:t>
              </a:r>
              <a:r>
                <a:rPr lang="ko-KR" altLang="en-US" sz="1200" dirty="0" smtClean="0">
                  <a:ln w="0"/>
                  <a:solidFill>
                    <a:schemeClr val="tx2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rPr>
                <a:t>들의 몇 가지 정보를 </a:t>
              </a:r>
              <a:r>
                <a:rPr lang="en-US" altLang="ko-KR" sz="1200" dirty="0" err="1" smtClean="0">
                  <a:ln w="0"/>
                  <a:solidFill>
                    <a:schemeClr val="tx2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rPr>
                <a:t>Exe_format</a:t>
              </a:r>
              <a:r>
                <a:rPr lang="ko-KR" altLang="en-US" sz="1200" dirty="0" smtClean="0">
                  <a:ln w="0"/>
                  <a:solidFill>
                    <a:schemeClr val="tx2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  <a:ea typeface="+mn-ea"/>
                </a:rPr>
                <a:t>구조체에 기록</a:t>
              </a:r>
              <a:endParaRPr lang="en-US" altLang="ko-KR" sz="1200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101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userseg.c</a:t>
            </a:r>
            <a:endParaRPr lang="en-US" dirty="0"/>
          </a:p>
        </p:txBody>
      </p:sp>
      <p:pic>
        <p:nvPicPr>
          <p:cNvPr id="22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1" y="4905147"/>
            <a:ext cx="82200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내용 개체 틀 2"/>
          <p:cNvSpPr txBox="1">
            <a:spLocks/>
          </p:cNvSpPr>
          <p:nvPr/>
        </p:nvSpPr>
        <p:spPr>
          <a:xfrm>
            <a:off x="228600" y="1983544"/>
            <a:ext cx="8458199" cy="136841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구조체 내 변수들의 역할을 알고</a:t>
            </a:r>
            <a:r>
              <a:rPr lang="en-US" altLang="ko-KR" sz="1200" dirty="0" smtClean="0">
                <a:latin typeface="+mn-ea"/>
                <a:ea typeface="+mn-ea"/>
              </a:rPr>
              <a:t>, </a:t>
            </a:r>
            <a:r>
              <a:rPr lang="ko-KR" altLang="en-US" sz="1200" dirty="0" smtClean="0">
                <a:latin typeface="+mn-ea"/>
                <a:ea typeface="+mn-ea"/>
              </a:rPr>
              <a:t>간단한 산술연산</a:t>
            </a:r>
            <a:r>
              <a:rPr lang="en-US" altLang="ko-KR" sz="1200" dirty="0" smtClean="0">
                <a:latin typeface="+mn-ea"/>
                <a:ea typeface="+mn-ea"/>
              </a:rPr>
              <a:t>( </a:t>
            </a:r>
            <a:r>
              <a:rPr lang="ko-KR" altLang="en-US" sz="1200" dirty="0" smtClean="0">
                <a:latin typeface="+mn-ea"/>
                <a:ea typeface="+mn-ea"/>
              </a:rPr>
              <a:t>더하기</a:t>
            </a:r>
            <a:r>
              <a:rPr lang="en-US" altLang="ko-KR" sz="1200" dirty="0" smtClean="0">
                <a:latin typeface="+mn-ea"/>
                <a:ea typeface="+mn-ea"/>
              </a:rPr>
              <a:t> )</a:t>
            </a:r>
            <a:r>
              <a:rPr lang="ko-KR" altLang="en-US" sz="1200" dirty="0" smtClean="0">
                <a:latin typeface="+mn-ea"/>
                <a:ea typeface="+mn-ea"/>
              </a:rPr>
              <a:t>으로 구현할 수 있습니다</a:t>
            </a:r>
            <a:r>
              <a:rPr lang="en-US" altLang="ko-KR" sz="1200" dirty="0" smtClean="0">
                <a:latin typeface="+mn-ea"/>
                <a:ea typeface="+mn-ea"/>
              </a:rPr>
              <a:t>.</a:t>
            </a: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latin typeface="+mn-ea"/>
                <a:ea typeface="+mn-ea"/>
              </a:rPr>
              <a:t>각각의 </a:t>
            </a:r>
            <a:r>
              <a:rPr lang="en-US" altLang="ko-KR" sz="1000" dirty="0" smtClean="0">
                <a:latin typeface="+mn-ea"/>
                <a:ea typeface="+mn-ea"/>
              </a:rPr>
              <a:t>Segment( Text, Data)</a:t>
            </a:r>
            <a:r>
              <a:rPr lang="ko-KR" altLang="en-US" sz="1000" dirty="0" smtClean="0">
                <a:latin typeface="+mn-ea"/>
                <a:ea typeface="+mn-ea"/>
              </a:rPr>
              <a:t>들의 정보를 담은 </a:t>
            </a:r>
            <a:r>
              <a:rPr lang="en-US" altLang="ko-KR" sz="1000" dirty="0" err="1" smtClean="0">
                <a:latin typeface="+mn-ea"/>
                <a:ea typeface="+mn-ea"/>
              </a:rPr>
              <a:t>struct</a:t>
            </a:r>
            <a:r>
              <a:rPr lang="en-US" altLang="ko-KR" sz="1000" dirty="0" smtClean="0">
                <a:latin typeface="+mn-ea"/>
                <a:ea typeface="+mn-ea"/>
              </a:rPr>
              <a:t> </a:t>
            </a:r>
            <a:r>
              <a:rPr lang="en-US" altLang="ko-KR" sz="1000" dirty="0" err="1" smtClean="0">
                <a:latin typeface="+mn-ea"/>
                <a:ea typeface="+mn-ea"/>
              </a:rPr>
              <a:t>Exe_format</a:t>
            </a:r>
            <a:r>
              <a:rPr lang="ko-KR" altLang="en-US" sz="1000" dirty="0" smtClean="0">
                <a:latin typeface="+mn-ea"/>
                <a:ea typeface="+mn-ea"/>
              </a:rPr>
              <a:t>을 이용</a:t>
            </a:r>
            <a:endParaRPr lang="en-US" altLang="ko-KR" sz="1000" dirty="0" smtClean="0">
              <a:latin typeface="+mn-ea"/>
              <a:ea typeface="+mn-ea"/>
            </a:endParaRP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000" dirty="0" smtClean="0">
                <a:latin typeface="+mn-ea"/>
              </a:rPr>
              <a:t>Segment</a:t>
            </a:r>
            <a:r>
              <a:rPr lang="ko-KR" altLang="en-US" sz="1000" dirty="0" smtClean="0">
                <a:latin typeface="+mn-ea"/>
              </a:rPr>
              <a:t>가 시작하는 </a:t>
            </a:r>
            <a:r>
              <a:rPr lang="en-US" altLang="ko-KR" sz="1000" dirty="0">
                <a:latin typeface="+mn-ea"/>
              </a:rPr>
              <a:t>memory</a:t>
            </a:r>
            <a:r>
              <a:rPr lang="ko-KR" altLang="en-US" sz="1000" dirty="0">
                <a:latin typeface="+mn-ea"/>
              </a:rPr>
              <a:t> </a:t>
            </a:r>
            <a:r>
              <a:rPr lang="ko-KR" altLang="en-US" sz="1000" dirty="0" smtClean="0">
                <a:latin typeface="+mn-ea"/>
              </a:rPr>
              <a:t>주소</a:t>
            </a:r>
            <a:r>
              <a:rPr lang="en-US" altLang="ko-KR" sz="1000" dirty="0" smtClean="0">
                <a:latin typeface="+mn-ea"/>
              </a:rPr>
              <a:t>, segment </a:t>
            </a:r>
            <a:r>
              <a:rPr lang="ko-KR" altLang="en-US" sz="1000" dirty="0" smtClean="0">
                <a:latin typeface="+mn-ea"/>
              </a:rPr>
              <a:t>크기</a:t>
            </a:r>
            <a:r>
              <a:rPr lang="en-US" altLang="ko-KR" sz="1000" dirty="0" smtClean="0">
                <a:latin typeface="+mn-ea"/>
              </a:rPr>
              <a:t>, Stack Size</a:t>
            </a:r>
            <a:r>
              <a:rPr lang="ko-KR" altLang="en-US" sz="1000" dirty="0" smtClean="0">
                <a:latin typeface="+mn-ea"/>
              </a:rPr>
              <a:t>들을 </a:t>
            </a:r>
            <a:r>
              <a:rPr lang="ko-KR" altLang="en-US" sz="1000" dirty="0">
                <a:latin typeface="+mn-ea"/>
              </a:rPr>
              <a:t>산술하여 </a:t>
            </a:r>
            <a:r>
              <a:rPr lang="en-US" altLang="ko-KR" sz="1000" dirty="0" smtClean="0">
                <a:latin typeface="+mn-ea"/>
              </a:rPr>
              <a:t>stack </a:t>
            </a:r>
            <a:r>
              <a:rPr lang="ko-KR" altLang="en-US" sz="1000" dirty="0" smtClean="0">
                <a:latin typeface="+mn-ea"/>
              </a:rPr>
              <a:t>시작주소</a:t>
            </a:r>
            <a:r>
              <a:rPr lang="en-US" altLang="ko-KR" sz="1000" dirty="0" smtClean="0">
                <a:latin typeface="+mn-ea"/>
              </a:rPr>
              <a:t>, command </a:t>
            </a:r>
            <a:r>
              <a:rPr lang="ko-KR" altLang="en-US" sz="1000" dirty="0" smtClean="0">
                <a:latin typeface="+mn-ea"/>
              </a:rPr>
              <a:t>시작주소를 정함</a:t>
            </a:r>
            <a:endParaRPr lang="en-US" altLang="ko-KR" sz="1000" dirty="0" smtClean="0">
              <a:latin typeface="+mn-ea"/>
              <a:ea typeface="+mn-ea"/>
            </a:endParaRP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000" dirty="0">
                <a:latin typeface="+mn-ea"/>
              </a:rPr>
              <a:t>Process</a:t>
            </a:r>
            <a:r>
              <a:rPr lang="ko-KR" altLang="en-US" sz="1000" dirty="0">
                <a:latin typeface="+mn-ea"/>
              </a:rPr>
              <a:t>가 가지는 </a:t>
            </a:r>
            <a:r>
              <a:rPr lang="en-US" altLang="ko-KR" sz="1000" dirty="0">
                <a:latin typeface="+mn-ea"/>
              </a:rPr>
              <a:t>memory</a:t>
            </a:r>
            <a:r>
              <a:rPr lang="ko-KR" altLang="en-US" sz="1000" dirty="0">
                <a:latin typeface="+mn-ea"/>
              </a:rPr>
              <a:t>영역의 </a:t>
            </a:r>
            <a:r>
              <a:rPr lang="en-US" altLang="ko-KR" sz="1000" dirty="0">
                <a:latin typeface="+mn-ea"/>
              </a:rPr>
              <a:t>size</a:t>
            </a:r>
            <a:r>
              <a:rPr lang="ko-KR" altLang="en-US" sz="1000" dirty="0">
                <a:latin typeface="+mn-ea"/>
              </a:rPr>
              <a:t>를 </a:t>
            </a:r>
            <a:r>
              <a:rPr lang="ko-KR" altLang="en-US" sz="1000" dirty="0" smtClean="0">
                <a:latin typeface="+mn-ea"/>
              </a:rPr>
              <a:t>계산 </a:t>
            </a:r>
            <a:r>
              <a:rPr lang="en-US" altLang="ko-KR" sz="1000" dirty="0" smtClean="0">
                <a:latin typeface="+mn-ea"/>
                <a:sym typeface="Wingdings" panose="05000000000000000000" pitchFamily="2" charset="2"/>
              </a:rPr>
              <a:t> Process memory </a:t>
            </a:r>
            <a:r>
              <a:rPr lang="ko-KR" altLang="en-US" sz="1000" dirty="0" smtClean="0">
                <a:latin typeface="+mn-ea"/>
                <a:sym typeface="Wingdings" panose="05000000000000000000" pitchFamily="2" charset="2"/>
              </a:rPr>
              <a:t>할당</a:t>
            </a:r>
            <a:endParaRPr lang="en-US" altLang="ko-KR" sz="1000" dirty="0">
              <a:latin typeface="+mn-ea"/>
            </a:endParaRP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000" dirty="0" smtClean="0">
                <a:latin typeface="+mn-ea"/>
                <a:ea typeface="+mn-ea"/>
              </a:rPr>
              <a:t>Process memory</a:t>
            </a:r>
            <a:r>
              <a:rPr lang="ko-KR" altLang="en-US" sz="1000" dirty="0" smtClean="0">
                <a:latin typeface="+mn-ea"/>
                <a:ea typeface="+mn-ea"/>
              </a:rPr>
              <a:t>의 시작주소를 기준으로 각 </a:t>
            </a:r>
            <a:r>
              <a:rPr lang="en-US" altLang="ko-KR" sz="1000" dirty="0" smtClean="0">
                <a:latin typeface="+mn-ea"/>
                <a:ea typeface="+mn-ea"/>
              </a:rPr>
              <a:t>Segment</a:t>
            </a:r>
            <a:r>
              <a:rPr lang="ko-KR" altLang="en-US" sz="1000" dirty="0" smtClean="0">
                <a:latin typeface="+mn-ea"/>
                <a:ea typeface="+mn-ea"/>
              </a:rPr>
              <a:t>들을 </a:t>
            </a:r>
            <a:r>
              <a:rPr lang="en-US" altLang="ko-KR" sz="1000" dirty="0" smtClean="0">
                <a:latin typeface="+mn-ea"/>
                <a:ea typeface="+mn-ea"/>
              </a:rPr>
              <a:t>Process</a:t>
            </a:r>
            <a:r>
              <a:rPr lang="ko-KR" altLang="en-US" sz="1000" dirty="0" smtClean="0">
                <a:latin typeface="+mn-ea"/>
                <a:ea typeface="+mn-ea"/>
              </a:rPr>
              <a:t>의 </a:t>
            </a:r>
            <a:r>
              <a:rPr lang="en-US" altLang="ko-KR" sz="1000" dirty="0" smtClean="0">
                <a:latin typeface="+mn-ea"/>
                <a:ea typeface="+mn-ea"/>
              </a:rPr>
              <a:t>memory</a:t>
            </a:r>
            <a:r>
              <a:rPr lang="ko-KR" altLang="en-US" sz="1000" dirty="0" smtClean="0">
                <a:latin typeface="+mn-ea"/>
                <a:ea typeface="+mn-ea"/>
              </a:rPr>
              <a:t>에 </a:t>
            </a:r>
            <a:r>
              <a:rPr lang="en-US" altLang="ko-KR" sz="1000" dirty="0" smtClean="0">
                <a:latin typeface="+mn-ea"/>
                <a:ea typeface="+mn-ea"/>
              </a:rPr>
              <a:t>Loading (</a:t>
            </a:r>
            <a:r>
              <a:rPr lang="en-US" altLang="ko-KR" sz="1000" dirty="0" err="1" smtClean="0">
                <a:latin typeface="+mn-ea"/>
                <a:ea typeface="+mn-ea"/>
              </a:rPr>
              <a:t>memcpy</a:t>
            </a:r>
            <a:r>
              <a:rPr lang="en-US" altLang="ko-KR" sz="1000" dirty="0" smtClean="0">
                <a:latin typeface="+mn-ea"/>
                <a:ea typeface="+mn-ea"/>
              </a:rPr>
              <a:t>)</a:t>
            </a:r>
            <a:endParaRPr lang="en-US" altLang="ko-KR" sz="1000" dirty="0">
              <a:latin typeface="+mn-ea"/>
              <a:ea typeface="+mn-ea"/>
            </a:endParaRPr>
          </a:p>
        </p:txBody>
      </p:sp>
      <p:cxnSp>
        <p:nvCxnSpPr>
          <p:cNvPr id="3" name="직선 화살표 연결선 2"/>
          <p:cNvCxnSpPr/>
          <p:nvPr/>
        </p:nvCxnSpPr>
        <p:spPr>
          <a:xfrm>
            <a:off x="609600" y="4513284"/>
            <a:ext cx="0" cy="3196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>
            <a:off x="2590800" y="4525067"/>
            <a:ext cx="0" cy="3196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5943600" y="3716539"/>
            <a:ext cx="2286000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/>
              <a:t>Exe_format</a:t>
            </a:r>
            <a:endParaRPr lang="ko-KR" altLang="en-US" dirty="0"/>
          </a:p>
        </p:txBody>
      </p:sp>
      <p:cxnSp>
        <p:nvCxnSpPr>
          <p:cNvPr id="14" name="직선 연결선 13"/>
          <p:cNvCxnSpPr/>
          <p:nvPr/>
        </p:nvCxnSpPr>
        <p:spPr>
          <a:xfrm>
            <a:off x="609600" y="4534825"/>
            <a:ext cx="6553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 flipV="1">
            <a:off x="7144328" y="4182976"/>
            <a:ext cx="0" cy="36108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내용 개체 틀 2"/>
          <p:cNvSpPr txBox="1">
            <a:spLocks/>
          </p:cNvSpPr>
          <p:nvPr/>
        </p:nvSpPr>
        <p:spPr>
          <a:xfrm>
            <a:off x="7162800" y="4286899"/>
            <a:ext cx="914400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ko-KR" altLang="en-US" sz="1200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주소참조</a:t>
            </a:r>
            <a:endParaRPr lang="en-US" altLang="ko-KR" sz="1200" dirty="0" smtClean="0">
              <a:ln w="0"/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314699" y="3713045"/>
            <a:ext cx="2286000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/>
              <a:t>exeFileData</a:t>
            </a:r>
            <a:r>
              <a:rPr lang="en-US" altLang="ko-KR" dirty="0" smtClean="0"/>
              <a:t>(buffer)</a:t>
            </a:r>
            <a:endParaRPr lang="ko-KR" altLang="en-US" dirty="0"/>
          </a:p>
        </p:txBody>
      </p:sp>
      <p:cxnSp>
        <p:nvCxnSpPr>
          <p:cNvPr id="20" name="꺾인 연결선 19"/>
          <p:cNvCxnSpPr/>
          <p:nvPr/>
        </p:nvCxnSpPr>
        <p:spPr>
          <a:xfrm rot="10800000" flipV="1">
            <a:off x="1295401" y="3962400"/>
            <a:ext cx="2019298" cy="882350"/>
          </a:xfrm>
          <a:prstGeom prst="bentConnector3">
            <a:avLst>
              <a:gd name="adj1" fmla="val 99857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꺾인 연결선 27"/>
          <p:cNvCxnSpPr/>
          <p:nvPr/>
        </p:nvCxnSpPr>
        <p:spPr>
          <a:xfrm rot="10800000" flipV="1">
            <a:off x="2209801" y="3962400"/>
            <a:ext cx="1104899" cy="910906"/>
          </a:xfrm>
          <a:prstGeom prst="bentConnector3">
            <a:avLst>
              <a:gd name="adj1" fmla="val 100157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내용 개체 틀 2"/>
          <p:cNvSpPr txBox="1">
            <a:spLocks/>
          </p:cNvSpPr>
          <p:nvPr/>
        </p:nvSpPr>
        <p:spPr>
          <a:xfrm>
            <a:off x="1270440" y="3583744"/>
            <a:ext cx="53656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ko-KR" altLang="en-US" sz="1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복사</a:t>
            </a:r>
            <a:endParaRPr lang="en-US" altLang="ko-KR" sz="1200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33" name="내용 개체 틀 2"/>
          <p:cNvSpPr txBox="1">
            <a:spLocks/>
          </p:cNvSpPr>
          <p:nvPr/>
        </p:nvSpPr>
        <p:spPr>
          <a:xfrm>
            <a:off x="3124200" y="5091284"/>
            <a:ext cx="2095501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200" b="1" dirty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DEFAULT_USER_STACK_SIZE</a:t>
            </a:r>
            <a:endParaRPr lang="en-US" altLang="ko-KR" sz="1200" b="1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cxnSp>
        <p:nvCxnSpPr>
          <p:cNvPr id="35" name="직선 화살표 연결선 34"/>
          <p:cNvCxnSpPr/>
          <p:nvPr/>
        </p:nvCxnSpPr>
        <p:spPr>
          <a:xfrm>
            <a:off x="2609850" y="5091284"/>
            <a:ext cx="3124200" cy="0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직사각형 35"/>
          <p:cNvSpPr/>
          <p:nvPr/>
        </p:nvSpPr>
        <p:spPr>
          <a:xfrm>
            <a:off x="6403611" y="4689526"/>
            <a:ext cx="2362199" cy="18765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/>
          <p:cNvSpPr/>
          <p:nvPr/>
        </p:nvSpPr>
        <p:spPr>
          <a:xfrm>
            <a:off x="6710647" y="4862684"/>
            <a:ext cx="22860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command</a:t>
            </a:r>
            <a:endParaRPr lang="ko-KR" altLang="en-US" dirty="0"/>
          </a:p>
        </p:txBody>
      </p:sp>
      <p:cxnSp>
        <p:nvCxnSpPr>
          <p:cNvPr id="39" name="꺾인 연결선 38"/>
          <p:cNvCxnSpPr>
            <a:stCxn id="38" idx="0"/>
          </p:cNvCxnSpPr>
          <p:nvPr/>
        </p:nvCxnSpPr>
        <p:spPr>
          <a:xfrm rot="16200000" flipH="1" flipV="1">
            <a:off x="6917085" y="3965399"/>
            <a:ext cx="39278" cy="1833847"/>
          </a:xfrm>
          <a:prstGeom prst="bentConnector4">
            <a:avLst>
              <a:gd name="adj1" fmla="val -299822"/>
              <a:gd name="adj2" fmla="val 99799"/>
            </a:avLst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4" name="내용 개체 틀 2"/>
          <p:cNvSpPr txBox="1">
            <a:spLocks/>
          </p:cNvSpPr>
          <p:nvPr/>
        </p:nvSpPr>
        <p:spPr>
          <a:xfrm>
            <a:off x="7832361" y="4525067"/>
            <a:ext cx="53656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ko-KR" altLang="en-US" sz="1200" dirty="0" smtClean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복사</a:t>
            </a:r>
            <a:endParaRPr lang="en-US" altLang="ko-KR" sz="1200" dirty="0" smtClean="0">
              <a:ln w="0"/>
              <a:solidFill>
                <a:schemeClr val="accent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45" name="내용 개체 틀 2"/>
          <p:cNvSpPr txBox="1">
            <a:spLocks/>
          </p:cNvSpPr>
          <p:nvPr/>
        </p:nvSpPr>
        <p:spPr>
          <a:xfrm>
            <a:off x="609601" y="6376727"/>
            <a:ext cx="5794010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altLang="ko-KR" sz="1200" b="1" dirty="0" smtClean="0">
                <a:ln w="0"/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size</a:t>
            </a:r>
            <a:endParaRPr lang="en-US" altLang="ko-KR" sz="1200" b="1" dirty="0" smtClean="0">
              <a:ln w="0"/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cxnSp>
        <p:nvCxnSpPr>
          <p:cNvPr id="46" name="직선 화살표 연결선 45"/>
          <p:cNvCxnSpPr/>
          <p:nvPr/>
        </p:nvCxnSpPr>
        <p:spPr>
          <a:xfrm>
            <a:off x="510593" y="6353667"/>
            <a:ext cx="5893018" cy="34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/>
          <p:nvPr/>
        </p:nvCxnSpPr>
        <p:spPr>
          <a:xfrm>
            <a:off x="347661" y="3713045"/>
            <a:ext cx="4618" cy="11602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2" name="내용 개체 틀 2"/>
          <p:cNvSpPr txBox="1">
            <a:spLocks/>
          </p:cNvSpPr>
          <p:nvPr/>
        </p:nvSpPr>
        <p:spPr>
          <a:xfrm>
            <a:off x="-166687" y="3468758"/>
            <a:ext cx="1444624" cy="2535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altLang="ko-KR" sz="120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User process </a:t>
            </a:r>
            <a:r>
              <a:rPr lang="ko-KR" altLang="en-US" sz="12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시작주소</a:t>
            </a:r>
            <a:endParaRPr lang="en-US" altLang="ko-KR" sz="1200" dirty="0" smtClean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8792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err="1" smtClean="0"/>
              <a:t>userseg.c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228600" y="2212144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사용되는</a:t>
            </a:r>
            <a:r>
              <a:rPr lang="en-US" altLang="ko-KR" sz="1200" dirty="0" smtClean="0">
                <a:latin typeface="+mn-ea"/>
                <a:ea typeface="+mn-ea"/>
              </a:rPr>
              <a:t> parameter, </a:t>
            </a:r>
            <a:r>
              <a:rPr lang="ko-KR" altLang="en-US" sz="1200" dirty="0" smtClean="0">
                <a:latin typeface="+mn-ea"/>
                <a:ea typeface="+mn-ea"/>
              </a:rPr>
              <a:t>참조되는 함수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  <p:sp>
        <p:nvSpPr>
          <p:cNvPr id="18" name="내용 개체 틀 2"/>
          <p:cNvSpPr txBox="1">
            <a:spLocks/>
          </p:cNvSpPr>
          <p:nvPr/>
        </p:nvSpPr>
        <p:spPr>
          <a:xfrm>
            <a:off x="228600" y="2684226"/>
            <a:ext cx="8458199" cy="19639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altLang="ko-KR" dirty="0"/>
              <a:t>parameter</a:t>
            </a:r>
          </a:p>
          <a:p>
            <a:pPr lvl="3"/>
            <a:r>
              <a:rPr lang="en-US" altLang="ko-KR" dirty="0"/>
              <a:t>char *</a:t>
            </a:r>
            <a:r>
              <a:rPr lang="en-US" altLang="ko-KR" dirty="0" err="1"/>
              <a:t>exeFileData</a:t>
            </a:r>
            <a:r>
              <a:rPr lang="en-US" altLang="ko-KR" dirty="0"/>
              <a:t> : </a:t>
            </a:r>
            <a:r>
              <a:rPr lang="ko-KR" altLang="en-US" dirty="0"/>
              <a:t>읽은 파일의 </a:t>
            </a:r>
            <a:r>
              <a:rPr lang="ko-KR" altLang="en-US" dirty="0" smtClean="0"/>
              <a:t>내용 </a:t>
            </a:r>
            <a:r>
              <a:rPr lang="en-US" altLang="ko-KR" dirty="0" smtClean="0"/>
              <a:t>( segment</a:t>
            </a:r>
            <a:r>
              <a:rPr lang="ko-KR" altLang="en-US" dirty="0" smtClean="0"/>
              <a:t>들이 들어있음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pPr lvl="3"/>
            <a:r>
              <a:rPr lang="en-US" altLang="ko-KR" dirty="0" err="1" smtClean="0"/>
              <a:t>Ulong_t</a:t>
            </a:r>
            <a:r>
              <a:rPr lang="en-US" altLang="ko-KR" dirty="0" smtClean="0"/>
              <a:t> </a:t>
            </a:r>
            <a:r>
              <a:rPr lang="en-US" altLang="ko-KR" dirty="0" err="1"/>
              <a:t>exeFileLength</a:t>
            </a:r>
            <a:r>
              <a:rPr lang="en-US" altLang="ko-KR" dirty="0"/>
              <a:t> : </a:t>
            </a:r>
            <a:r>
              <a:rPr lang="ko-KR" altLang="en-US" dirty="0"/>
              <a:t>파일 크기</a:t>
            </a:r>
            <a:endParaRPr lang="en-US" altLang="ko-KR" dirty="0"/>
          </a:p>
          <a:p>
            <a:pPr lvl="3"/>
            <a:r>
              <a:rPr lang="en-US" altLang="ko-KR" dirty="0" err="1" smtClean="0"/>
              <a:t>Struct</a:t>
            </a:r>
            <a:r>
              <a:rPr lang="en-US" altLang="ko-KR" dirty="0" smtClean="0"/>
              <a:t> </a:t>
            </a:r>
            <a:r>
              <a:rPr lang="en-US" altLang="ko-KR" dirty="0" err="1"/>
              <a:t>Exe_Format</a:t>
            </a:r>
            <a:r>
              <a:rPr lang="en-US" altLang="ko-KR" dirty="0"/>
              <a:t> *</a:t>
            </a:r>
            <a:r>
              <a:rPr lang="en-US" altLang="ko-KR" dirty="0" err="1"/>
              <a:t>exeFormat</a:t>
            </a:r>
            <a:r>
              <a:rPr lang="en-US" altLang="ko-KR" dirty="0"/>
              <a:t> : </a:t>
            </a:r>
            <a:r>
              <a:rPr lang="en-US" altLang="ko-KR" dirty="0" smtClean="0"/>
              <a:t>segment</a:t>
            </a:r>
            <a:r>
              <a:rPr lang="ko-KR" altLang="en-US" dirty="0" smtClean="0"/>
              <a:t>들에 대한</a:t>
            </a:r>
            <a:r>
              <a:rPr lang="en-US" altLang="ko-KR" dirty="0" smtClean="0"/>
              <a:t> </a:t>
            </a:r>
            <a:r>
              <a:rPr lang="ko-KR" altLang="en-US" dirty="0" smtClean="0"/>
              <a:t>정보</a:t>
            </a:r>
            <a:r>
              <a:rPr lang="en-US" altLang="ko-KR" dirty="0" smtClean="0"/>
              <a:t>( </a:t>
            </a:r>
            <a:r>
              <a:rPr lang="en-US" altLang="ko-KR" dirty="0" err="1" smtClean="0"/>
              <a:t>elf.c</a:t>
            </a:r>
            <a:r>
              <a:rPr lang="ko-KR" altLang="en-US" dirty="0" smtClean="0"/>
              <a:t>의 결과물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pPr lvl="3"/>
            <a:r>
              <a:rPr lang="en-US" altLang="ko-KR" dirty="0" err="1"/>
              <a:t>const</a:t>
            </a:r>
            <a:r>
              <a:rPr lang="en-US" altLang="ko-KR" dirty="0"/>
              <a:t> char *command : </a:t>
            </a:r>
            <a:r>
              <a:rPr lang="ko-KR" altLang="en-US" dirty="0" err="1"/>
              <a:t>쉘</a:t>
            </a:r>
            <a:r>
              <a:rPr lang="ko-KR" altLang="en-US" dirty="0"/>
              <a:t> 명령 </a:t>
            </a:r>
            <a:r>
              <a:rPr lang="ko-KR" altLang="en-US" dirty="0" err="1"/>
              <a:t>스트링</a:t>
            </a:r>
            <a:endParaRPr lang="en-US" altLang="ko-KR" dirty="0"/>
          </a:p>
          <a:p>
            <a:pPr lvl="3"/>
            <a:r>
              <a:rPr lang="en-US" altLang="ko-KR" dirty="0" err="1"/>
              <a:t>struct</a:t>
            </a:r>
            <a:r>
              <a:rPr lang="en-US" altLang="ko-KR" dirty="0"/>
              <a:t> </a:t>
            </a:r>
            <a:r>
              <a:rPr lang="en-US" altLang="ko-KR" dirty="0" err="1"/>
              <a:t>User_Context</a:t>
            </a:r>
            <a:r>
              <a:rPr lang="en-US" altLang="ko-KR" dirty="0"/>
              <a:t> **</a:t>
            </a:r>
            <a:r>
              <a:rPr lang="en-US" altLang="ko-KR" dirty="0" err="1"/>
              <a:t>pUserContext</a:t>
            </a:r>
            <a:r>
              <a:rPr lang="en-US" altLang="ko-KR" dirty="0"/>
              <a:t> : user context</a:t>
            </a:r>
            <a:r>
              <a:rPr lang="ko-KR" altLang="en-US" dirty="0"/>
              <a:t> </a:t>
            </a:r>
            <a:r>
              <a:rPr lang="ko-KR" altLang="en-US" dirty="0" smtClean="0"/>
              <a:t>포인터</a:t>
            </a:r>
            <a:endParaRPr lang="en-US" altLang="ko-KR" dirty="0" smtClean="0"/>
          </a:p>
          <a:p>
            <a:pPr lvl="3"/>
            <a:r>
              <a:rPr lang="en-US" altLang="ko-KR" dirty="0"/>
              <a:t>DEFAULT_USER_STACK_SIZE : </a:t>
            </a:r>
            <a:r>
              <a:rPr lang="ko-KR" altLang="en-US" dirty="0"/>
              <a:t>기본 </a:t>
            </a:r>
            <a:r>
              <a:rPr lang="en-US" altLang="ko-KR" dirty="0"/>
              <a:t>stack </a:t>
            </a:r>
            <a:r>
              <a:rPr lang="ko-KR" altLang="en-US" dirty="0" smtClean="0"/>
              <a:t>크기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(*</a:t>
            </a:r>
            <a:r>
              <a:rPr lang="en-US" altLang="ko-KR" dirty="0" err="1" smtClean="0"/>
              <a:t>pUserContext</a:t>
            </a:r>
            <a:r>
              <a:rPr lang="en-US" altLang="ko-KR" dirty="0" smtClean="0"/>
              <a:t>) -&gt;  memory : Process</a:t>
            </a:r>
            <a:r>
              <a:rPr lang="ko-KR" altLang="en-US" dirty="0" smtClean="0"/>
              <a:t>의 메모리 시작주소</a:t>
            </a:r>
            <a:endParaRPr lang="en-US" altLang="ko-KR" dirty="0" smtClean="0"/>
          </a:p>
          <a:p>
            <a:pPr lvl="3"/>
            <a:r>
              <a:rPr lang="en-US" altLang="ko-KR" dirty="0"/>
              <a:t>(*</a:t>
            </a:r>
            <a:r>
              <a:rPr lang="en-US" altLang="ko-KR" dirty="0" err="1"/>
              <a:t>pUserContext</a:t>
            </a:r>
            <a:r>
              <a:rPr lang="en-US" altLang="ko-KR" dirty="0"/>
              <a:t>) -&gt;  </a:t>
            </a:r>
            <a:r>
              <a:rPr lang="en-US" altLang="ko-KR" dirty="0" err="1" smtClean="0"/>
              <a:t>entryAddr</a:t>
            </a:r>
            <a:r>
              <a:rPr lang="en-US" altLang="ko-KR" dirty="0" smtClean="0"/>
              <a:t> </a:t>
            </a:r>
            <a:r>
              <a:rPr lang="en-US" altLang="ko-KR" dirty="0"/>
              <a:t>: Process</a:t>
            </a:r>
            <a:r>
              <a:rPr lang="ko-KR" altLang="en-US" dirty="0"/>
              <a:t>의 </a:t>
            </a:r>
            <a:r>
              <a:rPr lang="en-US" altLang="ko-KR" dirty="0" smtClean="0"/>
              <a:t>code entry point</a:t>
            </a:r>
            <a:endParaRPr lang="en-US" altLang="ko-KR" dirty="0"/>
          </a:p>
          <a:p>
            <a:pPr lvl="3"/>
            <a:r>
              <a:rPr lang="en-US" altLang="ko-KR" dirty="0"/>
              <a:t>(*</a:t>
            </a:r>
            <a:r>
              <a:rPr lang="en-US" altLang="ko-KR" dirty="0" err="1"/>
              <a:t>pUserContext</a:t>
            </a:r>
            <a:r>
              <a:rPr lang="en-US" altLang="ko-KR" dirty="0"/>
              <a:t>) -&gt; 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argBlockAddr</a:t>
            </a:r>
            <a:r>
              <a:rPr lang="en-US" altLang="ko-KR" dirty="0" smtClean="0"/>
              <a:t> </a:t>
            </a:r>
            <a:r>
              <a:rPr lang="en-US" altLang="ko-KR" dirty="0"/>
              <a:t>: </a:t>
            </a:r>
            <a:r>
              <a:rPr lang="en-US" altLang="ko-KR" dirty="0" smtClean="0"/>
              <a:t>Process</a:t>
            </a:r>
            <a:r>
              <a:rPr lang="ko-KR" altLang="en-US" dirty="0" smtClean="0"/>
              <a:t>에 대한 </a:t>
            </a:r>
            <a:r>
              <a:rPr lang="en-US" altLang="ko-KR" dirty="0" smtClean="0"/>
              <a:t>Command </a:t>
            </a:r>
            <a:r>
              <a:rPr lang="ko-KR" altLang="en-US" dirty="0" smtClean="0"/>
              <a:t>주소</a:t>
            </a:r>
            <a:endParaRPr lang="en-US" altLang="ko-KR" dirty="0" smtClean="0"/>
          </a:p>
          <a:p>
            <a:pPr lvl="3"/>
            <a:r>
              <a:rPr lang="en-US" altLang="ko-KR" dirty="0"/>
              <a:t>(*</a:t>
            </a:r>
            <a:r>
              <a:rPr lang="en-US" altLang="ko-KR" dirty="0" err="1"/>
              <a:t>pUserContext</a:t>
            </a:r>
            <a:r>
              <a:rPr lang="en-US" altLang="ko-KR" dirty="0"/>
              <a:t>) -&gt;  </a:t>
            </a:r>
            <a:r>
              <a:rPr lang="en-US" altLang="ko-KR" dirty="0" err="1" smtClean="0"/>
              <a:t>stackPointerAddr</a:t>
            </a:r>
            <a:r>
              <a:rPr lang="en-US" altLang="ko-KR" dirty="0" smtClean="0"/>
              <a:t> : </a:t>
            </a:r>
            <a:r>
              <a:rPr lang="en-US" altLang="ko-KR" dirty="0"/>
              <a:t>Process</a:t>
            </a:r>
            <a:r>
              <a:rPr lang="ko-KR" altLang="en-US" dirty="0" smtClean="0"/>
              <a:t>의</a:t>
            </a:r>
            <a:r>
              <a:rPr lang="en-US" altLang="ko-KR" dirty="0"/>
              <a:t> </a:t>
            </a:r>
            <a:r>
              <a:rPr lang="en-US" altLang="ko-KR" dirty="0" smtClean="0"/>
              <a:t>stack </a:t>
            </a:r>
            <a:r>
              <a:rPr lang="ko-KR" altLang="en-US" dirty="0" smtClean="0"/>
              <a:t>시작주소</a:t>
            </a:r>
            <a:endParaRPr lang="en-US" altLang="ko-KR" dirty="0"/>
          </a:p>
        </p:txBody>
      </p:sp>
      <p:sp>
        <p:nvSpPr>
          <p:cNvPr id="22" name="내용 개체 틀 2"/>
          <p:cNvSpPr>
            <a:spLocks noGrp="1"/>
          </p:cNvSpPr>
          <p:nvPr>
            <p:ph idx="1"/>
          </p:nvPr>
        </p:nvSpPr>
        <p:spPr>
          <a:xfrm>
            <a:off x="193963" y="5068455"/>
            <a:ext cx="8568000" cy="2044200"/>
          </a:xfrm>
        </p:spPr>
        <p:txBody>
          <a:bodyPr>
            <a:normAutofit/>
          </a:bodyPr>
          <a:lstStyle/>
          <a:p>
            <a:pPr lvl="3"/>
            <a:r>
              <a:rPr lang="en-US" altLang="ko-KR" dirty="0" err="1"/>
              <a:t>Round_Up_To_Page</a:t>
            </a:r>
            <a:r>
              <a:rPr lang="en-US" altLang="ko-KR" dirty="0"/>
              <a:t>(</a:t>
            </a:r>
            <a:r>
              <a:rPr lang="en-US" altLang="ko-KR" dirty="0" err="1"/>
              <a:t>addr</a:t>
            </a:r>
            <a:r>
              <a:rPr lang="en-US" altLang="ko-KR" dirty="0"/>
              <a:t>) : </a:t>
            </a:r>
            <a:r>
              <a:rPr lang="en-US" altLang="ko-KR" dirty="0" err="1"/>
              <a:t>addr</a:t>
            </a:r>
            <a:r>
              <a:rPr lang="ko-KR" altLang="en-US" dirty="0"/>
              <a:t>을 </a:t>
            </a:r>
            <a:r>
              <a:rPr lang="en-US" altLang="ko-KR" dirty="0"/>
              <a:t>page(4KB) </a:t>
            </a:r>
            <a:r>
              <a:rPr lang="ko-KR" altLang="en-US" dirty="0"/>
              <a:t>단위로 변경</a:t>
            </a:r>
            <a:endParaRPr lang="en-US" altLang="ko-KR" dirty="0"/>
          </a:p>
          <a:p>
            <a:pPr lvl="3"/>
            <a:r>
              <a:rPr lang="en-US" altLang="ko-KR" dirty="0" err="1" smtClean="0"/>
              <a:t>Get_Argument_Block_Size</a:t>
            </a:r>
            <a:r>
              <a:rPr lang="en-US" altLang="ko-KR" dirty="0"/>
              <a:t>() : command</a:t>
            </a:r>
            <a:r>
              <a:rPr lang="ko-KR" altLang="en-US" dirty="0"/>
              <a:t>의 </a:t>
            </a:r>
            <a:r>
              <a:rPr lang="en-US" altLang="ko-KR" dirty="0"/>
              <a:t>token </a:t>
            </a:r>
            <a:r>
              <a:rPr lang="ko-KR" altLang="en-US" dirty="0"/>
              <a:t>개수와 크기 </a:t>
            </a:r>
            <a:r>
              <a:rPr lang="ko-KR" altLang="en-US" dirty="0" smtClean="0"/>
              <a:t>반환</a:t>
            </a:r>
            <a:endParaRPr lang="en-US" altLang="ko-KR" dirty="0" smtClean="0"/>
          </a:p>
          <a:p>
            <a:pPr lvl="3"/>
            <a:r>
              <a:rPr lang="en-US" altLang="ko-KR" dirty="0" err="1" smtClean="0"/>
              <a:t>Create_User_Context</a:t>
            </a:r>
            <a:r>
              <a:rPr lang="en-US" altLang="ko-KR" dirty="0" smtClean="0"/>
              <a:t>(size) </a:t>
            </a:r>
            <a:r>
              <a:rPr lang="en-US" altLang="ko-KR" dirty="0"/>
              <a:t>: user context </a:t>
            </a:r>
            <a:r>
              <a:rPr lang="ko-KR" altLang="en-US" dirty="0" smtClean="0"/>
              <a:t>할당</a:t>
            </a:r>
            <a:r>
              <a:rPr lang="en-US" altLang="ko-KR" dirty="0" smtClean="0"/>
              <a:t>, size </a:t>
            </a:r>
            <a:r>
              <a:rPr lang="ko-KR" altLang="en-US" dirty="0" smtClean="0"/>
              <a:t>크기의 </a:t>
            </a:r>
            <a:r>
              <a:rPr lang="en-US" altLang="ko-KR" dirty="0" smtClean="0"/>
              <a:t>process memory </a:t>
            </a:r>
            <a:r>
              <a:rPr lang="ko-KR" altLang="en-US" dirty="0" smtClean="0"/>
              <a:t>공간 할당 </a:t>
            </a:r>
            <a:r>
              <a:rPr lang="en-US" altLang="ko-KR" dirty="0" smtClean="0"/>
              <a:t>(Project 2</a:t>
            </a:r>
            <a:r>
              <a:rPr lang="ko-KR" altLang="en-US" dirty="0" smtClean="0"/>
              <a:t>가 구현</a:t>
            </a:r>
            <a:r>
              <a:rPr lang="en-US" altLang="ko-KR" dirty="0" smtClean="0"/>
              <a:t>)</a:t>
            </a:r>
          </a:p>
          <a:p>
            <a:pPr lvl="3"/>
            <a:r>
              <a:rPr lang="en-US" altLang="ko-KR" dirty="0" err="1" smtClean="0"/>
              <a:t>memcpy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dest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src</a:t>
            </a:r>
            <a:r>
              <a:rPr lang="en-US" altLang="ko-KR" dirty="0" smtClean="0"/>
              <a:t>, </a:t>
            </a:r>
            <a:r>
              <a:rPr lang="en-US" altLang="ko-KR" dirty="0"/>
              <a:t>size) : user process </a:t>
            </a:r>
            <a:r>
              <a:rPr lang="ko-KR" altLang="en-US" dirty="0"/>
              <a:t>공간에 </a:t>
            </a:r>
            <a:r>
              <a:rPr lang="en-US" altLang="ko-KR" dirty="0" smtClean="0"/>
              <a:t>segment</a:t>
            </a:r>
            <a:r>
              <a:rPr lang="ko-KR" altLang="en-US" dirty="0" smtClean="0"/>
              <a:t>들의</a:t>
            </a:r>
            <a:r>
              <a:rPr lang="en-US" altLang="ko-KR" dirty="0" smtClean="0"/>
              <a:t> </a:t>
            </a:r>
            <a:r>
              <a:rPr lang="ko-KR" altLang="en-US" dirty="0"/>
              <a:t>데이터 </a:t>
            </a:r>
            <a:r>
              <a:rPr lang="ko-KR" altLang="en-US" dirty="0" smtClean="0"/>
              <a:t>복사</a:t>
            </a:r>
            <a:endParaRPr lang="en-US" altLang="ko-KR" dirty="0" smtClean="0"/>
          </a:p>
          <a:p>
            <a:pPr lvl="3"/>
            <a:r>
              <a:rPr lang="en-US" altLang="ko-KR" dirty="0" err="1" smtClean="0"/>
              <a:t>Format_Argument_Block</a:t>
            </a:r>
            <a:r>
              <a:rPr lang="en-US" altLang="ko-KR" dirty="0"/>
              <a:t>() : argument</a:t>
            </a:r>
            <a:r>
              <a:rPr lang="ko-KR" altLang="en-US" dirty="0"/>
              <a:t>영역 초기화</a:t>
            </a:r>
            <a:endParaRPr lang="en-US" altLang="ko-KR" dirty="0"/>
          </a:p>
          <a:p>
            <a:pPr lvl="2"/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228599" y="4724400"/>
            <a:ext cx="8458199" cy="363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ko-KR" altLang="en-US" dirty="0" smtClean="0"/>
              <a:t>함수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4662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1986170"/>
            <a:ext cx="5410200" cy="1823830"/>
          </a:xfrm>
        </p:spPr>
        <p:txBody>
          <a:bodyPr anchor="ctr">
            <a:noAutofit/>
          </a:bodyPr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Geek OS</a:t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 context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092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userseg2.c</a:t>
            </a:r>
            <a:endParaRPr lang="en-US" dirty="0"/>
          </a:p>
        </p:txBody>
      </p:sp>
      <p:sp>
        <p:nvSpPr>
          <p:cNvPr id="26" name="내용 개체 틀 2"/>
          <p:cNvSpPr txBox="1">
            <a:spLocks/>
          </p:cNvSpPr>
          <p:nvPr/>
        </p:nvSpPr>
        <p:spPr>
          <a:xfrm>
            <a:off x="228600" y="1983545"/>
            <a:ext cx="8686800" cy="8358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</a:rPr>
              <a:t>구현 된 함수를 사용하는 부분이 많기 때문에</a:t>
            </a:r>
            <a:r>
              <a:rPr lang="en-US" altLang="ko-KR" sz="1200" dirty="0" smtClean="0">
                <a:latin typeface="+mn-ea"/>
              </a:rPr>
              <a:t>, LDT</a:t>
            </a:r>
            <a:r>
              <a:rPr lang="ko-KR" altLang="en-US" sz="1200" dirty="0">
                <a:latin typeface="+mn-ea"/>
              </a:rPr>
              <a:t>와</a:t>
            </a:r>
            <a:r>
              <a:rPr lang="en-US" altLang="ko-KR" sz="1200" dirty="0">
                <a:latin typeface="+mn-ea"/>
              </a:rPr>
              <a:t> GDT</a:t>
            </a:r>
            <a:r>
              <a:rPr lang="ko-KR" altLang="en-US" sz="1200" dirty="0">
                <a:latin typeface="+mn-ea"/>
              </a:rPr>
              <a:t>에 대한 개념을 이해하고</a:t>
            </a:r>
            <a:r>
              <a:rPr lang="en-US" altLang="ko-KR" sz="1200" dirty="0">
                <a:latin typeface="+mn-ea"/>
              </a:rPr>
              <a:t>, </a:t>
            </a:r>
            <a:r>
              <a:rPr lang="ko-KR" altLang="en-US" sz="1200" dirty="0">
                <a:latin typeface="+mn-ea"/>
              </a:rPr>
              <a:t>제공하는 함수와 </a:t>
            </a:r>
            <a:r>
              <a:rPr lang="en-US" altLang="ko-KR" sz="1200" dirty="0">
                <a:latin typeface="+mn-ea"/>
              </a:rPr>
              <a:t>parameter</a:t>
            </a:r>
            <a:r>
              <a:rPr lang="ko-KR" altLang="en-US" sz="1200" dirty="0">
                <a:latin typeface="+mn-ea"/>
              </a:rPr>
              <a:t>를 </a:t>
            </a:r>
            <a:r>
              <a:rPr lang="ko-KR" altLang="en-US" sz="1200" dirty="0" smtClean="0">
                <a:latin typeface="+mn-ea"/>
              </a:rPr>
              <a:t>사용하신다면 구현할 </a:t>
            </a:r>
            <a:r>
              <a:rPr lang="ko-KR" altLang="en-US" sz="1200" dirty="0">
                <a:latin typeface="+mn-ea"/>
              </a:rPr>
              <a:t>수 있습니다</a:t>
            </a:r>
            <a:r>
              <a:rPr lang="en-US" altLang="ko-KR" sz="1200" dirty="0" smtClean="0">
                <a:latin typeface="+mn-ea"/>
              </a:rPr>
              <a:t>.</a:t>
            </a:r>
            <a:endParaRPr lang="en-US" altLang="ko-KR" sz="1200" dirty="0">
              <a:latin typeface="+mn-ea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444644" y="2819400"/>
            <a:ext cx="8254712" cy="3562350"/>
            <a:chOff x="432088" y="3469684"/>
            <a:chExt cx="8220075" cy="3064466"/>
          </a:xfrm>
        </p:grpSpPr>
        <p:pic>
          <p:nvPicPr>
            <p:cNvPr id="22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88" y="5181600"/>
              <a:ext cx="8220075" cy="1352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그림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2758" y="3469684"/>
              <a:ext cx="3257847" cy="159419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cxnSp>
          <p:nvCxnSpPr>
            <p:cNvPr id="29" name="꺾인 연결선 28"/>
            <p:cNvCxnSpPr>
              <a:endCxn id="27" idx="3"/>
            </p:cNvCxnSpPr>
            <p:nvPr/>
          </p:nvCxnSpPr>
          <p:spPr>
            <a:xfrm rot="16200000" flipV="1">
              <a:off x="6944093" y="4353292"/>
              <a:ext cx="914822" cy="741797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5468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userseg2.c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228600" y="2212144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사용되는</a:t>
            </a:r>
            <a:r>
              <a:rPr lang="en-US" altLang="ko-KR" sz="1200" dirty="0" smtClean="0">
                <a:latin typeface="+mn-ea"/>
                <a:ea typeface="+mn-ea"/>
              </a:rPr>
              <a:t> parameter</a:t>
            </a:r>
          </a:p>
        </p:txBody>
      </p:sp>
      <p:sp>
        <p:nvSpPr>
          <p:cNvPr id="18" name="내용 개체 틀 2"/>
          <p:cNvSpPr txBox="1">
            <a:spLocks/>
          </p:cNvSpPr>
          <p:nvPr/>
        </p:nvSpPr>
        <p:spPr>
          <a:xfrm>
            <a:off x="228600" y="2684226"/>
            <a:ext cx="8458199" cy="40213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err="1" smtClean="0">
                <a:latin typeface="+mn-ea"/>
              </a:rPr>
              <a:t>ulong_t</a:t>
            </a:r>
            <a:r>
              <a:rPr lang="en-US" altLang="ko-KR" sz="1400" dirty="0" smtClean="0">
                <a:latin typeface="+mn-ea"/>
              </a:rPr>
              <a:t> </a:t>
            </a:r>
            <a:r>
              <a:rPr lang="en-US" altLang="ko-KR" sz="1400" dirty="0">
                <a:latin typeface="+mn-ea"/>
              </a:rPr>
              <a:t>size : process</a:t>
            </a:r>
            <a:r>
              <a:rPr lang="ko-KR" altLang="en-US" sz="1400" dirty="0">
                <a:latin typeface="+mn-ea"/>
              </a:rPr>
              <a:t> </a:t>
            </a:r>
            <a:r>
              <a:rPr lang="en-US" altLang="ko-KR" sz="1400" dirty="0">
                <a:latin typeface="+mn-ea"/>
              </a:rPr>
              <a:t>memory size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err="1" smtClean="0">
                <a:latin typeface="+mn-ea"/>
              </a:rPr>
              <a:t>bool</a:t>
            </a:r>
            <a:r>
              <a:rPr lang="en-US" altLang="ko-KR" sz="1400" dirty="0" smtClean="0">
                <a:latin typeface="+mn-ea"/>
              </a:rPr>
              <a:t> </a:t>
            </a:r>
            <a:r>
              <a:rPr lang="en-US" altLang="ko-KR" sz="1400" dirty="0" err="1" smtClean="0">
                <a:latin typeface="+mn-ea"/>
              </a:rPr>
              <a:t>iflag</a:t>
            </a:r>
            <a:r>
              <a:rPr lang="en-US" altLang="ko-KR" sz="1400" dirty="0" smtClean="0">
                <a:latin typeface="+mn-ea"/>
              </a:rPr>
              <a:t> : Interrupt</a:t>
            </a:r>
            <a:r>
              <a:rPr lang="ko-KR" altLang="en-US" sz="1400" dirty="0" smtClean="0">
                <a:latin typeface="+mn-ea"/>
              </a:rPr>
              <a:t>에 대한 </a:t>
            </a:r>
            <a:r>
              <a:rPr lang="en-US" altLang="ko-KR" sz="1400" dirty="0" smtClean="0">
                <a:latin typeface="+mn-ea"/>
              </a:rPr>
              <a:t>atomic</a:t>
            </a:r>
            <a:r>
              <a:rPr lang="ko-KR" altLang="en-US" sz="1400" dirty="0" smtClean="0">
                <a:latin typeface="+mn-ea"/>
              </a:rPr>
              <a:t>수행을 위한 변수</a:t>
            </a:r>
            <a:endParaRPr lang="en-US" altLang="ko-KR" sz="1400" dirty="0" smtClean="0">
              <a:latin typeface="+mn-ea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err="1" smtClean="0">
                <a:latin typeface="+mn-ea"/>
              </a:rPr>
              <a:t>struct</a:t>
            </a:r>
            <a:r>
              <a:rPr lang="en-US" altLang="ko-KR" sz="1400" dirty="0" smtClean="0">
                <a:latin typeface="+mn-ea"/>
              </a:rPr>
              <a:t> </a:t>
            </a:r>
            <a:r>
              <a:rPr lang="en-US" altLang="ko-KR" sz="1400" dirty="0" err="1" smtClean="0">
                <a:latin typeface="+mn-ea"/>
              </a:rPr>
              <a:t>User_Context</a:t>
            </a:r>
            <a:endParaRPr lang="en-US" altLang="ko-KR" sz="1400" dirty="0" smtClean="0">
              <a:latin typeface="+mn-ea"/>
            </a:endParaRPr>
          </a:p>
          <a:p>
            <a:pPr lvl="4"/>
            <a:r>
              <a:rPr lang="en-US" altLang="ko-KR" sz="1400" dirty="0" err="1" smtClean="0">
                <a:latin typeface="+mn-ea"/>
              </a:rPr>
              <a:t>ldt</a:t>
            </a:r>
            <a:r>
              <a:rPr lang="en-US" altLang="ko-KR" sz="1400" dirty="0" smtClean="0">
                <a:latin typeface="+mn-ea"/>
              </a:rPr>
              <a:t> : code/data segment descriptor(LDT)</a:t>
            </a:r>
          </a:p>
          <a:p>
            <a:pPr lvl="4"/>
            <a:r>
              <a:rPr lang="en-US" altLang="ko-KR" sz="1400" dirty="0" err="1" smtClean="0">
                <a:latin typeface="+mn-ea"/>
              </a:rPr>
              <a:t>ldtDescriptor</a:t>
            </a:r>
            <a:r>
              <a:rPr lang="en-US" altLang="ko-KR" sz="1400" dirty="0" smtClean="0">
                <a:latin typeface="+mn-ea"/>
              </a:rPr>
              <a:t> : LDT descriptor pointer</a:t>
            </a:r>
          </a:p>
          <a:p>
            <a:pPr lvl="4"/>
            <a:r>
              <a:rPr lang="en-US" altLang="ko-KR" sz="1400" dirty="0" smtClean="0">
                <a:latin typeface="+mn-ea"/>
              </a:rPr>
              <a:t>memory : process base address pointer</a:t>
            </a:r>
          </a:p>
          <a:p>
            <a:pPr lvl="4"/>
            <a:r>
              <a:rPr lang="en-US" altLang="ko-KR" sz="1400" dirty="0" smtClean="0">
                <a:latin typeface="+mn-ea"/>
              </a:rPr>
              <a:t>size : process memory size</a:t>
            </a:r>
          </a:p>
          <a:p>
            <a:pPr lvl="4"/>
            <a:r>
              <a:rPr lang="en-US" altLang="ko-KR" sz="1400" dirty="0" err="1" smtClean="0">
                <a:latin typeface="+mn-ea"/>
              </a:rPr>
              <a:t>ldtSelector</a:t>
            </a:r>
            <a:r>
              <a:rPr lang="en-US" altLang="ko-KR" sz="1400" dirty="0" smtClean="0">
                <a:latin typeface="+mn-ea"/>
              </a:rPr>
              <a:t> : LDT selector</a:t>
            </a:r>
          </a:p>
          <a:p>
            <a:pPr lvl="4"/>
            <a:r>
              <a:rPr lang="en-US" altLang="ko-KR" sz="1400" dirty="0" err="1" smtClean="0">
                <a:latin typeface="+mn-ea"/>
              </a:rPr>
              <a:t>csSelector</a:t>
            </a:r>
            <a:r>
              <a:rPr lang="en-US" altLang="ko-KR" sz="1400" dirty="0" smtClean="0">
                <a:latin typeface="+mn-ea"/>
              </a:rPr>
              <a:t> : code segment selector</a:t>
            </a:r>
          </a:p>
          <a:p>
            <a:pPr lvl="4"/>
            <a:r>
              <a:rPr lang="en-US" altLang="ko-KR" sz="1400" dirty="0" err="1" smtClean="0">
                <a:latin typeface="+mn-ea"/>
              </a:rPr>
              <a:t>dsSelector</a:t>
            </a:r>
            <a:r>
              <a:rPr lang="en-US" altLang="ko-KR" sz="1400" dirty="0" smtClean="0">
                <a:latin typeface="+mn-ea"/>
              </a:rPr>
              <a:t> : data segment selector</a:t>
            </a:r>
          </a:p>
          <a:p>
            <a:pPr lvl="4"/>
            <a:r>
              <a:rPr lang="en-US" altLang="ko-KR" sz="1400" dirty="0" err="1" smtClean="0">
                <a:latin typeface="+mn-ea"/>
              </a:rPr>
              <a:t>refCount</a:t>
            </a:r>
            <a:r>
              <a:rPr lang="en-US" altLang="ko-KR" sz="1400" dirty="0" smtClean="0">
                <a:latin typeface="+mn-ea"/>
              </a:rPr>
              <a:t> : </a:t>
            </a:r>
            <a:r>
              <a:rPr lang="ko-KR" altLang="en-US" sz="1400" dirty="0" smtClean="0">
                <a:latin typeface="+mn-ea"/>
              </a:rPr>
              <a:t>참조하는 </a:t>
            </a:r>
            <a:r>
              <a:rPr lang="en-US" altLang="ko-KR" sz="1400" dirty="0" smtClean="0">
                <a:latin typeface="+mn-ea"/>
              </a:rPr>
              <a:t>thread </a:t>
            </a:r>
            <a:r>
              <a:rPr lang="ko-KR" altLang="en-US" sz="1400" dirty="0" smtClean="0">
                <a:latin typeface="+mn-ea"/>
              </a:rPr>
              <a:t>개수</a:t>
            </a:r>
            <a:endParaRPr lang="en-US" altLang="ko-KR" sz="1400" dirty="0" smtClean="0">
              <a:latin typeface="+mn-ea"/>
            </a:endParaRPr>
          </a:p>
          <a:p>
            <a:pPr lvl="4"/>
            <a:endParaRPr lang="en-US" altLang="ko-KR" sz="1400" dirty="0" smtClean="0">
              <a:latin typeface="+mn-ea"/>
            </a:endParaRPr>
          </a:p>
          <a:p>
            <a:pPr lvl="4"/>
            <a:endParaRPr lang="en-US" altLang="ko-KR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6237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5410200" cy="64008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userseg2.c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228600" y="2212144"/>
            <a:ext cx="4251899" cy="378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120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n-ea"/>
                <a:ea typeface="+mn-ea"/>
              </a:rPr>
              <a:t>참조되는</a:t>
            </a:r>
            <a:r>
              <a:rPr lang="en-US" altLang="ko-KR" sz="1200" dirty="0" smtClean="0">
                <a:latin typeface="+mn-ea"/>
                <a:ea typeface="+mn-ea"/>
              </a:rPr>
              <a:t> </a:t>
            </a:r>
            <a:r>
              <a:rPr lang="ko-KR" altLang="en-US" sz="1200" dirty="0" smtClean="0">
                <a:latin typeface="+mn-ea"/>
                <a:ea typeface="+mn-ea"/>
              </a:rPr>
              <a:t>함수</a:t>
            </a:r>
            <a:endParaRPr lang="en-US" altLang="ko-KR" sz="1200" dirty="0" smtClean="0">
              <a:latin typeface="+mn-ea"/>
              <a:ea typeface="+mn-ea"/>
            </a:endParaRPr>
          </a:p>
        </p:txBody>
      </p:sp>
      <p:sp>
        <p:nvSpPr>
          <p:cNvPr id="22" name="내용 개체 틀 2"/>
          <p:cNvSpPr>
            <a:spLocks noGrp="1"/>
          </p:cNvSpPr>
          <p:nvPr>
            <p:ph idx="1"/>
          </p:nvPr>
        </p:nvSpPr>
        <p:spPr>
          <a:xfrm>
            <a:off x="228600" y="2743200"/>
            <a:ext cx="8568000" cy="3581400"/>
          </a:xfrm>
        </p:spPr>
        <p:txBody>
          <a:bodyPr>
            <a:normAutofit/>
          </a:bodyPr>
          <a:lstStyle/>
          <a:p>
            <a:pPr lvl="3"/>
            <a:r>
              <a:rPr lang="en-US" altLang="ko-KR" dirty="0" err="1" smtClean="0"/>
              <a:t>Begin_Int_Atomic</a:t>
            </a:r>
            <a:r>
              <a:rPr lang="en-US" altLang="ko-KR" dirty="0" smtClean="0"/>
              <a:t>() : Interrupt</a:t>
            </a:r>
            <a:r>
              <a:rPr lang="ko-KR" altLang="en-US" dirty="0" smtClean="0"/>
              <a:t>에 대한 </a:t>
            </a:r>
            <a:r>
              <a:rPr lang="en-US" altLang="ko-KR" dirty="0" smtClean="0"/>
              <a:t>Atomic Operation </a:t>
            </a:r>
            <a:r>
              <a:rPr lang="ko-KR" altLang="en-US" dirty="0" smtClean="0"/>
              <a:t>시작</a:t>
            </a:r>
            <a:endParaRPr lang="en-US" altLang="ko-KR" dirty="0" smtClean="0"/>
          </a:p>
          <a:p>
            <a:pPr lvl="3"/>
            <a:r>
              <a:rPr lang="en-US" altLang="ko-KR" dirty="0" err="1" smtClean="0"/>
              <a:t>End_Int_Atomic</a:t>
            </a:r>
            <a:r>
              <a:rPr lang="en-US" altLang="ko-KR" dirty="0" smtClean="0"/>
              <a:t>() : </a:t>
            </a:r>
            <a:r>
              <a:rPr lang="en-US" altLang="ko-KR" dirty="0"/>
              <a:t> Interrupt</a:t>
            </a:r>
            <a:r>
              <a:rPr lang="ko-KR" altLang="en-US" dirty="0"/>
              <a:t>에 대한 </a:t>
            </a:r>
            <a:r>
              <a:rPr lang="en-US" altLang="ko-KR" dirty="0"/>
              <a:t>Atomic Operation </a:t>
            </a:r>
            <a:r>
              <a:rPr lang="ko-KR" altLang="en-US" dirty="0" smtClean="0"/>
              <a:t>종료</a:t>
            </a:r>
            <a:endParaRPr lang="en-US" altLang="ko-KR" dirty="0"/>
          </a:p>
          <a:p>
            <a:pPr lvl="3"/>
            <a:r>
              <a:rPr lang="en-US" altLang="ko-KR" dirty="0" err="1" smtClean="0"/>
              <a:t>Malloc</a:t>
            </a:r>
            <a:r>
              <a:rPr lang="en-US" altLang="ko-KR" dirty="0" smtClean="0"/>
              <a:t>(size</a:t>
            </a:r>
            <a:r>
              <a:rPr lang="en-US" altLang="ko-KR" dirty="0"/>
              <a:t>) : size</a:t>
            </a:r>
            <a:r>
              <a:rPr lang="ko-KR" altLang="en-US" dirty="0"/>
              <a:t>만큼 메모리 할당</a:t>
            </a:r>
            <a:endParaRPr lang="en-US" altLang="ko-KR" dirty="0"/>
          </a:p>
          <a:p>
            <a:pPr lvl="3"/>
            <a:r>
              <a:rPr lang="en-US" altLang="ko-KR" dirty="0" err="1"/>
              <a:t>memset</a:t>
            </a:r>
            <a:r>
              <a:rPr lang="en-US" altLang="ko-KR" dirty="0"/>
              <a:t>(s, c, n) : </a:t>
            </a:r>
            <a:r>
              <a:rPr lang="ko-KR" altLang="en-US" dirty="0"/>
              <a:t>메모리 초기화</a:t>
            </a:r>
            <a:endParaRPr lang="en-US" altLang="ko-KR" dirty="0" smtClean="0"/>
          </a:p>
          <a:p>
            <a:pPr lvl="3"/>
            <a:r>
              <a:rPr lang="en-US" altLang="ko-KR" dirty="0" err="1" smtClean="0"/>
              <a:t>Allocate_Segment_Descriptor</a:t>
            </a:r>
            <a:r>
              <a:rPr lang="en-US" altLang="ko-KR" dirty="0"/>
              <a:t>() : GDT</a:t>
            </a:r>
            <a:r>
              <a:rPr lang="ko-KR" altLang="en-US" dirty="0"/>
              <a:t>로부터 </a:t>
            </a:r>
            <a:r>
              <a:rPr lang="en-US" altLang="ko-KR" dirty="0"/>
              <a:t>LDT</a:t>
            </a:r>
            <a:r>
              <a:rPr lang="ko-KR" altLang="en-US" dirty="0"/>
              <a:t>를 할당</a:t>
            </a:r>
          </a:p>
          <a:p>
            <a:pPr lvl="3"/>
            <a:r>
              <a:rPr lang="en-US" altLang="ko-KR" dirty="0" smtClean="0"/>
              <a:t>PAGE_SIZE </a:t>
            </a:r>
            <a:r>
              <a:rPr lang="en-US" altLang="ko-KR" dirty="0"/>
              <a:t>: </a:t>
            </a:r>
            <a:r>
              <a:rPr lang="ko-KR" altLang="en-US" dirty="0"/>
              <a:t>한 </a:t>
            </a:r>
            <a:r>
              <a:rPr lang="en-US" altLang="ko-KR" dirty="0"/>
              <a:t>page</a:t>
            </a:r>
            <a:r>
              <a:rPr lang="ko-KR" altLang="en-US" dirty="0"/>
              <a:t>의</a:t>
            </a:r>
            <a:r>
              <a:rPr lang="en-US" altLang="ko-KR" dirty="0"/>
              <a:t> </a:t>
            </a:r>
            <a:r>
              <a:rPr lang="ko-KR" altLang="en-US" dirty="0"/>
              <a:t>크기</a:t>
            </a:r>
            <a:endParaRPr lang="en-US" altLang="ko-KR" dirty="0"/>
          </a:p>
          <a:p>
            <a:pPr lvl="3"/>
            <a:r>
              <a:rPr lang="en-US" altLang="ko-KR" dirty="0" err="1"/>
              <a:t>Init_LDT_Descriptor</a:t>
            </a:r>
            <a:r>
              <a:rPr lang="en-US" altLang="ko-KR" dirty="0"/>
              <a:t>(*</a:t>
            </a:r>
            <a:r>
              <a:rPr lang="en-US" altLang="ko-KR" dirty="0" err="1"/>
              <a:t>LDTdesc</a:t>
            </a:r>
            <a:r>
              <a:rPr lang="en-US" altLang="ko-KR" dirty="0"/>
              <a:t>, LDT[], </a:t>
            </a:r>
            <a:r>
              <a:rPr lang="en-US" altLang="ko-KR" dirty="0" err="1"/>
              <a:t>numEntries</a:t>
            </a:r>
            <a:r>
              <a:rPr lang="en-US" altLang="ko-KR" dirty="0"/>
              <a:t>) : LDT</a:t>
            </a:r>
            <a:r>
              <a:rPr lang="ko-KR" altLang="en-US" dirty="0"/>
              <a:t>와 </a:t>
            </a:r>
            <a:r>
              <a:rPr lang="en-US" altLang="ko-KR" dirty="0"/>
              <a:t>LDT</a:t>
            </a:r>
            <a:r>
              <a:rPr lang="ko-KR" altLang="en-US" dirty="0"/>
              <a:t>의 </a:t>
            </a:r>
            <a:r>
              <a:rPr lang="en-US" altLang="ko-KR" dirty="0"/>
              <a:t>entry</a:t>
            </a:r>
            <a:r>
              <a:rPr lang="ko-KR" altLang="en-US" dirty="0"/>
              <a:t> 개수를 참조하여</a:t>
            </a:r>
            <a:r>
              <a:rPr lang="en-US" altLang="ko-KR" dirty="0"/>
              <a:t> </a:t>
            </a:r>
            <a:r>
              <a:rPr lang="en-US" altLang="ko-KR" dirty="0" err="1"/>
              <a:t>LDTdesc</a:t>
            </a:r>
            <a:r>
              <a:rPr lang="ko-KR" altLang="en-US" dirty="0"/>
              <a:t>를 초기화</a:t>
            </a:r>
            <a:endParaRPr lang="en-US" altLang="ko-KR" dirty="0"/>
          </a:p>
          <a:p>
            <a:pPr lvl="3"/>
            <a:r>
              <a:rPr lang="en-US" altLang="ko-KR" dirty="0" err="1"/>
              <a:t>Init_Code_Segment_Descriptor</a:t>
            </a:r>
            <a:r>
              <a:rPr lang="en-US" altLang="ko-KR" dirty="0"/>
              <a:t>(</a:t>
            </a:r>
            <a:r>
              <a:rPr lang="fr-FR" altLang="ko-KR" dirty="0"/>
              <a:t>*desc, baseAddr, numPages, privilegeLevel</a:t>
            </a:r>
            <a:r>
              <a:rPr lang="en-US" altLang="ko-KR" dirty="0"/>
              <a:t>) : process</a:t>
            </a:r>
            <a:r>
              <a:rPr lang="ko-KR" altLang="en-US" dirty="0"/>
              <a:t>의 </a:t>
            </a:r>
            <a:r>
              <a:rPr lang="en-US" altLang="ko-KR" dirty="0"/>
              <a:t>base address</a:t>
            </a:r>
            <a:r>
              <a:rPr lang="ko-KR" altLang="en-US" dirty="0"/>
              <a:t> 및 </a:t>
            </a:r>
            <a:r>
              <a:rPr lang="en-US" altLang="ko-KR" dirty="0"/>
              <a:t>page </a:t>
            </a:r>
            <a:r>
              <a:rPr lang="ko-KR" altLang="en-US" dirty="0"/>
              <a:t>개수를 참조하여</a:t>
            </a:r>
            <a:r>
              <a:rPr lang="en-US" altLang="ko-KR" dirty="0"/>
              <a:t> code segment descriptor </a:t>
            </a:r>
            <a:r>
              <a:rPr lang="ko-KR" altLang="en-US" dirty="0"/>
              <a:t>초기화</a:t>
            </a:r>
            <a:endParaRPr lang="en-US" altLang="ko-KR" dirty="0"/>
          </a:p>
          <a:p>
            <a:pPr lvl="3"/>
            <a:r>
              <a:rPr lang="en-US" altLang="ko-KR" dirty="0" err="1"/>
              <a:t>Init_Data_Segment_Descriptor</a:t>
            </a:r>
            <a:r>
              <a:rPr lang="en-US" altLang="ko-KR" dirty="0"/>
              <a:t>(</a:t>
            </a:r>
            <a:r>
              <a:rPr lang="fr-FR" altLang="ko-KR" dirty="0"/>
              <a:t>*desc, baseAddr, numPages, privilegeLevel</a:t>
            </a:r>
            <a:r>
              <a:rPr lang="en-US" altLang="ko-KR" dirty="0"/>
              <a:t>) : process</a:t>
            </a:r>
            <a:r>
              <a:rPr lang="ko-KR" altLang="en-US" dirty="0"/>
              <a:t>의 </a:t>
            </a:r>
            <a:r>
              <a:rPr lang="en-US" altLang="ko-KR" dirty="0"/>
              <a:t>base address</a:t>
            </a:r>
            <a:r>
              <a:rPr lang="ko-KR" altLang="en-US" dirty="0"/>
              <a:t> 및 </a:t>
            </a:r>
            <a:r>
              <a:rPr lang="en-US" altLang="ko-KR" dirty="0"/>
              <a:t>page </a:t>
            </a:r>
            <a:r>
              <a:rPr lang="ko-KR" altLang="en-US" dirty="0"/>
              <a:t>개수를 참조하여</a:t>
            </a:r>
            <a:r>
              <a:rPr lang="en-US" altLang="ko-KR" dirty="0"/>
              <a:t> data segment descriptor </a:t>
            </a:r>
            <a:r>
              <a:rPr lang="ko-KR" altLang="en-US" dirty="0" smtClean="0"/>
              <a:t>초기화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Selector(</a:t>
            </a:r>
            <a:r>
              <a:rPr lang="en-US" altLang="ko-KR" dirty="0" err="1" smtClean="0"/>
              <a:t>rpl</a:t>
            </a:r>
            <a:r>
              <a:rPr lang="en-US" altLang="ko-KR" dirty="0"/>
              <a:t>, </a:t>
            </a:r>
            <a:r>
              <a:rPr lang="en-US" altLang="ko-KR" dirty="0" err="1"/>
              <a:t>segmentIsInGDT</a:t>
            </a:r>
            <a:r>
              <a:rPr lang="en-US" altLang="ko-KR" dirty="0"/>
              <a:t>, index) : privilege level, index </a:t>
            </a:r>
            <a:r>
              <a:rPr lang="ko-KR" altLang="en-US" dirty="0"/>
              <a:t>비트연산</a:t>
            </a:r>
            <a:endParaRPr lang="en-US" altLang="ko-KR" dirty="0"/>
          </a:p>
          <a:p>
            <a:pPr lvl="3"/>
            <a:r>
              <a:rPr lang="en-US" altLang="ko-KR" dirty="0" err="1"/>
              <a:t>Get_Descriptor_Index</a:t>
            </a:r>
            <a:r>
              <a:rPr lang="en-US" altLang="ko-KR" dirty="0"/>
              <a:t>(*</a:t>
            </a:r>
            <a:r>
              <a:rPr lang="en-US" altLang="ko-KR" dirty="0" err="1"/>
              <a:t>desc</a:t>
            </a:r>
            <a:r>
              <a:rPr lang="en-US" altLang="ko-KR" dirty="0"/>
              <a:t>) : GDT</a:t>
            </a:r>
            <a:r>
              <a:rPr lang="ko-KR" altLang="en-US" dirty="0"/>
              <a:t>에서 </a:t>
            </a:r>
            <a:r>
              <a:rPr lang="en-US" altLang="ko-KR" dirty="0"/>
              <a:t>LDT</a:t>
            </a:r>
            <a:r>
              <a:rPr lang="ko-KR" altLang="en-US" dirty="0"/>
              <a:t>의 </a:t>
            </a:r>
            <a:r>
              <a:rPr lang="en-US" altLang="ko-KR" dirty="0"/>
              <a:t>index</a:t>
            </a:r>
            <a:r>
              <a:rPr lang="ko-KR" altLang="en-US" dirty="0"/>
              <a:t>를 </a:t>
            </a:r>
            <a:r>
              <a:rPr lang="ko-KR" altLang="en-US" dirty="0" smtClean="0"/>
              <a:t>확인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3214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_radial_light_gre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SH_radial_light_grey</Template>
  <TotalTime>19253</TotalTime>
  <Words>1337</Words>
  <Application>Microsoft Office PowerPoint</Application>
  <PresentationFormat>화면 슬라이드 쇼(4:3)</PresentationFormat>
  <Paragraphs>197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맑은 고딕</vt:lpstr>
      <vt:lpstr>Arial</vt:lpstr>
      <vt:lpstr>Calibri</vt:lpstr>
      <vt:lpstr>Tahoma</vt:lpstr>
      <vt:lpstr>Wingdings</vt:lpstr>
      <vt:lpstr>SH_radial_light_grey</vt:lpstr>
      <vt:lpstr>VirtualBox 창크기 조절</vt:lpstr>
      <vt:lpstr>Geek OS ELF, Program loading</vt:lpstr>
      <vt:lpstr>elf.c</vt:lpstr>
      <vt:lpstr>userseg.c</vt:lpstr>
      <vt:lpstr>userseg.c</vt:lpstr>
      <vt:lpstr>Geek OS User context</vt:lpstr>
      <vt:lpstr>userseg2.c</vt:lpstr>
      <vt:lpstr>userseg2.c</vt:lpstr>
      <vt:lpstr>userseg2.c</vt:lpstr>
      <vt:lpstr>Geek OS EDF-Scheduling</vt:lpstr>
      <vt:lpstr>kthread.c   timer.c</vt:lpstr>
      <vt:lpstr>kthread.c   timer.c</vt:lpstr>
      <vt:lpstr>kthread.c   timer.c</vt:lpstr>
      <vt:lpstr>Geek OS Semaphore</vt:lpstr>
      <vt:lpstr>syscall.c</vt:lpstr>
      <vt:lpstr>syscall.c</vt:lpstr>
      <vt:lpstr>syscall.c</vt:lpstr>
      <vt:lpstr>조 편성</vt:lpstr>
      <vt:lpstr>Project 제출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SlideHunter</dc:creator>
  <cp:lastModifiedBy>hoon</cp:lastModifiedBy>
  <cp:revision>258</cp:revision>
  <cp:lastPrinted>2015-03-16T13:33:01Z</cp:lastPrinted>
  <dcterms:created xsi:type="dcterms:W3CDTF">2013-08-12T05:24:51Z</dcterms:created>
  <dcterms:modified xsi:type="dcterms:W3CDTF">2015-03-24T05:50:41Z</dcterms:modified>
</cp:coreProperties>
</file>