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59" r:id="rId3"/>
    <p:sldId id="260" r:id="rId4"/>
    <p:sldId id="261" r:id="rId5"/>
    <p:sldId id="262" r:id="rId6"/>
    <p:sldId id="290" r:id="rId7"/>
    <p:sldId id="263" r:id="rId8"/>
    <p:sldId id="288" r:id="rId9"/>
    <p:sldId id="270" r:id="rId10"/>
    <p:sldId id="271" r:id="rId11"/>
    <p:sldId id="289" r:id="rId12"/>
    <p:sldId id="264" r:id="rId13"/>
    <p:sldId id="265" r:id="rId14"/>
    <p:sldId id="291" r:id="rId15"/>
    <p:sldId id="292" r:id="rId16"/>
    <p:sldId id="293" r:id="rId17"/>
    <p:sldId id="275" r:id="rId18"/>
    <p:sldId id="294" r:id="rId19"/>
    <p:sldId id="295" r:id="rId20"/>
    <p:sldId id="276" r:id="rId21"/>
    <p:sldId id="278" r:id="rId22"/>
    <p:sldId id="283" r:id="rId23"/>
    <p:sldId id="296" r:id="rId24"/>
    <p:sldId id="304" r:id="rId25"/>
    <p:sldId id="297" r:id="rId26"/>
    <p:sldId id="279" r:id="rId27"/>
    <p:sldId id="298" r:id="rId28"/>
    <p:sldId id="301" r:id="rId29"/>
    <p:sldId id="305" r:id="rId30"/>
    <p:sldId id="302" r:id="rId31"/>
    <p:sldId id="303" r:id="rId32"/>
    <p:sldId id="306" r:id="rId33"/>
    <p:sldId id="308" r:id="rId34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Zpjdi7Pxo9kW1E1ix3dxA==" hashData="Sro+haDsMeUHuW+WFC8ViyYr3hIVx+3pzUtNoQFfX/sBZzFuSnIXqynT1njWIsEqtd7vz0bn0SpUP79Xg9TCI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E1B"/>
    <a:srgbClr val="CFE7F5"/>
    <a:srgbClr val="F5C61B"/>
    <a:srgbClr val="FFE701"/>
    <a:srgbClr val="907206"/>
    <a:srgbClr val="171717"/>
    <a:srgbClr val="C9A009"/>
    <a:srgbClr val="D5A909"/>
    <a:srgbClr val="B85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31" autoAdjust="0"/>
  </p:normalViewPr>
  <p:slideViewPr>
    <p:cSldViewPr>
      <p:cViewPr varScale="1">
        <p:scale>
          <a:sx n="85" d="100"/>
          <a:sy n="85" d="100"/>
        </p:scale>
        <p:origin x="6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CD36664-BBCE-4049-B85A-55A85C7D52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498C8E-7C39-46B4-944C-1F87FD63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template.net/?utm_source=ppt&amp;utm_medium=link&amp;utm_term=basic&amp;utm_content=0001&amp;utm_campaign=ppt" TargetMode="External"/><Relationship Id="rId7" Type="http://schemas.openxmlformats.org/officeDocument/2006/relationships/hyperlink" Target="http://ppttemplate.net/?utm_source=ppt&amp;utm_medium=logo&amp;utm_term=basic&amp;utm_content=0001&amp;utm_campaign=ppt" TargetMode="External"/><Relationship Id="rId2" Type="http://schemas.openxmlformats.org/officeDocument/2006/relationships/hyperlink" Target="https://twitter.com/ppttemplatene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hyperlink" Target="http://slidehunter.com/" TargetMode="External"/><Relationship Id="rId4" Type="http://schemas.openxmlformats.org/officeDocument/2006/relationships/hyperlink" Target="http://slideonline.com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 flipV="1">
            <a:off x="8610600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flipH="1" flipV="1">
            <a:off x="4932908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H="1">
            <a:off x="4932908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8610600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34440"/>
            <a:ext cx="9144000" cy="4389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5022166" y="1039767"/>
            <a:ext cx="3740834" cy="2389233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8096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-1" y="4191000"/>
            <a:ext cx="9144001" cy="143256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>
            <a:off x="5022166" y="3429000"/>
            <a:ext cx="3740834" cy="2389233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9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 flipV="1">
            <a:off x="8610600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flipH="1" flipV="1">
            <a:off x="4932908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8610600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H="1">
            <a:off x="4932908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34440"/>
            <a:ext cx="9144000" cy="4389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5022166" y="1039767"/>
            <a:ext cx="3740834" cy="2389233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8096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-1" y="4191000"/>
            <a:ext cx="9144001" cy="143256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>
            <a:off x="5022166" y="3429000"/>
            <a:ext cx="3740834" cy="2389233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3pPr>
            <a:lvl4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4pPr>
            <a:lvl5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7695029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443087"/>
            <a:ext cx="9144000" cy="13998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550567" y="381000"/>
            <a:ext cx="1193067" cy="762000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flipH="1">
            <a:off x="6522100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V="1">
            <a:off x="7695029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H="1" flipV="1">
            <a:off x="6522100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6550567" y="1143000"/>
            <a:ext cx="1193067" cy="762000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12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228600" y="1205132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3pPr>
            <a:lvl4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4pPr>
            <a:lvl5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7695029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443087"/>
            <a:ext cx="9144000" cy="13998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550567" y="381000"/>
            <a:ext cx="1193067" cy="762000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flipH="1">
            <a:off x="6522100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V="1">
            <a:off x="7695029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H="1" flipV="1">
            <a:off x="6522100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6550567" y="1143000"/>
            <a:ext cx="1193067" cy="762000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12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228600" y="1205132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8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64950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20265" y="622543"/>
            <a:ext cx="853971" cy="1040914"/>
            <a:chOff x="6522100" y="381000"/>
            <a:chExt cx="1250300" cy="1524000"/>
          </a:xfrm>
        </p:grpSpPr>
        <p:sp>
          <p:nvSpPr>
            <p:cNvPr id="7" name="Freeform 6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579120"/>
            <a:ext cx="5410200" cy="109728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2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smtClean="0"/>
              <a:t>Download More</a:t>
            </a:r>
            <a:br>
              <a:rPr lang="en-US" smtClean="0"/>
            </a:br>
            <a:r>
              <a:rPr lang="en-US" smtClean="0"/>
              <a:t>Free PowerPoint Templates</a:t>
            </a:r>
            <a:endParaRPr lang="en-US"/>
          </a:p>
        </p:txBody>
      </p:sp>
      <p:sp>
        <p:nvSpPr>
          <p:cNvPr id="16" name="Content Placeholder 1"/>
          <p:cNvSpPr txBox="1">
            <a:spLocks/>
          </p:cNvSpPr>
          <p:nvPr userDrawn="1"/>
        </p:nvSpPr>
        <p:spPr>
          <a:xfrm>
            <a:off x="228600" y="1981200"/>
            <a:ext cx="41909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Thank you!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this PowerPoint template for free based on creative commons </a:t>
            </a:r>
            <a:r>
              <a:rPr lang="en-US" sz="1600" smtClean="0">
                <a:solidFill>
                  <a:prstClr val="black"/>
                </a:solidFill>
              </a:rPr>
              <a:t>license.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2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8" name="Rectangle 17">
            <a:hlinkClick r:id="rId4"/>
          </p:cNvPr>
          <p:cNvSpPr/>
          <p:nvPr userDrawn="1"/>
        </p:nvSpPr>
        <p:spPr>
          <a:xfrm>
            <a:off x="5475288" y="5791200"/>
            <a:ext cx="2982912" cy="609600"/>
          </a:xfrm>
          <a:prstGeom prst="rect">
            <a:avLst/>
          </a:prstGeom>
          <a:gradFill>
            <a:gsLst>
              <a:gs pos="47000">
                <a:schemeClr val="tx1">
                  <a:lumMod val="65000"/>
                  <a:lumOff val="35000"/>
                </a:schemeClr>
              </a:gs>
              <a:gs pos="27000">
                <a:schemeClr val="tx1">
                  <a:lumMod val="85000"/>
                  <a:lumOff val="15000"/>
                </a:schemeClr>
              </a:gs>
              <a:gs pos="87000">
                <a:schemeClr val="bg1">
                  <a:lumMod val="65000"/>
                </a:schemeClr>
              </a:gs>
            </a:gsLst>
            <a:lin ang="16200000" scaled="0"/>
          </a:gradFill>
          <a:ln w="22225" cap="sq" cmpd="sng">
            <a:solidFill>
              <a:schemeClr val="tx1">
                <a:lumMod val="75000"/>
                <a:lumOff val="25000"/>
              </a:schemeClr>
            </a:solidFill>
            <a:bevel/>
          </a:ln>
          <a:effectLst>
            <a:glow>
              <a:schemeClr val="accent1"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Upload to Slide Online.com</a:t>
            </a:r>
          </a:p>
        </p:txBody>
      </p:sp>
      <p:sp>
        <p:nvSpPr>
          <p:cNvPr id="19" name="Rectangle 18">
            <a:hlinkClick r:id="rId5"/>
          </p:cNvPr>
          <p:cNvSpPr/>
          <p:nvPr userDrawn="1"/>
        </p:nvSpPr>
        <p:spPr>
          <a:xfrm>
            <a:off x="692945" y="5791200"/>
            <a:ext cx="2982912" cy="609600"/>
          </a:xfrm>
          <a:prstGeom prst="rect">
            <a:avLst/>
          </a:prstGeom>
          <a:effectLst>
            <a:innerShdw blurRad="3048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Download Free Templates</a:t>
            </a:r>
          </a:p>
        </p:txBody>
      </p:sp>
      <p:pic>
        <p:nvPicPr>
          <p:cNvPr id="20" name="Picture 19">
            <a:hlinkClick r:id="rId4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81600"/>
            <a:ext cx="1511733" cy="361782"/>
          </a:xfrm>
          <a:prstGeom prst="rect">
            <a:avLst/>
          </a:prstGeom>
        </p:spPr>
      </p:pic>
      <p:pic>
        <p:nvPicPr>
          <p:cNvPr id="21" name="Picture 2" descr="E:\cloud\drive\websites\ppttemplate\ppt\logo-ppttemplate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-3629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1"/>
          <p:cNvSpPr txBox="1">
            <a:spLocks/>
          </p:cNvSpPr>
          <p:nvPr userDrawn="1"/>
        </p:nvSpPr>
        <p:spPr>
          <a:xfrm>
            <a:off x="4876800" y="1981200"/>
            <a:ext cx="40385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4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1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9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715000" cy="1823830"/>
          </a:xfrm>
        </p:spPr>
        <p:txBody>
          <a:bodyPr anchor="ctr">
            <a:no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Geek OS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ELF, Program loading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447800" y="2819400"/>
            <a:ext cx="3288874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사다리꼴 35"/>
          <p:cNvSpPr/>
          <p:nvPr/>
        </p:nvSpPr>
        <p:spPr>
          <a:xfrm rot="16200000">
            <a:off x="3922195" y="5564001"/>
            <a:ext cx="1688523" cy="790500"/>
          </a:xfrm>
          <a:prstGeom prst="trapezoid">
            <a:avLst>
              <a:gd name="adj" fmla="val 92343"/>
            </a:avLst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altLang="ko-KR" dirty="0"/>
              <a:t>Load User program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err="1" smtClean="0">
                <a:latin typeface="+mn-ea"/>
                <a:ea typeface="+mn-ea"/>
              </a:rPr>
              <a:t>GeekOS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447800" y="2425173"/>
            <a:ext cx="3288873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1200" dirty="0" smtClean="0">
                <a:latin typeface="+mn-ea"/>
                <a:ea typeface="+mn-ea"/>
              </a:rPr>
              <a:t>Spawn()</a:t>
            </a:r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1776636" y="5054698"/>
            <a:ext cx="2612289" cy="325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1200" dirty="0" err="1" smtClean="0">
                <a:latin typeface="+mn-ea"/>
                <a:ea typeface="+mn-ea"/>
              </a:rPr>
              <a:t>Create_User_context</a:t>
            </a:r>
            <a:r>
              <a:rPr lang="en-US" altLang="ko-KR" sz="1200" dirty="0" smtClean="0">
                <a:latin typeface="+mn-ea"/>
                <a:ea typeface="+mn-ea"/>
              </a:rPr>
              <a:t>()</a:t>
            </a:r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3082781" y="4057798"/>
            <a:ext cx="0" cy="3563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161706" y="5114989"/>
            <a:ext cx="3906094" cy="1688524"/>
            <a:chOff x="4940726" y="4529732"/>
            <a:chExt cx="3288874" cy="2023468"/>
          </a:xfrm>
        </p:grpSpPr>
        <p:sp>
          <p:nvSpPr>
            <p:cNvPr id="40" name="내용 개체 틀 2"/>
            <p:cNvSpPr txBox="1">
              <a:spLocks/>
            </p:cNvSpPr>
            <p:nvPr/>
          </p:nvSpPr>
          <p:spPr>
            <a:xfrm>
              <a:off x="4975737" y="4808681"/>
              <a:ext cx="884166" cy="4195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en-US" sz="18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itchFamily="34" charset="0"/>
                  <a:ea typeface="+mj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en-US" sz="16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en-US" sz="14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en-US" sz="12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US"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altLang="ko-KR" sz="1200" dirty="0" smtClean="0">
                  <a:latin typeface="+mn-ea"/>
                  <a:ea typeface="+mn-ea"/>
                </a:rPr>
                <a:t>Example: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940726" y="4529732"/>
              <a:ext cx="3288874" cy="202346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1596541" y="3430932"/>
            <a:ext cx="2984286" cy="289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1616663" y="3032468"/>
            <a:ext cx="2964164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1200" dirty="0" err="1" smtClean="0">
                <a:latin typeface="+mn-ea"/>
                <a:ea typeface="+mn-ea"/>
              </a:rPr>
              <a:t>Load_User_program</a:t>
            </a:r>
            <a:r>
              <a:rPr lang="en-US" altLang="ko-KR" sz="1200" dirty="0" smtClean="0">
                <a:latin typeface="+mn-ea"/>
                <a:ea typeface="+mn-ea"/>
              </a:rPr>
              <a:t>()</a:t>
            </a:r>
          </a:p>
        </p:txBody>
      </p:sp>
      <p:sp>
        <p:nvSpPr>
          <p:cNvPr id="23" name="CustomShape 6"/>
          <p:cNvSpPr/>
          <p:nvPr/>
        </p:nvSpPr>
        <p:spPr>
          <a:xfrm>
            <a:off x="1766538" y="3562557"/>
            <a:ext cx="2592000" cy="43200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>
                <a:latin typeface="Tahoma"/>
              </a:rPr>
              <a:t>Application </a:t>
            </a:r>
            <a:r>
              <a:rPr lang="en-US" sz="1050" dirty="0" err="1">
                <a:latin typeface="Tahoma"/>
              </a:rPr>
              <a:t>Loading에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필요한</a:t>
            </a:r>
            <a:r>
              <a:rPr lang="en-US" sz="1050" dirty="0">
                <a:latin typeface="Tahoma"/>
              </a:rPr>
              <a:t>
Memory Size </a:t>
            </a:r>
            <a:r>
              <a:rPr lang="en-US" sz="1050" dirty="0" err="1">
                <a:latin typeface="Tahoma"/>
              </a:rPr>
              <a:t>계산</a:t>
            </a:r>
            <a:endParaRPr dirty="0"/>
          </a:p>
        </p:txBody>
      </p:sp>
      <p:sp>
        <p:nvSpPr>
          <p:cNvPr id="24" name="CustomShape 7"/>
          <p:cNvSpPr/>
          <p:nvPr/>
        </p:nvSpPr>
        <p:spPr>
          <a:xfrm>
            <a:off x="1766538" y="4463127"/>
            <a:ext cx="2592000" cy="576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 err="1">
                <a:latin typeface="Tahoma"/>
              </a:rPr>
              <a:t>계산된</a:t>
            </a:r>
            <a:r>
              <a:rPr lang="en-US" sz="1050" dirty="0">
                <a:latin typeface="Tahoma"/>
              </a:rPr>
              <a:t> Memory </a:t>
            </a:r>
            <a:r>
              <a:rPr lang="en-US" sz="1050" dirty="0" err="1">
                <a:latin typeface="Tahoma"/>
              </a:rPr>
              <a:t>Size를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기반으로</a:t>
            </a:r>
            <a:r>
              <a:rPr lang="en-US" sz="1050" dirty="0">
                <a:latin typeface="Tahoma"/>
              </a:rPr>
              <a:t>
</a:t>
            </a:r>
            <a:r>
              <a:rPr lang="en-US" sz="1050" dirty="0" err="1">
                <a:latin typeface="Tahoma"/>
              </a:rPr>
              <a:t>Application이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사용할</a:t>
            </a:r>
            <a:r>
              <a:rPr lang="en-US" sz="1050" dirty="0">
                <a:latin typeface="Tahoma"/>
              </a:rPr>
              <a:t>
Dynamic Memory </a:t>
            </a:r>
            <a:r>
              <a:rPr lang="en-US" sz="1050" dirty="0" err="1">
                <a:latin typeface="Tahoma"/>
              </a:rPr>
              <a:t>할당</a:t>
            </a:r>
            <a:endParaRPr dirty="0"/>
          </a:p>
        </p:txBody>
      </p:sp>
      <p:sp>
        <p:nvSpPr>
          <p:cNvPr id="25" name="CustomShape 9"/>
          <p:cNvSpPr/>
          <p:nvPr/>
        </p:nvSpPr>
        <p:spPr>
          <a:xfrm>
            <a:off x="1753871" y="5743252"/>
            <a:ext cx="2592000" cy="43200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>
                <a:latin typeface="Tahoma"/>
              </a:rPr>
              <a:t>Temporary </a:t>
            </a:r>
            <a:r>
              <a:rPr lang="en-US" sz="1050" dirty="0" err="1">
                <a:latin typeface="Tahoma"/>
              </a:rPr>
              <a:t>Memory의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smtClean="0">
                <a:latin typeface="Tahoma"/>
              </a:rPr>
              <a:t>Segment</a:t>
            </a:r>
            <a:r>
              <a:rPr lang="en-US" sz="1050" dirty="0">
                <a:latin typeface="Tahoma"/>
              </a:rPr>
              <a:t>
Application </a:t>
            </a:r>
            <a:r>
              <a:rPr lang="en-US" sz="1050" dirty="0" err="1">
                <a:latin typeface="Tahoma"/>
              </a:rPr>
              <a:t>Memory로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복사</a:t>
            </a:r>
            <a:endParaRPr dirty="0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3080658" y="5347764"/>
            <a:ext cx="0" cy="3563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479" y="5937885"/>
            <a:ext cx="3712113" cy="496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21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altLang="ko-KR" dirty="0"/>
              <a:t>Load User program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사용되는</a:t>
            </a:r>
            <a:r>
              <a:rPr lang="en-US" altLang="ko-KR" sz="1200" dirty="0" smtClean="0">
                <a:latin typeface="+mn-ea"/>
                <a:ea typeface="+mn-ea"/>
              </a:rPr>
              <a:t> parameter, </a:t>
            </a:r>
            <a:r>
              <a:rPr lang="ko-KR" altLang="en-US" sz="1200" dirty="0" smtClean="0">
                <a:latin typeface="+mn-ea"/>
                <a:ea typeface="+mn-ea"/>
              </a:rPr>
              <a:t>함수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228600" y="2684226"/>
            <a:ext cx="8458199" cy="1659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ko-KR" dirty="0"/>
              <a:t>parameter</a:t>
            </a:r>
          </a:p>
          <a:p>
            <a:pPr lvl="3"/>
            <a:r>
              <a:rPr lang="en-US" altLang="ko-KR" dirty="0"/>
              <a:t>char *</a:t>
            </a:r>
            <a:r>
              <a:rPr lang="en-US" altLang="ko-KR" dirty="0" err="1"/>
              <a:t>exeFileData</a:t>
            </a:r>
            <a:r>
              <a:rPr lang="en-US" altLang="ko-KR" dirty="0"/>
              <a:t> : </a:t>
            </a:r>
            <a:r>
              <a:rPr lang="ko-KR" altLang="en-US" dirty="0"/>
              <a:t>읽은 파일의 내용</a:t>
            </a:r>
            <a:endParaRPr lang="en-US" altLang="ko-KR" dirty="0"/>
          </a:p>
          <a:p>
            <a:pPr lvl="3"/>
            <a:r>
              <a:rPr lang="en-US" altLang="ko-KR" dirty="0" err="1"/>
              <a:t>ulong_t</a:t>
            </a:r>
            <a:r>
              <a:rPr lang="en-US" altLang="ko-KR" dirty="0"/>
              <a:t> </a:t>
            </a:r>
            <a:r>
              <a:rPr lang="en-US" altLang="ko-KR" dirty="0" err="1"/>
              <a:t>exeFileLength</a:t>
            </a:r>
            <a:r>
              <a:rPr lang="en-US" altLang="ko-KR" dirty="0"/>
              <a:t> : </a:t>
            </a:r>
            <a:r>
              <a:rPr lang="ko-KR" altLang="en-US" dirty="0"/>
              <a:t>파일 크기</a:t>
            </a:r>
            <a:endParaRPr lang="en-US" altLang="ko-KR" dirty="0"/>
          </a:p>
          <a:p>
            <a:pPr lvl="3"/>
            <a:r>
              <a:rPr lang="en-US" altLang="ko-KR" dirty="0" err="1"/>
              <a:t>struct</a:t>
            </a:r>
            <a:r>
              <a:rPr lang="en-US" altLang="ko-KR" dirty="0"/>
              <a:t> </a:t>
            </a:r>
            <a:r>
              <a:rPr lang="en-US" altLang="ko-KR" dirty="0" err="1"/>
              <a:t>Exe_Format</a:t>
            </a:r>
            <a:r>
              <a:rPr lang="en-US" altLang="ko-KR" dirty="0"/>
              <a:t> *</a:t>
            </a:r>
            <a:r>
              <a:rPr lang="en-US" altLang="ko-KR" dirty="0" err="1"/>
              <a:t>exeFormat</a:t>
            </a:r>
            <a:r>
              <a:rPr lang="en-US" altLang="ko-KR" dirty="0"/>
              <a:t> : segment </a:t>
            </a:r>
            <a:r>
              <a:rPr lang="ko-KR" altLang="en-US" dirty="0"/>
              <a:t>정보</a:t>
            </a:r>
            <a:endParaRPr lang="en-US" altLang="ko-KR" dirty="0"/>
          </a:p>
          <a:p>
            <a:pPr lvl="3"/>
            <a:r>
              <a:rPr lang="en-US" altLang="ko-KR" dirty="0" err="1"/>
              <a:t>const</a:t>
            </a:r>
            <a:r>
              <a:rPr lang="en-US" altLang="ko-KR" dirty="0"/>
              <a:t> char *command : </a:t>
            </a:r>
            <a:r>
              <a:rPr lang="ko-KR" altLang="en-US" dirty="0" err="1"/>
              <a:t>쉘</a:t>
            </a:r>
            <a:r>
              <a:rPr lang="ko-KR" altLang="en-US" dirty="0"/>
              <a:t> 명령 </a:t>
            </a:r>
            <a:r>
              <a:rPr lang="ko-KR" altLang="en-US" dirty="0" err="1"/>
              <a:t>스트링</a:t>
            </a:r>
            <a:endParaRPr lang="en-US" altLang="ko-KR" dirty="0"/>
          </a:p>
          <a:p>
            <a:pPr lvl="3"/>
            <a:r>
              <a:rPr lang="en-US" altLang="ko-KR" dirty="0" err="1"/>
              <a:t>struct</a:t>
            </a:r>
            <a:r>
              <a:rPr lang="en-US" altLang="ko-KR" dirty="0"/>
              <a:t> </a:t>
            </a:r>
            <a:r>
              <a:rPr lang="en-US" altLang="ko-KR" dirty="0" err="1"/>
              <a:t>User_Context</a:t>
            </a:r>
            <a:r>
              <a:rPr lang="en-US" altLang="ko-KR" dirty="0"/>
              <a:t> **</a:t>
            </a:r>
            <a:r>
              <a:rPr lang="en-US" altLang="ko-KR" dirty="0" err="1"/>
              <a:t>pUserContext</a:t>
            </a:r>
            <a:r>
              <a:rPr lang="en-US" altLang="ko-KR" dirty="0"/>
              <a:t> : user context</a:t>
            </a:r>
            <a:r>
              <a:rPr lang="ko-KR" altLang="en-US" dirty="0"/>
              <a:t> </a:t>
            </a:r>
            <a:r>
              <a:rPr lang="ko-KR" altLang="en-US" dirty="0" smtClean="0"/>
              <a:t>포인터</a:t>
            </a:r>
            <a:endParaRPr lang="en-US" altLang="ko-KR" dirty="0" smtClean="0"/>
          </a:p>
          <a:p>
            <a:pPr lvl="3"/>
            <a:r>
              <a:rPr lang="en-US" altLang="ko-KR" dirty="0"/>
              <a:t>DEFAULT_USER_STACK_SIZE : </a:t>
            </a:r>
            <a:r>
              <a:rPr lang="ko-KR" altLang="en-US" dirty="0"/>
              <a:t>기본 </a:t>
            </a:r>
            <a:r>
              <a:rPr lang="en-US" altLang="ko-KR" dirty="0"/>
              <a:t>stack </a:t>
            </a:r>
            <a:r>
              <a:rPr lang="ko-KR" altLang="en-US" dirty="0"/>
              <a:t>크기</a:t>
            </a:r>
            <a:endParaRPr lang="en-US" altLang="ko-KR" dirty="0"/>
          </a:p>
          <a:p>
            <a:pPr lvl="3"/>
            <a:endParaRPr lang="en-US" altLang="ko-KR" dirty="0"/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228600" y="4419600"/>
            <a:ext cx="8568000" cy="2577600"/>
          </a:xfrm>
        </p:spPr>
        <p:txBody>
          <a:bodyPr>
            <a:normAutofit/>
          </a:bodyPr>
          <a:lstStyle/>
          <a:p>
            <a:pPr lvl="2"/>
            <a:r>
              <a:rPr lang="en-US" altLang="ko-KR" dirty="0" smtClean="0"/>
              <a:t>command</a:t>
            </a:r>
            <a:r>
              <a:rPr lang="ko-KR" altLang="en-US" dirty="0"/>
              <a:t>를 메모리에 </a:t>
            </a:r>
            <a:r>
              <a:rPr lang="ko-KR" altLang="en-US" dirty="0" smtClean="0"/>
              <a:t>복사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Get_Argument_Block_Size</a:t>
            </a:r>
            <a:r>
              <a:rPr lang="en-US" altLang="ko-KR" dirty="0"/>
              <a:t>() : command</a:t>
            </a:r>
            <a:r>
              <a:rPr lang="ko-KR" altLang="en-US" dirty="0"/>
              <a:t>의 </a:t>
            </a:r>
            <a:r>
              <a:rPr lang="en-US" altLang="ko-KR" dirty="0"/>
              <a:t>token </a:t>
            </a:r>
            <a:r>
              <a:rPr lang="ko-KR" altLang="en-US" dirty="0"/>
              <a:t>개수와 크기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user </a:t>
            </a:r>
            <a:r>
              <a:rPr lang="en-US" altLang="ko-KR" dirty="0"/>
              <a:t>context </a:t>
            </a:r>
            <a:r>
              <a:rPr lang="ko-KR" altLang="en-US" dirty="0" smtClean="0"/>
              <a:t>할당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Round_Up_To_Page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addr</a:t>
            </a:r>
            <a:r>
              <a:rPr lang="en-US" altLang="ko-KR" dirty="0"/>
              <a:t>) : </a:t>
            </a:r>
            <a:r>
              <a:rPr lang="en-US" altLang="ko-KR" dirty="0" err="1"/>
              <a:t>addr</a:t>
            </a:r>
            <a:r>
              <a:rPr lang="ko-KR" altLang="en-US" dirty="0"/>
              <a:t>을 </a:t>
            </a:r>
            <a:r>
              <a:rPr lang="en-US" altLang="ko-KR" dirty="0"/>
              <a:t>page(4KB) </a:t>
            </a:r>
            <a:r>
              <a:rPr lang="ko-KR" altLang="en-US" dirty="0"/>
              <a:t>단위로 </a:t>
            </a:r>
            <a:r>
              <a:rPr lang="ko-KR" altLang="en-US" dirty="0" smtClean="0"/>
              <a:t>변경</a:t>
            </a:r>
            <a:endParaRPr lang="en-US" altLang="ko-KR" dirty="0"/>
          </a:p>
          <a:p>
            <a:pPr lvl="3"/>
            <a:r>
              <a:rPr lang="en-US" altLang="ko-KR" dirty="0" err="1" smtClean="0"/>
              <a:t>Create_User_Context</a:t>
            </a:r>
            <a:r>
              <a:rPr lang="en-US" altLang="ko-KR" dirty="0" smtClean="0"/>
              <a:t>(size) </a:t>
            </a:r>
            <a:r>
              <a:rPr lang="en-US" altLang="ko-KR" dirty="0"/>
              <a:t>: user context </a:t>
            </a:r>
            <a:r>
              <a:rPr lang="ko-KR" altLang="en-US" dirty="0" smtClean="0"/>
              <a:t>할당</a:t>
            </a:r>
            <a:r>
              <a:rPr lang="en-US" altLang="ko-KR" dirty="0" smtClean="0"/>
              <a:t>, size </a:t>
            </a:r>
            <a:r>
              <a:rPr lang="ko-KR" altLang="en-US" dirty="0" smtClean="0"/>
              <a:t>크기의 </a:t>
            </a:r>
            <a:r>
              <a:rPr lang="en-US" altLang="ko-KR" dirty="0" smtClean="0"/>
              <a:t>process memory </a:t>
            </a:r>
            <a:r>
              <a:rPr lang="ko-KR" altLang="en-US" dirty="0" smtClean="0"/>
              <a:t>공간 할당</a:t>
            </a:r>
            <a:endParaRPr lang="en-US" altLang="ko-KR" dirty="0" smtClean="0"/>
          </a:p>
          <a:p>
            <a:pPr lvl="2"/>
            <a:r>
              <a:rPr lang="en-US" altLang="ko-KR" dirty="0"/>
              <a:t>process segment</a:t>
            </a:r>
            <a:r>
              <a:rPr lang="ko-KR" altLang="en-US" dirty="0"/>
              <a:t>를 메모리에 </a:t>
            </a:r>
            <a:r>
              <a:rPr lang="ko-KR" altLang="en-US" dirty="0" smtClean="0"/>
              <a:t>복사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exeFormat</a:t>
            </a:r>
            <a:r>
              <a:rPr lang="en-US" altLang="ko-KR" dirty="0" smtClean="0"/>
              <a:t> </a:t>
            </a:r>
            <a:r>
              <a:rPr lang="en-US" altLang="ko-KR" dirty="0"/>
              <a:t>: segment </a:t>
            </a:r>
            <a:r>
              <a:rPr lang="ko-KR" altLang="en-US" dirty="0" smtClean="0"/>
              <a:t>정보</a:t>
            </a:r>
            <a:endParaRPr lang="en-US" altLang="ko-KR" dirty="0"/>
          </a:p>
          <a:p>
            <a:pPr lvl="3"/>
            <a:r>
              <a:rPr lang="en-US" altLang="ko-KR" dirty="0" err="1" smtClean="0"/>
              <a:t>memcpy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src</a:t>
            </a:r>
            <a:r>
              <a:rPr lang="en-US" altLang="ko-KR" dirty="0"/>
              <a:t>, </a:t>
            </a:r>
            <a:r>
              <a:rPr lang="en-US" altLang="ko-KR" dirty="0" err="1"/>
              <a:t>dest</a:t>
            </a:r>
            <a:r>
              <a:rPr lang="en-US" altLang="ko-KR" dirty="0"/>
              <a:t>, size) : user process </a:t>
            </a:r>
            <a:r>
              <a:rPr lang="ko-KR" altLang="en-US" dirty="0"/>
              <a:t>공간에 </a:t>
            </a:r>
            <a:r>
              <a:rPr lang="en-US" altLang="ko-KR" dirty="0"/>
              <a:t>segment </a:t>
            </a:r>
            <a:r>
              <a:rPr lang="ko-KR" altLang="en-US" dirty="0"/>
              <a:t>데이터 </a:t>
            </a:r>
            <a:r>
              <a:rPr lang="ko-KR" altLang="en-US" dirty="0" smtClean="0"/>
              <a:t>복사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Format_Argument_Block</a:t>
            </a:r>
            <a:r>
              <a:rPr lang="en-US" altLang="ko-KR" dirty="0"/>
              <a:t>() : argument</a:t>
            </a:r>
            <a:r>
              <a:rPr lang="ko-KR" altLang="en-US" dirty="0"/>
              <a:t>영역 초기화</a:t>
            </a:r>
            <a:endParaRPr lang="en-US" altLang="ko-KR" dirty="0"/>
          </a:p>
          <a:p>
            <a:pPr lvl="2"/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6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1823830"/>
          </a:xfrm>
        </p:spPr>
        <p:txBody>
          <a:bodyPr anchor="ctr">
            <a:no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Geek OS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context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9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User process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168153"/>
            <a:ext cx="6934200" cy="2556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Program Load</a:t>
            </a:r>
            <a:r>
              <a:rPr lang="ko-KR" altLang="en-US" sz="1200" dirty="0" smtClean="0">
                <a:latin typeface="+mn-ea"/>
                <a:ea typeface="+mn-ea"/>
              </a:rPr>
              <a:t>를 통해 </a:t>
            </a:r>
            <a:r>
              <a:rPr lang="en-US" altLang="ko-KR" sz="1200" dirty="0" smtClean="0">
                <a:latin typeface="+mn-ea"/>
                <a:ea typeface="+mn-ea"/>
              </a:rPr>
              <a:t>Program</a:t>
            </a:r>
            <a:r>
              <a:rPr lang="ko-KR" altLang="en-US" sz="1200" dirty="0" smtClean="0">
                <a:latin typeface="+mn-ea"/>
                <a:ea typeface="+mn-ea"/>
              </a:rPr>
              <a:t>에서 </a:t>
            </a:r>
            <a:r>
              <a:rPr lang="en-US" altLang="ko-KR" sz="1200" dirty="0" smtClean="0">
                <a:latin typeface="+mn-ea"/>
                <a:ea typeface="+mn-ea"/>
              </a:rPr>
              <a:t>Thread</a:t>
            </a:r>
            <a:r>
              <a:rPr lang="ko-KR" altLang="en-US" sz="1200" dirty="0" smtClean="0">
                <a:latin typeface="+mn-ea"/>
                <a:ea typeface="+mn-ea"/>
              </a:rPr>
              <a:t>가 수행하는 </a:t>
            </a:r>
            <a:r>
              <a:rPr lang="en-US" altLang="ko-KR" sz="1200" dirty="0" smtClean="0">
                <a:latin typeface="+mn-ea"/>
                <a:ea typeface="+mn-ea"/>
              </a:rPr>
              <a:t>Process</a:t>
            </a:r>
            <a:r>
              <a:rPr lang="ko-KR" altLang="en-US" sz="1200" dirty="0" smtClean="0">
                <a:latin typeface="+mn-ea"/>
                <a:ea typeface="+mn-ea"/>
              </a:rPr>
              <a:t>로 진화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메모리에 </a:t>
            </a:r>
            <a:r>
              <a:rPr lang="en-US" altLang="ko-KR" sz="1200" dirty="0" smtClean="0">
                <a:latin typeface="+mn-ea"/>
                <a:ea typeface="+mn-ea"/>
              </a:rPr>
              <a:t>User Context </a:t>
            </a:r>
            <a:r>
              <a:rPr lang="ko-KR" altLang="en-US" sz="1200" dirty="0" smtClean="0">
                <a:latin typeface="+mn-ea"/>
                <a:ea typeface="+mn-ea"/>
              </a:rPr>
              <a:t>할당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Tahoma"/>
              </a:rPr>
              <a:t>계산된 </a:t>
            </a:r>
            <a:r>
              <a:rPr lang="en-US" altLang="ko-KR" sz="1200" dirty="0">
                <a:latin typeface="Tahoma"/>
              </a:rPr>
              <a:t>Memory Size</a:t>
            </a:r>
            <a:r>
              <a:rPr lang="ko-KR" altLang="en-US" sz="1200" dirty="0">
                <a:latin typeface="Tahoma"/>
              </a:rPr>
              <a:t>를 </a:t>
            </a:r>
            <a:r>
              <a:rPr lang="ko-KR" altLang="en-US" sz="1200" dirty="0" smtClean="0">
                <a:latin typeface="Tahoma"/>
              </a:rPr>
              <a:t>기반으로 </a:t>
            </a:r>
            <a:r>
              <a:rPr lang="en-US" altLang="ko-KR" sz="1200" dirty="0" smtClean="0">
                <a:latin typeface="Tahoma"/>
              </a:rPr>
              <a:t>Process</a:t>
            </a:r>
            <a:r>
              <a:rPr lang="ko-KR" altLang="en-US" sz="1200" dirty="0" smtClean="0">
                <a:latin typeface="Tahoma"/>
              </a:rPr>
              <a:t>의 </a:t>
            </a:r>
            <a:r>
              <a:rPr lang="en-US" altLang="ko-KR" sz="1200" dirty="0" smtClean="0">
                <a:latin typeface="Tahoma"/>
              </a:rPr>
              <a:t>Memory </a:t>
            </a:r>
            <a:r>
              <a:rPr lang="ko-KR" altLang="en-US" sz="1200" dirty="0" smtClean="0">
                <a:latin typeface="Tahoma"/>
              </a:rPr>
              <a:t>할당</a:t>
            </a:r>
            <a:endParaRPr lang="en-US" altLang="ko-KR" sz="1200" dirty="0" smtClean="0">
              <a:latin typeface="Tahoma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latin typeface="Tahom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Tahoma"/>
              </a:rPr>
              <a:t>scheduling</a:t>
            </a:r>
            <a:r>
              <a:rPr lang="ko-KR" altLang="en-US" sz="1200" dirty="0" smtClean="0">
                <a:latin typeface="Tahoma"/>
              </a:rPr>
              <a:t> 되었을 때</a:t>
            </a:r>
            <a:r>
              <a:rPr lang="en-US" altLang="ko-KR" sz="1200" dirty="0" smtClean="0">
                <a:latin typeface="Tahoma"/>
              </a:rPr>
              <a:t>, proces</a:t>
            </a:r>
            <a:r>
              <a:rPr lang="en-US" altLang="ko-KR" sz="1200" dirty="0">
                <a:latin typeface="Tahoma"/>
              </a:rPr>
              <a:t>s</a:t>
            </a:r>
            <a:r>
              <a:rPr lang="ko-KR" altLang="en-US" sz="1200" dirty="0" smtClean="0">
                <a:latin typeface="Tahoma"/>
              </a:rPr>
              <a:t>의 메모리 영역을 찾아갈 수 있게 </a:t>
            </a:r>
            <a:r>
              <a:rPr lang="en-US" altLang="ko-KR" sz="1200" dirty="0" smtClean="0">
                <a:latin typeface="Tahoma"/>
              </a:rPr>
              <a:t>User context LDT, GDT</a:t>
            </a:r>
            <a:r>
              <a:rPr lang="ko-KR" altLang="en-US" sz="1200" dirty="0" smtClean="0">
                <a:latin typeface="Tahoma"/>
              </a:rPr>
              <a:t>에 관한 데이터들을 초기화</a:t>
            </a:r>
            <a:endParaRPr lang="ko-KR" altLang="en-US" sz="1200" dirty="0"/>
          </a:p>
          <a:p>
            <a:pPr>
              <a:lnSpc>
                <a:spcPct val="150000"/>
              </a:lnSpc>
            </a:pP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017838" y="6457632"/>
            <a:ext cx="316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dirty="0">
                <a:latin typeface="굴림" panose="020B0600000101010101" pitchFamily="50" charset="-127"/>
              </a:rPr>
              <a:t>&lt;Geek-OS memory space&gt;</a:t>
            </a:r>
            <a:endParaRPr lang="ko-KR" altLang="en-US" sz="1800" dirty="0">
              <a:latin typeface="굴림" panose="020B0600000101010101" pitchFamily="50" charset="-127"/>
            </a:endParaRPr>
          </a:p>
        </p:txBody>
      </p:sp>
      <p:pic>
        <p:nvPicPr>
          <p:cNvPr id="22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0"/>
            <a:ext cx="6019800" cy="9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모서리가 둥근 직사각형 23"/>
          <p:cNvSpPr/>
          <p:nvPr/>
        </p:nvSpPr>
        <p:spPr>
          <a:xfrm>
            <a:off x="6106800" y="5200880"/>
            <a:ext cx="1360800" cy="1256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꺾인 연결선 2"/>
          <p:cNvCxnSpPr>
            <a:stCxn id="24" idx="0"/>
            <a:endCxn id="25" idx="0"/>
          </p:cNvCxnSpPr>
          <p:nvPr/>
        </p:nvCxnSpPr>
        <p:spPr>
          <a:xfrm rot="16200000" flipV="1">
            <a:off x="5202000" y="3615680"/>
            <a:ext cx="12700" cy="3170400"/>
          </a:xfrm>
          <a:prstGeom prst="bentConnector3">
            <a:avLst>
              <a:gd name="adj1" fmla="val 1800000"/>
            </a:avLst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모서리가 둥근 직사각형 24"/>
          <p:cNvSpPr/>
          <p:nvPr/>
        </p:nvSpPr>
        <p:spPr>
          <a:xfrm>
            <a:off x="1295400" y="5200880"/>
            <a:ext cx="4642800" cy="131031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 descr="cpu2.png (256×25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18850"/>
            <a:ext cx="1276980" cy="12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꺾인 연결선 33"/>
          <p:cNvCxnSpPr>
            <a:stCxn id="4098" idx="2"/>
            <a:endCxn id="24" idx="3"/>
          </p:cNvCxnSpPr>
          <p:nvPr/>
        </p:nvCxnSpPr>
        <p:spPr>
          <a:xfrm rot="5400000">
            <a:off x="6967732" y="4995698"/>
            <a:ext cx="1333426" cy="333690"/>
          </a:xfrm>
          <a:prstGeom prst="bentConnector2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3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168153"/>
            <a:ext cx="6934200" cy="2556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Descriptor Table : Segment</a:t>
            </a:r>
            <a:r>
              <a:rPr lang="ko-KR" altLang="en-US" sz="1200" dirty="0" smtClean="0">
                <a:latin typeface="+mn-ea"/>
                <a:ea typeface="+mn-ea"/>
              </a:rPr>
              <a:t>의 정보</a:t>
            </a:r>
            <a:r>
              <a:rPr lang="en-US" altLang="ko-KR" sz="1200" dirty="0" smtClean="0">
                <a:latin typeface="+mn-ea"/>
                <a:ea typeface="+mn-ea"/>
              </a:rPr>
              <a:t>( Base, Limit )</a:t>
            </a:r>
            <a:r>
              <a:rPr lang="ko-KR" altLang="en-US" sz="1200" dirty="0" smtClean="0">
                <a:latin typeface="+mn-ea"/>
                <a:ea typeface="+mn-ea"/>
              </a:rPr>
              <a:t>들을 보관하고 있는 테이블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Global Descriptor Table : OS </a:t>
            </a:r>
            <a:r>
              <a:rPr lang="ko-KR" altLang="en-US" sz="1200" dirty="0" smtClean="0">
                <a:latin typeface="+mn-ea"/>
                <a:ea typeface="+mn-ea"/>
              </a:rPr>
              <a:t>전체에 대한 </a:t>
            </a:r>
            <a:r>
              <a:rPr lang="en-US" altLang="ko-KR" sz="1200" dirty="0" smtClean="0">
                <a:latin typeface="+mn-ea"/>
                <a:ea typeface="+mn-ea"/>
              </a:rPr>
              <a:t>Segment Descriptor</a:t>
            </a:r>
            <a:r>
              <a:rPr lang="ko-KR" altLang="en-US" sz="1200" dirty="0" smtClean="0">
                <a:latin typeface="+mn-ea"/>
                <a:ea typeface="+mn-ea"/>
              </a:rPr>
              <a:t>들을 보관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GDTR</a:t>
            </a:r>
            <a:r>
              <a:rPr lang="ko-KR" altLang="en-US" sz="1200" dirty="0" smtClean="0">
                <a:latin typeface="+mn-ea"/>
                <a:ea typeface="+mn-ea"/>
              </a:rPr>
              <a:t>을 통해 접근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모든 </a:t>
            </a:r>
            <a:r>
              <a:rPr lang="en-US" altLang="ko-KR" sz="1200" dirty="0" smtClean="0">
                <a:latin typeface="+mn-ea"/>
                <a:ea typeface="+mn-ea"/>
              </a:rPr>
              <a:t>OS</a:t>
            </a:r>
            <a:r>
              <a:rPr lang="ko-KR" altLang="en-US" sz="1200" dirty="0" smtClean="0">
                <a:latin typeface="+mn-ea"/>
                <a:ea typeface="+mn-ea"/>
              </a:rPr>
              <a:t>는 </a:t>
            </a:r>
            <a:r>
              <a:rPr lang="en-US" altLang="ko-KR" sz="1200" dirty="0" smtClean="0">
                <a:latin typeface="+mn-ea"/>
                <a:ea typeface="+mn-ea"/>
              </a:rPr>
              <a:t>1</a:t>
            </a:r>
            <a:r>
              <a:rPr lang="ko-KR" altLang="en-US" sz="1200" dirty="0" smtClean="0">
                <a:latin typeface="+mn-ea"/>
                <a:ea typeface="+mn-ea"/>
              </a:rPr>
              <a:t>개의 </a:t>
            </a:r>
            <a:r>
              <a:rPr lang="en-US" altLang="ko-KR" sz="1200" dirty="0" smtClean="0">
                <a:latin typeface="+mn-ea"/>
                <a:ea typeface="+mn-ea"/>
              </a:rPr>
              <a:t>GDT</a:t>
            </a:r>
            <a:r>
              <a:rPr lang="ko-KR" altLang="en-US" sz="1200" dirty="0" smtClean="0">
                <a:latin typeface="+mn-ea"/>
                <a:ea typeface="+mn-ea"/>
              </a:rPr>
              <a:t>를 가짐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context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Descriptor Table - GDT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52950"/>
            <a:ext cx="4190297" cy="1924050"/>
          </a:xfrm>
          <a:prstGeom prst="rect">
            <a:avLst/>
          </a:prstGeom>
        </p:spPr>
      </p:pic>
      <p:pic>
        <p:nvPicPr>
          <p:cNvPr id="17" name="그림 16"/>
          <p:cNvPicPr/>
          <p:nvPr/>
        </p:nvPicPr>
        <p:blipFill>
          <a:blip r:embed="rId3"/>
          <a:stretch/>
        </p:blipFill>
        <p:spPr>
          <a:xfrm>
            <a:off x="5486400" y="3733800"/>
            <a:ext cx="2677020" cy="2729584"/>
          </a:xfrm>
          <a:prstGeom prst="rect">
            <a:avLst/>
          </a:prstGeom>
          <a:ln w="360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2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168153"/>
            <a:ext cx="5943600" cy="24800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Local Descriptor Table : Process</a:t>
            </a:r>
            <a:r>
              <a:rPr lang="ko-KR" altLang="en-US" sz="1200" dirty="0" smtClean="0">
                <a:latin typeface="+mn-ea"/>
                <a:ea typeface="+mn-ea"/>
              </a:rPr>
              <a:t>에 대한 </a:t>
            </a:r>
            <a:r>
              <a:rPr lang="en-US" altLang="ko-KR" sz="1200" dirty="0" smtClean="0">
                <a:latin typeface="+mn-ea"/>
                <a:ea typeface="+mn-ea"/>
              </a:rPr>
              <a:t>Segment Descriptor</a:t>
            </a:r>
            <a:r>
              <a:rPr lang="ko-KR" altLang="en-US" sz="1200" dirty="0" smtClean="0">
                <a:latin typeface="+mn-ea"/>
                <a:ea typeface="+mn-ea"/>
              </a:rPr>
              <a:t>들을 보관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ea typeface="+mn-ea"/>
              </a:rPr>
              <a:t>L</a:t>
            </a:r>
            <a:r>
              <a:rPr lang="en-US" altLang="ko-KR" sz="1200" dirty="0" smtClean="0">
                <a:latin typeface="+mn-ea"/>
                <a:ea typeface="+mn-ea"/>
              </a:rPr>
              <a:t>DTR</a:t>
            </a:r>
            <a:r>
              <a:rPr lang="ko-KR" altLang="en-US" sz="1200" dirty="0" smtClean="0">
                <a:latin typeface="+mn-ea"/>
                <a:ea typeface="+mn-ea"/>
              </a:rPr>
              <a:t>을 통해 접근</a:t>
            </a:r>
            <a:r>
              <a:rPr lang="en-US" altLang="ko-KR" sz="1200" dirty="0" smtClean="0">
                <a:latin typeface="+mn-ea"/>
                <a:ea typeface="+mn-ea"/>
              </a:rPr>
              <a:t>, Context Switching</a:t>
            </a:r>
            <a:r>
              <a:rPr lang="ko-KR" altLang="en-US" sz="1200" dirty="0" smtClean="0">
                <a:latin typeface="+mn-ea"/>
                <a:ea typeface="+mn-ea"/>
              </a:rPr>
              <a:t>과 관련성이 있음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LDT</a:t>
            </a:r>
            <a:r>
              <a:rPr lang="ko-KR" altLang="en-US" sz="1200" dirty="0" smtClean="0">
                <a:latin typeface="+mn-ea"/>
                <a:ea typeface="+mn-ea"/>
              </a:rPr>
              <a:t>의 위치를 나타내는 </a:t>
            </a:r>
            <a:r>
              <a:rPr lang="en-US" altLang="ko-KR" sz="1200" dirty="0" smtClean="0">
                <a:latin typeface="+mn-ea"/>
                <a:ea typeface="+mn-ea"/>
              </a:rPr>
              <a:t>Segment Descriptor</a:t>
            </a:r>
            <a:r>
              <a:rPr lang="ko-KR" altLang="en-US" sz="1200" dirty="0" smtClean="0">
                <a:latin typeface="+mn-ea"/>
                <a:ea typeface="+mn-ea"/>
              </a:rPr>
              <a:t>를 </a:t>
            </a:r>
            <a:r>
              <a:rPr lang="en-US" altLang="ko-KR" sz="1200" dirty="0" smtClean="0">
                <a:latin typeface="+mn-ea"/>
                <a:ea typeface="+mn-ea"/>
              </a:rPr>
              <a:t>GDT </a:t>
            </a:r>
            <a:r>
              <a:rPr lang="ko-KR" altLang="en-US" sz="1200" dirty="0" smtClean="0">
                <a:latin typeface="+mn-ea"/>
                <a:ea typeface="+mn-ea"/>
              </a:rPr>
              <a:t>내부에 저장한 뒤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해당 </a:t>
            </a:r>
            <a:r>
              <a:rPr lang="en-US" altLang="ko-KR" sz="1200" dirty="0" smtClean="0">
                <a:latin typeface="+mn-ea"/>
                <a:ea typeface="+mn-ea"/>
              </a:rPr>
              <a:t>Index</a:t>
            </a:r>
            <a:r>
              <a:rPr lang="ko-KR" altLang="en-US" sz="1200" dirty="0" smtClean="0">
                <a:latin typeface="+mn-ea"/>
                <a:ea typeface="+mn-ea"/>
              </a:rPr>
              <a:t>를 </a:t>
            </a:r>
            <a:r>
              <a:rPr lang="en-US" altLang="ko-KR" sz="1200" dirty="0" smtClean="0">
                <a:latin typeface="+mn-ea"/>
                <a:ea typeface="+mn-ea"/>
              </a:rPr>
              <a:t>LDTR Register</a:t>
            </a:r>
            <a:r>
              <a:rPr lang="ko-KR" altLang="en-US" sz="1200" dirty="0" smtClean="0">
                <a:latin typeface="+mn-ea"/>
                <a:ea typeface="+mn-ea"/>
              </a:rPr>
              <a:t>에 넣어주면 </a:t>
            </a:r>
            <a:r>
              <a:rPr lang="en-US" altLang="ko-KR" sz="1200" dirty="0" smtClean="0">
                <a:latin typeface="+mn-ea"/>
                <a:ea typeface="+mn-ea"/>
              </a:rPr>
              <a:t>CPU</a:t>
            </a:r>
            <a:r>
              <a:rPr lang="ko-KR" altLang="en-US" sz="1200" dirty="0" smtClean="0">
                <a:latin typeface="+mn-ea"/>
                <a:ea typeface="+mn-ea"/>
              </a:rPr>
              <a:t>는 </a:t>
            </a:r>
            <a:r>
              <a:rPr lang="en-US" altLang="ko-KR" sz="1200" dirty="0" smtClean="0">
                <a:latin typeface="+mn-ea"/>
                <a:ea typeface="+mn-ea"/>
              </a:rPr>
              <a:t>LDT</a:t>
            </a:r>
            <a:r>
              <a:rPr lang="ko-KR" altLang="en-US" sz="1200" dirty="0" smtClean="0">
                <a:latin typeface="+mn-ea"/>
                <a:ea typeface="+mn-ea"/>
              </a:rPr>
              <a:t>를 </a:t>
            </a:r>
            <a:r>
              <a:rPr lang="ko-KR" altLang="en-US" sz="1200" dirty="0" err="1" smtClean="0">
                <a:latin typeface="+mn-ea"/>
                <a:ea typeface="+mn-ea"/>
              </a:rPr>
              <a:t>읽어들여</a:t>
            </a:r>
            <a:r>
              <a:rPr lang="ko-KR" altLang="en-US" sz="1200" dirty="0" smtClean="0">
                <a:latin typeface="+mn-ea"/>
                <a:ea typeface="+mn-ea"/>
              </a:rPr>
              <a:t>  </a:t>
            </a:r>
            <a:r>
              <a:rPr lang="en-US" altLang="ko-KR" sz="1200" dirty="0" smtClean="0">
                <a:latin typeface="+mn-ea"/>
                <a:ea typeface="+mn-ea"/>
              </a:rPr>
              <a:t>Process</a:t>
            </a:r>
            <a:r>
              <a:rPr lang="ko-KR" altLang="en-US" sz="1200" dirty="0" smtClean="0">
                <a:latin typeface="+mn-ea"/>
                <a:ea typeface="+mn-ea"/>
              </a:rPr>
              <a:t>의 </a:t>
            </a:r>
            <a:r>
              <a:rPr lang="en-US" altLang="ko-KR" sz="1200" dirty="0" smtClean="0">
                <a:latin typeface="+mn-ea"/>
                <a:ea typeface="+mn-ea"/>
              </a:rPr>
              <a:t>Segment</a:t>
            </a:r>
            <a:r>
              <a:rPr lang="ko-KR" altLang="en-US" sz="1200" dirty="0" smtClean="0">
                <a:latin typeface="+mn-ea"/>
                <a:ea typeface="+mn-ea"/>
              </a:rPr>
              <a:t>들에 대한 정보에 접근가능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32bit </a:t>
            </a:r>
            <a:r>
              <a:rPr lang="ko-KR" altLang="en-US" sz="1200" dirty="0" smtClean="0">
                <a:latin typeface="+mn-ea"/>
                <a:ea typeface="+mn-ea"/>
              </a:rPr>
              <a:t>이상의 </a:t>
            </a:r>
            <a:r>
              <a:rPr lang="en-US" altLang="ko-KR" sz="1200" dirty="0" smtClean="0">
                <a:latin typeface="+mn-ea"/>
                <a:ea typeface="+mn-ea"/>
              </a:rPr>
              <a:t>OS</a:t>
            </a:r>
            <a:r>
              <a:rPr lang="ko-KR" altLang="en-US" sz="1200" dirty="0" smtClean="0">
                <a:latin typeface="+mn-ea"/>
                <a:ea typeface="+mn-ea"/>
              </a:rPr>
              <a:t>에서 </a:t>
            </a:r>
            <a:r>
              <a:rPr lang="en-US" altLang="ko-KR" sz="1200" dirty="0" smtClean="0">
                <a:latin typeface="+mn-ea"/>
                <a:ea typeface="+mn-ea"/>
              </a:rPr>
              <a:t>Segment Register</a:t>
            </a:r>
            <a:r>
              <a:rPr lang="ko-KR" altLang="en-US" sz="1200" dirty="0" smtClean="0">
                <a:latin typeface="+mn-ea"/>
                <a:ea typeface="+mn-ea"/>
              </a:rPr>
              <a:t>에는 </a:t>
            </a:r>
            <a:r>
              <a:rPr lang="en-US" altLang="ko-KR" sz="1200" dirty="0" smtClean="0">
                <a:latin typeface="+mn-ea"/>
                <a:ea typeface="+mn-ea"/>
              </a:rPr>
              <a:t>Segment</a:t>
            </a:r>
            <a:r>
              <a:rPr lang="ko-KR" altLang="en-US" sz="1200" dirty="0" smtClean="0">
                <a:latin typeface="+mn-ea"/>
                <a:ea typeface="+mn-ea"/>
              </a:rPr>
              <a:t>에 관한 </a:t>
            </a:r>
            <a:r>
              <a:rPr lang="en-US" altLang="ko-KR" sz="1200" dirty="0" smtClean="0">
                <a:latin typeface="+mn-ea"/>
                <a:ea typeface="+mn-ea"/>
              </a:rPr>
              <a:t>LDT</a:t>
            </a:r>
            <a:r>
              <a:rPr lang="ko-KR" altLang="en-US" sz="1200" dirty="0" smtClean="0">
                <a:latin typeface="+mn-ea"/>
                <a:ea typeface="+mn-ea"/>
              </a:rPr>
              <a:t>의 </a:t>
            </a:r>
            <a:r>
              <a:rPr lang="en-US" altLang="ko-KR" sz="1200" dirty="0" smtClean="0">
                <a:latin typeface="+mn-ea"/>
                <a:ea typeface="+mn-ea"/>
              </a:rPr>
              <a:t>Descriptor Number</a:t>
            </a:r>
            <a:r>
              <a:rPr lang="ko-KR" altLang="en-US" sz="1200" dirty="0" smtClean="0">
                <a:latin typeface="+mn-ea"/>
                <a:ea typeface="+mn-ea"/>
              </a:rPr>
              <a:t>가 들어가게 되어 </a:t>
            </a:r>
            <a:r>
              <a:rPr lang="en-US" altLang="ko-KR" sz="1200" dirty="0" smtClean="0">
                <a:latin typeface="+mn-ea"/>
                <a:ea typeface="+mn-ea"/>
              </a:rPr>
              <a:t>Segment Selector</a:t>
            </a:r>
            <a:r>
              <a:rPr lang="ko-KR" altLang="en-US" sz="1200" dirty="0" smtClean="0">
                <a:latin typeface="+mn-ea"/>
                <a:ea typeface="+mn-ea"/>
              </a:rPr>
              <a:t>라는 명칭으로 바뀌게 된다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context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Descriptor Table - LDT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70" y="4572000"/>
            <a:ext cx="3546566" cy="207110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95" y="5338073"/>
            <a:ext cx="4386263" cy="125708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272651"/>
            <a:ext cx="2701636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모서리가 둥근 직사각형 14"/>
          <p:cNvSpPr/>
          <p:nvPr/>
        </p:nvSpPr>
        <p:spPr>
          <a:xfrm>
            <a:off x="5867400" y="4531572"/>
            <a:ext cx="3006435" cy="11072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꺾인 연결선 9"/>
          <p:cNvCxnSpPr>
            <a:endCxn id="14" idx="0"/>
          </p:cNvCxnSpPr>
          <p:nvPr/>
        </p:nvCxnSpPr>
        <p:spPr>
          <a:xfrm rot="5400000" flipH="1" flipV="1">
            <a:off x="5680048" y="2688604"/>
            <a:ext cx="2258921" cy="1427017"/>
          </a:xfrm>
          <a:prstGeom prst="bentConnector3">
            <a:avLst>
              <a:gd name="adj1" fmla="val 11012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853831"/>
            <a:ext cx="1259558" cy="9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context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Descriptor Table – GDT, LDT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Shape 3"/>
          <p:cNvSpPr txBox="1"/>
          <p:nvPr/>
        </p:nvSpPr>
        <p:spPr>
          <a:xfrm>
            <a:off x="1305763" y="4248309"/>
            <a:ext cx="1668475" cy="211798"/>
          </a:xfrm>
          <a:prstGeom prst="rect">
            <a:avLst/>
          </a:prstGeom>
          <a:solidFill>
            <a:srgbClr val="FFFFFF"/>
          </a:solidFill>
          <a:ln w="10080">
            <a:solidFill>
              <a:srgbClr val="0000FF"/>
            </a:solidFill>
            <a:round/>
          </a:ln>
        </p:spPr>
        <p:txBody>
          <a:bodyPr lIns="77040" tIns="32040" rIns="77040" bIns="32040"/>
          <a:lstStyle/>
          <a:p>
            <a:pPr algn="ctr"/>
            <a:r>
              <a:rPr lang="en-US" sz="1050" b="1" dirty="0">
                <a:latin typeface="Tahoma"/>
              </a:rPr>
              <a:t>LDT Descriptor</a:t>
            </a:r>
            <a:endParaRPr dirty="0"/>
          </a:p>
        </p:txBody>
      </p:sp>
      <p:sp>
        <p:nvSpPr>
          <p:cNvPr id="13" name="TextShape 4"/>
          <p:cNvSpPr txBox="1"/>
          <p:nvPr/>
        </p:nvSpPr>
        <p:spPr>
          <a:xfrm>
            <a:off x="1305763" y="4460107"/>
            <a:ext cx="1668475" cy="211798"/>
          </a:xfrm>
          <a:prstGeom prst="rect">
            <a:avLst/>
          </a:prstGeom>
          <a:solidFill>
            <a:srgbClr val="FFFFFF"/>
          </a:solidFill>
          <a:ln w="10080">
            <a:solidFill>
              <a:srgbClr val="0000FF"/>
            </a:solidFill>
            <a:round/>
          </a:ln>
        </p:spPr>
        <p:txBody>
          <a:bodyPr lIns="77040" tIns="32040" rIns="77040" bIns="32040"/>
          <a:lstStyle/>
          <a:p>
            <a:pPr algn="ctr"/>
            <a:r>
              <a:rPr lang="en-US" sz="1050" b="1" dirty="0">
                <a:latin typeface="Tahoma"/>
              </a:rPr>
              <a:t>Segment Descriptor</a:t>
            </a:r>
            <a:endParaRPr dirty="0"/>
          </a:p>
        </p:txBody>
      </p:sp>
      <p:sp>
        <p:nvSpPr>
          <p:cNvPr id="18" name="TextShape 7"/>
          <p:cNvSpPr txBox="1"/>
          <p:nvPr/>
        </p:nvSpPr>
        <p:spPr>
          <a:xfrm>
            <a:off x="1309391" y="4674524"/>
            <a:ext cx="1668475" cy="211798"/>
          </a:xfrm>
          <a:prstGeom prst="rect">
            <a:avLst/>
          </a:prstGeom>
          <a:solidFill>
            <a:srgbClr val="FFFFFF"/>
          </a:solidFill>
          <a:ln w="10080">
            <a:solidFill>
              <a:srgbClr val="0000FF"/>
            </a:solidFill>
            <a:round/>
          </a:ln>
        </p:spPr>
        <p:txBody>
          <a:bodyPr lIns="77040" tIns="32040" rIns="77040" bIns="32040"/>
          <a:lstStyle/>
          <a:p>
            <a:pPr algn="ctr"/>
            <a:r>
              <a:rPr lang="en-US" sz="1050" b="1" dirty="0">
                <a:latin typeface="Tahoma"/>
              </a:rPr>
              <a:t>(NULL)</a:t>
            </a:r>
            <a:endParaRPr dirty="0"/>
          </a:p>
        </p:txBody>
      </p:sp>
      <p:sp>
        <p:nvSpPr>
          <p:cNvPr id="19" name="CustomShape 8"/>
          <p:cNvSpPr/>
          <p:nvPr/>
        </p:nvSpPr>
        <p:spPr>
          <a:xfrm>
            <a:off x="1160678" y="4024001"/>
            <a:ext cx="1958645" cy="2327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50" strike="noStrike">
                <a:latin typeface="Tahoma"/>
              </a:rPr>
              <a:t>GDT</a:t>
            </a:r>
            <a:endParaRPr/>
          </a:p>
        </p:txBody>
      </p:sp>
      <p:sp>
        <p:nvSpPr>
          <p:cNvPr id="26" name="Line 14"/>
          <p:cNvSpPr/>
          <p:nvPr/>
        </p:nvSpPr>
        <p:spPr>
          <a:xfrm flipH="1">
            <a:off x="3482035" y="2423877"/>
            <a:ext cx="1088" cy="1571030"/>
          </a:xfrm>
          <a:prstGeom prst="line">
            <a:avLst/>
          </a:prstGeom>
          <a:ln w="36000">
            <a:solidFill>
              <a:srgbClr val="198A8A"/>
            </a:solidFill>
            <a:custDash>
              <a:ds d="100000" sp="100000"/>
            </a:custDash>
            <a:round/>
          </a:ln>
        </p:spPr>
      </p:sp>
      <p:sp>
        <p:nvSpPr>
          <p:cNvPr id="27" name="Line 15"/>
          <p:cNvSpPr/>
          <p:nvPr/>
        </p:nvSpPr>
        <p:spPr>
          <a:xfrm>
            <a:off x="0" y="4024001"/>
            <a:ext cx="3482035" cy="0"/>
          </a:xfrm>
          <a:prstGeom prst="line">
            <a:avLst/>
          </a:prstGeom>
          <a:ln w="36000">
            <a:solidFill>
              <a:srgbClr val="198A8A"/>
            </a:solidFill>
            <a:custDash>
              <a:ds d="100000" sp="100000"/>
            </a:custDash>
            <a:round/>
          </a:ln>
        </p:spPr>
      </p:sp>
      <p:sp>
        <p:nvSpPr>
          <p:cNvPr id="28" name="CustomShape 16"/>
          <p:cNvSpPr/>
          <p:nvPr/>
        </p:nvSpPr>
        <p:spPr>
          <a:xfrm>
            <a:off x="2684069" y="2362200"/>
            <a:ext cx="652882" cy="3110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strike="noStrike" dirty="0">
                <a:solidFill>
                  <a:srgbClr val="FF0000"/>
                </a:solidFill>
                <a:latin typeface="Tahoma"/>
              </a:rPr>
              <a:t>CPU</a:t>
            </a:r>
            <a:endParaRPr dirty="0"/>
          </a:p>
        </p:txBody>
      </p:sp>
      <p:sp>
        <p:nvSpPr>
          <p:cNvPr id="30" name="CustomShape 17"/>
          <p:cNvSpPr/>
          <p:nvPr/>
        </p:nvSpPr>
        <p:spPr>
          <a:xfrm>
            <a:off x="7907122" y="2423877"/>
            <a:ext cx="1160678" cy="3491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FF0000"/>
                </a:solidFill>
                <a:latin typeface="Tahoma"/>
              </a:rPr>
              <a:t>Memory</a:t>
            </a:r>
            <a:endParaRPr/>
          </a:p>
        </p:txBody>
      </p:sp>
      <p:sp>
        <p:nvSpPr>
          <p:cNvPr id="31" name="CustomShape 18"/>
          <p:cNvSpPr/>
          <p:nvPr/>
        </p:nvSpPr>
        <p:spPr>
          <a:xfrm>
            <a:off x="725424" y="2976647"/>
            <a:ext cx="725424" cy="232745"/>
          </a:xfrm>
          <a:prstGeom prst="rect">
            <a:avLst/>
          </a:prstGeom>
          <a:solidFill>
            <a:srgbClr val="FFFFFF"/>
          </a:solidFill>
          <a:ln w="10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7040" tIns="32040" rIns="77040" bIns="32040" anchor="ctr"/>
          <a:lstStyle/>
          <a:p>
            <a:pPr algn="ctr"/>
            <a:r>
              <a:rPr lang="en-US" sz="800" b="1">
                <a:latin typeface="Tahoma"/>
              </a:rPr>
              <a:t>GDTR
Register</a:t>
            </a:r>
            <a:endParaRPr/>
          </a:p>
        </p:txBody>
      </p:sp>
      <p:sp>
        <p:nvSpPr>
          <p:cNvPr id="32" name="CustomShape 19"/>
          <p:cNvSpPr/>
          <p:nvPr/>
        </p:nvSpPr>
        <p:spPr>
          <a:xfrm>
            <a:off x="725424" y="3267579"/>
            <a:ext cx="725424" cy="232745"/>
          </a:xfrm>
          <a:prstGeom prst="rect">
            <a:avLst/>
          </a:prstGeom>
          <a:solidFill>
            <a:srgbClr val="FFFFFF"/>
          </a:solidFill>
          <a:ln w="10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7040" tIns="32040" rIns="77040" bIns="32040" anchor="ctr"/>
          <a:lstStyle/>
          <a:p>
            <a:pPr algn="ctr"/>
            <a:r>
              <a:rPr lang="en-US" sz="800" b="1">
                <a:latin typeface="Tahoma"/>
              </a:rPr>
              <a:t>LDTR
Register</a:t>
            </a:r>
            <a:endParaRPr/>
          </a:p>
        </p:txBody>
      </p:sp>
      <p:sp>
        <p:nvSpPr>
          <p:cNvPr id="33" name="CustomShape 20"/>
          <p:cNvSpPr/>
          <p:nvPr/>
        </p:nvSpPr>
        <p:spPr>
          <a:xfrm>
            <a:off x="1523390" y="2976647"/>
            <a:ext cx="906780" cy="232745"/>
          </a:xfrm>
          <a:prstGeom prst="rect">
            <a:avLst/>
          </a:prstGeom>
          <a:solidFill>
            <a:srgbClr val="FFFFFF"/>
          </a:solidFill>
          <a:ln w="10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7040" tIns="32040" rIns="77040" bIns="32040" anchor="ctr"/>
          <a:lstStyle/>
          <a:p>
            <a:pPr algn="ctr"/>
            <a:r>
              <a:rPr lang="en-US" sz="800" b="1">
                <a:latin typeface="Tahoma"/>
              </a:rPr>
              <a:t>Segment
Registers</a:t>
            </a:r>
            <a:endParaRPr/>
          </a:p>
        </p:txBody>
      </p:sp>
      <p:sp>
        <p:nvSpPr>
          <p:cNvPr id="34" name="CustomShape 21"/>
          <p:cNvSpPr/>
          <p:nvPr/>
        </p:nvSpPr>
        <p:spPr>
          <a:xfrm>
            <a:off x="1523390" y="3267579"/>
            <a:ext cx="906780" cy="232745"/>
          </a:xfrm>
          <a:prstGeom prst="rect">
            <a:avLst/>
          </a:prstGeom>
          <a:solidFill>
            <a:srgbClr val="FFFFFF"/>
          </a:solidFill>
          <a:ln w="10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7040" tIns="32040" rIns="77040" bIns="32040" anchor="ctr"/>
          <a:lstStyle/>
          <a:p>
            <a:pPr algn="ctr"/>
            <a:r>
              <a:rPr lang="en-US" sz="800" b="1" dirty="0">
                <a:latin typeface="Tahoma"/>
              </a:rPr>
              <a:t>TSS Segment
Register</a:t>
            </a:r>
            <a:endParaRPr dirty="0"/>
          </a:p>
        </p:txBody>
      </p:sp>
      <p:cxnSp>
        <p:nvCxnSpPr>
          <p:cNvPr id="35" name="Line 22"/>
          <p:cNvCxnSpPr/>
          <p:nvPr/>
        </p:nvCxnSpPr>
        <p:spPr>
          <a:xfrm rot="10800000" flipH="1" flipV="1">
            <a:off x="725423" y="3187360"/>
            <a:ext cx="583967" cy="1687403"/>
          </a:xfrm>
          <a:prstGeom prst="bentConnector3">
            <a:avLst>
              <a:gd name="adj1" fmla="val -39146"/>
            </a:avLst>
          </a:prstGeom>
          <a:ln w="648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38" name="Line 25"/>
          <p:cNvCxnSpPr>
            <a:stCxn id="33" idx="3"/>
            <a:endCxn id="13" idx="1"/>
          </p:cNvCxnSpPr>
          <p:nvPr/>
        </p:nvCxnSpPr>
        <p:spPr>
          <a:xfrm flipH="1">
            <a:off x="1305763" y="3093020"/>
            <a:ext cx="1124407" cy="1472986"/>
          </a:xfrm>
          <a:prstGeom prst="bentConnector5">
            <a:avLst>
              <a:gd name="adj1" fmla="val -20484"/>
              <a:gd name="adj2" fmla="val 57523"/>
              <a:gd name="adj3" fmla="val 120484"/>
            </a:avLst>
          </a:prstGeom>
          <a:ln w="648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39" name="Line 26"/>
          <p:cNvCxnSpPr>
            <a:stCxn id="11" idx="3"/>
            <a:endCxn id="32" idx="2"/>
          </p:cNvCxnSpPr>
          <p:nvPr/>
        </p:nvCxnSpPr>
        <p:spPr>
          <a:xfrm flipH="1" flipV="1">
            <a:off x="1088136" y="3500324"/>
            <a:ext cx="1886102" cy="853884"/>
          </a:xfrm>
          <a:prstGeom prst="bentConnector4">
            <a:avLst>
              <a:gd name="adj1" fmla="val -12212"/>
              <a:gd name="adj2" fmla="val 53453"/>
            </a:avLst>
          </a:prstGeom>
          <a:ln w="648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40" name="CustomShape 27"/>
          <p:cNvSpPr/>
          <p:nvPr/>
        </p:nvSpPr>
        <p:spPr>
          <a:xfrm>
            <a:off x="3681526" y="4720940"/>
            <a:ext cx="1015594" cy="523677"/>
          </a:xfrm>
          <a:prstGeom prst="rect">
            <a:avLst/>
          </a:prstGeom>
          <a:noFill/>
          <a:ln w="12600">
            <a:solidFill>
              <a:srgbClr val="804C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120" tIns="33120" rIns="78120" bIns="33120" anchor="ctr"/>
          <a:lstStyle/>
          <a:p>
            <a:pPr algn="ctr"/>
            <a:r>
              <a:rPr lang="en-US" sz="1200">
                <a:latin typeface="Tahoma"/>
              </a:rPr>
              <a:t>OS</a:t>
            </a:r>
            <a:endParaRPr/>
          </a:p>
          <a:p>
            <a:pPr algn="ctr"/>
            <a:r>
              <a:rPr lang="en-US" sz="1200">
                <a:latin typeface="Tahoma"/>
              </a:rPr>
              <a:t>Memory</a:t>
            </a:r>
            <a:endParaRPr/>
          </a:p>
          <a:p>
            <a:pPr algn="ctr"/>
            <a:r>
              <a:rPr lang="en-US" sz="1200">
                <a:latin typeface="Tahoma"/>
              </a:rPr>
              <a:t>Information</a:t>
            </a:r>
            <a:endParaRPr/>
          </a:p>
        </p:txBody>
      </p:sp>
      <p:cxnSp>
        <p:nvCxnSpPr>
          <p:cNvPr id="49" name="Line 37"/>
          <p:cNvCxnSpPr>
            <a:stCxn id="13" idx="3"/>
            <a:endCxn id="40" idx="1"/>
          </p:cNvCxnSpPr>
          <p:nvPr/>
        </p:nvCxnSpPr>
        <p:spPr>
          <a:xfrm>
            <a:off x="2974238" y="4566006"/>
            <a:ext cx="707288" cy="416773"/>
          </a:xfrm>
          <a:prstGeom prst="bentConnector3">
            <a:avLst/>
          </a:prstGeom>
          <a:ln w="6480">
            <a:solidFill>
              <a:srgbClr val="000000"/>
            </a:solidFill>
            <a:round/>
            <a:tailEnd type="triangle" w="med" len="med"/>
          </a:ln>
        </p:spPr>
      </p:cxnSp>
      <p:grpSp>
        <p:nvGrpSpPr>
          <p:cNvPr id="5" name="그룹 4"/>
          <p:cNvGrpSpPr/>
          <p:nvPr/>
        </p:nvGrpSpPr>
        <p:grpSpPr>
          <a:xfrm>
            <a:off x="725423" y="2611239"/>
            <a:ext cx="7471867" cy="3868528"/>
            <a:chOff x="725424" y="2597552"/>
            <a:chExt cx="7471867" cy="3868528"/>
          </a:xfrm>
        </p:grpSpPr>
        <p:sp>
          <p:nvSpPr>
            <p:cNvPr id="46" name="CustomShape 34"/>
            <p:cNvSpPr/>
            <p:nvPr/>
          </p:nvSpPr>
          <p:spPr>
            <a:xfrm>
              <a:off x="6166104" y="4925889"/>
              <a:ext cx="2031187" cy="1396471"/>
            </a:xfrm>
            <a:prstGeom prst="rect">
              <a:avLst/>
            </a:prstGeom>
            <a:noFill/>
            <a:ln w="1908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35"/>
            <p:cNvSpPr/>
            <p:nvPr/>
          </p:nvSpPr>
          <p:spPr>
            <a:xfrm>
              <a:off x="5730850" y="4809515"/>
              <a:ext cx="725424" cy="232745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6666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720" tIns="36720" rIns="81720" bIns="36720" anchor="ctr"/>
            <a:lstStyle/>
            <a:p>
              <a:pPr algn="ctr"/>
              <a:r>
                <a:rPr lang="en-US" sz="1300">
                  <a:latin typeface="Tahoma"/>
                </a:rPr>
                <a:t>Task</a:t>
              </a:r>
              <a:endParaRPr/>
            </a:p>
          </p:txBody>
        </p:sp>
        <p:sp>
          <p:nvSpPr>
            <p:cNvPr id="22" name="TextShape 10"/>
            <p:cNvSpPr txBox="1"/>
            <p:nvPr/>
          </p:nvSpPr>
          <p:spPr>
            <a:xfrm>
              <a:off x="1305763" y="5830686"/>
              <a:ext cx="1668475" cy="211798"/>
            </a:xfrm>
            <a:prstGeom prst="rect">
              <a:avLst/>
            </a:prstGeom>
            <a:solidFill>
              <a:srgbClr val="FFFFFF"/>
            </a:solidFill>
            <a:ln w="10080">
              <a:solidFill>
                <a:srgbClr val="0000FF"/>
              </a:solidFill>
              <a:round/>
            </a:ln>
          </p:spPr>
          <p:txBody>
            <a:bodyPr lIns="77040" tIns="32040" rIns="77040" bIns="32040"/>
            <a:lstStyle/>
            <a:p>
              <a:pPr algn="ctr"/>
              <a:r>
                <a:rPr lang="en-US" sz="1050" b="1">
                  <a:latin typeface="Tahoma"/>
                </a:rPr>
                <a:t>Segment Descriptor</a:t>
              </a:r>
              <a:endParaRPr/>
            </a:p>
          </p:txBody>
        </p:sp>
        <p:sp>
          <p:nvSpPr>
            <p:cNvPr id="23" name="TextShape 11"/>
            <p:cNvSpPr txBox="1"/>
            <p:nvPr/>
          </p:nvSpPr>
          <p:spPr>
            <a:xfrm>
              <a:off x="1305763" y="6042484"/>
              <a:ext cx="1668475" cy="211798"/>
            </a:xfrm>
            <a:prstGeom prst="rect">
              <a:avLst/>
            </a:prstGeom>
            <a:solidFill>
              <a:srgbClr val="FFFFFF"/>
            </a:solidFill>
            <a:ln w="10080">
              <a:solidFill>
                <a:srgbClr val="0000FF"/>
              </a:solidFill>
              <a:round/>
            </a:ln>
          </p:spPr>
          <p:txBody>
            <a:bodyPr lIns="77040" tIns="32040" rIns="77040" bIns="32040"/>
            <a:lstStyle/>
            <a:p>
              <a:pPr algn="ctr"/>
              <a:r>
                <a:rPr lang="en-US" sz="1050" b="1">
                  <a:latin typeface="Tahoma"/>
                </a:rPr>
                <a:t>Segment Descriptor</a:t>
              </a:r>
              <a:endParaRPr/>
            </a:p>
          </p:txBody>
        </p:sp>
        <p:sp>
          <p:nvSpPr>
            <p:cNvPr id="24" name="TextShape 12"/>
            <p:cNvSpPr txBox="1"/>
            <p:nvPr/>
          </p:nvSpPr>
          <p:spPr>
            <a:xfrm>
              <a:off x="1305763" y="6254282"/>
              <a:ext cx="1668475" cy="211798"/>
            </a:xfrm>
            <a:prstGeom prst="rect">
              <a:avLst/>
            </a:prstGeom>
            <a:solidFill>
              <a:srgbClr val="FFFFFF"/>
            </a:solidFill>
            <a:ln w="10080">
              <a:solidFill>
                <a:srgbClr val="0000FF"/>
              </a:solidFill>
              <a:round/>
            </a:ln>
          </p:spPr>
          <p:txBody>
            <a:bodyPr lIns="77040" tIns="32040" rIns="77040" bIns="32040"/>
            <a:lstStyle/>
            <a:p>
              <a:pPr algn="ctr"/>
              <a:r>
                <a:rPr lang="en-US" sz="1050" b="1" dirty="0">
                  <a:latin typeface="Tahoma"/>
                </a:rPr>
                <a:t>Segment Descriptor</a:t>
              </a:r>
              <a:endParaRPr dirty="0"/>
            </a:p>
          </p:txBody>
        </p:sp>
        <p:sp>
          <p:nvSpPr>
            <p:cNvPr id="25" name="CustomShape 13"/>
            <p:cNvSpPr/>
            <p:nvPr/>
          </p:nvSpPr>
          <p:spPr>
            <a:xfrm>
              <a:off x="1160678" y="5391379"/>
              <a:ext cx="1958645" cy="17455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050" strike="noStrike">
                  <a:latin typeface="Tahoma"/>
                </a:rPr>
                <a:t>LDT</a:t>
              </a:r>
              <a:endParaRPr/>
            </a:p>
          </p:txBody>
        </p:sp>
        <p:cxnSp>
          <p:nvCxnSpPr>
            <p:cNvPr id="36" name="Line 23"/>
            <p:cNvCxnSpPr>
              <a:stCxn id="32" idx="1"/>
            </p:cNvCxnSpPr>
            <p:nvPr/>
          </p:nvCxnSpPr>
          <p:spPr>
            <a:xfrm rot="10800000" flipH="1" flipV="1">
              <a:off x="725424" y="3370264"/>
              <a:ext cx="579977" cy="3095815"/>
            </a:xfrm>
            <a:prstGeom prst="bentConnector4">
              <a:avLst>
                <a:gd name="adj1" fmla="val -39415"/>
                <a:gd name="adj2" fmla="val 99943"/>
              </a:avLst>
            </a:prstGeom>
            <a:ln w="6480">
              <a:solidFill>
                <a:srgbClr val="000000"/>
              </a:solidFill>
              <a:round/>
              <a:tailEnd type="triangle" w="med" len="med"/>
            </a:ln>
          </p:spPr>
        </p:cxnSp>
        <p:sp>
          <p:nvSpPr>
            <p:cNvPr id="43" name="CustomShape 31"/>
            <p:cNvSpPr/>
            <p:nvPr/>
          </p:nvSpPr>
          <p:spPr>
            <a:xfrm>
              <a:off x="6456274" y="5100447"/>
              <a:ext cx="1305763" cy="640049"/>
            </a:xfrm>
            <a:prstGeom prst="rect">
              <a:avLst/>
            </a:prstGeom>
            <a:solidFill>
              <a:srgbClr val="CFE7F5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2000" tIns="27000" rIns="72000" bIns="27000" anchor="ctr"/>
            <a:lstStyle/>
            <a:p>
              <a:r>
                <a:rPr lang="en-US" sz="1050">
                  <a:latin typeface="Tahoma"/>
                </a:rPr>
                <a:t>Code Segment</a:t>
              </a:r>
              <a:endParaRPr/>
            </a:p>
            <a:p>
              <a:endParaRPr/>
            </a:p>
            <a:p>
              <a:endParaRPr/>
            </a:p>
            <a:p>
              <a:endParaRPr/>
            </a:p>
          </p:txBody>
        </p:sp>
        <p:sp>
          <p:nvSpPr>
            <p:cNvPr id="44" name="CustomShape 32"/>
            <p:cNvSpPr/>
            <p:nvPr/>
          </p:nvSpPr>
          <p:spPr>
            <a:xfrm>
              <a:off x="6601358" y="5333193"/>
              <a:ext cx="1305763" cy="640049"/>
            </a:xfrm>
            <a:prstGeom prst="rect">
              <a:avLst/>
            </a:prstGeom>
            <a:solidFill>
              <a:srgbClr val="CFE7F5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2000" tIns="27000" rIns="72000" bIns="27000" anchor="ctr"/>
            <a:lstStyle/>
            <a:p>
              <a:r>
                <a:rPr lang="en-US" sz="1050">
                  <a:latin typeface="Tahoma"/>
                </a:rPr>
                <a:t>Data Segment</a:t>
              </a:r>
              <a:endParaRPr/>
            </a:p>
            <a:p>
              <a:endParaRPr/>
            </a:p>
            <a:p>
              <a:endParaRPr/>
            </a:p>
            <a:p>
              <a:endParaRPr/>
            </a:p>
          </p:txBody>
        </p:sp>
        <p:sp>
          <p:nvSpPr>
            <p:cNvPr id="45" name="CustomShape 33"/>
            <p:cNvSpPr/>
            <p:nvPr/>
          </p:nvSpPr>
          <p:spPr>
            <a:xfrm>
              <a:off x="6782714" y="5565938"/>
              <a:ext cx="1305763" cy="640049"/>
            </a:xfrm>
            <a:prstGeom prst="rect">
              <a:avLst/>
            </a:prstGeom>
            <a:solidFill>
              <a:srgbClr val="CFE7F5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2000" tIns="27000" rIns="72000" bIns="27000" anchor="ctr"/>
            <a:lstStyle/>
            <a:p>
              <a:r>
                <a:rPr lang="en-US" sz="1050">
                  <a:latin typeface="Tahoma"/>
                </a:rPr>
                <a:t>Stack Segment</a:t>
              </a:r>
              <a:endParaRPr/>
            </a:p>
            <a:p>
              <a:endParaRPr/>
            </a:p>
            <a:p>
              <a:endParaRPr/>
            </a:p>
            <a:p>
              <a:endParaRPr/>
            </a:p>
          </p:txBody>
        </p:sp>
        <p:cxnSp>
          <p:nvCxnSpPr>
            <p:cNvPr id="50" name="Line 38"/>
            <p:cNvCxnSpPr>
              <a:stCxn id="24" idx="3"/>
              <a:endCxn id="46" idx="1"/>
            </p:cNvCxnSpPr>
            <p:nvPr/>
          </p:nvCxnSpPr>
          <p:spPr>
            <a:xfrm flipV="1">
              <a:off x="2974238" y="5624124"/>
              <a:ext cx="3192228" cy="736348"/>
            </a:xfrm>
            <a:prstGeom prst="bentConnector3">
              <a:avLst>
                <a:gd name="adj1" fmla="val 83670"/>
              </a:avLst>
            </a:prstGeom>
            <a:ln w="6480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51" name="Line 40"/>
            <p:cNvCxnSpPr>
              <a:stCxn id="23" idx="3"/>
              <a:endCxn id="46" idx="1"/>
            </p:cNvCxnSpPr>
            <p:nvPr/>
          </p:nvCxnSpPr>
          <p:spPr>
            <a:xfrm flipV="1">
              <a:off x="2974238" y="5624124"/>
              <a:ext cx="3192228" cy="524550"/>
            </a:xfrm>
            <a:prstGeom prst="bentConnector3">
              <a:avLst>
                <a:gd name="adj1" fmla="val 83441"/>
              </a:avLst>
            </a:prstGeom>
            <a:ln w="6480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52" name="Line 41"/>
            <p:cNvCxnSpPr>
              <a:stCxn id="22" idx="3"/>
              <a:endCxn id="46" idx="1"/>
            </p:cNvCxnSpPr>
            <p:nvPr/>
          </p:nvCxnSpPr>
          <p:spPr>
            <a:xfrm flipV="1">
              <a:off x="2974238" y="5624124"/>
              <a:ext cx="3192228" cy="312751"/>
            </a:xfrm>
            <a:prstGeom prst="bentConnector3">
              <a:avLst>
                <a:gd name="adj1" fmla="val 83441"/>
              </a:avLst>
            </a:prstGeom>
            <a:ln w="6480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53" name="Line 42"/>
            <p:cNvCxnSpPr>
              <a:stCxn id="23" idx="1"/>
              <a:endCxn id="33" idx="0"/>
            </p:cNvCxnSpPr>
            <p:nvPr/>
          </p:nvCxnSpPr>
          <p:spPr>
            <a:xfrm rot="10800000" flipH="1">
              <a:off x="1305763" y="2962961"/>
              <a:ext cx="671018" cy="3185423"/>
            </a:xfrm>
            <a:prstGeom prst="bentConnector4">
              <a:avLst>
                <a:gd name="adj1" fmla="val -149790"/>
                <a:gd name="adj2" fmla="val 104214"/>
              </a:avLst>
            </a:prstGeom>
            <a:ln w="6480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54" name="Line 44"/>
            <p:cNvCxnSpPr>
              <a:stCxn id="46" idx="2"/>
              <a:endCxn id="83" idx="1"/>
            </p:cNvCxnSpPr>
            <p:nvPr/>
          </p:nvCxnSpPr>
          <p:spPr>
            <a:xfrm rot="5400000" flipH="1">
              <a:off x="2417598" y="1558261"/>
              <a:ext cx="3724809" cy="5803391"/>
            </a:xfrm>
            <a:prstGeom prst="bentConnector4">
              <a:avLst>
                <a:gd name="adj1" fmla="val -6137"/>
                <a:gd name="adj2" fmla="val 121987"/>
              </a:avLst>
            </a:prstGeom>
            <a:ln w="6480">
              <a:solidFill>
                <a:srgbClr val="000000"/>
              </a:solidFill>
              <a:round/>
              <a:tailEnd type="triangle" w="med" len="med"/>
            </a:ln>
          </p:spPr>
        </p:cxnSp>
      </p:grpSp>
      <p:grpSp>
        <p:nvGrpSpPr>
          <p:cNvPr id="4" name="그룹 3"/>
          <p:cNvGrpSpPr/>
          <p:nvPr/>
        </p:nvGrpSpPr>
        <p:grpSpPr>
          <a:xfrm>
            <a:off x="2684069" y="2416022"/>
            <a:ext cx="6276006" cy="3483628"/>
            <a:chOff x="2684069" y="2416022"/>
            <a:chExt cx="6276006" cy="3483628"/>
          </a:xfrm>
        </p:grpSpPr>
        <p:grpSp>
          <p:nvGrpSpPr>
            <p:cNvPr id="3" name="그룹 2"/>
            <p:cNvGrpSpPr/>
            <p:nvPr/>
          </p:nvGrpSpPr>
          <p:grpSpPr>
            <a:xfrm>
              <a:off x="2684069" y="2416022"/>
              <a:ext cx="6276006" cy="3483628"/>
              <a:chOff x="2684069" y="2416022"/>
              <a:chExt cx="6276006" cy="3483628"/>
            </a:xfrm>
          </p:grpSpPr>
          <p:sp>
            <p:nvSpPr>
              <p:cNvPr id="55" name="TextShape 45"/>
              <p:cNvSpPr txBox="1"/>
              <p:nvPr/>
            </p:nvSpPr>
            <p:spPr>
              <a:xfrm>
                <a:off x="3844747" y="2648186"/>
                <a:ext cx="906780" cy="590300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800080"/>
                </a:solidFill>
                <a:round/>
              </a:ln>
            </p:spPr>
          </p:sp>
          <p:sp>
            <p:nvSpPr>
              <p:cNvPr id="57" name="CustomShape 47"/>
              <p:cNvSpPr/>
              <p:nvPr/>
            </p:nvSpPr>
            <p:spPr>
              <a:xfrm>
                <a:off x="3554578" y="2416022"/>
                <a:ext cx="1523390" cy="1824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strike="noStrike" dirty="0">
                    <a:latin typeface="Tahoma"/>
                  </a:rPr>
                  <a:t>Linear Address Space</a:t>
                </a:r>
                <a:endParaRPr dirty="0"/>
              </a:p>
            </p:txBody>
          </p:sp>
          <p:sp>
            <p:nvSpPr>
              <p:cNvPr id="58" name="TextShape 48"/>
              <p:cNvSpPr txBox="1"/>
              <p:nvPr/>
            </p:nvSpPr>
            <p:spPr>
              <a:xfrm>
                <a:off x="5404409" y="2677570"/>
                <a:ext cx="870509" cy="211798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800080"/>
                </a:solidFill>
                <a:round/>
              </a:ln>
            </p:spPr>
            <p:txBody>
              <a:bodyPr lIns="77040" tIns="32040" rIns="77040" bIns="32040"/>
              <a:lstStyle/>
              <a:p>
                <a:pPr algn="ctr"/>
                <a:r>
                  <a:rPr lang="en-US" sz="1050" b="1">
                    <a:latin typeface="Tahoma"/>
                  </a:rPr>
                  <a:t>Directory</a:t>
                </a:r>
                <a:endParaRPr/>
              </a:p>
            </p:txBody>
          </p:sp>
          <p:sp>
            <p:nvSpPr>
              <p:cNvPr id="59" name="TextShape 49"/>
              <p:cNvSpPr txBox="1"/>
              <p:nvPr/>
            </p:nvSpPr>
            <p:spPr>
              <a:xfrm>
                <a:off x="6274918" y="2677570"/>
                <a:ext cx="580339" cy="211798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800080"/>
                </a:solidFill>
                <a:round/>
              </a:ln>
            </p:spPr>
            <p:txBody>
              <a:bodyPr lIns="77040" tIns="32040" rIns="77040" bIns="32040"/>
              <a:lstStyle/>
              <a:p>
                <a:pPr algn="ctr"/>
                <a:r>
                  <a:rPr lang="en-US" sz="1050" b="1">
                    <a:latin typeface="Tahoma"/>
                  </a:rPr>
                  <a:t>Table</a:t>
                </a:r>
                <a:endParaRPr/>
              </a:p>
            </p:txBody>
          </p:sp>
          <p:sp>
            <p:nvSpPr>
              <p:cNvPr id="60" name="TextShape 50"/>
              <p:cNvSpPr txBox="1"/>
              <p:nvPr/>
            </p:nvSpPr>
            <p:spPr>
              <a:xfrm>
                <a:off x="6855257" y="2677570"/>
                <a:ext cx="870509" cy="211798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800080"/>
                </a:solidFill>
                <a:round/>
              </a:ln>
            </p:spPr>
            <p:txBody>
              <a:bodyPr lIns="77040" tIns="32040" rIns="77040" bIns="32040"/>
              <a:lstStyle/>
              <a:p>
                <a:pPr algn="ctr"/>
                <a:r>
                  <a:rPr lang="en-US" sz="1050" b="1">
                    <a:latin typeface="Tahoma"/>
                  </a:rPr>
                  <a:t>Offset</a:t>
                </a:r>
                <a:endParaRPr/>
              </a:p>
            </p:txBody>
          </p:sp>
          <p:sp>
            <p:nvSpPr>
              <p:cNvPr id="61" name="CustomShape 51"/>
              <p:cNvSpPr/>
              <p:nvPr/>
            </p:nvSpPr>
            <p:spPr>
              <a:xfrm>
                <a:off x="5984748" y="2436969"/>
                <a:ext cx="1160678" cy="1824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strike="noStrike">
                    <a:latin typeface="Tahoma"/>
                  </a:rPr>
                  <a:t>Linear Address</a:t>
                </a:r>
                <a:endParaRPr/>
              </a:p>
            </p:txBody>
          </p:sp>
          <p:cxnSp>
            <p:nvCxnSpPr>
              <p:cNvPr id="62" name="Line 52"/>
              <p:cNvCxnSpPr>
                <a:stCxn id="56" idx="3"/>
                <a:endCxn id="58" idx="1"/>
              </p:cNvCxnSpPr>
              <p:nvPr/>
            </p:nvCxnSpPr>
            <p:spPr>
              <a:xfrm flipV="1">
                <a:off x="4751527" y="2783469"/>
                <a:ext cx="653244" cy="107645"/>
              </a:xfrm>
              <a:prstGeom prst="bentConnector3">
                <a:avLst/>
              </a:prstGeom>
              <a:ln w="10080">
                <a:solidFill>
                  <a:srgbClr val="000000"/>
                </a:solidFill>
                <a:round/>
                <a:tailEnd type="triangle" w="med" len="med"/>
              </a:ln>
            </p:spPr>
          </p:cxnSp>
          <p:cxnSp>
            <p:nvCxnSpPr>
              <p:cNvPr id="63" name="Line 53"/>
              <p:cNvCxnSpPr>
                <a:stCxn id="58" idx="2"/>
                <a:endCxn id="64" idx="1"/>
              </p:cNvCxnSpPr>
              <p:nvPr/>
            </p:nvCxnSpPr>
            <p:spPr>
              <a:xfrm rot="5400000">
                <a:off x="5177171" y="2862707"/>
                <a:ext cx="635831" cy="689153"/>
              </a:xfrm>
              <a:prstGeom prst="bentConnector4">
                <a:avLst>
                  <a:gd name="adj1" fmla="val 26790"/>
                  <a:gd name="adj2" fmla="val 133421"/>
                </a:avLst>
              </a:prstGeom>
              <a:ln w="10080">
                <a:solidFill>
                  <a:srgbClr val="000000"/>
                </a:solidFill>
                <a:round/>
                <a:tailEnd type="triangle" w="med" len="med"/>
              </a:ln>
            </p:spPr>
          </p:cxnSp>
          <p:sp>
            <p:nvSpPr>
              <p:cNvPr id="64" name="TextShape 54"/>
              <p:cNvSpPr txBox="1"/>
              <p:nvPr/>
            </p:nvSpPr>
            <p:spPr>
              <a:xfrm>
                <a:off x="5150510" y="3230049"/>
                <a:ext cx="1305763" cy="590300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800080"/>
                </a:solidFill>
                <a:round/>
              </a:ln>
            </p:spPr>
          </p:sp>
          <p:sp>
            <p:nvSpPr>
              <p:cNvPr id="65" name="TextShape 55"/>
              <p:cNvSpPr txBox="1"/>
              <p:nvPr/>
            </p:nvSpPr>
            <p:spPr>
              <a:xfrm>
                <a:off x="5150510" y="3383951"/>
                <a:ext cx="1305763" cy="310424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800080"/>
                </a:solidFill>
                <a:round/>
              </a:ln>
            </p:spPr>
            <p:txBody>
              <a:bodyPr lIns="77040" tIns="32040" rIns="77040" bIns="32040"/>
              <a:lstStyle/>
              <a:p>
                <a:pPr algn="ctr"/>
                <a:r>
                  <a:rPr lang="en-US" sz="1050" b="1">
                    <a:latin typeface="Tahoma"/>
                  </a:rPr>
                  <a:t>Page Directory</a:t>
                </a:r>
                <a:endParaRPr/>
              </a:p>
              <a:p>
                <a:pPr algn="ctr"/>
                <a:r>
                  <a:rPr lang="en-US" sz="1050" b="1">
                    <a:latin typeface="Tahoma"/>
                  </a:rPr>
                  <a:t>Entry</a:t>
                </a:r>
                <a:endParaRPr/>
              </a:p>
            </p:txBody>
          </p:sp>
          <p:sp>
            <p:nvSpPr>
              <p:cNvPr id="66" name="CustomShape 56"/>
              <p:cNvSpPr/>
              <p:nvPr/>
            </p:nvSpPr>
            <p:spPr>
              <a:xfrm>
                <a:off x="5223053" y="3034834"/>
                <a:ext cx="1160678" cy="1824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strike="noStrike">
                    <a:latin typeface="Tahoma"/>
                  </a:rPr>
                  <a:t>Page Directory</a:t>
                </a:r>
                <a:endParaRPr/>
              </a:p>
            </p:txBody>
          </p:sp>
          <p:sp>
            <p:nvSpPr>
              <p:cNvPr id="67" name="TextShape 57"/>
              <p:cNvSpPr txBox="1"/>
              <p:nvPr/>
            </p:nvSpPr>
            <p:spPr>
              <a:xfrm>
                <a:off x="6782714" y="3230049"/>
                <a:ext cx="1015594" cy="590300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800080"/>
                </a:solidFill>
                <a:round/>
              </a:ln>
            </p:spPr>
          </p:sp>
          <p:sp>
            <p:nvSpPr>
              <p:cNvPr id="68" name="TextShape 58"/>
              <p:cNvSpPr txBox="1"/>
              <p:nvPr/>
            </p:nvSpPr>
            <p:spPr>
              <a:xfrm>
                <a:off x="6782714" y="3335366"/>
                <a:ext cx="1015594" cy="310424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800080"/>
                </a:solidFill>
                <a:round/>
              </a:ln>
            </p:spPr>
            <p:txBody>
              <a:bodyPr lIns="77040" tIns="32040" rIns="77040" bIns="32040"/>
              <a:lstStyle/>
              <a:p>
                <a:pPr algn="ctr"/>
                <a:r>
                  <a:rPr lang="en-US" sz="1050" b="1">
                    <a:latin typeface="Tahoma"/>
                  </a:rPr>
                  <a:t>Page Table</a:t>
                </a:r>
                <a:endParaRPr/>
              </a:p>
              <a:p>
                <a:pPr algn="ctr"/>
                <a:r>
                  <a:rPr lang="en-US" sz="1050" b="1">
                    <a:latin typeface="Tahoma"/>
                  </a:rPr>
                  <a:t>Entry</a:t>
                </a:r>
                <a:endParaRPr/>
              </a:p>
            </p:txBody>
          </p:sp>
          <p:sp>
            <p:nvSpPr>
              <p:cNvPr id="69" name="CustomShape 59"/>
              <p:cNvSpPr/>
              <p:nvPr/>
            </p:nvSpPr>
            <p:spPr>
              <a:xfrm>
                <a:off x="6891528" y="3026979"/>
                <a:ext cx="834238" cy="1824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strike="noStrike">
                    <a:latin typeface="Tahoma"/>
                  </a:rPr>
                  <a:t>Page Table</a:t>
                </a:r>
                <a:endParaRPr/>
              </a:p>
            </p:txBody>
          </p:sp>
          <p:sp>
            <p:nvSpPr>
              <p:cNvPr id="70" name="TextShape 60"/>
              <p:cNvSpPr txBox="1"/>
              <p:nvPr/>
            </p:nvSpPr>
            <p:spPr>
              <a:xfrm>
                <a:off x="8124749" y="3230049"/>
                <a:ext cx="835326" cy="590300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800080"/>
                </a:solidFill>
                <a:round/>
              </a:ln>
            </p:spPr>
          </p:sp>
          <p:sp>
            <p:nvSpPr>
              <p:cNvPr id="71" name="TextShape 61"/>
              <p:cNvSpPr txBox="1"/>
              <p:nvPr/>
            </p:nvSpPr>
            <p:spPr>
              <a:xfrm>
                <a:off x="8124749" y="3230049"/>
                <a:ext cx="835326" cy="310424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800080"/>
                </a:solidFill>
                <a:round/>
              </a:ln>
            </p:spPr>
            <p:txBody>
              <a:bodyPr lIns="77040" tIns="32040" rIns="77040" bIns="32040"/>
              <a:lstStyle/>
              <a:p>
                <a:pPr algn="ctr"/>
                <a:r>
                  <a:rPr lang="en-US" sz="1050" b="1">
                    <a:latin typeface="Tahoma"/>
                  </a:rPr>
                  <a:t>Physical</a:t>
                </a:r>
                <a:endParaRPr/>
              </a:p>
              <a:p>
                <a:pPr algn="ctr"/>
                <a:r>
                  <a:rPr lang="en-US" sz="1050" b="1">
                    <a:latin typeface="Tahoma"/>
                  </a:rPr>
                  <a:t>Address</a:t>
                </a:r>
                <a:endParaRPr/>
              </a:p>
            </p:txBody>
          </p:sp>
          <p:sp>
            <p:nvSpPr>
              <p:cNvPr id="72" name="CustomShape 62"/>
              <p:cNvSpPr/>
              <p:nvPr/>
            </p:nvSpPr>
            <p:spPr>
              <a:xfrm>
                <a:off x="8214339" y="3026979"/>
                <a:ext cx="686251" cy="1824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strike="noStrike">
                    <a:latin typeface="Tahoma"/>
                  </a:rPr>
                  <a:t>Page</a:t>
                </a:r>
                <a:endParaRPr/>
              </a:p>
            </p:txBody>
          </p:sp>
          <p:cxnSp>
            <p:nvCxnSpPr>
              <p:cNvPr id="73" name="Line 63"/>
              <p:cNvCxnSpPr>
                <a:stCxn id="59" idx="2"/>
                <a:endCxn id="68" idx="1"/>
              </p:cNvCxnSpPr>
              <p:nvPr/>
            </p:nvCxnSpPr>
            <p:spPr>
              <a:xfrm>
                <a:off x="6565087" y="2889368"/>
                <a:ext cx="217990" cy="601355"/>
              </a:xfrm>
              <a:prstGeom prst="bentConnector3">
                <a:avLst/>
              </a:prstGeom>
              <a:ln w="10080">
                <a:solidFill>
                  <a:srgbClr val="000000"/>
                </a:solidFill>
                <a:round/>
                <a:tailEnd type="triangle" w="med" len="med"/>
              </a:ln>
            </p:spPr>
          </p:cxnSp>
          <p:sp>
            <p:nvSpPr>
              <p:cNvPr id="74" name="TextShape 64"/>
              <p:cNvSpPr txBox="1"/>
              <p:nvPr/>
            </p:nvSpPr>
            <p:spPr>
              <a:xfrm>
                <a:off x="5150510" y="3694375"/>
                <a:ext cx="1305763" cy="350572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800080"/>
                </a:solidFill>
                <a:round/>
              </a:ln>
            </p:spPr>
          </p:sp>
          <p:sp>
            <p:nvSpPr>
              <p:cNvPr id="75" name="TextShape 65"/>
              <p:cNvSpPr txBox="1"/>
              <p:nvPr/>
            </p:nvSpPr>
            <p:spPr>
              <a:xfrm>
                <a:off x="6782714" y="3645790"/>
                <a:ext cx="1015594" cy="407304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800080"/>
                </a:solidFill>
                <a:round/>
              </a:ln>
            </p:spPr>
          </p:sp>
          <p:sp>
            <p:nvSpPr>
              <p:cNvPr id="76" name="TextShape 66"/>
              <p:cNvSpPr txBox="1"/>
              <p:nvPr/>
            </p:nvSpPr>
            <p:spPr>
              <a:xfrm>
                <a:off x="8124749" y="3703976"/>
                <a:ext cx="835326" cy="347663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800080"/>
                </a:solidFill>
                <a:round/>
              </a:ln>
            </p:spPr>
          </p:sp>
          <p:cxnSp>
            <p:nvCxnSpPr>
              <p:cNvPr id="77" name="Line 67"/>
              <p:cNvCxnSpPr>
                <a:stCxn id="65" idx="3"/>
                <a:endCxn id="75" idx="1"/>
              </p:cNvCxnSpPr>
              <p:nvPr/>
            </p:nvCxnSpPr>
            <p:spPr>
              <a:xfrm>
                <a:off x="6456274" y="3539018"/>
                <a:ext cx="326804" cy="310715"/>
              </a:xfrm>
              <a:prstGeom prst="bentConnector3">
                <a:avLst/>
              </a:prstGeom>
              <a:ln w="10080">
                <a:solidFill>
                  <a:srgbClr val="000000"/>
                </a:solidFill>
                <a:round/>
                <a:tailEnd type="triangle" w="med" len="med"/>
              </a:ln>
            </p:spPr>
          </p:cxnSp>
          <p:cxnSp>
            <p:nvCxnSpPr>
              <p:cNvPr id="78" name="Line 68"/>
              <p:cNvCxnSpPr>
                <a:stCxn id="60" idx="3"/>
                <a:endCxn id="71" idx="1"/>
              </p:cNvCxnSpPr>
              <p:nvPr/>
            </p:nvCxnSpPr>
            <p:spPr>
              <a:xfrm>
                <a:off x="7725766" y="2783469"/>
                <a:ext cx="399346" cy="601937"/>
              </a:xfrm>
              <a:prstGeom prst="bentConnector3">
                <a:avLst/>
              </a:prstGeom>
              <a:ln w="10080">
                <a:solidFill>
                  <a:srgbClr val="000000"/>
                </a:solidFill>
                <a:round/>
                <a:tailEnd type="triangle" w="med" len="med"/>
              </a:ln>
            </p:spPr>
          </p:cxnSp>
          <p:cxnSp>
            <p:nvCxnSpPr>
              <p:cNvPr id="79" name="Line 69"/>
              <p:cNvCxnSpPr>
                <a:stCxn id="45" idx="3"/>
                <a:endCxn id="56" idx="2"/>
              </p:cNvCxnSpPr>
              <p:nvPr/>
            </p:nvCxnSpPr>
            <p:spPr>
              <a:xfrm flipH="1" flipV="1">
                <a:off x="4298137" y="3046180"/>
                <a:ext cx="3790339" cy="2853470"/>
              </a:xfrm>
              <a:prstGeom prst="bentConnector4">
                <a:avLst>
                  <a:gd name="adj1" fmla="val -6031"/>
                  <a:gd name="adj2" fmla="val 59978"/>
                </a:avLst>
              </a:prstGeom>
              <a:ln w="6480">
                <a:solidFill>
                  <a:srgbClr val="000000"/>
                </a:solidFill>
                <a:round/>
                <a:tailEnd type="triangle" w="med" len="med"/>
              </a:ln>
            </p:spPr>
          </p:cxnSp>
          <p:sp>
            <p:nvSpPr>
              <p:cNvPr id="80" name="CustomShape 70"/>
              <p:cNvSpPr/>
              <p:nvPr/>
            </p:nvSpPr>
            <p:spPr>
              <a:xfrm>
                <a:off x="2684069" y="3267579"/>
                <a:ext cx="725424" cy="232745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77040" tIns="32040" rIns="77040" bIns="32040" anchor="ctr"/>
              <a:lstStyle/>
              <a:p>
                <a:pPr algn="ctr"/>
                <a:r>
                  <a:rPr lang="en-US" sz="800" b="1">
                    <a:latin typeface="Tahoma"/>
                  </a:rPr>
                  <a:t>CR3
Register</a:t>
                </a:r>
                <a:endParaRPr/>
              </a:p>
            </p:txBody>
          </p:sp>
          <p:cxnSp>
            <p:nvCxnSpPr>
              <p:cNvPr id="81" name="Line 71"/>
              <p:cNvCxnSpPr>
                <a:stCxn id="80" idx="2"/>
                <a:endCxn id="74" idx="1"/>
              </p:cNvCxnSpPr>
              <p:nvPr/>
            </p:nvCxnSpPr>
            <p:spPr>
              <a:xfrm rot="16200000" flipH="1">
                <a:off x="3913977" y="2633128"/>
                <a:ext cx="369338" cy="2103730"/>
              </a:xfrm>
              <a:prstGeom prst="bentConnector2">
                <a:avLst/>
              </a:prstGeom>
              <a:ln w="6480">
                <a:solidFill>
                  <a:srgbClr val="000000"/>
                </a:solidFill>
                <a:round/>
                <a:tailEnd type="triangle" w="med" len="med"/>
              </a:ln>
            </p:spPr>
          </p:cxnSp>
          <p:cxnSp>
            <p:nvCxnSpPr>
              <p:cNvPr id="82" name="Line 72"/>
              <p:cNvCxnSpPr>
                <a:endCxn id="76" idx="1"/>
              </p:cNvCxnSpPr>
              <p:nvPr/>
            </p:nvCxnSpPr>
            <p:spPr>
              <a:xfrm>
                <a:off x="7798308" y="3540473"/>
                <a:ext cx="326804" cy="337481"/>
              </a:xfrm>
              <a:prstGeom prst="bentConnector3">
                <a:avLst/>
              </a:prstGeom>
              <a:ln w="10080">
                <a:solidFill>
                  <a:srgbClr val="000000"/>
                </a:solidFill>
                <a:round/>
                <a:tailEnd type="triangle" w="med" len="med"/>
              </a:ln>
            </p:spPr>
          </p:cxnSp>
        </p:grpSp>
        <p:sp>
          <p:nvSpPr>
            <p:cNvPr id="56" name="TextShape 46"/>
            <p:cNvSpPr txBox="1"/>
            <p:nvPr/>
          </p:nvSpPr>
          <p:spPr>
            <a:xfrm>
              <a:off x="3844747" y="2735756"/>
              <a:ext cx="906780" cy="310424"/>
            </a:xfrm>
            <a:prstGeom prst="rect">
              <a:avLst/>
            </a:prstGeom>
            <a:solidFill>
              <a:srgbClr val="FFFFFF"/>
            </a:solidFill>
            <a:ln w="10080">
              <a:solidFill>
                <a:srgbClr val="800080"/>
              </a:solidFill>
              <a:round/>
            </a:ln>
          </p:spPr>
          <p:txBody>
            <a:bodyPr lIns="77040" tIns="32040" rIns="77040" bIns="32040"/>
            <a:lstStyle/>
            <a:p>
              <a:pPr algn="ctr"/>
              <a:r>
                <a:rPr lang="en-US" sz="1050" b="1">
                  <a:latin typeface="Tahoma"/>
                </a:rPr>
                <a:t>Linear</a:t>
              </a:r>
              <a:endParaRPr/>
            </a:p>
            <a:p>
              <a:pPr algn="ctr"/>
              <a:r>
                <a:rPr lang="en-US" sz="1050" b="1">
                  <a:latin typeface="Tahoma"/>
                </a:rPr>
                <a:t>Address</a:t>
              </a:r>
              <a:endParaRPr/>
            </a:p>
          </p:txBody>
        </p:sp>
      </p:grpSp>
      <p:sp>
        <p:nvSpPr>
          <p:cNvPr id="83" name="CustomShape 73"/>
          <p:cNvSpPr/>
          <p:nvPr/>
        </p:nvSpPr>
        <p:spPr>
          <a:xfrm>
            <a:off x="1378306" y="2494865"/>
            <a:ext cx="906780" cy="232745"/>
          </a:xfrm>
          <a:prstGeom prst="rect">
            <a:avLst/>
          </a:prstGeom>
          <a:solidFill>
            <a:srgbClr val="FFFFFF"/>
          </a:solidFill>
          <a:ln w="10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7040" tIns="32040" rIns="77040" bIns="32040" anchor="ctr"/>
          <a:lstStyle/>
          <a:p>
            <a:pPr algn="ctr"/>
            <a:r>
              <a:rPr lang="en-US" sz="800" b="1">
                <a:latin typeface="Tahoma"/>
              </a:rPr>
              <a:t>Normal
Registers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45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altLang="ko-KR" dirty="0"/>
              <a:t>User </a:t>
            </a:r>
            <a:r>
              <a:rPr lang="en-US" altLang="ko-KR" dirty="0" smtClean="0"/>
              <a:t>process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err="1" smtClean="0">
                <a:latin typeface="+mn-ea"/>
                <a:ea typeface="+mn-ea"/>
              </a:rPr>
              <a:t>Create_User_Context</a:t>
            </a:r>
            <a:r>
              <a:rPr lang="en-US" altLang="ko-KR" sz="1200" dirty="0" smtClean="0">
                <a:latin typeface="+mn-ea"/>
                <a:ea typeface="+mn-ea"/>
              </a:rPr>
              <a:t>()</a:t>
            </a:r>
          </a:p>
        </p:txBody>
      </p:sp>
      <p:sp>
        <p:nvSpPr>
          <p:cNvPr id="7" name="CustomShape 3"/>
          <p:cNvSpPr/>
          <p:nvPr/>
        </p:nvSpPr>
        <p:spPr>
          <a:xfrm>
            <a:off x="1425000" y="26316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altLang="ko-K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User_Context</a:t>
            </a:r>
            <a:r>
              <a:rPr lang="en-US" altLang="ko-K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메모리 할당</a:t>
            </a:r>
          </a:p>
        </p:txBody>
      </p:sp>
      <p:sp>
        <p:nvSpPr>
          <p:cNvPr id="8" name="CustomShape 4"/>
          <p:cNvSpPr/>
          <p:nvPr/>
        </p:nvSpPr>
        <p:spPr>
          <a:xfrm>
            <a:off x="1425000" y="34596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인자로 받은 </a:t>
            </a:r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size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만큼</a:t>
            </a:r>
            <a:endParaRPr lang="en-US" altLang="ko-KR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메모리를 할당</a:t>
            </a:r>
            <a:endParaRPr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ustomShape 6"/>
          <p:cNvSpPr/>
          <p:nvPr/>
        </p:nvSpPr>
        <p:spPr>
          <a:xfrm>
            <a:off x="1425000" y="42822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GDT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에 </a:t>
            </a:r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의 </a:t>
            </a:r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LDT Descriptor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를 할당</a:t>
            </a:r>
            <a:endParaRPr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ustomShape 7"/>
          <p:cNvSpPr/>
          <p:nvPr/>
        </p:nvSpPr>
        <p:spPr>
          <a:xfrm>
            <a:off x="1425000" y="5110200"/>
            <a:ext cx="2592000" cy="576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GDT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의 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LDT Descriptor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가 </a:t>
            </a:r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의 </a:t>
            </a:r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LDT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를</a:t>
            </a:r>
            <a:endParaRPr lang="en-US" altLang="ko-KR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참조하도록 초기화</a:t>
            </a:r>
            <a:endParaRPr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ustomShape 9"/>
          <p:cNvSpPr/>
          <p:nvPr/>
        </p:nvSpPr>
        <p:spPr>
          <a:xfrm>
            <a:off x="4953000" y="26370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Code, Data Segment 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초기화</a:t>
            </a:r>
            <a:endParaRPr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ustomShape 11"/>
          <p:cNvSpPr/>
          <p:nvPr/>
        </p:nvSpPr>
        <p:spPr>
          <a:xfrm>
            <a:off x="4953000" y="34596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LDT, Code, Data Selector 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설정</a:t>
            </a:r>
            <a:endParaRPr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ustomShape 12"/>
          <p:cNvSpPr/>
          <p:nvPr/>
        </p:nvSpPr>
        <p:spPr>
          <a:xfrm>
            <a:off x="4953000" y="42876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refCount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를 </a:t>
            </a:r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으로 설정하고</a:t>
            </a:r>
            <a:endParaRPr lang="en-US" altLang="ko-KR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User_Context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구조체를 </a:t>
            </a:r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</a:t>
            </a:r>
            <a:endParaRPr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Line 13"/>
          <p:cNvCxnSpPr>
            <a:stCxn id="7" idx="2"/>
            <a:endCxn id="8" idx="0"/>
          </p:cNvCxnSpPr>
          <p:nvPr/>
        </p:nvCxnSpPr>
        <p:spPr>
          <a:xfrm>
            <a:off x="2721000" y="3063600"/>
            <a:ext cx="360" cy="396360"/>
          </a:xfrm>
          <a:prstGeom prst="bentConnector3">
            <a:avLst/>
          </a:prstGeom>
          <a:ln w="36000">
            <a:solidFill>
              <a:schemeClr val="tx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Line 15"/>
          <p:cNvCxnSpPr>
            <a:endCxn id="10" idx="0"/>
          </p:cNvCxnSpPr>
          <p:nvPr/>
        </p:nvCxnSpPr>
        <p:spPr>
          <a:xfrm>
            <a:off x="2721000" y="3886200"/>
            <a:ext cx="360" cy="396360"/>
          </a:xfrm>
          <a:prstGeom prst="bentConnector3">
            <a:avLst/>
          </a:prstGeom>
          <a:ln w="36000">
            <a:solidFill>
              <a:schemeClr val="tx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Line 16"/>
          <p:cNvCxnSpPr>
            <a:stCxn id="10" idx="2"/>
            <a:endCxn id="11" idx="0"/>
          </p:cNvCxnSpPr>
          <p:nvPr/>
        </p:nvCxnSpPr>
        <p:spPr>
          <a:xfrm>
            <a:off x="2721000" y="4714200"/>
            <a:ext cx="360" cy="396360"/>
          </a:xfrm>
          <a:prstGeom prst="bentConnector3">
            <a:avLst/>
          </a:prstGeom>
          <a:ln w="36000">
            <a:solidFill>
              <a:schemeClr val="tx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Line 17"/>
          <p:cNvCxnSpPr>
            <a:stCxn id="11" idx="3"/>
            <a:endCxn id="13" idx="1"/>
          </p:cNvCxnSpPr>
          <p:nvPr/>
        </p:nvCxnSpPr>
        <p:spPr>
          <a:xfrm flipV="1">
            <a:off x="4017000" y="2853000"/>
            <a:ext cx="936000" cy="2545200"/>
          </a:xfrm>
          <a:prstGeom prst="bentConnector3">
            <a:avLst/>
          </a:prstGeom>
          <a:ln w="36000">
            <a:solidFill>
              <a:schemeClr val="tx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Line 19"/>
          <p:cNvCxnSpPr>
            <a:stCxn id="13" idx="2"/>
          </p:cNvCxnSpPr>
          <p:nvPr/>
        </p:nvCxnSpPr>
        <p:spPr>
          <a:xfrm>
            <a:off x="6249000" y="3069000"/>
            <a:ext cx="360" cy="396360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Line 21"/>
          <p:cNvCxnSpPr>
            <a:stCxn id="15" idx="2"/>
            <a:endCxn id="16" idx="0"/>
          </p:cNvCxnSpPr>
          <p:nvPr/>
        </p:nvCxnSpPr>
        <p:spPr>
          <a:xfrm>
            <a:off x="6249000" y="3891600"/>
            <a:ext cx="360" cy="396360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839775"/>
            <a:ext cx="3591120" cy="1879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altLang="ko-KR" dirty="0"/>
              <a:t>Load User program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사용되는</a:t>
            </a:r>
            <a:r>
              <a:rPr lang="en-US" altLang="ko-KR" sz="1200" dirty="0" smtClean="0">
                <a:latin typeface="+mn-ea"/>
                <a:ea typeface="+mn-ea"/>
              </a:rPr>
              <a:t> parameter</a:t>
            </a: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228600" y="2684226"/>
            <a:ext cx="8458199" cy="4021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Font typeface="Arial" panose="020B0604020202020204" pitchFamily="34" charset="0"/>
              <a:buChar char="•"/>
            </a:pPr>
            <a:r>
              <a:rPr lang="en-US" altLang="ko-KR" sz="1400" dirty="0" err="1" smtClean="0">
                <a:latin typeface="+mn-ea"/>
              </a:rPr>
              <a:t>ulong_t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size : process</a:t>
            </a:r>
            <a:r>
              <a:rPr lang="ko-KR" altLang="en-US" sz="1400" dirty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memory size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sz="1400" dirty="0" err="1">
                <a:latin typeface="+mn-ea"/>
              </a:rPr>
              <a:t>struct</a:t>
            </a:r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dirty="0" err="1" smtClean="0">
                <a:latin typeface="+mn-ea"/>
              </a:rPr>
              <a:t>User_Context</a:t>
            </a:r>
            <a:endParaRPr lang="en-US" altLang="ko-KR" sz="1400" dirty="0" smtClean="0">
              <a:latin typeface="+mn-ea"/>
            </a:endParaRPr>
          </a:p>
          <a:p>
            <a:pPr lvl="4"/>
            <a:r>
              <a:rPr lang="en-US" altLang="ko-KR" sz="1400" dirty="0" err="1" smtClean="0">
                <a:latin typeface="+mn-ea"/>
              </a:rPr>
              <a:t>ldt</a:t>
            </a:r>
            <a:r>
              <a:rPr lang="en-US" altLang="ko-KR" sz="1400" dirty="0" smtClean="0">
                <a:latin typeface="+mn-ea"/>
              </a:rPr>
              <a:t> : code/data segment descriptor(LDT)</a:t>
            </a:r>
          </a:p>
          <a:p>
            <a:pPr lvl="4"/>
            <a:r>
              <a:rPr lang="en-US" altLang="ko-KR" sz="1400" dirty="0" err="1" smtClean="0">
                <a:latin typeface="+mn-ea"/>
              </a:rPr>
              <a:t>ldtDescriptor</a:t>
            </a:r>
            <a:r>
              <a:rPr lang="en-US" altLang="ko-KR" sz="1400" dirty="0" smtClean="0">
                <a:latin typeface="+mn-ea"/>
              </a:rPr>
              <a:t> : LDT descriptor pointer</a:t>
            </a:r>
          </a:p>
          <a:p>
            <a:pPr lvl="4"/>
            <a:r>
              <a:rPr lang="en-US" altLang="ko-KR" sz="1400" dirty="0" smtClean="0">
                <a:latin typeface="+mn-ea"/>
              </a:rPr>
              <a:t>memory : process base address pointer</a:t>
            </a:r>
          </a:p>
          <a:p>
            <a:pPr lvl="4"/>
            <a:r>
              <a:rPr lang="en-US" altLang="ko-KR" sz="1400" dirty="0" smtClean="0">
                <a:latin typeface="+mn-ea"/>
              </a:rPr>
              <a:t>size : process memory size</a:t>
            </a:r>
          </a:p>
          <a:p>
            <a:pPr lvl="4"/>
            <a:r>
              <a:rPr lang="en-US" altLang="ko-KR" sz="1400" dirty="0" err="1" smtClean="0">
                <a:latin typeface="+mn-ea"/>
              </a:rPr>
              <a:t>ldtSelector</a:t>
            </a:r>
            <a:r>
              <a:rPr lang="en-US" altLang="ko-KR" sz="1400" dirty="0" smtClean="0">
                <a:latin typeface="+mn-ea"/>
              </a:rPr>
              <a:t> : LDT selector</a:t>
            </a:r>
          </a:p>
          <a:p>
            <a:pPr lvl="4"/>
            <a:r>
              <a:rPr lang="en-US" altLang="ko-KR" sz="1400" dirty="0" err="1" smtClean="0">
                <a:latin typeface="+mn-ea"/>
              </a:rPr>
              <a:t>csSelector</a:t>
            </a:r>
            <a:r>
              <a:rPr lang="en-US" altLang="ko-KR" sz="1400" dirty="0" smtClean="0">
                <a:latin typeface="+mn-ea"/>
              </a:rPr>
              <a:t> : code segment selector</a:t>
            </a:r>
          </a:p>
          <a:p>
            <a:pPr lvl="4"/>
            <a:r>
              <a:rPr lang="en-US" altLang="ko-KR" sz="1400" dirty="0" err="1" smtClean="0">
                <a:latin typeface="+mn-ea"/>
              </a:rPr>
              <a:t>dsSelector</a:t>
            </a:r>
            <a:r>
              <a:rPr lang="en-US" altLang="ko-KR" sz="1400" dirty="0" smtClean="0">
                <a:latin typeface="+mn-ea"/>
              </a:rPr>
              <a:t> : data segment selector</a:t>
            </a:r>
          </a:p>
          <a:p>
            <a:pPr lvl="4"/>
            <a:r>
              <a:rPr lang="en-US" altLang="ko-KR" sz="1400" dirty="0" err="1" smtClean="0">
                <a:latin typeface="+mn-ea"/>
              </a:rPr>
              <a:t>entryAddr</a:t>
            </a:r>
            <a:r>
              <a:rPr lang="en-US" altLang="ko-KR" sz="1400" dirty="0" smtClean="0">
                <a:latin typeface="+mn-ea"/>
              </a:rPr>
              <a:t> : </a:t>
            </a:r>
            <a:r>
              <a:rPr lang="ko-KR" altLang="en-US" sz="1400" dirty="0" smtClean="0">
                <a:latin typeface="+mn-ea"/>
              </a:rPr>
              <a:t>제어의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ko-KR" altLang="en-US" sz="1400" dirty="0" smtClean="0">
                <a:latin typeface="+mn-ea"/>
              </a:rPr>
              <a:t>최초 시작지점</a:t>
            </a:r>
            <a:endParaRPr lang="en-US" altLang="ko-KR" sz="1400" dirty="0" smtClean="0">
              <a:latin typeface="+mn-ea"/>
            </a:endParaRPr>
          </a:p>
          <a:p>
            <a:pPr lvl="4"/>
            <a:r>
              <a:rPr lang="en-US" altLang="ko-KR" sz="1400" dirty="0" err="1" smtClean="0">
                <a:latin typeface="+mn-ea"/>
              </a:rPr>
              <a:t>argBlockAddr</a:t>
            </a:r>
            <a:r>
              <a:rPr lang="en-US" altLang="ko-KR" sz="1400" dirty="0" smtClean="0">
                <a:latin typeface="+mn-ea"/>
              </a:rPr>
              <a:t> : argument segment address</a:t>
            </a:r>
          </a:p>
          <a:p>
            <a:pPr lvl="4"/>
            <a:r>
              <a:rPr lang="en-US" altLang="ko-KR" sz="1400" dirty="0" err="1" smtClean="0">
                <a:latin typeface="+mn-ea"/>
              </a:rPr>
              <a:t>stackPointerAddr</a:t>
            </a:r>
            <a:r>
              <a:rPr lang="en-US" altLang="ko-KR" sz="1400" dirty="0" smtClean="0">
                <a:latin typeface="+mn-ea"/>
              </a:rPr>
              <a:t> : stack segment address</a:t>
            </a:r>
          </a:p>
          <a:p>
            <a:pPr lvl="4"/>
            <a:r>
              <a:rPr lang="en-US" altLang="ko-KR" sz="1400" dirty="0" err="1" smtClean="0">
                <a:latin typeface="+mn-ea"/>
              </a:rPr>
              <a:t>refCount</a:t>
            </a:r>
            <a:r>
              <a:rPr lang="en-US" altLang="ko-KR" sz="1400" dirty="0" smtClean="0">
                <a:latin typeface="+mn-ea"/>
              </a:rPr>
              <a:t> : </a:t>
            </a:r>
            <a:r>
              <a:rPr lang="ko-KR" altLang="en-US" sz="1400" dirty="0" smtClean="0">
                <a:latin typeface="+mn-ea"/>
              </a:rPr>
              <a:t>참조하는 </a:t>
            </a:r>
            <a:r>
              <a:rPr lang="en-US" altLang="ko-KR" sz="1400" dirty="0" smtClean="0">
                <a:latin typeface="+mn-ea"/>
              </a:rPr>
              <a:t>thread </a:t>
            </a:r>
            <a:r>
              <a:rPr lang="ko-KR" altLang="en-US" sz="1400" dirty="0" smtClean="0">
                <a:latin typeface="+mn-ea"/>
              </a:rPr>
              <a:t>개수</a:t>
            </a:r>
            <a:endParaRPr lang="en-US" altLang="ko-KR" sz="1400" dirty="0" smtClean="0">
              <a:latin typeface="+mn-ea"/>
            </a:endParaRPr>
          </a:p>
          <a:p>
            <a:pPr lvl="4"/>
            <a:endParaRPr lang="en-US" altLang="ko-KR" sz="1400" dirty="0" smtClean="0">
              <a:latin typeface="+mn-ea"/>
            </a:endParaRPr>
          </a:p>
          <a:p>
            <a:pPr lvl="4"/>
            <a:endParaRPr lang="en-US" altLang="ko-KR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23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altLang="ko-KR" dirty="0"/>
              <a:t>Load User program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사용되는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함수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228600" y="2743200"/>
            <a:ext cx="8568000" cy="3581400"/>
          </a:xfrm>
        </p:spPr>
        <p:txBody>
          <a:bodyPr>
            <a:normAutofit/>
          </a:bodyPr>
          <a:lstStyle/>
          <a:p>
            <a:pPr lvl="2"/>
            <a:r>
              <a:rPr lang="en-US" altLang="ko-KR" dirty="0"/>
              <a:t>User context, User process</a:t>
            </a:r>
            <a:r>
              <a:rPr lang="ko-KR" altLang="en-US" dirty="0"/>
              <a:t> 메모리 할당 및 </a:t>
            </a:r>
            <a:r>
              <a:rPr lang="en-US" altLang="ko-KR" dirty="0"/>
              <a:t>base address </a:t>
            </a:r>
            <a:r>
              <a:rPr lang="ko-KR" altLang="en-US" dirty="0"/>
              <a:t>지정</a:t>
            </a:r>
          </a:p>
          <a:p>
            <a:pPr lvl="3"/>
            <a:r>
              <a:rPr lang="en-US" altLang="ko-KR" dirty="0" err="1"/>
              <a:t>Malloc</a:t>
            </a:r>
            <a:r>
              <a:rPr lang="en-US" altLang="ko-KR" dirty="0"/>
              <a:t>(size) : size</a:t>
            </a:r>
            <a:r>
              <a:rPr lang="ko-KR" altLang="en-US" dirty="0"/>
              <a:t>만큼 메모리 할당</a:t>
            </a:r>
            <a:endParaRPr lang="en-US" altLang="ko-KR" dirty="0"/>
          </a:p>
          <a:p>
            <a:pPr lvl="3"/>
            <a:r>
              <a:rPr lang="en-US" altLang="ko-KR" dirty="0" err="1"/>
              <a:t>memset</a:t>
            </a:r>
            <a:r>
              <a:rPr lang="en-US" altLang="ko-KR" dirty="0"/>
              <a:t>(s, c, n) : </a:t>
            </a:r>
            <a:r>
              <a:rPr lang="ko-KR" altLang="en-US" dirty="0"/>
              <a:t>메모리 초기화</a:t>
            </a:r>
            <a:endParaRPr lang="en-US" altLang="ko-KR" dirty="0" smtClean="0"/>
          </a:p>
          <a:p>
            <a:pPr lvl="2"/>
            <a:r>
              <a:rPr lang="en-US" altLang="ko-KR" dirty="0"/>
              <a:t>LDT descriptor </a:t>
            </a:r>
            <a:r>
              <a:rPr lang="ko-KR" altLang="en-US" dirty="0"/>
              <a:t>할당</a:t>
            </a:r>
          </a:p>
          <a:p>
            <a:pPr lvl="3"/>
            <a:r>
              <a:rPr lang="en-US" altLang="ko-KR" dirty="0" err="1"/>
              <a:t>Allocate_Segment_Descriptor</a:t>
            </a:r>
            <a:r>
              <a:rPr lang="en-US" altLang="ko-KR" dirty="0"/>
              <a:t>() : GDT</a:t>
            </a:r>
            <a:r>
              <a:rPr lang="ko-KR" altLang="en-US" dirty="0"/>
              <a:t>로부터 </a:t>
            </a:r>
            <a:r>
              <a:rPr lang="en-US" altLang="ko-KR" dirty="0"/>
              <a:t>LDT</a:t>
            </a:r>
            <a:r>
              <a:rPr lang="ko-KR" altLang="en-US" dirty="0"/>
              <a:t>를 할당</a:t>
            </a:r>
          </a:p>
          <a:p>
            <a:pPr lvl="2"/>
            <a:r>
              <a:rPr lang="en-US" altLang="ko-KR" dirty="0"/>
              <a:t>LDT descriptor, Code/Data segment descriptor </a:t>
            </a:r>
            <a:r>
              <a:rPr lang="ko-KR" altLang="en-US" dirty="0"/>
              <a:t>초기화</a:t>
            </a:r>
          </a:p>
          <a:p>
            <a:pPr lvl="3"/>
            <a:r>
              <a:rPr lang="en-US" altLang="ko-KR" dirty="0"/>
              <a:t>PAGE_SIZE : </a:t>
            </a:r>
            <a:r>
              <a:rPr lang="ko-KR" altLang="en-US" dirty="0"/>
              <a:t>한 </a:t>
            </a:r>
            <a:r>
              <a:rPr lang="en-US" altLang="ko-KR" dirty="0"/>
              <a:t>page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크기</a:t>
            </a:r>
            <a:endParaRPr lang="en-US" altLang="ko-KR" dirty="0"/>
          </a:p>
          <a:p>
            <a:pPr lvl="3"/>
            <a:r>
              <a:rPr lang="en-US" altLang="ko-KR" dirty="0" err="1"/>
              <a:t>Init_LDT_Descriptor</a:t>
            </a:r>
            <a:r>
              <a:rPr lang="en-US" altLang="ko-KR" dirty="0"/>
              <a:t>(*</a:t>
            </a:r>
            <a:r>
              <a:rPr lang="en-US" altLang="ko-KR" dirty="0" err="1"/>
              <a:t>LDTdesc</a:t>
            </a:r>
            <a:r>
              <a:rPr lang="en-US" altLang="ko-KR" dirty="0"/>
              <a:t>, LDT[], </a:t>
            </a:r>
            <a:r>
              <a:rPr lang="en-US" altLang="ko-KR" dirty="0" err="1"/>
              <a:t>numEntries</a:t>
            </a:r>
            <a:r>
              <a:rPr lang="en-US" altLang="ko-KR" dirty="0"/>
              <a:t>) : LDT</a:t>
            </a:r>
            <a:r>
              <a:rPr lang="ko-KR" altLang="en-US" dirty="0"/>
              <a:t>와 </a:t>
            </a:r>
            <a:r>
              <a:rPr lang="en-US" altLang="ko-KR" dirty="0"/>
              <a:t>LDT</a:t>
            </a:r>
            <a:r>
              <a:rPr lang="ko-KR" altLang="en-US" dirty="0"/>
              <a:t>의 </a:t>
            </a:r>
            <a:r>
              <a:rPr lang="en-US" altLang="ko-KR" dirty="0"/>
              <a:t>entry</a:t>
            </a:r>
            <a:r>
              <a:rPr lang="ko-KR" altLang="en-US" dirty="0"/>
              <a:t> 개수를 참조하여</a:t>
            </a:r>
            <a:r>
              <a:rPr lang="en-US" altLang="ko-KR" dirty="0"/>
              <a:t> </a:t>
            </a:r>
            <a:r>
              <a:rPr lang="en-US" altLang="ko-KR" dirty="0" err="1"/>
              <a:t>LDTdesc</a:t>
            </a:r>
            <a:r>
              <a:rPr lang="ko-KR" altLang="en-US" dirty="0"/>
              <a:t>를 초기화</a:t>
            </a:r>
            <a:endParaRPr lang="en-US" altLang="ko-KR" dirty="0"/>
          </a:p>
          <a:p>
            <a:pPr lvl="3"/>
            <a:r>
              <a:rPr lang="en-US" altLang="ko-KR" dirty="0" err="1"/>
              <a:t>Init_Code_Segment_Descriptor</a:t>
            </a:r>
            <a:r>
              <a:rPr lang="en-US" altLang="ko-KR" dirty="0"/>
              <a:t>(</a:t>
            </a:r>
            <a:r>
              <a:rPr lang="fr-FR" altLang="ko-KR" dirty="0"/>
              <a:t>*desc, baseAddr, numPages, privilegeLevel</a:t>
            </a:r>
            <a:r>
              <a:rPr lang="en-US" altLang="ko-KR" dirty="0"/>
              <a:t>) : process</a:t>
            </a:r>
            <a:r>
              <a:rPr lang="ko-KR" altLang="en-US" dirty="0"/>
              <a:t>의 </a:t>
            </a:r>
            <a:r>
              <a:rPr lang="en-US" altLang="ko-KR" dirty="0"/>
              <a:t>base address</a:t>
            </a:r>
            <a:r>
              <a:rPr lang="ko-KR" altLang="en-US" dirty="0"/>
              <a:t> 및 </a:t>
            </a:r>
            <a:r>
              <a:rPr lang="en-US" altLang="ko-KR" dirty="0"/>
              <a:t>page </a:t>
            </a:r>
            <a:r>
              <a:rPr lang="ko-KR" altLang="en-US" dirty="0"/>
              <a:t>개수를 참조하여</a:t>
            </a:r>
            <a:r>
              <a:rPr lang="en-US" altLang="ko-KR" dirty="0"/>
              <a:t> code segment descriptor </a:t>
            </a:r>
            <a:r>
              <a:rPr lang="ko-KR" altLang="en-US" dirty="0"/>
              <a:t>초기화</a:t>
            </a:r>
            <a:endParaRPr lang="en-US" altLang="ko-KR" dirty="0"/>
          </a:p>
          <a:p>
            <a:pPr lvl="3"/>
            <a:r>
              <a:rPr lang="en-US" altLang="ko-KR" dirty="0" err="1"/>
              <a:t>Init_Data_Segment_Descriptor</a:t>
            </a:r>
            <a:r>
              <a:rPr lang="en-US" altLang="ko-KR" dirty="0"/>
              <a:t>(</a:t>
            </a:r>
            <a:r>
              <a:rPr lang="fr-FR" altLang="ko-KR" dirty="0"/>
              <a:t>*desc, baseAddr, numPages, privilegeLevel</a:t>
            </a:r>
            <a:r>
              <a:rPr lang="en-US" altLang="ko-KR" dirty="0"/>
              <a:t>) : process</a:t>
            </a:r>
            <a:r>
              <a:rPr lang="ko-KR" altLang="en-US" dirty="0"/>
              <a:t>의 </a:t>
            </a:r>
            <a:r>
              <a:rPr lang="en-US" altLang="ko-KR" dirty="0"/>
              <a:t>base address</a:t>
            </a:r>
            <a:r>
              <a:rPr lang="ko-KR" altLang="en-US" dirty="0"/>
              <a:t> 및 </a:t>
            </a:r>
            <a:r>
              <a:rPr lang="en-US" altLang="ko-KR" dirty="0"/>
              <a:t>page </a:t>
            </a:r>
            <a:r>
              <a:rPr lang="ko-KR" altLang="en-US" dirty="0"/>
              <a:t>개수를 참조하여</a:t>
            </a:r>
            <a:r>
              <a:rPr lang="en-US" altLang="ko-KR" dirty="0"/>
              <a:t> data segment descriptor </a:t>
            </a:r>
            <a:r>
              <a:rPr lang="ko-KR" altLang="en-US" dirty="0" smtClean="0"/>
              <a:t>초기화</a:t>
            </a:r>
            <a:endParaRPr lang="en-US" altLang="ko-KR" dirty="0" smtClean="0"/>
          </a:p>
          <a:p>
            <a:pPr lvl="2"/>
            <a:r>
              <a:rPr lang="en-US" altLang="ko-KR" dirty="0"/>
              <a:t>LDT Selector, Code/Data selector </a:t>
            </a:r>
            <a:r>
              <a:rPr lang="ko-KR" altLang="en-US" dirty="0"/>
              <a:t>지정</a:t>
            </a:r>
          </a:p>
          <a:p>
            <a:pPr lvl="3"/>
            <a:r>
              <a:rPr lang="en-US" altLang="ko-KR" dirty="0"/>
              <a:t>Selector(</a:t>
            </a:r>
            <a:r>
              <a:rPr lang="en-US" altLang="ko-KR" dirty="0" err="1"/>
              <a:t>rpl</a:t>
            </a:r>
            <a:r>
              <a:rPr lang="en-US" altLang="ko-KR" dirty="0"/>
              <a:t>, </a:t>
            </a:r>
            <a:r>
              <a:rPr lang="en-US" altLang="ko-KR" dirty="0" err="1"/>
              <a:t>segmentIsInGDT</a:t>
            </a:r>
            <a:r>
              <a:rPr lang="en-US" altLang="ko-KR" dirty="0"/>
              <a:t>, index) : privilege level, index </a:t>
            </a:r>
            <a:r>
              <a:rPr lang="ko-KR" altLang="en-US" dirty="0"/>
              <a:t>비트연산</a:t>
            </a:r>
            <a:endParaRPr lang="en-US" altLang="ko-KR" dirty="0"/>
          </a:p>
          <a:p>
            <a:pPr lvl="3"/>
            <a:r>
              <a:rPr lang="en-US" altLang="ko-KR" dirty="0" err="1"/>
              <a:t>Get_Descriptor_Index</a:t>
            </a:r>
            <a:r>
              <a:rPr lang="en-US" altLang="ko-KR" dirty="0"/>
              <a:t>(*</a:t>
            </a:r>
            <a:r>
              <a:rPr lang="en-US" altLang="ko-KR" dirty="0" err="1"/>
              <a:t>desc</a:t>
            </a:r>
            <a:r>
              <a:rPr lang="en-US" altLang="ko-KR" dirty="0"/>
              <a:t>) : GDT</a:t>
            </a:r>
            <a:r>
              <a:rPr lang="ko-KR" altLang="en-US" dirty="0"/>
              <a:t>에서 </a:t>
            </a:r>
            <a:r>
              <a:rPr lang="en-US" altLang="ko-KR" dirty="0"/>
              <a:t>LDT</a:t>
            </a:r>
            <a:r>
              <a:rPr lang="ko-KR" altLang="en-US" dirty="0"/>
              <a:t>의 </a:t>
            </a:r>
            <a:r>
              <a:rPr lang="en-US" altLang="ko-KR" dirty="0"/>
              <a:t>index</a:t>
            </a:r>
            <a:r>
              <a:rPr lang="ko-KR" altLang="en-US" dirty="0"/>
              <a:t>를 </a:t>
            </a:r>
            <a:r>
              <a:rPr lang="ko-KR" altLang="en-US" dirty="0" smtClean="0"/>
              <a:t>확인</a:t>
            </a:r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21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ELF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Executable and Linkable format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419600" y="2667000"/>
            <a:ext cx="4648200" cy="3493543"/>
            <a:chOff x="4419600" y="2667000"/>
            <a:chExt cx="4648200" cy="3493543"/>
          </a:xfrm>
        </p:grpSpPr>
        <p:grpSp>
          <p:nvGrpSpPr>
            <p:cNvPr id="20" name="그룹 19"/>
            <p:cNvGrpSpPr/>
            <p:nvPr/>
          </p:nvGrpSpPr>
          <p:grpSpPr>
            <a:xfrm>
              <a:off x="4419600" y="2667000"/>
              <a:ext cx="4648200" cy="3493543"/>
              <a:chOff x="4419600" y="2667000"/>
              <a:chExt cx="4648200" cy="3493543"/>
            </a:xfrm>
          </p:grpSpPr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2667000"/>
                <a:ext cx="2444697" cy="2521146"/>
              </a:xfrm>
              <a:prstGeom prst="rect">
                <a:avLst/>
              </a:prstGeom>
            </p:spPr>
          </p:pic>
          <p:pic>
            <p:nvPicPr>
              <p:cNvPr id="1026" name="Picture 2" descr="260px-Elf-layout--en.svg.png (260×288)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5718" y="2813615"/>
                <a:ext cx="1722082" cy="20222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storage_4.png (400×400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3211" y="5112992"/>
                <a:ext cx="987095" cy="1046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Memory-Module-icon.png (256×256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4613" y="5175805"/>
                <a:ext cx="928888" cy="984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내용 개체 틀 2"/>
            <p:cNvSpPr txBox="1">
              <a:spLocks/>
            </p:cNvSpPr>
            <p:nvPr/>
          </p:nvSpPr>
          <p:spPr>
            <a:xfrm>
              <a:off x="6096000" y="3364871"/>
              <a:ext cx="1422217" cy="3520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en-US" sz="18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itchFamily="34" charset="0"/>
                  <a:ea typeface="+mj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en-US" sz="16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en-US" sz="14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en-US" sz="12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US"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ko-KR" sz="1000" b="1" dirty="0" smtClean="0">
                  <a:latin typeface="+mn-ea"/>
                  <a:ea typeface="+mn-ea"/>
                </a:rPr>
                <a:t>Program load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</p:grpSp>
      <p:sp>
        <p:nvSpPr>
          <p:cNvPr id="13" name="오른쪽 화살표 12"/>
          <p:cNvSpPr/>
          <p:nvPr/>
        </p:nvSpPr>
        <p:spPr>
          <a:xfrm rot="10800000">
            <a:off x="6428763" y="3624391"/>
            <a:ext cx="756692" cy="185121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7495648" y="2312010"/>
            <a:ext cx="1422217" cy="352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1000" b="1" dirty="0" smtClean="0">
                <a:latin typeface="+mn-ea"/>
                <a:ea typeface="+mn-ea"/>
              </a:rPr>
              <a:t>ELF(executable)</a:t>
            </a:r>
            <a:endParaRPr lang="ko-KR" altLang="en-US" sz="1000" b="1" dirty="0">
              <a:latin typeface="+mn-ea"/>
              <a:ea typeface="+mn-ea"/>
            </a:endParaRP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4747948" y="2309434"/>
            <a:ext cx="1422217" cy="352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1000" b="1" dirty="0" smtClean="0">
                <a:latin typeface="+mn-ea"/>
                <a:ea typeface="+mn-ea"/>
              </a:rPr>
              <a:t>Process</a:t>
            </a:r>
            <a:endParaRPr lang="ko-KR" altLang="en-US" sz="1000" b="1" dirty="0">
              <a:latin typeface="+mn-ea"/>
              <a:ea typeface="+mn-ea"/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1" y="2743200"/>
            <a:ext cx="4006900" cy="2817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Executable file, Object file, Library</a:t>
            </a:r>
            <a:r>
              <a:rPr lang="ko-KR" altLang="en-US" sz="1200" dirty="0" smtClean="0">
                <a:latin typeface="+mn-ea"/>
                <a:ea typeface="+mn-ea"/>
              </a:rPr>
              <a:t>를 위한 </a:t>
            </a:r>
            <a:r>
              <a:rPr lang="ko-KR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파일형식</a:t>
            </a:r>
            <a:r>
              <a:rPr lang="en-US" altLang="ko-KR" sz="1200" dirty="0" smtClean="0">
                <a:solidFill>
                  <a:srgbClr val="FF0000"/>
                </a:solidFill>
                <a:latin typeface="+mn-ea"/>
                <a:ea typeface="+mn-ea"/>
              </a:rPr>
              <a:t>(file format)</a:t>
            </a:r>
          </a:p>
          <a:p>
            <a:pPr lvl="1">
              <a:lnSpc>
                <a:spcPct val="150000"/>
              </a:lnSpc>
            </a:pPr>
            <a:r>
              <a:rPr lang="en-US" altLang="ko-KR" sz="1000" dirty="0">
                <a:latin typeface="+mn-ea"/>
                <a:sym typeface="Wingdings" panose="05000000000000000000" pitchFamily="2" charset="2"/>
              </a:rPr>
              <a:t>e</a:t>
            </a:r>
            <a:r>
              <a:rPr lang="en-US" altLang="ko-KR" sz="1000" dirty="0" smtClean="0">
                <a:latin typeface="+mn-ea"/>
                <a:sym typeface="Wingdings" panose="05000000000000000000" pitchFamily="2" charset="2"/>
              </a:rPr>
              <a:t>xecutable file ( </a:t>
            </a:r>
            <a:r>
              <a:rPr lang="en-US" altLang="ko-KR" sz="1000" dirty="0" err="1" smtClean="0">
                <a:latin typeface="+mn-ea"/>
                <a:sym typeface="Wingdings" panose="05000000000000000000" pitchFamily="2" charset="2"/>
              </a:rPr>
              <a:t>a.out</a:t>
            </a:r>
            <a:r>
              <a:rPr lang="en-US" altLang="ko-KR" sz="1000" dirty="0" smtClean="0">
                <a:latin typeface="+mn-ea"/>
                <a:sym typeface="Wingdings" panose="05000000000000000000" pitchFamily="2" charset="2"/>
              </a:rPr>
              <a:t> ), object file( </a:t>
            </a:r>
            <a:r>
              <a:rPr lang="en-US" altLang="ko-KR" sz="1000" dirty="0" err="1" smtClean="0">
                <a:latin typeface="+mn-ea"/>
                <a:sym typeface="Wingdings" panose="05000000000000000000" pitchFamily="2" charset="2"/>
              </a:rPr>
              <a:t>exam.o</a:t>
            </a:r>
            <a:r>
              <a:rPr lang="en-US" altLang="ko-KR" sz="1000" dirty="0" smtClean="0">
                <a:latin typeface="+mn-ea"/>
                <a:sym typeface="Wingdings" panose="05000000000000000000" pitchFamily="2" charset="2"/>
              </a:rPr>
              <a:t> ), shared object file ( exam.so )</a:t>
            </a:r>
            <a:endParaRPr lang="ko-KR" altLang="en-US" sz="10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Linux Standard Format (user app, module, kernel)</a:t>
            </a:r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Assembler, link </a:t>
            </a:r>
            <a:r>
              <a:rPr lang="en-US" altLang="ko-KR" sz="1200" dirty="0"/>
              <a:t>editor, object </a:t>
            </a:r>
            <a:r>
              <a:rPr lang="en-US" altLang="ko-KR" sz="1200" dirty="0" smtClean="0"/>
              <a:t>files</a:t>
            </a:r>
            <a:r>
              <a:rPr lang="ko-KR" altLang="en-US" sz="1200" dirty="0" smtClean="0"/>
              <a:t>에 의해 만들어진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binary </a:t>
            </a:r>
            <a:r>
              <a:rPr lang="en-US" altLang="ko-KR" sz="1200" dirty="0" smtClean="0"/>
              <a:t>program</a:t>
            </a:r>
            <a:r>
              <a:rPr lang="ko-KR" altLang="en-US" sz="1200" dirty="0" smtClean="0"/>
              <a:t>은</a:t>
            </a:r>
            <a:r>
              <a:rPr lang="en-US" altLang="ko-KR" sz="1200" dirty="0" smtClean="0"/>
              <a:t> load</a:t>
            </a:r>
            <a:r>
              <a:rPr lang="ko-KR" altLang="en-US" sz="1200" dirty="0" smtClean="0"/>
              <a:t>되어 </a:t>
            </a:r>
            <a:r>
              <a:rPr lang="en-US" altLang="ko-KR" sz="1200" dirty="0" smtClean="0"/>
              <a:t>processor</a:t>
            </a:r>
            <a:r>
              <a:rPr lang="ko-KR" altLang="en-US" sz="1200" dirty="0" smtClean="0"/>
              <a:t>에 바로 실행되게 만들어짐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52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6096000" cy="1823830"/>
          </a:xfrm>
        </p:spPr>
        <p:txBody>
          <a:bodyPr anchor="ctr">
            <a:no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Geek OS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EDF-Scheduling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EDF-Scheduling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Shape 3"/>
          <p:cNvSpPr txBox="1"/>
          <p:nvPr/>
        </p:nvSpPr>
        <p:spPr>
          <a:xfrm>
            <a:off x="1391160" y="6015480"/>
            <a:ext cx="1368000" cy="3686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FF"/>
            </a:solidFill>
            <a:round/>
          </a:ln>
        </p:spPr>
        <p:txBody>
          <a:bodyPr lIns="81360" tIns="36360" rIns="81360" bIns="36360" anchor="ctr"/>
          <a:lstStyle/>
          <a:p>
            <a:pPr algn="ctr"/>
            <a:r>
              <a:rPr lang="en-US" sz="1500" b="1">
                <a:latin typeface="Tahoma"/>
              </a:rPr>
              <a:t>Process A</a:t>
            </a:r>
            <a:endParaRPr/>
          </a:p>
        </p:txBody>
      </p:sp>
      <p:sp>
        <p:nvSpPr>
          <p:cNvPr id="14" name="TextShape 4"/>
          <p:cNvSpPr txBox="1"/>
          <p:nvPr/>
        </p:nvSpPr>
        <p:spPr>
          <a:xfrm>
            <a:off x="2939160" y="6019800"/>
            <a:ext cx="1368000" cy="3686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FF"/>
            </a:solidFill>
            <a:round/>
          </a:ln>
        </p:spPr>
        <p:txBody>
          <a:bodyPr lIns="81360" tIns="36360" rIns="81360" bIns="36360" anchor="ctr"/>
          <a:lstStyle/>
          <a:p>
            <a:pPr algn="ctr"/>
            <a:r>
              <a:rPr lang="en-US" sz="1500" b="1">
                <a:latin typeface="Tahoma"/>
              </a:rPr>
              <a:t>Process B</a:t>
            </a:r>
            <a:endParaRPr/>
          </a:p>
        </p:txBody>
      </p:sp>
      <p:sp>
        <p:nvSpPr>
          <p:cNvPr id="15" name="TextShape 5"/>
          <p:cNvSpPr txBox="1"/>
          <p:nvPr/>
        </p:nvSpPr>
        <p:spPr>
          <a:xfrm>
            <a:off x="4487160" y="6019800"/>
            <a:ext cx="1368000" cy="3686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FF"/>
            </a:solidFill>
            <a:round/>
          </a:ln>
        </p:spPr>
        <p:txBody>
          <a:bodyPr lIns="81360" tIns="36360" rIns="81360" bIns="36360" anchor="ctr"/>
          <a:lstStyle/>
          <a:p>
            <a:pPr algn="ctr"/>
            <a:r>
              <a:rPr lang="en-US" sz="1500" b="1">
                <a:latin typeface="Tahoma"/>
              </a:rPr>
              <a:t>Process C</a:t>
            </a:r>
            <a:endParaRPr/>
          </a:p>
        </p:txBody>
      </p:sp>
      <p:sp>
        <p:nvSpPr>
          <p:cNvPr id="16" name="TextShape 6"/>
          <p:cNvSpPr txBox="1"/>
          <p:nvPr/>
        </p:nvSpPr>
        <p:spPr>
          <a:xfrm>
            <a:off x="6611160" y="6019800"/>
            <a:ext cx="1368000" cy="3686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FF"/>
            </a:solidFill>
            <a:round/>
          </a:ln>
        </p:spPr>
        <p:txBody>
          <a:bodyPr lIns="81360" tIns="36360" rIns="81360" bIns="36360" anchor="ctr"/>
          <a:lstStyle/>
          <a:p>
            <a:pPr algn="ctr"/>
            <a:r>
              <a:rPr lang="en-US" sz="1500" b="1">
                <a:latin typeface="Tahoma"/>
              </a:rPr>
              <a:t>Process Z</a:t>
            </a:r>
            <a:endParaRPr/>
          </a:p>
        </p:txBody>
      </p:sp>
      <p:sp>
        <p:nvSpPr>
          <p:cNvPr id="18" name="TextShape 8"/>
          <p:cNvSpPr txBox="1"/>
          <p:nvPr/>
        </p:nvSpPr>
        <p:spPr>
          <a:xfrm>
            <a:off x="5918520" y="6024480"/>
            <a:ext cx="620640" cy="3150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200" b="1">
                <a:latin typeface="Tahoma"/>
              </a:rPr>
              <a:t>……..</a:t>
            </a:r>
            <a:endParaRPr/>
          </a:p>
        </p:txBody>
      </p:sp>
      <p:sp>
        <p:nvSpPr>
          <p:cNvPr id="20" name="Line 9"/>
          <p:cNvSpPr/>
          <p:nvPr/>
        </p:nvSpPr>
        <p:spPr>
          <a:xfrm flipH="1">
            <a:off x="2183160" y="5236440"/>
            <a:ext cx="1656000" cy="720000"/>
          </a:xfrm>
          <a:prstGeom prst="line">
            <a:avLst/>
          </a:prstGeom>
          <a:ln w="36000">
            <a:solidFill>
              <a:srgbClr val="000000"/>
            </a:solidFill>
            <a:custDash>
              <a:ds d="100000" sp="100000"/>
            </a:custDash>
            <a:round/>
            <a:tailEnd type="triangle" w="med" len="med"/>
          </a:ln>
        </p:spPr>
      </p:sp>
      <p:sp>
        <p:nvSpPr>
          <p:cNvPr id="21" name="Line 10"/>
          <p:cNvSpPr/>
          <p:nvPr/>
        </p:nvSpPr>
        <p:spPr>
          <a:xfrm flipH="1">
            <a:off x="3623160" y="5236440"/>
            <a:ext cx="576000" cy="783360"/>
          </a:xfrm>
          <a:prstGeom prst="line">
            <a:avLst/>
          </a:prstGeom>
          <a:ln w="36000">
            <a:solidFill>
              <a:srgbClr val="000000"/>
            </a:solidFill>
            <a:custDash>
              <a:ds d="100000" sp="100000"/>
            </a:custDash>
            <a:round/>
            <a:tailEnd type="triangle" w="med" len="med"/>
          </a:ln>
        </p:spPr>
      </p:sp>
      <p:sp>
        <p:nvSpPr>
          <p:cNvPr id="23" name="Line 11"/>
          <p:cNvSpPr/>
          <p:nvPr/>
        </p:nvSpPr>
        <p:spPr>
          <a:xfrm>
            <a:off x="4775160" y="5236440"/>
            <a:ext cx="432000" cy="783360"/>
          </a:xfrm>
          <a:prstGeom prst="line">
            <a:avLst/>
          </a:prstGeom>
          <a:ln w="36000">
            <a:solidFill>
              <a:srgbClr val="000000"/>
            </a:solidFill>
            <a:custDash>
              <a:ds d="100000" sp="100000"/>
            </a:custDash>
            <a:round/>
            <a:tailEnd type="triangle" w="med" len="med"/>
          </a:ln>
        </p:spPr>
      </p:sp>
      <p:sp>
        <p:nvSpPr>
          <p:cNvPr id="26" name="Line 12"/>
          <p:cNvSpPr/>
          <p:nvPr/>
        </p:nvSpPr>
        <p:spPr>
          <a:xfrm>
            <a:off x="5207160" y="5236440"/>
            <a:ext cx="1872000" cy="720000"/>
          </a:xfrm>
          <a:prstGeom prst="line">
            <a:avLst/>
          </a:prstGeom>
          <a:ln w="36000">
            <a:solidFill>
              <a:srgbClr val="000000"/>
            </a:solidFill>
            <a:custDash>
              <a:ds d="100000" sp="100000"/>
            </a:custDash>
            <a:round/>
            <a:tailEnd type="triangle" w="med" len="med"/>
          </a:ln>
        </p:spPr>
      </p:sp>
      <p:sp>
        <p:nvSpPr>
          <p:cNvPr id="27" name="CustomShape 13"/>
          <p:cNvSpPr/>
          <p:nvPr/>
        </p:nvSpPr>
        <p:spPr>
          <a:xfrm>
            <a:off x="2895600" y="2135548"/>
            <a:ext cx="3600000" cy="1808192"/>
          </a:xfrm>
          <a:prstGeom prst="wedgeEllipseCallout">
            <a:avLst>
              <a:gd name="adj1" fmla="val -3369"/>
              <a:gd name="adj2" fmla="val 20548"/>
            </a:avLst>
          </a:prstGeom>
          <a:noFill/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3480" rIns="78480" bIns="33480" anchor="ctr"/>
          <a:lstStyle/>
          <a:p>
            <a:pPr algn="ctr"/>
            <a:r>
              <a:rPr lang="en-US" dirty="0" err="1" smtClean="0">
                <a:latin typeface="Tahoma"/>
              </a:rPr>
              <a:t>어떤</a:t>
            </a:r>
            <a:r>
              <a:rPr lang="en-US" dirty="0" smtClean="0">
                <a:latin typeface="Tahoma"/>
              </a:rPr>
              <a:t> </a:t>
            </a:r>
            <a:r>
              <a:rPr lang="en-US" dirty="0" err="1">
                <a:latin typeface="Tahoma"/>
              </a:rPr>
              <a:t>순서로</a:t>
            </a:r>
            <a:r>
              <a:rPr lang="en-US" dirty="0">
                <a:latin typeface="Tahoma"/>
              </a:rPr>
              <a:t> </a:t>
            </a:r>
            <a:r>
              <a:rPr lang="en-US" dirty="0" smtClean="0">
                <a:latin typeface="Tahoma"/>
              </a:rPr>
              <a:t>Process</a:t>
            </a:r>
            <a:r>
              <a:rPr lang="ko-KR" altLang="en-US" dirty="0" smtClean="0">
                <a:latin typeface="Tahoma"/>
              </a:rPr>
              <a:t>들을</a:t>
            </a:r>
            <a:endParaRPr lang="en-US" altLang="ko-KR" dirty="0" smtClean="0">
              <a:latin typeface="Tahoma"/>
            </a:endParaRPr>
          </a:p>
          <a:p>
            <a:pPr algn="ctr"/>
            <a:r>
              <a:rPr lang="ko-KR" altLang="en-US" dirty="0" smtClean="0">
                <a:latin typeface="Tahoma"/>
              </a:rPr>
              <a:t>각각 </a:t>
            </a:r>
            <a:r>
              <a:rPr lang="en-US" dirty="0" err="1" smtClean="0">
                <a:latin typeface="Tahoma"/>
              </a:rPr>
              <a:t>얼마</a:t>
            </a:r>
            <a:r>
              <a:rPr lang="en-US" dirty="0" smtClean="0">
                <a:latin typeface="Tahoma"/>
              </a:rPr>
              <a:t> </a:t>
            </a:r>
            <a:r>
              <a:rPr lang="en-US" dirty="0" err="1" smtClean="0">
                <a:latin typeface="Tahoma"/>
              </a:rPr>
              <a:t>동안</a:t>
            </a:r>
            <a:r>
              <a:rPr lang="en-US" dirty="0" smtClean="0">
                <a:latin typeface="Tahoma"/>
              </a:rPr>
              <a:t> </a:t>
            </a:r>
            <a:r>
              <a:rPr lang="en-US" dirty="0" err="1" smtClean="0">
                <a:latin typeface="Tahoma"/>
              </a:rPr>
              <a:t>실행</a:t>
            </a:r>
            <a:r>
              <a:rPr lang="en-US" dirty="0" smtClean="0">
                <a:latin typeface="Tahoma"/>
              </a:rPr>
              <a:t> </a:t>
            </a:r>
            <a:r>
              <a:rPr lang="en-US" dirty="0">
                <a:latin typeface="Tahoma"/>
              </a:rPr>
              <a:t>할 </a:t>
            </a:r>
            <a:r>
              <a:rPr lang="en-US" dirty="0" err="1">
                <a:latin typeface="Tahoma"/>
              </a:rPr>
              <a:t>것인가</a:t>
            </a:r>
            <a:r>
              <a:rPr lang="en-US" dirty="0">
                <a:latin typeface="Tahoma"/>
              </a:rPr>
              <a:t>?</a:t>
            </a:r>
            <a:endParaRPr dirty="0"/>
          </a:p>
        </p:txBody>
      </p:sp>
      <p:pic>
        <p:nvPicPr>
          <p:cNvPr id="28" name="Picture 2" descr="cpu2.png (256×25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10" y="3959460"/>
            <a:ext cx="1276980" cy="12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Scheduling</a:t>
            </a:r>
          </a:p>
        </p:txBody>
      </p:sp>
    </p:spTree>
    <p:extLst>
      <p:ext uri="{BB962C8B-B14F-4D97-AF65-F5344CB8AC3E}">
        <p14:creationId xmlns:p14="http://schemas.microsoft.com/office/powerpoint/2010/main" val="10277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EDF-Scheduling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168153"/>
            <a:ext cx="8686800" cy="2556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smtClean="0"/>
              <a:t>EDF(Earliest Deadline First Scheduling) : </a:t>
            </a:r>
            <a:r>
              <a:rPr lang="ko-KR" altLang="en-US" sz="1200" dirty="0" smtClean="0"/>
              <a:t>실시간 운영체제에서 사용되는 동적 </a:t>
            </a:r>
            <a:r>
              <a:rPr lang="en-US" altLang="ko-KR" sz="1200" dirty="0" smtClean="0"/>
              <a:t>CPU </a:t>
            </a:r>
            <a:r>
              <a:rPr lang="ko-KR" altLang="en-US" sz="1200" dirty="0" err="1" smtClean="0"/>
              <a:t>스케쥴링</a:t>
            </a:r>
            <a:r>
              <a:rPr lang="ko-KR" altLang="en-US" sz="1200" dirty="0" smtClean="0"/>
              <a:t> 알고리즘의 하나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우선순위 큐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우선순위를 정하는 기준 </a:t>
            </a:r>
            <a:r>
              <a:rPr lang="en-US" altLang="ko-KR" sz="1200" dirty="0" smtClean="0"/>
              <a:t>: Arrival time, Execution , Deadline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스케줄링 이벤트가 일어날 때마다</a:t>
            </a:r>
            <a:r>
              <a:rPr lang="en-US" altLang="ko-KR" sz="1200" dirty="0"/>
              <a:t>, </a:t>
            </a:r>
            <a:r>
              <a:rPr lang="ko-KR" altLang="en-US" sz="1200" dirty="0"/>
              <a:t>큐에서 </a:t>
            </a:r>
            <a:r>
              <a:rPr lang="en-US" altLang="ko-KR" sz="1200" dirty="0"/>
              <a:t>Deadline</a:t>
            </a:r>
            <a:r>
              <a:rPr lang="ko-KR" altLang="en-US" sz="1200" dirty="0"/>
              <a:t>이 가장 가까운 프로세스를 탐색하여 다음에 수행되도록 한다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00600"/>
            <a:ext cx="7772400" cy="1675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6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EDF-Scheduling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5867400"/>
            <a:ext cx="8686800" cy="381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 smtClean="0"/>
              <a:t>Deadline</a:t>
            </a:r>
            <a:r>
              <a:rPr lang="ko-KR" altLang="en-US" sz="1200" dirty="0" smtClean="0"/>
              <a:t>이 같을 때</a:t>
            </a:r>
            <a:endParaRPr lang="en-US" altLang="ko-KR" sz="1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3085253"/>
            <a:ext cx="2880000" cy="1907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52" y="3124200"/>
            <a:ext cx="2880000" cy="2319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77" y="3059783"/>
            <a:ext cx="2880000" cy="2426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8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altLang="ko-KR" dirty="0"/>
              <a:t>EDF-Scheduling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1805160" y="2114041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정보에 </a:t>
            </a:r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Arrival, Deadline</a:t>
            </a:r>
          </a:p>
          <a:p>
            <a:pPr algn="ctr"/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정보 추가</a:t>
            </a:r>
            <a:endParaRPr lang="ko-KR" alt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1805160" y="3042145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를 생성할 때에</a:t>
            </a:r>
            <a:endParaRPr lang="en-US" altLang="ko-KR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Arrival, Deadline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기록</a:t>
            </a:r>
            <a:endParaRPr lang="en-US" altLang="ko-KR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ustomShape 9"/>
          <p:cNvSpPr/>
          <p:nvPr/>
        </p:nvSpPr>
        <p:spPr>
          <a:xfrm>
            <a:off x="1805160" y="3988638"/>
            <a:ext cx="2592000" cy="518103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Scheduling 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정책을 기준으로</a:t>
            </a:r>
            <a:endParaRPr lang="en-US" altLang="ko-KR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Scheduling 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방식 선택</a:t>
            </a:r>
            <a:endParaRPr lang="en-US" altLang="ko-KR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ustomShape 11"/>
          <p:cNvSpPr/>
          <p:nvPr/>
        </p:nvSpPr>
        <p:spPr>
          <a:xfrm>
            <a:off x="1793416" y="4922116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queue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의 </a:t>
            </a:r>
            <a:endParaRPr lang="en-US" altLang="ko-KR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들을 조회</a:t>
            </a:r>
            <a:endParaRPr lang="ko-KR" alt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Line 19"/>
          <p:cNvCxnSpPr/>
          <p:nvPr/>
        </p:nvCxnSpPr>
        <p:spPr>
          <a:xfrm>
            <a:off x="3046800" y="4506741"/>
            <a:ext cx="360" cy="396360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Line 21"/>
          <p:cNvCxnSpPr/>
          <p:nvPr/>
        </p:nvCxnSpPr>
        <p:spPr>
          <a:xfrm>
            <a:off x="3047160" y="2595556"/>
            <a:ext cx="360" cy="396360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Line 21"/>
          <p:cNvCxnSpPr/>
          <p:nvPr/>
        </p:nvCxnSpPr>
        <p:spPr>
          <a:xfrm>
            <a:off x="3046800" y="3529034"/>
            <a:ext cx="360" cy="396360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7" name="CustomShape 9"/>
          <p:cNvSpPr/>
          <p:nvPr/>
        </p:nvSpPr>
        <p:spPr>
          <a:xfrm>
            <a:off x="5273534" y="2280194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가 수행할 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의</a:t>
            </a:r>
            <a:endParaRPr lang="en-US" altLang="ko-KR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을 기준으로 우선순위 설정</a:t>
            </a:r>
            <a:endParaRPr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CustomShape 11"/>
          <p:cNvSpPr/>
          <p:nvPr/>
        </p:nvSpPr>
        <p:spPr>
          <a:xfrm>
            <a:off x="5273534" y="3102794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ko-KR" alt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다음에 수행 될 </a:t>
            </a:r>
            <a:r>
              <a:rPr lang="en-US" altLang="ko-K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</a:t>
            </a:r>
            <a:r>
              <a:rPr lang="ko-KR" alt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를 반환</a:t>
            </a:r>
          </a:p>
        </p:txBody>
      </p:sp>
      <p:sp>
        <p:nvSpPr>
          <p:cNvPr id="30" name="CustomShape 12"/>
          <p:cNvSpPr/>
          <p:nvPr/>
        </p:nvSpPr>
        <p:spPr>
          <a:xfrm>
            <a:off x="5273534" y="3925394"/>
            <a:ext cx="3203716" cy="685415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기존의 </a:t>
            </a:r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Timer Interrupt Handler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에서</a:t>
            </a:r>
            <a:endParaRPr lang="en-US" altLang="ko-KR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Scheduling 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정책이 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EDF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일 때</a:t>
            </a:r>
            <a:r>
              <a: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quantum</a:t>
            </a:r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이 초과되어도</a:t>
            </a:r>
            <a:endParaRPr lang="en-US" altLang="ko-KR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o-KR" alt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선점되지 않도록 하기</a:t>
            </a:r>
            <a:endParaRPr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Line 17"/>
          <p:cNvCxnSpPr>
            <a:stCxn id="15" idx="3"/>
            <a:endCxn id="27" idx="1"/>
          </p:cNvCxnSpPr>
          <p:nvPr/>
        </p:nvCxnSpPr>
        <p:spPr>
          <a:xfrm flipV="1">
            <a:off x="4385416" y="2496194"/>
            <a:ext cx="888118" cy="2641922"/>
          </a:xfrm>
          <a:prstGeom prst="bentConnector3">
            <a:avLst/>
          </a:prstGeom>
          <a:ln w="36000">
            <a:solidFill>
              <a:schemeClr val="tx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Line 19"/>
          <p:cNvCxnSpPr>
            <a:stCxn id="27" idx="2"/>
          </p:cNvCxnSpPr>
          <p:nvPr/>
        </p:nvCxnSpPr>
        <p:spPr>
          <a:xfrm>
            <a:off x="6569534" y="2712194"/>
            <a:ext cx="360" cy="396360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5" name="내용 개체 틀 2"/>
          <p:cNvSpPr txBox="1">
            <a:spLocks/>
          </p:cNvSpPr>
          <p:nvPr/>
        </p:nvSpPr>
        <p:spPr>
          <a:xfrm>
            <a:off x="1301966" y="6223771"/>
            <a:ext cx="7175284" cy="4563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200" dirty="0" smtClean="0"/>
              <a:t>이 프로젝트는 </a:t>
            </a:r>
            <a:r>
              <a:rPr lang="en-US" altLang="ko-KR" sz="1200" dirty="0" smtClean="0"/>
              <a:t>parameter 4</a:t>
            </a:r>
            <a:r>
              <a:rPr lang="ko-KR" altLang="en-US" sz="1200" dirty="0" smtClean="0"/>
              <a:t>개를 받는 </a:t>
            </a:r>
            <a:r>
              <a:rPr lang="en-US" altLang="ko-KR" sz="1200" dirty="0" smtClean="0"/>
              <a:t>system call(SYS_SPAWN)</a:t>
            </a:r>
            <a:r>
              <a:rPr lang="ko-KR" altLang="en-US" sz="1200" dirty="0" smtClean="0"/>
              <a:t>을 </a:t>
            </a:r>
            <a:r>
              <a:rPr lang="en-US" altLang="ko-KR" sz="1200" dirty="0" smtClean="0"/>
              <a:t>User</a:t>
            </a:r>
            <a:r>
              <a:rPr lang="ko-KR" altLang="en-US" sz="1200" dirty="0" smtClean="0"/>
              <a:t>영역에서 </a:t>
            </a:r>
            <a:r>
              <a:rPr lang="en-US" altLang="ko-KR" sz="1200" dirty="0" smtClean="0"/>
              <a:t>deadline</a:t>
            </a:r>
            <a:r>
              <a:rPr lang="ko-KR" altLang="en-US" sz="1200" dirty="0" smtClean="0"/>
              <a:t>값을 받을 수 게 </a:t>
            </a:r>
            <a:r>
              <a:rPr lang="en-US" altLang="ko-KR" sz="1200" dirty="0" smtClean="0"/>
              <a:t>parameter 5</a:t>
            </a:r>
            <a:r>
              <a:rPr lang="ko-KR" altLang="en-US" sz="1200" dirty="0" smtClean="0"/>
              <a:t>개까지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eax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ebx,ecx,esi,edi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 받을 수 있도록 수정하여 소스파일을 올리겠습니다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519018"/>
            <a:ext cx="718185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8" name="Line 17"/>
          <p:cNvCxnSpPr>
            <a:stCxn id="37" idx="1"/>
            <a:endCxn id="8" idx="1"/>
          </p:cNvCxnSpPr>
          <p:nvPr/>
        </p:nvCxnSpPr>
        <p:spPr>
          <a:xfrm rot="10800000" flipH="1">
            <a:off x="1295400" y="3258146"/>
            <a:ext cx="509760" cy="2584723"/>
          </a:xfrm>
          <a:prstGeom prst="bentConnector3">
            <a:avLst>
              <a:gd name="adj1" fmla="val -44845"/>
            </a:avLst>
          </a:prstGeom>
          <a:ln w="36000">
            <a:solidFill>
              <a:schemeClr val="tx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42" name="그림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389" y="5052342"/>
            <a:ext cx="3189861" cy="438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내용 개체 틀 2"/>
          <p:cNvSpPr txBox="1">
            <a:spLocks/>
          </p:cNvSpPr>
          <p:nvPr/>
        </p:nvSpPr>
        <p:spPr>
          <a:xfrm>
            <a:off x="2771" y="5916516"/>
            <a:ext cx="1365034" cy="30725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Wrapper function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5538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altLang="ko-KR" dirty="0"/>
              <a:t>EDF-Scheduling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사용되는</a:t>
            </a:r>
            <a:r>
              <a:rPr lang="en-US" altLang="ko-KR" sz="1200" dirty="0" smtClean="0">
                <a:latin typeface="+mn-ea"/>
                <a:ea typeface="+mn-ea"/>
              </a:rPr>
              <a:t> parameter</a:t>
            </a: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228600" y="2684226"/>
            <a:ext cx="8458199" cy="15829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Font typeface="Arial" panose="020B0604020202020204" pitchFamily="34" charset="0"/>
              <a:buChar char="•"/>
            </a:pPr>
            <a:r>
              <a:rPr lang="en-US" altLang="ko-KR" sz="1400" dirty="0" err="1" smtClean="0"/>
              <a:t>g_numTicks</a:t>
            </a:r>
            <a:r>
              <a:rPr lang="en-US" altLang="ko-KR" sz="1400" dirty="0" smtClean="0"/>
              <a:t> : Global tick counter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sz="1400" dirty="0" err="1" smtClean="0"/>
              <a:t>g_quantum</a:t>
            </a:r>
            <a:r>
              <a:rPr lang="en-US" altLang="ko-KR" sz="1400" dirty="0" smtClean="0"/>
              <a:t> : thread</a:t>
            </a:r>
            <a:r>
              <a:rPr lang="ko-KR" altLang="en-US" sz="1400" dirty="0" smtClean="0"/>
              <a:t>에 할당되는 </a:t>
            </a:r>
            <a:r>
              <a:rPr lang="en-US" altLang="ko-KR" sz="1400" dirty="0" smtClean="0"/>
              <a:t>tick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sz="1400" dirty="0" err="1" smtClean="0"/>
              <a:t>G_needReschedule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프로세스 </a:t>
            </a:r>
            <a:r>
              <a:rPr lang="en-US" altLang="ko-KR" sz="1400" dirty="0" smtClean="0"/>
              <a:t>scheduling</a:t>
            </a:r>
            <a:r>
              <a:rPr lang="ko-KR" altLang="en-US" sz="1400" dirty="0" smtClean="0"/>
              <a:t>여부</a:t>
            </a:r>
            <a:endParaRPr lang="en-US" altLang="ko-KR" sz="14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sz="1400" dirty="0" err="1" smtClean="0"/>
              <a:t>Struct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Kernel_Thread</a:t>
            </a:r>
            <a:endParaRPr lang="en-US" altLang="ko-KR" sz="1400" dirty="0" smtClean="0">
              <a:latin typeface="+mn-ea"/>
            </a:endParaRPr>
          </a:p>
          <a:p>
            <a:pPr lvl="4"/>
            <a:r>
              <a:rPr lang="en-US" altLang="ko-KR" sz="1400" dirty="0" err="1"/>
              <a:t>numTicks</a:t>
            </a:r>
            <a:r>
              <a:rPr lang="en-US" altLang="ko-KR" sz="1400" dirty="0"/>
              <a:t> : thread</a:t>
            </a:r>
            <a:r>
              <a:rPr lang="ko-KR" altLang="en-US" sz="1400" dirty="0"/>
              <a:t>가 사용한 </a:t>
            </a:r>
            <a:r>
              <a:rPr lang="en-US" altLang="ko-KR" sz="1400" dirty="0"/>
              <a:t>tick </a:t>
            </a:r>
            <a:r>
              <a:rPr lang="ko-KR" altLang="en-US" sz="1400" dirty="0"/>
              <a:t>개수</a:t>
            </a:r>
            <a:endParaRPr lang="en-US" altLang="ko-KR" sz="1400" dirty="0"/>
          </a:p>
          <a:p>
            <a:pPr lvl="4"/>
            <a:r>
              <a:rPr lang="en-US" altLang="ko-KR" sz="1400" dirty="0"/>
              <a:t>priority : thread </a:t>
            </a:r>
            <a:r>
              <a:rPr lang="ko-KR" altLang="en-US" sz="1400" dirty="0"/>
              <a:t>우선순위</a:t>
            </a:r>
            <a:endParaRPr lang="en-US" altLang="ko-KR" sz="1400" dirty="0"/>
          </a:p>
          <a:p>
            <a:pPr lvl="4"/>
            <a:r>
              <a:rPr lang="en-US" altLang="ko-KR" sz="1900" dirty="0" smtClean="0">
                <a:latin typeface="+mn-ea"/>
                <a:sym typeface="Wingdings" panose="05000000000000000000" pitchFamily="2" charset="2"/>
              </a:rPr>
              <a:t>arrival, deadline</a:t>
            </a:r>
            <a:endParaRPr lang="en-US" altLang="ko-KR" sz="1900" dirty="0">
              <a:latin typeface="+mn-ea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195000" y="4953000"/>
            <a:ext cx="8568000" cy="1600200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altLang="ko-KR" dirty="0" smtClean="0"/>
              <a:t>Schedule() : scheduling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하는 함수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Timer_Interrupt_Handler</a:t>
            </a:r>
            <a:r>
              <a:rPr lang="en-US" altLang="ko-KR" dirty="0" smtClean="0"/>
              <a:t>() : Time Interrupt</a:t>
            </a:r>
            <a:r>
              <a:rPr lang="ko-KR" altLang="en-US" dirty="0" smtClean="0"/>
              <a:t>가 발생되었을 때 수행되는 함수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Get_Next_Runnable</a:t>
            </a:r>
            <a:r>
              <a:rPr lang="en-US" altLang="ko-KR" dirty="0" smtClean="0"/>
              <a:t>() : </a:t>
            </a:r>
            <a:r>
              <a:rPr lang="ko-KR" altLang="en-US" dirty="0" smtClean="0"/>
              <a:t>정책</a:t>
            </a:r>
            <a:r>
              <a:rPr lang="en-US" altLang="ko-KR" dirty="0" smtClean="0"/>
              <a:t>(policy)</a:t>
            </a:r>
            <a:r>
              <a:rPr lang="ko-KR" altLang="en-US" dirty="0" smtClean="0"/>
              <a:t>에 </a:t>
            </a:r>
            <a:r>
              <a:rPr lang="ko-KR" altLang="en-US" dirty="0"/>
              <a:t>따라 다음에 수행될 </a:t>
            </a:r>
            <a:r>
              <a:rPr lang="en-US" altLang="ko-KR" dirty="0"/>
              <a:t>thread</a:t>
            </a:r>
            <a:r>
              <a:rPr lang="ko-KR" altLang="en-US" dirty="0"/>
              <a:t> </a:t>
            </a:r>
            <a:r>
              <a:rPr lang="ko-KR" altLang="en-US" dirty="0" smtClean="0"/>
              <a:t>선택</a:t>
            </a:r>
            <a:endParaRPr lang="en-US" altLang="ko-KR" dirty="0" smtClean="0"/>
          </a:p>
          <a:p>
            <a:pPr lvl="3"/>
            <a:r>
              <a:rPr lang="en-US" altLang="ko-KR" dirty="0"/>
              <a:t>switch</a:t>
            </a:r>
            <a:r>
              <a:rPr lang="ko-KR" altLang="en-US" dirty="0"/>
              <a:t>문에 </a:t>
            </a:r>
            <a:r>
              <a:rPr lang="en-US" altLang="ko-KR" dirty="0"/>
              <a:t>policy case </a:t>
            </a:r>
            <a:r>
              <a:rPr lang="ko-KR" altLang="en-US" dirty="0"/>
              <a:t>추가하여 구현 </a:t>
            </a:r>
            <a:r>
              <a:rPr lang="en-US" altLang="ko-KR" dirty="0"/>
              <a:t>(policy</a:t>
            </a:r>
            <a:r>
              <a:rPr lang="ko-KR" altLang="en-US" dirty="0"/>
              <a:t>변수 값이 </a:t>
            </a:r>
            <a:r>
              <a:rPr lang="en-US" altLang="ko-KR" dirty="0"/>
              <a:t> 0</a:t>
            </a:r>
            <a:r>
              <a:rPr lang="ko-KR" altLang="en-US" dirty="0"/>
              <a:t>이면 기존 </a:t>
            </a:r>
            <a:r>
              <a:rPr lang="en-US" altLang="ko-KR" dirty="0"/>
              <a:t>Round Robin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err="1" smtClean="0"/>
              <a:t>Find_Best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runqueue</a:t>
            </a:r>
            <a:r>
              <a:rPr lang="en-US" altLang="ko-KR" dirty="0" smtClean="0"/>
              <a:t>) </a:t>
            </a:r>
            <a:r>
              <a:rPr lang="en-US" altLang="ko-KR" dirty="0"/>
              <a:t>: </a:t>
            </a:r>
            <a:r>
              <a:rPr lang="en-US" altLang="ko-KR" dirty="0" err="1" smtClean="0"/>
              <a:t>runqueue</a:t>
            </a:r>
            <a:r>
              <a:rPr lang="ko-KR" altLang="en-US" dirty="0"/>
              <a:t>에서 우선순위가 가장 높은 </a:t>
            </a:r>
            <a:r>
              <a:rPr lang="en-US" altLang="ko-KR" dirty="0"/>
              <a:t>thread </a:t>
            </a:r>
            <a:r>
              <a:rPr lang="ko-KR" altLang="en-US" dirty="0" smtClean="0"/>
              <a:t>선택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Remove_Thread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runqueue</a:t>
            </a:r>
            <a:r>
              <a:rPr lang="en-US" altLang="ko-KR" dirty="0" smtClean="0"/>
              <a:t>, </a:t>
            </a:r>
            <a:r>
              <a:rPr lang="en-US" altLang="ko-KR" dirty="0"/>
              <a:t>best) : </a:t>
            </a:r>
            <a:r>
              <a:rPr lang="en-US" altLang="ko-KR" dirty="0" err="1" smtClean="0"/>
              <a:t>runqueue</a:t>
            </a:r>
            <a:r>
              <a:rPr lang="ko-KR" altLang="en-US" dirty="0"/>
              <a:t>에서 </a:t>
            </a:r>
            <a:r>
              <a:rPr lang="en-US" altLang="ko-KR" dirty="0"/>
              <a:t>‘best’ thread </a:t>
            </a:r>
            <a:r>
              <a:rPr lang="ko-KR" altLang="en-US" dirty="0" smtClean="0"/>
              <a:t>제거</a:t>
            </a:r>
            <a:endParaRPr lang="en-US" altLang="ko-KR" dirty="0" smtClean="0"/>
          </a:p>
          <a:p>
            <a:pPr lvl="2"/>
            <a:r>
              <a:rPr lang="en-US" altLang="ko-KR" dirty="0" err="1"/>
              <a:t>Copy_From_User</a:t>
            </a:r>
            <a:r>
              <a:rPr lang="en-US" altLang="ko-KR" dirty="0"/>
              <a:t>(name, state-&gt;</a:t>
            </a:r>
            <a:r>
              <a:rPr lang="en-US" altLang="ko-KR" dirty="0" err="1"/>
              <a:t>ebx</a:t>
            </a:r>
            <a:r>
              <a:rPr lang="en-US" altLang="ko-KR" dirty="0"/>
              <a:t>, length) : user process</a:t>
            </a:r>
            <a:r>
              <a:rPr lang="ko-KR" altLang="en-US" dirty="0"/>
              <a:t>가 </a:t>
            </a:r>
            <a:r>
              <a:rPr lang="en-US" altLang="ko-KR" dirty="0" err="1"/>
              <a:t>ebx</a:t>
            </a:r>
            <a:r>
              <a:rPr lang="ko-KR" altLang="en-US" dirty="0"/>
              <a:t>레지스터에 입력한 내용을 </a:t>
            </a:r>
            <a:r>
              <a:rPr lang="en-US" altLang="ko-KR" dirty="0"/>
              <a:t>name</a:t>
            </a:r>
            <a:r>
              <a:rPr lang="ko-KR" altLang="en-US" dirty="0"/>
              <a:t>에 </a:t>
            </a:r>
            <a:r>
              <a:rPr lang="ko-KR" altLang="en-US" dirty="0" smtClean="0"/>
              <a:t>복사</a:t>
            </a:r>
            <a:endParaRPr lang="ko-KR" altLang="en-US" dirty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49901" y="4495800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사용되는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함수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33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1823830"/>
          </a:xfrm>
        </p:spPr>
        <p:txBody>
          <a:bodyPr anchor="ctr">
            <a:no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Geek OS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Semaphore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5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/>
              <a:t>Semaphore</a:t>
            </a: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168153"/>
            <a:ext cx="8653272" cy="20228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Semaphore : </a:t>
            </a:r>
            <a:r>
              <a:rPr lang="ko-KR" altLang="en-US" sz="1200" dirty="0" smtClean="0">
                <a:latin typeface="+mn-ea"/>
                <a:ea typeface="+mn-ea"/>
              </a:rPr>
              <a:t>사전에 정의 된 수만큼의 </a:t>
            </a:r>
            <a:r>
              <a:rPr lang="en-US" altLang="ko-KR" sz="1200" dirty="0" smtClean="0">
                <a:latin typeface="+mn-ea"/>
                <a:ea typeface="+mn-ea"/>
              </a:rPr>
              <a:t>Thread</a:t>
            </a:r>
            <a:r>
              <a:rPr lang="ko-KR" altLang="en-US" sz="1200" dirty="0" smtClean="0">
                <a:latin typeface="+mn-ea"/>
                <a:ea typeface="+mn-ea"/>
              </a:rPr>
              <a:t>들을 공유자원에 접근하게 하고 나머지 </a:t>
            </a:r>
            <a:r>
              <a:rPr lang="en-US" altLang="ko-KR" sz="1200" dirty="0" smtClean="0">
                <a:latin typeface="+mn-ea"/>
                <a:ea typeface="+mn-ea"/>
              </a:rPr>
              <a:t>Thread</a:t>
            </a:r>
            <a:r>
              <a:rPr lang="ko-KR" altLang="en-US" sz="1200" dirty="0" smtClean="0">
                <a:latin typeface="+mn-ea"/>
                <a:ea typeface="+mn-ea"/>
              </a:rPr>
              <a:t>들은 대기</a:t>
            </a:r>
            <a:endParaRPr lang="en-US" altLang="ko-KR" sz="1200" dirty="0" smtClean="0">
              <a:latin typeface="+mn-ea"/>
              <a:ea typeface="+mn-ea"/>
            </a:endParaRPr>
          </a:p>
          <a:p>
            <a:endParaRPr lang="en-US" altLang="ko-KR" sz="1200" dirty="0" smtClean="0">
              <a:latin typeface="+mn-ea"/>
              <a:ea typeface="+mn-ea"/>
            </a:endParaRPr>
          </a:p>
          <a:p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count </a:t>
            </a:r>
            <a:r>
              <a:rPr lang="en-US" altLang="ko-KR" sz="1200" dirty="0">
                <a:latin typeface="+mn-ea"/>
                <a:ea typeface="+mn-ea"/>
              </a:rPr>
              <a:t>: </a:t>
            </a:r>
            <a:r>
              <a:rPr lang="ko-KR" altLang="en-US" sz="1200" dirty="0">
                <a:latin typeface="+mn-ea"/>
                <a:ea typeface="+mn-ea"/>
              </a:rPr>
              <a:t>몇 개의 </a:t>
            </a:r>
            <a:r>
              <a:rPr lang="en-US" altLang="ko-KR" sz="1200" dirty="0">
                <a:latin typeface="+mn-ea"/>
                <a:ea typeface="+mn-ea"/>
              </a:rPr>
              <a:t>Thread</a:t>
            </a:r>
            <a:r>
              <a:rPr lang="ko-KR" altLang="en-US" sz="1200" dirty="0">
                <a:latin typeface="+mn-ea"/>
                <a:ea typeface="+mn-ea"/>
              </a:rPr>
              <a:t>가 임계영역으로의 진입이 가능한가에 대한 정수변수</a:t>
            </a:r>
            <a:r>
              <a:rPr lang="en-US" altLang="ko-KR" sz="1200" dirty="0">
                <a:latin typeface="+mn-ea"/>
                <a:ea typeface="+mn-ea"/>
              </a:rPr>
              <a:t>. Count</a:t>
            </a:r>
            <a:r>
              <a:rPr lang="ko-KR" altLang="en-US" sz="1200" dirty="0">
                <a:latin typeface="+mn-ea"/>
                <a:ea typeface="+mn-ea"/>
              </a:rPr>
              <a:t>가 </a:t>
            </a:r>
            <a:r>
              <a:rPr lang="en-US" altLang="ko-KR" sz="1200" dirty="0">
                <a:latin typeface="+mn-ea"/>
                <a:ea typeface="+mn-ea"/>
              </a:rPr>
              <a:t> 1</a:t>
            </a:r>
            <a:r>
              <a:rPr lang="ko-KR" altLang="en-US" sz="1200" dirty="0">
                <a:latin typeface="+mn-ea"/>
                <a:ea typeface="+mn-ea"/>
              </a:rPr>
              <a:t>이라면 사실상 </a:t>
            </a:r>
            <a:r>
              <a:rPr lang="en-US" altLang="ko-KR" sz="1200" i="1" dirty="0" err="1">
                <a:latin typeface="+mn-ea"/>
                <a:ea typeface="+mn-ea"/>
              </a:rPr>
              <a:t>mutex</a:t>
            </a:r>
            <a:r>
              <a:rPr lang="en-US" altLang="ko-KR" sz="1200" i="1" dirty="0">
                <a:latin typeface="+mn-ea"/>
                <a:ea typeface="+mn-ea"/>
              </a:rPr>
              <a:t> </a:t>
            </a:r>
            <a:r>
              <a:rPr lang="en-US" altLang="ko-KR" sz="1200" dirty="0">
                <a:latin typeface="+mn-ea"/>
                <a:ea typeface="+mn-ea"/>
              </a:rPr>
              <a:t>semaphores</a:t>
            </a:r>
          </a:p>
          <a:p>
            <a:endParaRPr lang="en-US" altLang="ko-KR" sz="1200" dirty="0">
              <a:latin typeface="+mn-ea"/>
              <a:ea typeface="+mn-ea"/>
            </a:endParaRPr>
          </a:p>
          <a:p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spinlock</a:t>
            </a:r>
            <a:r>
              <a:rPr lang="ko-KR" altLang="en-US" sz="1200" dirty="0">
                <a:latin typeface="+mn-ea"/>
                <a:ea typeface="+mn-ea"/>
              </a:rPr>
              <a:t>과는 다르게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기다리는 </a:t>
            </a:r>
            <a:r>
              <a:rPr lang="en-US" altLang="ko-KR" sz="1200" dirty="0">
                <a:latin typeface="+mn-ea"/>
                <a:ea typeface="+mn-ea"/>
              </a:rPr>
              <a:t>Thread</a:t>
            </a:r>
            <a:r>
              <a:rPr lang="ko-KR" altLang="en-US" sz="1200" dirty="0">
                <a:latin typeface="+mn-ea"/>
                <a:ea typeface="+mn-ea"/>
              </a:rPr>
              <a:t>는 </a:t>
            </a:r>
            <a:r>
              <a:rPr lang="en-US" altLang="ko-KR" sz="1200" dirty="0">
                <a:latin typeface="+mn-ea"/>
                <a:ea typeface="+mn-ea"/>
              </a:rPr>
              <a:t>sleep </a:t>
            </a:r>
            <a:r>
              <a:rPr lang="ko-KR" altLang="en-US" sz="1200" dirty="0">
                <a:latin typeface="+mn-ea"/>
                <a:ea typeface="+mn-ea"/>
              </a:rPr>
              <a:t>상태로 기다린다</a:t>
            </a:r>
            <a:r>
              <a:rPr lang="en-US" altLang="ko-KR" sz="1200" dirty="0">
                <a:latin typeface="+mn-ea"/>
                <a:ea typeface="+mn-ea"/>
              </a:rPr>
              <a:t>. </a:t>
            </a:r>
            <a:r>
              <a:rPr lang="en-US" altLang="ko-KR" sz="1200" dirty="0">
                <a:latin typeface="+mn-ea"/>
                <a:ea typeface="+mn-ea"/>
                <a:sym typeface="Wingdings" panose="05000000000000000000" pitchFamily="2" charset="2"/>
              </a:rPr>
              <a:t> </a:t>
            </a:r>
            <a:r>
              <a:rPr lang="ko-KR" altLang="en-US" sz="1200" dirty="0">
                <a:latin typeface="+mn-ea"/>
                <a:ea typeface="+mn-ea"/>
                <a:sym typeface="Wingdings" panose="05000000000000000000" pitchFamily="2" charset="2"/>
              </a:rPr>
              <a:t>그 동안 다른 </a:t>
            </a:r>
            <a:r>
              <a:rPr lang="en-US" altLang="ko-KR" sz="1200" dirty="0">
                <a:latin typeface="+mn-ea"/>
                <a:ea typeface="+mn-ea"/>
                <a:sym typeface="Wingdings" panose="05000000000000000000" pitchFamily="2" charset="2"/>
              </a:rPr>
              <a:t>Thread</a:t>
            </a:r>
            <a:r>
              <a:rPr lang="ko-KR" altLang="en-US" sz="1200" dirty="0">
                <a:latin typeface="+mn-ea"/>
                <a:ea typeface="+mn-ea"/>
                <a:sym typeface="Wingdings" panose="05000000000000000000" pitchFamily="2" charset="2"/>
              </a:rPr>
              <a:t>에 </a:t>
            </a:r>
            <a:r>
              <a:rPr lang="en-US" altLang="ko-KR" sz="1200" dirty="0">
                <a:latin typeface="+mn-ea"/>
                <a:ea typeface="+mn-ea"/>
              </a:rPr>
              <a:t>CPU</a:t>
            </a:r>
            <a:r>
              <a:rPr lang="ko-KR" altLang="en-US" sz="1200" dirty="0">
                <a:latin typeface="+mn-ea"/>
                <a:ea typeface="+mn-ea"/>
              </a:rPr>
              <a:t>자원을 더 활용할 수 있다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  <a:endParaRPr lang="en-US" altLang="ko-KR" sz="1200" dirty="0">
              <a:latin typeface="+mn-ea"/>
              <a:ea typeface="+mn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04800" y="4776813"/>
            <a:ext cx="8478931" cy="1541771"/>
            <a:chOff x="304800" y="4776813"/>
            <a:chExt cx="8478931" cy="1541771"/>
          </a:xfrm>
        </p:grpSpPr>
        <p:grpSp>
          <p:nvGrpSpPr>
            <p:cNvPr id="13" name="그룹 12"/>
            <p:cNvGrpSpPr/>
            <p:nvPr/>
          </p:nvGrpSpPr>
          <p:grpSpPr>
            <a:xfrm>
              <a:off x="4114800" y="4819914"/>
              <a:ext cx="2209800" cy="1416456"/>
              <a:chOff x="533400" y="4880873"/>
              <a:chExt cx="2209800" cy="1416456"/>
            </a:xfrm>
          </p:grpSpPr>
          <p:pic>
            <p:nvPicPr>
              <p:cNvPr id="1026" name="Picture 2" descr="http://i.stack.imgur.com/8hRJx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4948188"/>
                <a:ext cx="2209800" cy="134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직사각형 8"/>
              <p:cNvSpPr/>
              <p:nvPr/>
            </p:nvSpPr>
            <p:spPr>
              <a:xfrm>
                <a:off x="609600" y="4880873"/>
                <a:ext cx="457200" cy="300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/>
            <p:cNvGrpSpPr/>
            <p:nvPr/>
          </p:nvGrpSpPr>
          <p:grpSpPr>
            <a:xfrm>
              <a:off x="6398029" y="5038424"/>
              <a:ext cx="2385702" cy="1280160"/>
              <a:chOff x="6015026" y="5074327"/>
              <a:chExt cx="2385702" cy="1280160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0008" y="5074327"/>
                <a:ext cx="1950720" cy="1280160"/>
              </a:xfrm>
              <a:prstGeom prst="rect">
                <a:avLst/>
              </a:prstGeom>
            </p:spPr>
          </p:pic>
          <p:sp>
            <p:nvSpPr>
              <p:cNvPr id="8" name="오른쪽 화살표 7"/>
              <p:cNvSpPr/>
              <p:nvPr/>
            </p:nvSpPr>
            <p:spPr>
              <a:xfrm rot="10800000">
                <a:off x="6015026" y="5552343"/>
                <a:ext cx="286097" cy="159698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모서리가 둥근 직사각형 9"/>
              <p:cNvSpPr/>
              <p:nvPr/>
            </p:nvSpPr>
            <p:spPr>
              <a:xfrm>
                <a:off x="6450008" y="5074327"/>
                <a:ext cx="1950720" cy="1115730"/>
              </a:xfrm>
              <a:prstGeom prst="roundRect">
                <a:avLst/>
              </a:prstGeom>
              <a:noFill/>
              <a:ln w="127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3" name="모서리가 둥근 직사각형 22"/>
            <p:cNvSpPr/>
            <p:nvPr/>
          </p:nvSpPr>
          <p:spPr>
            <a:xfrm>
              <a:off x="2815885" y="5038424"/>
              <a:ext cx="1075145" cy="111573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5884" y="4776814"/>
              <a:ext cx="10751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solidFill>
                    <a:srgbClr val="FF0000"/>
                  </a:solidFill>
                </a:rPr>
                <a:t>Critical section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82127" y="4776813"/>
              <a:ext cx="10751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solidFill>
                    <a:srgbClr val="F57E1B"/>
                  </a:solidFill>
                </a:rPr>
                <a:t>Semaphore</a:t>
              </a:r>
              <a:endParaRPr lang="ko-KR" altLang="en-US" sz="1100" b="1" dirty="0">
                <a:solidFill>
                  <a:srgbClr val="F57E1B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70798" y="4776814"/>
              <a:ext cx="10751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solidFill>
                    <a:srgbClr val="0070C0"/>
                  </a:solidFill>
                </a:rPr>
                <a:t>Waiting line</a:t>
              </a:r>
              <a:endParaRPr lang="ko-KR" altLang="en-US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28" name="오른쪽 화살표 27"/>
            <p:cNvSpPr/>
            <p:nvPr/>
          </p:nvSpPr>
          <p:spPr>
            <a:xfrm rot="10800000">
              <a:off x="2380903" y="5516441"/>
              <a:ext cx="286097" cy="1596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304800" y="5038423"/>
              <a:ext cx="1950720" cy="1115730"/>
            </a:xfrm>
            <a:prstGeom prst="roundRect">
              <a:avLst/>
            </a:prstGeom>
            <a:noFill/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5148350"/>
              <a:ext cx="988878" cy="988878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1835" y="5148350"/>
              <a:ext cx="933804" cy="933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39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168153"/>
            <a:ext cx="8763000" cy="20990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 err="1"/>
              <a:t>세마포어</a:t>
            </a:r>
            <a:r>
              <a:rPr lang="ko-KR" altLang="en-US" sz="1200" dirty="0"/>
              <a:t> </a:t>
            </a:r>
            <a:r>
              <a:rPr lang="en-US" altLang="ko-KR" sz="1200" dirty="0" smtClean="0"/>
              <a:t>S(count)</a:t>
            </a:r>
            <a:r>
              <a:rPr lang="ko-KR" altLang="en-US" sz="1200" dirty="0" smtClean="0"/>
              <a:t>는 </a:t>
            </a:r>
            <a:r>
              <a:rPr lang="ko-KR" altLang="en-US" sz="1200" dirty="0" err="1"/>
              <a:t>정수값을</a:t>
            </a:r>
            <a:r>
              <a:rPr lang="ko-KR" altLang="en-US" sz="1200" dirty="0"/>
              <a:t> 가지는 변수이며</a:t>
            </a:r>
            <a:r>
              <a:rPr lang="en-US" altLang="ko-KR" sz="1200" dirty="0"/>
              <a:t>, P</a:t>
            </a:r>
            <a:r>
              <a:rPr lang="ko-KR" altLang="en-US" sz="1200" dirty="0"/>
              <a:t>와 </a:t>
            </a:r>
            <a:r>
              <a:rPr lang="en-US" altLang="ko-KR" sz="1200" dirty="0"/>
              <a:t>V</a:t>
            </a:r>
            <a:r>
              <a:rPr lang="ko-KR" altLang="en-US" sz="1200" dirty="0"/>
              <a:t>라는 함수에 의해서만 접근될 수 있다</a:t>
            </a:r>
            <a:endParaRPr lang="en-US" altLang="ko-KR" sz="1200" dirty="0"/>
          </a:p>
          <a:p>
            <a:pPr lvl="1">
              <a:lnSpc>
                <a:spcPct val="150000"/>
              </a:lnSpc>
            </a:pPr>
            <a:r>
              <a:rPr lang="en-US" altLang="ko-KR" sz="1000" dirty="0"/>
              <a:t>P</a:t>
            </a:r>
            <a:r>
              <a:rPr lang="ko-KR" altLang="en-US" sz="1000" dirty="0"/>
              <a:t>와 </a:t>
            </a:r>
            <a:r>
              <a:rPr lang="en-US" altLang="ko-KR" sz="1000" dirty="0"/>
              <a:t>V</a:t>
            </a:r>
            <a:r>
              <a:rPr lang="ko-KR" altLang="en-US" sz="1000" dirty="0"/>
              <a:t>는 각각 </a:t>
            </a:r>
            <a:r>
              <a:rPr lang="en-US" altLang="ko-KR" sz="1000" dirty="0"/>
              <a:t>try</a:t>
            </a:r>
            <a:r>
              <a:rPr lang="ko-KR" altLang="en-US" sz="1000" dirty="0"/>
              <a:t>와 </a:t>
            </a:r>
            <a:r>
              <a:rPr lang="en-US" altLang="ko-KR" sz="1000" dirty="0"/>
              <a:t>increment</a:t>
            </a:r>
            <a:r>
              <a:rPr lang="ko-KR" altLang="en-US" sz="1000" dirty="0"/>
              <a:t>를 뜻하는 네덜란드어 </a:t>
            </a:r>
            <a:r>
              <a:rPr lang="en-US" altLang="ko-KR" sz="1000" dirty="0" err="1"/>
              <a:t>Proberen</a:t>
            </a:r>
            <a:r>
              <a:rPr lang="ko-KR" altLang="en-US" sz="1000" dirty="0"/>
              <a:t>과 </a:t>
            </a:r>
            <a:r>
              <a:rPr lang="en-US" altLang="ko-KR" sz="1000" dirty="0" err="1"/>
              <a:t>Verhogen</a:t>
            </a:r>
            <a:r>
              <a:rPr lang="ko-KR" altLang="en-US" sz="1000" dirty="0"/>
              <a:t>의 </a:t>
            </a:r>
            <a:r>
              <a:rPr lang="ko-KR" altLang="en-US" sz="1000" dirty="0" err="1"/>
              <a:t>머릿글자를</a:t>
            </a:r>
            <a:r>
              <a:rPr lang="ko-KR" altLang="en-US" sz="1000" dirty="0"/>
              <a:t> 딴 것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P</a:t>
            </a:r>
            <a:r>
              <a:rPr lang="ko-KR" altLang="en-US" sz="1200" dirty="0"/>
              <a:t>는 임계구역에 들어가기 전에 수행되고</a:t>
            </a:r>
            <a:r>
              <a:rPr lang="en-US" altLang="ko-KR" sz="1200" dirty="0"/>
              <a:t>, V</a:t>
            </a:r>
            <a:r>
              <a:rPr lang="ko-KR" altLang="en-US" sz="1200" dirty="0"/>
              <a:t>는 임계구역에서 나올 때 수행</a:t>
            </a:r>
            <a:r>
              <a:rPr lang="en-US" altLang="ko-KR" sz="1200" dirty="0"/>
              <a:t>(</a:t>
            </a:r>
            <a:r>
              <a:rPr lang="en-US" altLang="ko-KR" sz="1200" dirty="0" smtClean="0"/>
              <a:t>S</a:t>
            </a:r>
            <a:r>
              <a:rPr lang="ko-KR" altLang="en-US" sz="1200" dirty="0" smtClean="0"/>
              <a:t>는 </a:t>
            </a:r>
            <a:r>
              <a:rPr lang="ko-KR" altLang="en-US" sz="1200" dirty="0" err="1"/>
              <a:t>원자성을</a:t>
            </a:r>
            <a:r>
              <a:rPr lang="ko-KR" altLang="en-US" sz="1200" dirty="0"/>
              <a:t> 가져야 함</a:t>
            </a:r>
            <a:r>
              <a:rPr lang="en-US" altLang="ko-KR" sz="1200" dirty="0" smtClean="0"/>
              <a:t>)</a:t>
            </a:r>
            <a:endParaRPr lang="en-US" altLang="ko-KR" sz="1400" dirty="0" smtClean="0"/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기다리고 있는 </a:t>
            </a:r>
            <a:r>
              <a:rPr lang="en-US" altLang="ko-KR" sz="1200" dirty="0" smtClean="0"/>
              <a:t>Thread</a:t>
            </a:r>
            <a:r>
              <a:rPr lang="ko-KR" altLang="en-US" sz="1200" dirty="0" smtClean="0"/>
              <a:t>들을 관리하기 위해서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Wait Queue</a:t>
            </a:r>
            <a:r>
              <a:rPr lang="ko-KR" altLang="en-US" sz="1200" dirty="0" smtClean="0"/>
              <a:t>를 이용한다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  <a:p>
            <a:r>
              <a:rPr lang="en-US" altLang="ko-KR" sz="1200" dirty="0" err="1" smtClean="0"/>
              <a:t>Systemcall</a:t>
            </a:r>
            <a:endParaRPr lang="en-US" altLang="ko-KR" sz="1200" dirty="0" smtClean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28600" y="838200"/>
            <a:ext cx="54102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Semaphore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5800"/>
            <a:ext cx="4194079" cy="2076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4860" y="4746519"/>
            <a:ext cx="4338175" cy="174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altLang="ko-KR" dirty="0"/>
              <a:t>Semaphore</a:t>
            </a: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err="1"/>
              <a:t>Sys_CreateSemaphore</a:t>
            </a:r>
            <a:r>
              <a:rPr lang="en-US" altLang="ko-KR" sz="1200" dirty="0"/>
              <a:t>()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200890" y="3844878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err="1" smtClean="0"/>
              <a:t>Sys_P</a:t>
            </a:r>
            <a:r>
              <a:rPr lang="en-US" altLang="ko-KR" sz="1200" dirty="0" smtClean="0"/>
              <a:t>()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200890" y="50285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err="1" smtClean="0"/>
              <a:t>Sys_V</a:t>
            </a:r>
            <a:r>
              <a:rPr lang="en-US" altLang="ko-KR" sz="1200" dirty="0" smtClean="0"/>
              <a:t>()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8" y="2615684"/>
            <a:ext cx="6812653" cy="1304551"/>
          </a:xfrm>
          <a:prstGeom prst="rect">
            <a:avLst/>
          </a:prstGeom>
        </p:spPr>
      </p:pic>
      <p:grpSp>
        <p:nvGrpSpPr>
          <p:cNvPr id="69" name="그룹 68"/>
          <p:cNvGrpSpPr/>
          <p:nvPr/>
        </p:nvGrpSpPr>
        <p:grpSpPr>
          <a:xfrm>
            <a:off x="757269" y="4364176"/>
            <a:ext cx="6288541" cy="433219"/>
            <a:chOff x="760615" y="4444840"/>
            <a:chExt cx="6288541" cy="433219"/>
          </a:xfrm>
        </p:grpSpPr>
        <p:sp>
          <p:nvSpPr>
            <p:cNvPr id="13" name="CustomShape 9"/>
            <p:cNvSpPr/>
            <p:nvPr/>
          </p:nvSpPr>
          <p:spPr>
            <a:xfrm>
              <a:off x="760615" y="4444840"/>
              <a:ext cx="2592000" cy="432000"/>
            </a:xfrm>
            <a:prstGeom prst="rect">
              <a:avLst/>
            </a:prstGeom>
            <a:solidFill>
              <a:srgbClr val="CFE7F5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2000" tIns="27000" rIns="72000" bIns="27000" anchor="ctr"/>
            <a:lstStyle/>
            <a:p>
              <a:pPr algn="ctr"/>
              <a:r>
                <a:rPr lang="ko-KR" altLang="en-US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인자로 받은 </a:t>
              </a:r>
              <a:r>
                <a:rPr lang="en-US" altLang="ko-KR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Semaphore ID</a:t>
              </a:r>
              <a:r>
                <a:rPr lang="ko-KR" altLang="en-US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로 해당</a:t>
              </a:r>
              <a:endPara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altLang="ko-KR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Semaphore</a:t>
              </a:r>
              <a:r>
                <a:rPr lang="ko-KR" altLang="en-US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를 검색 </a:t>
              </a:r>
              <a:endParaRPr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CustomShape 9"/>
            <p:cNvSpPr/>
            <p:nvPr/>
          </p:nvSpPr>
          <p:spPr>
            <a:xfrm>
              <a:off x="3886200" y="4446059"/>
              <a:ext cx="3162956" cy="432000"/>
            </a:xfrm>
            <a:prstGeom prst="rect">
              <a:avLst/>
            </a:prstGeom>
            <a:solidFill>
              <a:srgbClr val="CFE7F5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2000" tIns="27000" rIns="72000" bIns="27000" anchor="ctr"/>
            <a:lstStyle/>
            <a:p>
              <a:pPr algn="ctr"/>
              <a:r>
                <a:rPr lang="ko-KR" altLang="en-US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해당 </a:t>
              </a:r>
              <a:r>
                <a:rPr lang="en-US" altLang="ko-KR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Semaphore</a:t>
              </a:r>
              <a:r>
                <a:rPr lang="ko-KR" altLang="en-US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의 </a:t>
              </a:r>
              <a:r>
                <a:rPr lang="en-US" altLang="ko-KR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count</a:t>
              </a:r>
              <a:r>
                <a:rPr lang="ko-KR" altLang="en-US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값을 조회하여</a:t>
              </a:r>
              <a:endPara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altLang="ko-KR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thread</a:t>
              </a:r>
              <a:r>
                <a:rPr lang="ko-KR" altLang="en-US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가 </a:t>
              </a:r>
              <a:r>
                <a:rPr lang="en-US" altLang="ko-KR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wait </a:t>
              </a:r>
              <a:r>
                <a:rPr lang="ko-KR" altLang="en-US" sz="10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또는 임계영역 자원획득 허가를 판단</a:t>
              </a:r>
              <a:endParaRPr lang="en-US" altLang="ko-K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6" name="Line 21"/>
            <p:cNvCxnSpPr>
              <a:stCxn id="13" idx="3"/>
              <a:endCxn id="45" idx="1"/>
            </p:cNvCxnSpPr>
            <p:nvPr/>
          </p:nvCxnSpPr>
          <p:spPr>
            <a:xfrm>
              <a:off x="3352615" y="4660840"/>
              <a:ext cx="533585" cy="1219"/>
            </a:xfrm>
            <a:prstGeom prst="bentConnector3">
              <a:avLst/>
            </a:prstGeom>
            <a:ln w="36000">
              <a:solidFill>
                <a:srgbClr val="000000"/>
              </a:solidFill>
              <a:rou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68" name="그림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" y="5427968"/>
            <a:ext cx="6257862" cy="12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ELF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Executable and Linkable format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422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Source files </a:t>
            </a:r>
            <a:r>
              <a:rPr lang="en-US" altLang="ko-KR" sz="1200" dirty="0" smtClean="0">
                <a:latin typeface="+mn-ea"/>
                <a:ea typeface="+mn-ea"/>
                <a:sym typeface="Wingdings" panose="05000000000000000000" pitchFamily="2" charset="2"/>
              </a:rPr>
              <a:t> Object files  Executable files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latin typeface="+mn-ea"/>
              <a:ea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3400" y="2743200"/>
            <a:ext cx="8280000" cy="3783960"/>
            <a:chOff x="756000" y="2696040"/>
            <a:chExt cx="8280000" cy="3783960"/>
          </a:xfrm>
        </p:grpSpPr>
        <p:sp>
          <p:nvSpPr>
            <p:cNvPr id="19" name="CustomShape 3"/>
            <p:cNvSpPr/>
            <p:nvPr/>
          </p:nvSpPr>
          <p:spPr>
            <a:xfrm>
              <a:off x="3504960" y="2696040"/>
              <a:ext cx="142740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 dirty="0" err="1">
                  <a:latin typeface="Tahoma"/>
                </a:rPr>
                <a:t>Relocatable</a:t>
              </a:r>
              <a:r>
                <a:rPr lang="en-US" sz="1300" strike="noStrike" dirty="0">
                  <a:latin typeface="Tahoma"/>
                </a:rPr>
                <a:t> File</a:t>
              </a:r>
              <a:endParaRPr dirty="0"/>
            </a:p>
          </p:txBody>
        </p:sp>
        <p:sp>
          <p:nvSpPr>
            <p:cNvPr id="22" name="CustomShape 4"/>
            <p:cNvSpPr/>
            <p:nvPr/>
          </p:nvSpPr>
          <p:spPr>
            <a:xfrm>
              <a:off x="6866640" y="2696040"/>
              <a:ext cx="142704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Executable File</a:t>
              </a:r>
              <a:endParaRPr/>
            </a:p>
          </p:txBody>
        </p:sp>
        <p:sp>
          <p:nvSpPr>
            <p:cNvPr id="24" name="CustomShape 5"/>
            <p:cNvSpPr/>
            <p:nvPr/>
          </p:nvSpPr>
          <p:spPr>
            <a:xfrm>
              <a:off x="3492360" y="3106800"/>
              <a:ext cx="1427400" cy="347040"/>
            </a:xfrm>
            <a:prstGeom prst="rect">
              <a:avLst/>
            </a:prstGeom>
            <a:solidFill>
              <a:srgbClr val="CFE7F5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Other Codes</a:t>
              </a:r>
              <a:endParaRPr/>
            </a:p>
          </p:txBody>
        </p:sp>
        <p:sp>
          <p:nvSpPr>
            <p:cNvPr id="25" name="CustomShape 6"/>
            <p:cNvSpPr/>
            <p:nvPr/>
          </p:nvSpPr>
          <p:spPr>
            <a:xfrm>
              <a:off x="3492360" y="3453840"/>
              <a:ext cx="1427400" cy="347040"/>
            </a:xfrm>
            <a:prstGeom prst="rect">
              <a:avLst/>
            </a:prstGeom>
            <a:solidFill>
              <a:srgbClr val="00CCCC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Other Data</a:t>
              </a:r>
              <a:endParaRPr/>
            </a:p>
          </p:txBody>
        </p:sp>
        <p:sp>
          <p:nvSpPr>
            <p:cNvPr id="26" name="CustomShape 7"/>
            <p:cNvSpPr/>
            <p:nvPr/>
          </p:nvSpPr>
          <p:spPr>
            <a:xfrm>
              <a:off x="2928960" y="332388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AAA.o</a:t>
              </a:r>
              <a:endParaRPr/>
            </a:p>
          </p:txBody>
        </p:sp>
        <p:sp>
          <p:nvSpPr>
            <p:cNvPr id="30" name="CustomShape 8"/>
            <p:cNvSpPr/>
            <p:nvPr/>
          </p:nvSpPr>
          <p:spPr>
            <a:xfrm>
              <a:off x="3493080" y="4047840"/>
              <a:ext cx="1427400" cy="347040"/>
            </a:xfrm>
            <a:prstGeom prst="rect">
              <a:avLst/>
            </a:prstGeom>
            <a:solidFill>
              <a:srgbClr val="CFE7F5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main()</a:t>
              </a:r>
              <a:endParaRPr/>
            </a:p>
          </p:txBody>
        </p:sp>
        <p:sp>
          <p:nvSpPr>
            <p:cNvPr id="31" name="CustomShape 9"/>
            <p:cNvSpPr/>
            <p:nvPr/>
          </p:nvSpPr>
          <p:spPr>
            <a:xfrm>
              <a:off x="3493080" y="4394880"/>
              <a:ext cx="1427400" cy="347040"/>
            </a:xfrm>
            <a:prstGeom prst="rect">
              <a:avLst/>
            </a:prstGeom>
            <a:solidFill>
              <a:srgbClr val="00CCCC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Int a=8</a:t>
              </a:r>
              <a:endParaRPr/>
            </a:p>
          </p:txBody>
        </p:sp>
        <p:sp>
          <p:nvSpPr>
            <p:cNvPr id="32" name="CustomShape 10"/>
            <p:cNvSpPr/>
            <p:nvPr/>
          </p:nvSpPr>
          <p:spPr>
            <a:xfrm>
              <a:off x="2929680" y="426492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BBB.o</a:t>
              </a:r>
              <a:endParaRPr/>
            </a:p>
          </p:txBody>
        </p:sp>
        <p:sp>
          <p:nvSpPr>
            <p:cNvPr id="33" name="CustomShape 11"/>
            <p:cNvSpPr/>
            <p:nvPr/>
          </p:nvSpPr>
          <p:spPr>
            <a:xfrm>
              <a:off x="3493080" y="4983840"/>
              <a:ext cx="1427400" cy="347040"/>
            </a:xfrm>
            <a:prstGeom prst="rect">
              <a:avLst/>
            </a:prstGeom>
            <a:solidFill>
              <a:srgbClr val="CFE7F5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hello()</a:t>
              </a:r>
              <a:endParaRPr/>
            </a:p>
          </p:txBody>
        </p:sp>
        <p:sp>
          <p:nvSpPr>
            <p:cNvPr id="34" name="CustomShape 12"/>
            <p:cNvSpPr/>
            <p:nvPr/>
          </p:nvSpPr>
          <p:spPr>
            <a:xfrm>
              <a:off x="3493080" y="5330880"/>
              <a:ext cx="1427400" cy="347040"/>
            </a:xfrm>
            <a:prstGeom prst="rect">
              <a:avLst/>
            </a:prstGeom>
            <a:solidFill>
              <a:srgbClr val="00CCCC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Int b=7</a:t>
              </a:r>
              <a:endParaRPr/>
            </a:p>
          </p:txBody>
        </p:sp>
        <p:sp>
          <p:nvSpPr>
            <p:cNvPr id="35" name="CustomShape 13"/>
            <p:cNvSpPr/>
            <p:nvPr/>
          </p:nvSpPr>
          <p:spPr>
            <a:xfrm>
              <a:off x="2928960" y="555984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CCC.o</a:t>
              </a:r>
              <a:endParaRPr/>
            </a:p>
          </p:txBody>
        </p:sp>
        <p:sp>
          <p:nvSpPr>
            <p:cNvPr id="36" name="CustomShape 14"/>
            <p:cNvSpPr/>
            <p:nvPr/>
          </p:nvSpPr>
          <p:spPr>
            <a:xfrm>
              <a:off x="3493080" y="5677920"/>
              <a:ext cx="1427400" cy="347040"/>
            </a:xfrm>
            <a:prstGeom prst="rect">
              <a:avLst/>
            </a:prstGeom>
            <a:solidFill>
              <a:srgbClr val="00CCCC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Int c=4</a:t>
              </a:r>
              <a:endParaRPr/>
            </a:p>
          </p:txBody>
        </p:sp>
        <p:sp>
          <p:nvSpPr>
            <p:cNvPr id="37" name="CustomShape 15"/>
            <p:cNvSpPr/>
            <p:nvPr/>
          </p:nvSpPr>
          <p:spPr>
            <a:xfrm>
              <a:off x="3493080" y="6024960"/>
              <a:ext cx="1427400" cy="347040"/>
            </a:xfrm>
            <a:prstGeom prst="rect">
              <a:avLst/>
            </a:prstGeom>
            <a:solidFill>
              <a:srgbClr val="94BD5E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Int d</a:t>
              </a:r>
              <a:endParaRPr/>
            </a:p>
          </p:txBody>
        </p:sp>
        <p:sp>
          <p:nvSpPr>
            <p:cNvPr id="38" name="CustomShape 16"/>
            <p:cNvSpPr/>
            <p:nvPr/>
          </p:nvSpPr>
          <p:spPr>
            <a:xfrm>
              <a:off x="5005440" y="313200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.text</a:t>
              </a:r>
              <a:endParaRPr/>
            </a:p>
          </p:txBody>
        </p:sp>
        <p:sp>
          <p:nvSpPr>
            <p:cNvPr id="39" name="CustomShape 17"/>
            <p:cNvSpPr/>
            <p:nvPr/>
          </p:nvSpPr>
          <p:spPr>
            <a:xfrm>
              <a:off x="5016960" y="348804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.data</a:t>
              </a:r>
              <a:endParaRPr/>
            </a:p>
          </p:txBody>
        </p:sp>
        <p:sp>
          <p:nvSpPr>
            <p:cNvPr id="40" name="CustomShape 18"/>
            <p:cNvSpPr/>
            <p:nvPr/>
          </p:nvSpPr>
          <p:spPr>
            <a:xfrm>
              <a:off x="5016960" y="406800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.text</a:t>
              </a:r>
              <a:endParaRPr/>
            </a:p>
          </p:txBody>
        </p:sp>
        <p:sp>
          <p:nvSpPr>
            <p:cNvPr id="41" name="CustomShape 19"/>
            <p:cNvSpPr/>
            <p:nvPr/>
          </p:nvSpPr>
          <p:spPr>
            <a:xfrm>
              <a:off x="5028480" y="442404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.data</a:t>
              </a:r>
              <a:endParaRPr/>
            </a:p>
          </p:txBody>
        </p:sp>
        <p:sp>
          <p:nvSpPr>
            <p:cNvPr id="42" name="CustomShape 20"/>
            <p:cNvSpPr/>
            <p:nvPr/>
          </p:nvSpPr>
          <p:spPr>
            <a:xfrm>
              <a:off x="5016960" y="500400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.text</a:t>
              </a:r>
              <a:endParaRPr/>
            </a:p>
          </p:txBody>
        </p:sp>
        <p:sp>
          <p:nvSpPr>
            <p:cNvPr id="43" name="CustomShape 21"/>
            <p:cNvSpPr/>
            <p:nvPr/>
          </p:nvSpPr>
          <p:spPr>
            <a:xfrm>
              <a:off x="5028480" y="550404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.data</a:t>
              </a:r>
              <a:endParaRPr/>
            </a:p>
          </p:txBody>
        </p:sp>
        <p:sp>
          <p:nvSpPr>
            <p:cNvPr id="44" name="CustomShape 22"/>
            <p:cNvSpPr/>
            <p:nvPr/>
          </p:nvSpPr>
          <p:spPr>
            <a:xfrm>
              <a:off x="5028480" y="608004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.bss</a:t>
              </a:r>
              <a:endParaRPr/>
            </a:p>
          </p:txBody>
        </p:sp>
        <p:sp>
          <p:nvSpPr>
            <p:cNvPr id="45" name="CustomShape 23"/>
            <p:cNvSpPr/>
            <p:nvPr/>
          </p:nvSpPr>
          <p:spPr>
            <a:xfrm>
              <a:off x="6864840" y="3096000"/>
              <a:ext cx="1427400" cy="299160"/>
            </a:xfrm>
            <a:prstGeom prst="rect">
              <a:avLst/>
            </a:prstGeom>
            <a:solidFill>
              <a:srgbClr val="CFE7F5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header</a:t>
              </a:r>
              <a:endParaRPr/>
            </a:p>
          </p:txBody>
        </p:sp>
        <p:sp>
          <p:nvSpPr>
            <p:cNvPr id="46" name="CustomShape 24"/>
            <p:cNvSpPr/>
            <p:nvPr/>
          </p:nvSpPr>
          <p:spPr>
            <a:xfrm>
              <a:off x="6864840" y="3395160"/>
              <a:ext cx="1427400" cy="298440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system code</a:t>
              </a:r>
              <a:endParaRPr/>
            </a:p>
          </p:txBody>
        </p:sp>
        <p:sp>
          <p:nvSpPr>
            <p:cNvPr id="47" name="CustomShape 25"/>
            <p:cNvSpPr/>
            <p:nvPr/>
          </p:nvSpPr>
          <p:spPr>
            <a:xfrm>
              <a:off x="6865560" y="3689640"/>
              <a:ext cx="1427400" cy="298800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main()</a:t>
              </a:r>
              <a:endParaRPr/>
            </a:p>
          </p:txBody>
        </p:sp>
        <p:sp>
          <p:nvSpPr>
            <p:cNvPr id="48" name="CustomShape 26"/>
            <p:cNvSpPr/>
            <p:nvPr/>
          </p:nvSpPr>
          <p:spPr>
            <a:xfrm>
              <a:off x="6865560" y="3988440"/>
              <a:ext cx="1427400" cy="299160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hello()</a:t>
              </a:r>
              <a:endParaRPr/>
            </a:p>
          </p:txBody>
        </p:sp>
        <p:sp>
          <p:nvSpPr>
            <p:cNvPr id="49" name="CustomShape 27"/>
            <p:cNvSpPr/>
            <p:nvPr/>
          </p:nvSpPr>
          <p:spPr>
            <a:xfrm>
              <a:off x="6865560" y="4278960"/>
              <a:ext cx="1427400" cy="299160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more system code</a:t>
              </a:r>
              <a:endParaRPr/>
            </a:p>
          </p:txBody>
        </p:sp>
        <p:sp>
          <p:nvSpPr>
            <p:cNvPr id="50" name="CustomShape 28"/>
            <p:cNvSpPr/>
            <p:nvPr/>
          </p:nvSpPr>
          <p:spPr>
            <a:xfrm>
              <a:off x="6865560" y="4578120"/>
              <a:ext cx="1427400" cy="298800"/>
            </a:xfrm>
            <a:prstGeom prst="rect">
              <a:avLst/>
            </a:prstGeom>
            <a:solidFill>
              <a:srgbClr val="00CCCC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system data</a:t>
              </a:r>
              <a:endParaRPr/>
            </a:p>
          </p:txBody>
        </p:sp>
        <p:sp>
          <p:nvSpPr>
            <p:cNvPr id="51" name="CustomShape 29"/>
            <p:cNvSpPr/>
            <p:nvPr/>
          </p:nvSpPr>
          <p:spPr>
            <a:xfrm>
              <a:off x="6865560" y="4876920"/>
              <a:ext cx="1427400" cy="299160"/>
            </a:xfrm>
            <a:prstGeom prst="rect">
              <a:avLst/>
            </a:prstGeom>
            <a:solidFill>
              <a:srgbClr val="00CCCC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Int a=8</a:t>
              </a:r>
              <a:endParaRPr/>
            </a:p>
          </p:txBody>
        </p:sp>
        <p:sp>
          <p:nvSpPr>
            <p:cNvPr id="52" name="CustomShape 30"/>
            <p:cNvSpPr/>
            <p:nvPr/>
          </p:nvSpPr>
          <p:spPr>
            <a:xfrm>
              <a:off x="6865560" y="5176080"/>
              <a:ext cx="1427400" cy="298800"/>
            </a:xfrm>
            <a:prstGeom prst="rect">
              <a:avLst/>
            </a:prstGeom>
            <a:solidFill>
              <a:srgbClr val="00CCCC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Int b=7</a:t>
              </a:r>
              <a:endParaRPr/>
            </a:p>
          </p:txBody>
        </p:sp>
        <p:sp>
          <p:nvSpPr>
            <p:cNvPr id="53" name="CustomShape 31"/>
            <p:cNvSpPr/>
            <p:nvPr/>
          </p:nvSpPr>
          <p:spPr>
            <a:xfrm>
              <a:off x="6865560" y="5474880"/>
              <a:ext cx="1427400" cy="299520"/>
            </a:xfrm>
            <a:prstGeom prst="rect">
              <a:avLst/>
            </a:prstGeom>
            <a:solidFill>
              <a:srgbClr val="00CCCC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Int c=4</a:t>
              </a:r>
              <a:endParaRPr/>
            </a:p>
          </p:txBody>
        </p:sp>
        <p:sp>
          <p:nvSpPr>
            <p:cNvPr id="54" name="CustomShape 32"/>
            <p:cNvSpPr/>
            <p:nvPr/>
          </p:nvSpPr>
          <p:spPr>
            <a:xfrm>
              <a:off x="6865560" y="5774400"/>
              <a:ext cx="1427400" cy="298440"/>
            </a:xfrm>
            <a:prstGeom prst="rect">
              <a:avLst/>
            </a:prstGeom>
            <a:solidFill>
              <a:srgbClr val="7DA647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Uninitialized data</a:t>
              </a:r>
              <a:endParaRPr/>
            </a:p>
          </p:txBody>
        </p:sp>
        <p:sp>
          <p:nvSpPr>
            <p:cNvPr id="55" name="CustomShape 33"/>
            <p:cNvSpPr/>
            <p:nvPr/>
          </p:nvSpPr>
          <p:spPr>
            <a:xfrm>
              <a:off x="6865560" y="6072840"/>
              <a:ext cx="1427400" cy="37116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.symtab</a:t>
              </a:r>
              <a:endParaRPr/>
            </a:p>
            <a:p>
              <a:pPr algn="ctr">
                <a:lnSpc>
                  <a:spcPct val="100000"/>
                </a:lnSpc>
              </a:pPr>
              <a:r>
                <a:rPr lang="en-US" sz="1200" strike="noStrike">
                  <a:latin typeface="Tahoma"/>
                </a:rPr>
                <a:t>.debug</a:t>
              </a:r>
              <a:endParaRPr/>
            </a:p>
          </p:txBody>
        </p:sp>
        <p:sp>
          <p:nvSpPr>
            <p:cNvPr id="56" name="CustomShape 34"/>
            <p:cNvSpPr/>
            <p:nvPr/>
          </p:nvSpPr>
          <p:spPr>
            <a:xfrm>
              <a:off x="8544960" y="381600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.text</a:t>
              </a:r>
              <a:endParaRPr/>
            </a:p>
          </p:txBody>
        </p:sp>
        <p:sp>
          <p:nvSpPr>
            <p:cNvPr id="57" name="CustomShape 35"/>
            <p:cNvSpPr/>
            <p:nvPr/>
          </p:nvSpPr>
          <p:spPr>
            <a:xfrm>
              <a:off x="8556480" y="500004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.data</a:t>
              </a:r>
              <a:endParaRPr/>
            </a:p>
          </p:txBody>
        </p:sp>
        <p:sp>
          <p:nvSpPr>
            <p:cNvPr id="58" name="CustomShape 36"/>
            <p:cNvSpPr/>
            <p:nvPr/>
          </p:nvSpPr>
          <p:spPr>
            <a:xfrm>
              <a:off x="8353440" y="579600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.bss</a:t>
              </a:r>
              <a:endParaRPr/>
            </a:p>
          </p:txBody>
        </p:sp>
        <p:cxnSp>
          <p:nvCxnSpPr>
            <p:cNvPr id="59" name="Line 37"/>
            <p:cNvCxnSpPr>
              <a:stCxn id="46" idx="3"/>
              <a:endCxn id="49" idx="3"/>
            </p:cNvCxnSpPr>
            <p:nvPr/>
          </p:nvCxnSpPr>
          <p:spPr>
            <a:xfrm>
              <a:off x="8292240" y="3544200"/>
              <a:ext cx="1080" cy="884520"/>
            </a:xfrm>
            <a:prstGeom prst="bentConnector3">
              <a:avLst/>
            </a:prstGeom>
            <a:ln w="36000">
              <a:solidFill>
                <a:srgbClr val="FF0000"/>
              </a:solidFill>
              <a:round/>
            </a:ln>
          </p:spPr>
        </p:cxnSp>
        <p:cxnSp>
          <p:nvCxnSpPr>
            <p:cNvPr id="60" name="Line 38"/>
            <p:cNvCxnSpPr>
              <a:stCxn id="50" idx="3"/>
              <a:endCxn id="53" idx="3"/>
            </p:cNvCxnSpPr>
            <p:nvPr/>
          </p:nvCxnSpPr>
          <p:spPr>
            <a:xfrm>
              <a:off x="8292960" y="4727520"/>
              <a:ext cx="360" cy="897480"/>
            </a:xfrm>
            <a:prstGeom prst="bentConnector3">
              <a:avLst/>
            </a:prstGeom>
            <a:ln w="36000">
              <a:solidFill>
                <a:srgbClr val="FF0000"/>
              </a:solidFill>
              <a:round/>
            </a:ln>
          </p:spPr>
        </p:cxnSp>
        <p:sp>
          <p:nvSpPr>
            <p:cNvPr id="61" name="Line 39"/>
            <p:cNvSpPr/>
            <p:nvPr/>
          </p:nvSpPr>
          <p:spPr>
            <a:xfrm>
              <a:off x="5592960" y="3420000"/>
              <a:ext cx="1031040" cy="828000"/>
            </a:xfrm>
            <a:prstGeom prst="line">
              <a:avLst/>
            </a:prstGeom>
            <a:ln w="36000">
              <a:solidFill>
                <a:srgbClr val="FF0000"/>
              </a:solidFill>
              <a:round/>
              <a:tailEnd type="triangle" w="med" len="med"/>
            </a:ln>
          </p:spPr>
        </p:sp>
        <p:sp>
          <p:nvSpPr>
            <p:cNvPr id="62" name="Line 40"/>
            <p:cNvSpPr/>
            <p:nvPr/>
          </p:nvSpPr>
          <p:spPr>
            <a:xfrm>
              <a:off x="5592960" y="4428000"/>
              <a:ext cx="1080000" cy="72000"/>
            </a:xfrm>
            <a:prstGeom prst="line">
              <a:avLst/>
            </a:prstGeom>
            <a:ln w="36000">
              <a:solidFill>
                <a:srgbClr val="FF0000"/>
              </a:solidFill>
              <a:round/>
              <a:tailEnd type="triangle" w="med" len="med"/>
            </a:ln>
          </p:spPr>
        </p:sp>
        <p:sp>
          <p:nvSpPr>
            <p:cNvPr id="63" name="Line 41"/>
            <p:cNvSpPr/>
            <p:nvPr/>
          </p:nvSpPr>
          <p:spPr>
            <a:xfrm flipV="1">
              <a:off x="5664960" y="4680000"/>
              <a:ext cx="959040" cy="972000"/>
            </a:xfrm>
            <a:prstGeom prst="line">
              <a:avLst/>
            </a:prstGeom>
            <a:ln w="36000">
              <a:solidFill>
                <a:srgbClr val="FF0000"/>
              </a:solidFill>
              <a:round/>
              <a:tailEnd type="triangle" w="med" len="med"/>
            </a:ln>
          </p:spPr>
        </p:sp>
        <p:sp>
          <p:nvSpPr>
            <p:cNvPr id="64" name="Line 42"/>
            <p:cNvSpPr/>
            <p:nvPr/>
          </p:nvSpPr>
          <p:spPr>
            <a:xfrm>
              <a:off x="6096960" y="3060000"/>
              <a:ext cx="0" cy="3420000"/>
            </a:xfrm>
            <a:prstGeom prst="line">
              <a:avLst/>
            </a:prstGeom>
            <a:ln w="36000">
              <a:solidFill>
                <a:srgbClr val="000000"/>
              </a:solidFill>
              <a:custDash>
                <a:ds d="100000" sp="100000"/>
              </a:custDash>
              <a:round/>
            </a:ln>
          </p:spPr>
        </p:sp>
        <p:sp>
          <p:nvSpPr>
            <p:cNvPr id="65" name="CustomShape 43"/>
            <p:cNvSpPr/>
            <p:nvPr/>
          </p:nvSpPr>
          <p:spPr>
            <a:xfrm>
              <a:off x="5628960" y="2700000"/>
              <a:ext cx="93600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Linker</a:t>
              </a:r>
              <a:endParaRPr/>
            </a:p>
          </p:txBody>
        </p:sp>
        <p:sp>
          <p:nvSpPr>
            <p:cNvPr id="66" name="CustomShape 44"/>
            <p:cNvSpPr/>
            <p:nvPr/>
          </p:nvSpPr>
          <p:spPr>
            <a:xfrm>
              <a:off x="756000" y="2732040"/>
              <a:ext cx="108000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 dirty="0">
                  <a:latin typeface="Tahoma"/>
                </a:rPr>
                <a:t>Source File</a:t>
              </a:r>
              <a:endParaRPr dirty="0"/>
            </a:p>
          </p:txBody>
        </p:sp>
        <p:sp>
          <p:nvSpPr>
            <p:cNvPr id="67" name="CustomShape 45"/>
            <p:cNvSpPr/>
            <p:nvPr/>
          </p:nvSpPr>
          <p:spPr>
            <a:xfrm>
              <a:off x="828000" y="3168000"/>
              <a:ext cx="936000" cy="720000"/>
            </a:xfrm>
            <a:prstGeom prst="flowChartDocument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46"/>
            <p:cNvSpPr/>
            <p:nvPr/>
          </p:nvSpPr>
          <p:spPr>
            <a:xfrm>
              <a:off x="828000" y="4104000"/>
              <a:ext cx="936000" cy="720000"/>
            </a:xfrm>
            <a:prstGeom prst="flowChartDocument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7"/>
            <p:cNvSpPr/>
            <p:nvPr/>
          </p:nvSpPr>
          <p:spPr>
            <a:xfrm>
              <a:off x="828000" y="5328000"/>
              <a:ext cx="936000" cy="720000"/>
            </a:xfrm>
            <a:prstGeom prst="flowChartDocument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48"/>
            <p:cNvSpPr/>
            <p:nvPr/>
          </p:nvSpPr>
          <p:spPr>
            <a:xfrm>
              <a:off x="1067760" y="330408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 dirty="0" err="1">
                  <a:latin typeface="Tahoma"/>
                </a:rPr>
                <a:t>AAA.c</a:t>
              </a:r>
              <a:endParaRPr dirty="0"/>
            </a:p>
          </p:txBody>
        </p:sp>
        <p:sp>
          <p:nvSpPr>
            <p:cNvPr id="71" name="CustomShape 49"/>
            <p:cNvSpPr/>
            <p:nvPr/>
          </p:nvSpPr>
          <p:spPr>
            <a:xfrm>
              <a:off x="1068480" y="424512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BBB.c</a:t>
              </a:r>
              <a:endParaRPr/>
            </a:p>
          </p:txBody>
        </p:sp>
        <p:sp>
          <p:nvSpPr>
            <p:cNvPr id="72" name="CustomShape 50"/>
            <p:cNvSpPr/>
            <p:nvPr/>
          </p:nvSpPr>
          <p:spPr>
            <a:xfrm>
              <a:off x="1067760" y="5540040"/>
              <a:ext cx="47952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CCC.asm</a:t>
              </a:r>
              <a:endParaRPr/>
            </a:p>
          </p:txBody>
        </p:sp>
        <p:sp>
          <p:nvSpPr>
            <p:cNvPr id="73" name="Line 51"/>
            <p:cNvSpPr/>
            <p:nvPr/>
          </p:nvSpPr>
          <p:spPr>
            <a:xfrm>
              <a:off x="2556000" y="3060000"/>
              <a:ext cx="0" cy="3420000"/>
            </a:xfrm>
            <a:prstGeom prst="line">
              <a:avLst/>
            </a:prstGeom>
            <a:ln w="36000">
              <a:solidFill>
                <a:srgbClr val="000000"/>
              </a:solidFill>
              <a:custDash>
                <a:ds d="100000" sp="100000"/>
              </a:custDash>
              <a:round/>
            </a:ln>
          </p:spPr>
        </p:sp>
        <p:sp>
          <p:nvSpPr>
            <p:cNvPr id="74" name="CustomShape 52"/>
            <p:cNvSpPr/>
            <p:nvPr/>
          </p:nvSpPr>
          <p:spPr>
            <a:xfrm>
              <a:off x="2088000" y="2700000"/>
              <a:ext cx="93600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Compiler</a:t>
              </a:r>
              <a:endParaRPr/>
            </a:p>
          </p:txBody>
        </p:sp>
        <p:sp>
          <p:nvSpPr>
            <p:cNvPr id="75" name="Line 53"/>
            <p:cNvSpPr/>
            <p:nvPr/>
          </p:nvSpPr>
          <p:spPr>
            <a:xfrm>
              <a:off x="1872000" y="3456000"/>
              <a:ext cx="984960" cy="0"/>
            </a:xfrm>
            <a:prstGeom prst="line">
              <a:avLst/>
            </a:prstGeom>
            <a:ln w="36000">
              <a:solidFill>
                <a:srgbClr val="FF0000"/>
              </a:solidFill>
              <a:round/>
              <a:tailEnd type="triangle" w="med" len="med"/>
            </a:ln>
          </p:spPr>
        </p:sp>
        <p:sp>
          <p:nvSpPr>
            <p:cNvPr id="76" name="Line 54"/>
            <p:cNvSpPr/>
            <p:nvPr/>
          </p:nvSpPr>
          <p:spPr>
            <a:xfrm>
              <a:off x="1872000" y="4392000"/>
              <a:ext cx="984960" cy="0"/>
            </a:xfrm>
            <a:prstGeom prst="line">
              <a:avLst/>
            </a:prstGeom>
            <a:ln w="36000">
              <a:solidFill>
                <a:srgbClr val="FF0000"/>
              </a:solidFill>
              <a:round/>
              <a:tailEnd type="triangle" w="med" len="med"/>
            </a:ln>
          </p:spPr>
        </p:sp>
        <p:sp>
          <p:nvSpPr>
            <p:cNvPr id="77" name="Line 55"/>
            <p:cNvSpPr/>
            <p:nvPr/>
          </p:nvSpPr>
          <p:spPr>
            <a:xfrm>
              <a:off x="1872000" y="5688000"/>
              <a:ext cx="1008000" cy="0"/>
            </a:xfrm>
            <a:prstGeom prst="line">
              <a:avLst/>
            </a:prstGeom>
            <a:ln w="36000">
              <a:solidFill>
                <a:srgbClr val="FF0000"/>
              </a:solidFill>
              <a:round/>
              <a:tailEnd type="triangle" w="med" len="med"/>
            </a:ln>
          </p:spPr>
        </p:sp>
        <p:sp>
          <p:nvSpPr>
            <p:cNvPr id="78" name="CustomShape 56"/>
            <p:cNvSpPr/>
            <p:nvPr/>
          </p:nvSpPr>
          <p:spPr>
            <a:xfrm>
              <a:off x="1944000" y="3168000"/>
              <a:ext cx="50400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GCC</a:t>
              </a:r>
              <a:endParaRPr/>
            </a:p>
          </p:txBody>
        </p:sp>
        <p:sp>
          <p:nvSpPr>
            <p:cNvPr id="79" name="CustomShape 57"/>
            <p:cNvSpPr/>
            <p:nvPr/>
          </p:nvSpPr>
          <p:spPr>
            <a:xfrm>
              <a:off x="1944000" y="4104000"/>
              <a:ext cx="50400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GCC</a:t>
              </a:r>
              <a:endParaRPr/>
            </a:p>
          </p:txBody>
        </p:sp>
        <p:sp>
          <p:nvSpPr>
            <p:cNvPr id="80" name="CustomShape 58"/>
            <p:cNvSpPr/>
            <p:nvPr/>
          </p:nvSpPr>
          <p:spPr>
            <a:xfrm>
              <a:off x="1944000" y="5400000"/>
              <a:ext cx="50400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NASM</a:t>
              </a:r>
              <a:endParaRPr/>
            </a:p>
          </p:txBody>
        </p:sp>
        <p:sp>
          <p:nvSpPr>
            <p:cNvPr id="81" name="CustomShape 59"/>
            <p:cNvSpPr/>
            <p:nvPr/>
          </p:nvSpPr>
          <p:spPr>
            <a:xfrm>
              <a:off x="6408000" y="3744000"/>
              <a:ext cx="360000" cy="219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300" strike="noStrike">
                  <a:latin typeface="Tahoma"/>
                </a:rPr>
                <a:t>LD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90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altLang="ko-KR" dirty="0"/>
              <a:t>Semaphore</a:t>
            </a: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사용되는</a:t>
            </a:r>
            <a:r>
              <a:rPr lang="en-US" altLang="ko-KR" sz="1200" dirty="0" smtClean="0">
                <a:latin typeface="+mn-ea"/>
                <a:ea typeface="+mn-ea"/>
              </a:rPr>
              <a:t> parameter</a:t>
            </a: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228600" y="2684226"/>
            <a:ext cx="8458199" cy="4021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Font typeface="Arial" panose="020B0604020202020204" pitchFamily="34" charset="0"/>
              <a:buChar char="•"/>
            </a:pPr>
            <a:r>
              <a:rPr lang="en-US" altLang="ko-KR" sz="1400" dirty="0" err="1" smtClean="0"/>
              <a:t>struct</a:t>
            </a:r>
            <a:r>
              <a:rPr lang="en-US" altLang="ko-KR" sz="1400" dirty="0" smtClean="0"/>
              <a:t> semaphore</a:t>
            </a:r>
          </a:p>
          <a:p>
            <a:pPr lvl="4"/>
            <a:r>
              <a:rPr lang="en-US" altLang="ko-KR" dirty="0"/>
              <a:t>count : semaphore count</a:t>
            </a:r>
          </a:p>
          <a:p>
            <a:pPr lvl="4"/>
            <a:r>
              <a:rPr lang="en-US" altLang="ko-KR" dirty="0"/>
              <a:t>avail : </a:t>
            </a:r>
            <a:r>
              <a:rPr lang="ko-KR" altLang="en-US" dirty="0"/>
              <a:t>해당 </a:t>
            </a:r>
            <a:r>
              <a:rPr lang="en-US" altLang="ko-KR" dirty="0"/>
              <a:t>semaphore</a:t>
            </a:r>
            <a:r>
              <a:rPr lang="ko-KR" altLang="en-US" dirty="0"/>
              <a:t>가 사용 가능한지 여부</a:t>
            </a:r>
            <a:endParaRPr lang="en-US" altLang="ko-KR" dirty="0"/>
          </a:p>
          <a:p>
            <a:pPr lvl="4"/>
            <a:r>
              <a:rPr lang="en-US" altLang="ko-KR" dirty="0" err="1"/>
              <a:t>sem_name</a:t>
            </a:r>
            <a:r>
              <a:rPr lang="en-US" altLang="ko-KR" dirty="0"/>
              <a:t> : semaphore</a:t>
            </a:r>
            <a:r>
              <a:rPr lang="ko-KR" altLang="en-US" dirty="0"/>
              <a:t> 이름</a:t>
            </a:r>
            <a:endParaRPr lang="en-US" altLang="ko-KR" dirty="0"/>
          </a:p>
          <a:p>
            <a:pPr lvl="4"/>
            <a:r>
              <a:rPr lang="en-US" altLang="ko-KR" dirty="0" err="1"/>
              <a:t>waitQueue</a:t>
            </a:r>
            <a:r>
              <a:rPr lang="en-US" altLang="ko-KR" dirty="0"/>
              <a:t> : </a:t>
            </a:r>
            <a:r>
              <a:rPr lang="ko-KR" altLang="en-US" dirty="0"/>
              <a:t>해당 </a:t>
            </a:r>
            <a:r>
              <a:rPr lang="en-US" altLang="ko-KR" dirty="0"/>
              <a:t>semaphore</a:t>
            </a:r>
            <a:r>
              <a:rPr lang="ko-KR" altLang="en-US" dirty="0"/>
              <a:t>를 요구하는 </a:t>
            </a:r>
            <a:r>
              <a:rPr lang="en-US" altLang="ko-KR" dirty="0"/>
              <a:t>thread</a:t>
            </a:r>
            <a:r>
              <a:rPr lang="ko-KR" altLang="en-US" dirty="0"/>
              <a:t>의 </a:t>
            </a:r>
            <a:r>
              <a:rPr lang="en-US" altLang="ko-KR" dirty="0"/>
              <a:t>wait</a:t>
            </a:r>
            <a:r>
              <a:rPr lang="ko-KR" altLang="en-US" dirty="0"/>
              <a:t> </a:t>
            </a:r>
            <a:r>
              <a:rPr lang="en-US" altLang="ko-KR" dirty="0"/>
              <a:t>queue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NUM_SEMAPHORE : </a:t>
            </a:r>
            <a:r>
              <a:rPr lang="ko-KR" altLang="en-US" sz="1400" dirty="0" smtClean="0"/>
              <a:t>할당할 </a:t>
            </a:r>
            <a:r>
              <a:rPr lang="ko-KR" altLang="en-US" sz="1400" dirty="0" err="1" smtClean="0"/>
              <a:t>세마포어의</a:t>
            </a:r>
            <a:r>
              <a:rPr lang="ko-KR" altLang="en-US" sz="1400" dirty="0" smtClean="0"/>
              <a:t> 개수</a:t>
            </a:r>
            <a:endParaRPr lang="en-US" altLang="ko-KR" sz="14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state-</a:t>
            </a:r>
            <a:r>
              <a:rPr lang="en-US" altLang="ko-KR" sz="1400" dirty="0"/>
              <a:t>&gt;</a:t>
            </a:r>
            <a:r>
              <a:rPr lang="en-US" altLang="ko-KR" sz="1400" dirty="0" err="1"/>
              <a:t>ebx</a:t>
            </a:r>
            <a:r>
              <a:rPr lang="en-US" altLang="ko-KR" sz="1400" dirty="0"/>
              <a:t> : semaphore </a:t>
            </a:r>
            <a:r>
              <a:rPr lang="ko-KR" altLang="en-US" sz="1400" dirty="0" smtClean="0"/>
              <a:t>이름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각 </a:t>
            </a:r>
            <a:r>
              <a:rPr lang="en-US" altLang="ko-KR" sz="1400" dirty="0"/>
              <a:t>semaphore</a:t>
            </a:r>
            <a:r>
              <a:rPr lang="ko-KR" altLang="en-US" sz="1400" dirty="0"/>
              <a:t>를 이름으로 </a:t>
            </a:r>
            <a:r>
              <a:rPr lang="ko-KR" altLang="en-US" sz="1400" dirty="0" smtClean="0"/>
              <a:t>구별</a:t>
            </a:r>
            <a:r>
              <a:rPr lang="en-US" altLang="ko-KR" sz="1400" dirty="0" smtClean="0"/>
              <a:t>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state-</a:t>
            </a:r>
            <a:r>
              <a:rPr lang="en-US" altLang="ko-KR" sz="1400" dirty="0"/>
              <a:t>&gt;</a:t>
            </a:r>
            <a:r>
              <a:rPr lang="en-US" altLang="ko-KR" sz="1400" dirty="0" err="1"/>
              <a:t>ecx</a:t>
            </a:r>
            <a:r>
              <a:rPr lang="en-US" altLang="ko-KR" sz="1400" dirty="0"/>
              <a:t> : </a:t>
            </a:r>
            <a:r>
              <a:rPr lang="ko-KR" altLang="en-US" sz="1400" dirty="0"/>
              <a:t>이름의 </a:t>
            </a:r>
            <a:r>
              <a:rPr lang="ko-KR" altLang="en-US" sz="1400" dirty="0" smtClean="0"/>
              <a:t>길이</a:t>
            </a:r>
            <a:endParaRPr lang="en-US" altLang="ko-KR" sz="14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state-</a:t>
            </a:r>
            <a:r>
              <a:rPr lang="en-US" altLang="ko-KR" sz="1400" dirty="0"/>
              <a:t>&gt;</a:t>
            </a:r>
            <a:r>
              <a:rPr lang="en-US" altLang="ko-KR" sz="1400" dirty="0" err="1"/>
              <a:t>edx</a:t>
            </a:r>
            <a:r>
              <a:rPr lang="en-US" altLang="ko-KR" sz="1400" dirty="0"/>
              <a:t> : critical section</a:t>
            </a:r>
            <a:r>
              <a:rPr lang="ko-KR" altLang="en-US" sz="1400" dirty="0"/>
              <a:t>에 접근을 허용할 </a:t>
            </a:r>
            <a:r>
              <a:rPr lang="en-US" altLang="ko-KR" sz="1400" dirty="0"/>
              <a:t>thread </a:t>
            </a:r>
            <a:r>
              <a:rPr lang="ko-KR" altLang="en-US" sz="1400" dirty="0"/>
              <a:t>개수</a:t>
            </a:r>
            <a:endParaRPr lang="en-US" altLang="ko-KR" sz="1400" dirty="0"/>
          </a:p>
          <a:p>
            <a:pPr lvl="3">
              <a:buFont typeface="Arial" panose="020B0604020202020204" pitchFamily="34" charset="0"/>
              <a:buChar char="•"/>
            </a:pPr>
            <a:endParaRPr lang="en-US" altLang="ko-KR" sz="14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9650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altLang="ko-KR" dirty="0"/>
              <a:t>Semaphore</a:t>
            </a: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사용되는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함수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228600" y="2743200"/>
            <a:ext cx="8568000" cy="3581400"/>
          </a:xfrm>
        </p:spPr>
        <p:txBody>
          <a:bodyPr>
            <a:normAutofit/>
          </a:bodyPr>
          <a:lstStyle/>
          <a:p>
            <a:pPr lvl="2"/>
            <a:r>
              <a:rPr lang="en-US" altLang="ko-KR" dirty="0" err="1"/>
              <a:t>Sys_CreateSemaphore</a:t>
            </a:r>
            <a:r>
              <a:rPr lang="en-US" altLang="ko-KR" dirty="0" smtClean="0"/>
              <a:t>() : </a:t>
            </a:r>
            <a:r>
              <a:rPr lang="en-US" altLang="ko-KR" dirty="0"/>
              <a:t>semaphore</a:t>
            </a:r>
            <a:r>
              <a:rPr lang="ko-KR" altLang="en-US" dirty="0"/>
              <a:t>의 생성 및 </a:t>
            </a:r>
            <a:r>
              <a:rPr lang="ko-KR" altLang="en-US" dirty="0" smtClean="0"/>
              <a:t>초기화</a:t>
            </a:r>
            <a:endParaRPr lang="en-US" altLang="ko-KR" dirty="0"/>
          </a:p>
          <a:p>
            <a:pPr lvl="3"/>
            <a:r>
              <a:rPr lang="en-US" altLang="ko-KR" dirty="0" err="1"/>
              <a:t>Malloc</a:t>
            </a:r>
            <a:r>
              <a:rPr lang="en-US" altLang="ko-KR" dirty="0"/>
              <a:t>(size) : size</a:t>
            </a:r>
            <a:r>
              <a:rPr lang="ko-KR" altLang="en-US" dirty="0"/>
              <a:t>만큼 메모리 할당</a:t>
            </a:r>
            <a:endParaRPr lang="en-US" altLang="ko-KR" dirty="0"/>
          </a:p>
          <a:p>
            <a:pPr lvl="3"/>
            <a:r>
              <a:rPr lang="en-US" altLang="ko-KR" dirty="0" err="1"/>
              <a:t>Clear_Thread_Queue</a:t>
            </a:r>
            <a:r>
              <a:rPr lang="en-US" altLang="ko-KR" dirty="0"/>
              <a:t>(</a:t>
            </a:r>
            <a:r>
              <a:rPr lang="en-US" altLang="ko-KR" dirty="0" err="1"/>
              <a:t>waitQueue</a:t>
            </a:r>
            <a:r>
              <a:rPr lang="en-US" altLang="ko-KR" dirty="0"/>
              <a:t>) : </a:t>
            </a:r>
            <a:r>
              <a:rPr lang="en-US" altLang="ko-KR" dirty="0" err="1"/>
              <a:t>waitQueue</a:t>
            </a:r>
            <a:r>
              <a:rPr lang="ko-KR" altLang="en-US" dirty="0"/>
              <a:t>를 초기화</a:t>
            </a:r>
            <a:endParaRPr lang="en-US" altLang="ko-KR" dirty="0"/>
          </a:p>
          <a:p>
            <a:pPr lvl="3"/>
            <a:r>
              <a:rPr lang="en-US" altLang="ko-KR" dirty="0" err="1"/>
              <a:t>Copy_From_User</a:t>
            </a:r>
            <a:r>
              <a:rPr lang="en-US" altLang="ko-KR" dirty="0"/>
              <a:t>(name, state-&gt;</a:t>
            </a:r>
            <a:r>
              <a:rPr lang="en-US" altLang="ko-KR" dirty="0" err="1"/>
              <a:t>ebx</a:t>
            </a:r>
            <a:r>
              <a:rPr lang="en-US" altLang="ko-KR" dirty="0"/>
              <a:t>, length) : user process</a:t>
            </a:r>
            <a:r>
              <a:rPr lang="ko-KR" altLang="en-US" dirty="0"/>
              <a:t>가 </a:t>
            </a:r>
            <a:r>
              <a:rPr lang="en-US" altLang="ko-KR" dirty="0" err="1"/>
              <a:t>ebx</a:t>
            </a:r>
            <a:r>
              <a:rPr lang="ko-KR" altLang="en-US" dirty="0"/>
              <a:t>레지스터에 입력한 내용을 </a:t>
            </a:r>
            <a:r>
              <a:rPr lang="en-US" altLang="ko-KR" dirty="0"/>
              <a:t>name</a:t>
            </a:r>
            <a:r>
              <a:rPr lang="ko-KR" altLang="en-US" dirty="0"/>
              <a:t>에 </a:t>
            </a:r>
            <a:r>
              <a:rPr lang="ko-KR" altLang="en-US" dirty="0" smtClean="0"/>
              <a:t>복사</a:t>
            </a:r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err="1" smtClean="0"/>
              <a:t>Sys_DestroySemaphore</a:t>
            </a:r>
            <a:r>
              <a:rPr lang="en-US" altLang="ko-KR" dirty="0" smtClean="0"/>
              <a:t>()</a:t>
            </a:r>
            <a:r>
              <a:rPr lang="ko-KR" altLang="en-US" dirty="0"/>
              <a:t> </a:t>
            </a:r>
            <a:r>
              <a:rPr lang="en-US" altLang="ko-KR" dirty="0" smtClean="0"/>
              <a:t>: </a:t>
            </a:r>
            <a:r>
              <a:rPr lang="en-US" altLang="ko-KR" dirty="0"/>
              <a:t>semaphore </a:t>
            </a:r>
            <a:r>
              <a:rPr lang="ko-KR" altLang="en-US" dirty="0" smtClean="0"/>
              <a:t>삭제</a:t>
            </a:r>
            <a:endParaRPr lang="en-US" altLang="ko-KR" dirty="0" smtClean="0"/>
          </a:p>
          <a:p>
            <a:pPr lvl="3"/>
            <a:r>
              <a:rPr lang="en-US" altLang="ko-KR" dirty="0" err="1"/>
              <a:t>Clear_Thread_Queue</a:t>
            </a:r>
            <a:r>
              <a:rPr lang="en-US" altLang="ko-KR" dirty="0"/>
              <a:t>(</a:t>
            </a:r>
            <a:r>
              <a:rPr lang="en-US" altLang="ko-KR" dirty="0" err="1"/>
              <a:t>waitQueue</a:t>
            </a:r>
            <a:r>
              <a:rPr lang="en-US" altLang="ko-KR" dirty="0"/>
              <a:t>) : queue</a:t>
            </a:r>
            <a:r>
              <a:rPr lang="ko-KR" altLang="en-US" dirty="0"/>
              <a:t>를 초기화</a:t>
            </a:r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err="1" smtClean="0"/>
              <a:t>Sys_P</a:t>
            </a:r>
            <a:r>
              <a:rPr lang="en-US" altLang="ko-KR" dirty="0" smtClean="0"/>
              <a:t>() : </a:t>
            </a:r>
            <a:r>
              <a:rPr lang="en-US" altLang="ko-KR" dirty="0"/>
              <a:t>thread</a:t>
            </a:r>
            <a:r>
              <a:rPr lang="ko-KR" altLang="en-US" dirty="0"/>
              <a:t>가 </a:t>
            </a:r>
            <a:r>
              <a:rPr lang="en-US" altLang="ko-KR" dirty="0"/>
              <a:t>critical section</a:t>
            </a:r>
            <a:r>
              <a:rPr lang="ko-KR" altLang="en-US" dirty="0"/>
              <a:t>에 입장</a:t>
            </a:r>
            <a:endParaRPr lang="en-US" altLang="ko-KR" dirty="0"/>
          </a:p>
          <a:p>
            <a:pPr lvl="3"/>
            <a:r>
              <a:rPr lang="en-US" altLang="ko-KR" dirty="0"/>
              <a:t>Wait(</a:t>
            </a:r>
            <a:r>
              <a:rPr lang="en-US" altLang="ko-KR" dirty="0" err="1"/>
              <a:t>waitQueue</a:t>
            </a:r>
            <a:r>
              <a:rPr lang="en-US" altLang="ko-KR" dirty="0"/>
              <a:t>) : </a:t>
            </a:r>
            <a:r>
              <a:rPr lang="ko-KR" altLang="en-US" dirty="0"/>
              <a:t>현재 수행중인 </a:t>
            </a:r>
            <a:r>
              <a:rPr lang="en-US" altLang="ko-KR" dirty="0"/>
              <a:t>thread</a:t>
            </a:r>
            <a:r>
              <a:rPr lang="ko-KR" altLang="en-US" dirty="0"/>
              <a:t>를 </a:t>
            </a:r>
            <a:r>
              <a:rPr lang="en-US" altLang="ko-KR" dirty="0"/>
              <a:t>semaphore</a:t>
            </a:r>
            <a:r>
              <a:rPr lang="ko-KR" altLang="en-US" dirty="0"/>
              <a:t>의 </a:t>
            </a:r>
            <a:r>
              <a:rPr lang="en-US" altLang="ko-KR" dirty="0" err="1"/>
              <a:t>waitQueue</a:t>
            </a:r>
            <a:r>
              <a:rPr lang="ko-KR" altLang="en-US" dirty="0"/>
              <a:t>로 </a:t>
            </a:r>
            <a:r>
              <a:rPr lang="ko-KR" altLang="en-US" dirty="0" smtClean="0"/>
              <a:t>삽입</a:t>
            </a:r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err="1" smtClean="0"/>
              <a:t>Sys_V</a:t>
            </a:r>
            <a:r>
              <a:rPr lang="en-US" altLang="ko-KR" dirty="0" smtClean="0"/>
              <a:t>() : thread</a:t>
            </a:r>
            <a:r>
              <a:rPr lang="ko-KR" altLang="en-US" dirty="0"/>
              <a:t>가 </a:t>
            </a:r>
            <a:r>
              <a:rPr lang="en-US" altLang="ko-KR" dirty="0"/>
              <a:t>critical section</a:t>
            </a:r>
            <a:r>
              <a:rPr lang="ko-KR" altLang="en-US" dirty="0"/>
              <a:t>에 </a:t>
            </a:r>
            <a:r>
              <a:rPr lang="ko-KR" altLang="en-US" dirty="0" smtClean="0"/>
              <a:t>퇴장</a:t>
            </a:r>
            <a:endParaRPr lang="en-US" altLang="ko-KR" dirty="0"/>
          </a:p>
          <a:p>
            <a:pPr lvl="3"/>
            <a:r>
              <a:rPr lang="en-US" altLang="ko-KR" dirty="0" err="1"/>
              <a:t>Is_Thread_Queue_Empty</a:t>
            </a:r>
            <a:r>
              <a:rPr lang="en-US" altLang="ko-KR" dirty="0"/>
              <a:t>(</a:t>
            </a:r>
            <a:r>
              <a:rPr lang="en-US" altLang="ko-KR" dirty="0" err="1"/>
              <a:t>waitQueue</a:t>
            </a:r>
            <a:r>
              <a:rPr lang="en-US" altLang="ko-KR" dirty="0"/>
              <a:t>) : semaphore</a:t>
            </a:r>
            <a:r>
              <a:rPr lang="ko-KR" altLang="en-US" dirty="0"/>
              <a:t>의 </a:t>
            </a:r>
            <a:r>
              <a:rPr lang="en-US" altLang="ko-KR" dirty="0" err="1"/>
              <a:t>waitQueue</a:t>
            </a:r>
            <a:r>
              <a:rPr lang="ko-KR" altLang="en-US" dirty="0"/>
              <a:t>에 대기중인 </a:t>
            </a:r>
            <a:r>
              <a:rPr lang="en-US" altLang="ko-KR" dirty="0"/>
              <a:t>thread</a:t>
            </a:r>
            <a:r>
              <a:rPr lang="ko-KR" altLang="en-US" dirty="0"/>
              <a:t>가 있는지 확인</a:t>
            </a:r>
            <a:endParaRPr lang="en-US" altLang="ko-KR" dirty="0"/>
          </a:p>
          <a:p>
            <a:pPr lvl="3"/>
            <a:r>
              <a:rPr lang="en-US" altLang="ko-KR" dirty="0" err="1"/>
              <a:t>Wake_Up_One</a:t>
            </a:r>
            <a:r>
              <a:rPr lang="en-US" altLang="ko-KR" dirty="0"/>
              <a:t>(</a:t>
            </a:r>
            <a:r>
              <a:rPr lang="en-US" altLang="ko-KR" dirty="0" err="1"/>
              <a:t>waitQueue</a:t>
            </a:r>
            <a:r>
              <a:rPr lang="en-US" altLang="ko-KR" dirty="0"/>
              <a:t>) : semaphore</a:t>
            </a:r>
            <a:r>
              <a:rPr lang="ko-KR" altLang="en-US" dirty="0"/>
              <a:t>의 </a:t>
            </a:r>
            <a:r>
              <a:rPr lang="en-US" altLang="ko-KR" dirty="0" err="1"/>
              <a:t>waitQueue</a:t>
            </a:r>
            <a:r>
              <a:rPr lang="ko-KR" altLang="en-US" dirty="0"/>
              <a:t>에서 우선순위가 높은 </a:t>
            </a:r>
            <a:r>
              <a:rPr lang="en-US" altLang="ko-KR" dirty="0"/>
              <a:t>thread</a:t>
            </a:r>
            <a:r>
              <a:rPr lang="ko-KR" altLang="en-US" dirty="0"/>
              <a:t>를 스케줄링 큐로 </a:t>
            </a:r>
            <a:r>
              <a:rPr lang="ko-KR" altLang="en-US" dirty="0" smtClean="0"/>
              <a:t>이동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619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조 편성</a:t>
            </a:r>
            <a:endParaRPr lang="en-US" altLang="ko-KR" dirty="0"/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228600" y="4191000"/>
            <a:ext cx="8568000" cy="2057400"/>
          </a:xfrm>
        </p:spPr>
        <p:txBody>
          <a:bodyPr>
            <a:normAutofit/>
          </a:bodyPr>
          <a:lstStyle/>
          <a:p>
            <a:pPr marL="1257300" lvl="2" indent="-342900">
              <a:buFont typeface="+mj-lt"/>
              <a:buAutoNum type="arabicPeriod"/>
            </a:pPr>
            <a:r>
              <a:rPr lang="ko-KR" altLang="en-US" dirty="0" smtClean="0"/>
              <a:t>총 인원 </a:t>
            </a:r>
            <a:r>
              <a:rPr lang="en-US" altLang="ko-KR" dirty="0" smtClean="0"/>
              <a:t>: 39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marL="1257300" lvl="2" indent="-342900">
              <a:buFont typeface="+mj-lt"/>
              <a:buAutoNum type="arabicPeriod"/>
            </a:pPr>
            <a:endParaRPr lang="en-US" altLang="ko-KR" dirty="0"/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smtClean="0"/>
              <a:t>1</a:t>
            </a:r>
            <a:r>
              <a:rPr lang="ko-KR" altLang="en-US" dirty="0" smtClean="0"/>
              <a:t>개 조당 </a:t>
            </a:r>
            <a:r>
              <a:rPr lang="en-US" altLang="ko-KR" dirty="0" smtClean="0"/>
              <a:t>3 ~ 4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marL="1257300" lvl="2" indent="-342900">
              <a:buFont typeface="+mj-lt"/>
              <a:buAutoNum type="arabicPeriod"/>
            </a:pPr>
            <a:endParaRPr lang="en-US" altLang="ko-KR" dirty="0" smtClean="0"/>
          </a:p>
          <a:p>
            <a:pPr marL="1257300" lvl="2" indent="-342900">
              <a:buFont typeface="+mj-lt"/>
              <a:buAutoNum type="arabicPeriod"/>
            </a:pPr>
            <a:r>
              <a:rPr lang="ko-KR" altLang="en-US" dirty="0" smtClean="0"/>
              <a:t>각 조의 대표가 조원명단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선택한 프로젝트를 </a:t>
            </a:r>
            <a:r>
              <a:rPr lang="en-US" altLang="ko-KR" dirty="0" smtClean="0"/>
              <a:t>Email</a:t>
            </a:r>
            <a:r>
              <a:rPr lang="ko-KR" altLang="en-US" dirty="0" smtClean="0"/>
              <a:t>로 제출</a:t>
            </a:r>
            <a:endParaRPr lang="en-US" altLang="ko-KR" dirty="0" smtClean="0"/>
          </a:p>
          <a:p>
            <a:pPr marL="1257300" lvl="2" indent="-342900">
              <a:buFont typeface="+mj-lt"/>
              <a:buAutoNum type="arabicPeriod"/>
            </a:pPr>
            <a:endParaRPr lang="en-US" altLang="ko-KR" dirty="0"/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smtClean="0"/>
              <a:t>3</a:t>
            </a:r>
            <a:r>
              <a:rPr lang="ko-KR" altLang="en-US" dirty="0" smtClean="0"/>
              <a:t>번에 해당하지 않은 분들은 조교 임의로 편성</a:t>
            </a:r>
            <a:endParaRPr lang="en-US" altLang="ko-KR" dirty="0"/>
          </a:p>
        </p:txBody>
      </p:sp>
      <p:sp>
        <p:nvSpPr>
          <p:cNvPr id="2" name="타원 1"/>
          <p:cNvSpPr/>
          <p:nvPr/>
        </p:nvSpPr>
        <p:spPr>
          <a:xfrm>
            <a:off x="1219200" y="2284615"/>
            <a:ext cx="1440000" cy="144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Process Load</a:t>
            </a:r>
            <a:endParaRPr lang="ko-KR" altLang="en-US" sz="1400" dirty="0"/>
          </a:p>
        </p:txBody>
      </p:sp>
      <p:sp>
        <p:nvSpPr>
          <p:cNvPr id="6" name="타원 5"/>
          <p:cNvSpPr/>
          <p:nvPr/>
        </p:nvSpPr>
        <p:spPr>
          <a:xfrm>
            <a:off x="2971800" y="2284615"/>
            <a:ext cx="1440000" cy="144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Process </a:t>
            </a:r>
          </a:p>
          <a:p>
            <a:pPr algn="ctr"/>
            <a:r>
              <a:rPr lang="en-US" altLang="ko-KR" sz="1400" dirty="0" smtClean="0"/>
              <a:t>Create</a:t>
            </a:r>
            <a:endParaRPr lang="ko-KR" altLang="en-US" sz="1400" dirty="0"/>
          </a:p>
        </p:txBody>
      </p:sp>
      <p:sp>
        <p:nvSpPr>
          <p:cNvPr id="7" name="타원 6"/>
          <p:cNvSpPr/>
          <p:nvPr/>
        </p:nvSpPr>
        <p:spPr>
          <a:xfrm>
            <a:off x="4724400" y="2284615"/>
            <a:ext cx="1440000" cy="144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EDF</a:t>
            </a:r>
          </a:p>
          <a:p>
            <a:pPr algn="ctr"/>
            <a:r>
              <a:rPr lang="en-US" altLang="ko-KR" sz="1400" dirty="0" smtClean="0"/>
              <a:t>Scheduler</a:t>
            </a:r>
            <a:endParaRPr lang="ko-KR" altLang="en-US" sz="1400" dirty="0"/>
          </a:p>
        </p:txBody>
      </p:sp>
      <p:sp>
        <p:nvSpPr>
          <p:cNvPr id="8" name="타원 7"/>
          <p:cNvSpPr/>
          <p:nvPr/>
        </p:nvSpPr>
        <p:spPr>
          <a:xfrm>
            <a:off x="6477000" y="2286000"/>
            <a:ext cx="1440000" cy="144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Semaphore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315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Project </a:t>
            </a:r>
            <a:r>
              <a:rPr lang="ko-KR" altLang="en-US" dirty="0" smtClean="0"/>
              <a:t>제출</a:t>
            </a:r>
            <a:endParaRPr lang="en-US" altLang="ko-KR" dirty="0"/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과제방법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228600" y="2743200"/>
            <a:ext cx="8568000" cy="1447800"/>
          </a:xfrm>
        </p:spPr>
        <p:txBody>
          <a:bodyPr>
            <a:normAutofit/>
          </a:bodyPr>
          <a:lstStyle/>
          <a:p>
            <a:pPr lvl="2"/>
            <a:r>
              <a:rPr lang="en-US" altLang="ko-KR" dirty="0" smtClean="0"/>
              <a:t>4</a:t>
            </a:r>
            <a:r>
              <a:rPr lang="ko-KR" altLang="en-US" dirty="0" smtClean="0"/>
              <a:t>가지 주제 중 한가지를 선택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수업 홈페이지에서 구현할 </a:t>
            </a:r>
            <a:r>
              <a:rPr lang="en-US" altLang="ko-KR" dirty="0" smtClean="0"/>
              <a:t>Geek-OS </a:t>
            </a:r>
            <a:r>
              <a:rPr lang="ko-KR" altLang="en-US" dirty="0" smtClean="0"/>
              <a:t>다운로드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구현하지 않는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주제는 </a:t>
            </a:r>
            <a:r>
              <a:rPr lang="en-US" altLang="ko-KR" dirty="0" smtClean="0"/>
              <a:t>object file</a:t>
            </a:r>
            <a:r>
              <a:rPr lang="ko-KR" altLang="en-US" dirty="0" smtClean="0"/>
              <a:t>로 제공됨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구현할 함수의 비어있는 부분을 작성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구현 검증을 위한 </a:t>
            </a:r>
            <a:r>
              <a:rPr lang="en-US" altLang="ko-KR" dirty="0" smtClean="0"/>
              <a:t>workload program</a:t>
            </a:r>
            <a:r>
              <a:rPr lang="ko-KR" altLang="en-US" dirty="0" smtClean="0"/>
              <a:t>은 추후 홈페이지에 게시</a:t>
            </a: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28600" y="4151317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제출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28600" y="4682373"/>
            <a:ext cx="8568000" cy="91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ko-KR" altLang="en-US" dirty="0" smtClean="0"/>
              <a:t>제출기한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기말고사 </a:t>
            </a:r>
            <a:r>
              <a:rPr lang="en-US" altLang="ko-KR" dirty="0" smtClean="0"/>
              <a:t>1</a:t>
            </a:r>
            <a:r>
              <a:rPr lang="ko-KR" altLang="en-US" dirty="0" smtClean="0"/>
              <a:t>주 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제출방법 </a:t>
            </a:r>
            <a:r>
              <a:rPr lang="en-US" altLang="ko-KR" dirty="0" smtClean="0"/>
              <a:t>: Geek-OS </a:t>
            </a:r>
            <a:r>
              <a:rPr lang="ko-KR" altLang="en-US" dirty="0" smtClean="0"/>
              <a:t>압축파일</a:t>
            </a:r>
            <a:r>
              <a:rPr lang="en-US" altLang="ko-KR" dirty="0" smtClean="0"/>
              <a:t>+</a:t>
            </a:r>
            <a:r>
              <a:rPr lang="ko-KR" altLang="en-US" dirty="0" smtClean="0"/>
              <a:t>소스 설명을 포함한 </a:t>
            </a:r>
            <a:r>
              <a:rPr lang="en-US" altLang="ko-KR" dirty="0" smtClean="0"/>
              <a:t>Report</a:t>
            </a:r>
          </a:p>
          <a:p>
            <a:pPr lvl="3"/>
            <a:r>
              <a:rPr lang="en-US" altLang="ko-KR" dirty="0"/>
              <a:t>Email</a:t>
            </a:r>
            <a:r>
              <a:rPr lang="ko-KR" altLang="en-US" dirty="0" smtClean="0"/>
              <a:t>제출</a:t>
            </a:r>
            <a:endParaRPr lang="en-US" altLang="ko-KR" dirty="0"/>
          </a:p>
          <a:p>
            <a:pPr lvl="2"/>
            <a:endParaRPr lang="en-US" altLang="ko-KR" dirty="0" smtClean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28600" y="5562189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질문사항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228600" y="6093245"/>
            <a:ext cx="8568000" cy="385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ko-KR" dirty="0" smtClean="0"/>
              <a:t>Email </a:t>
            </a:r>
            <a:r>
              <a:rPr lang="ko-KR" altLang="en-US" dirty="0" smtClean="0"/>
              <a:t>또는 자연과학관 </a:t>
            </a:r>
            <a:r>
              <a:rPr lang="en-US" altLang="ko-KR" dirty="0" smtClean="0"/>
              <a:t>515</a:t>
            </a:r>
            <a:r>
              <a:rPr lang="ko-KR" altLang="en-US" dirty="0"/>
              <a:t>호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9947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648200" y="3200400"/>
            <a:ext cx="4235450" cy="2283656"/>
            <a:chOff x="3886200" y="2212144"/>
            <a:chExt cx="5073650" cy="27432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212144"/>
              <a:ext cx="5073650" cy="2743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모서리가 둥근 직사각형 4"/>
            <p:cNvSpPr/>
            <p:nvPr/>
          </p:nvSpPr>
          <p:spPr>
            <a:xfrm>
              <a:off x="5867400" y="2328701"/>
              <a:ext cx="1600201" cy="2362201"/>
            </a:xfrm>
            <a:prstGeom prst="roundRect">
              <a:avLst/>
            </a:prstGeom>
            <a:noFill/>
            <a:ln w="158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ELF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Executable and Linkable format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057400"/>
            <a:ext cx="4251899" cy="450608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  <a:ea typeface="+mn-ea"/>
              </a:rPr>
              <a:t>ELF Header </a:t>
            </a:r>
            <a:r>
              <a:rPr lang="en-US" altLang="ko-KR" sz="1200" dirty="0" smtClean="0">
                <a:latin typeface="+mn-ea"/>
                <a:ea typeface="+mn-ea"/>
              </a:rPr>
              <a:t>: ELF</a:t>
            </a:r>
            <a:r>
              <a:rPr lang="ko-KR" altLang="en-US" sz="1200" dirty="0" smtClean="0">
                <a:latin typeface="+mn-ea"/>
                <a:ea typeface="+mn-ea"/>
              </a:rPr>
              <a:t>파일의 맨 </a:t>
            </a:r>
            <a:r>
              <a:rPr lang="ko-KR" altLang="en-US" sz="1200" dirty="0" err="1" smtClean="0">
                <a:latin typeface="+mn-ea"/>
                <a:ea typeface="+mn-ea"/>
              </a:rPr>
              <a:t>첫번째에</a:t>
            </a:r>
            <a:r>
              <a:rPr lang="ko-KR" altLang="en-US" sz="1200" dirty="0" smtClean="0">
                <a:latin typeface="+mn-ea"/>
                <a:ea typeface="+mn-ea"/>
              </a:rPr>
              <a:t> 위치하며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en-US" altLang="ko-KR" sz="1200" dirty="0" smtClean="0"/>
              <a:t> 14</a:t>
            </a:r>
            <a:r>
              <a:rPr lang="ko-KR" altLang="en-US" sz="1200" dirty="0" smtClean="0"/>
              <a:t>개의 항목을 가지고 </a:t>
            </a:r>
            <a:r>
              <a:rPr lang="en-US" altLang="ko-KR" sz="1200" dirty="0" smtClean="0"/>
              <a:t>file</a:t>
            </a:r>
            <a:r>
              <a:rPr lang="ko-KR" altLang="en-US" sz="1200" dirty="0" smtClean="0"/>
              <a:t>에 대한 </a:t>
            </a:r>
            <a:r>
              <a:rPr lang="en-US" altLang="ko-KR" sz="1200" dirty="0" smtClean="0"/>
              <a:t>road map</a:t>
            </a:r>
            <a:r>
              <a:rPr lang="ko-KR" altLang="en-US" sz="1200" dirty="0" smtClean="0"/>
              <a:t>과 같은 역할</a:t>
            </a:r>
            <a:endParaRPr lang="en-US" altLang="ko-KR" sz="1200" dirty="0">
              <a:latin typeface="+mn-ea"/>
              <a:ea typeface="+mn-ea"/>
            </a:endParaRPr>
          </a:p>
          <a:p>
            <a:endParaRPr lang="en-US" altLang="ko-KR" sz="1200" b="1" dirty="0" smtClean="0">
              <a:latin typeface="+mn-ea"/>
              <a:ea typeface="+mn-ea"/>
            </a:endParaRPr>
          </a:p>
          <a:p>
            <a:r>
              <a:rPr lang="en-US" altLang="ko-KR" sz="1200" b="1" dirty="0" smtClean="0">
                <a:latin typeface="+mn-ea"/>
                <a:ea typeface="+mn-ea"/>
              </a:rPr>
              <a:t>Program Header Table </a:t>
            </a:r>
            <a:r>
              <a:rPr lang="en-US" altLang="ko-KR" sz="1200" dirty="0" smtClean="0">
                <a:latin typeface="+mn-ea"/>
                <a:ea typeface="+mn-ea"/>
              </a:rPr>
              <a:t>: </a:t>
            </a:r>
            <a:r>
              <a:rPr lang="ko-KR" altLang="en-US" sz="1200" dirty="0" smtClean="0">
                <a:latin typeface="+mn-ea"/>
                <a:ea typeface="+mn-ea"/>
              </a:rPr>
              <a:t>각각의 </a:t>
            </a:r>
            <a:r>
              <a:rPr lang="en-US" altLang="ko-KR" sz="1200" dirty="0" smtClean="0">
                <a:latin typeface="+mn-ea"/>
                <a:ea typeface="+mn-ea"/>
              </a:rPr>
              <a:t>Program Header </a:t>
            </a:r>
            <a:r>
              <a:rPr lang="ko-KR" altLang="en-US" sz="1200" dirty="0" smtClean="0">
                <a:latin typeface="+mn-ea"/>
                <a:ea typeface="+mn-ea"/>
              </a:rPr>
              <a:t>프로그램이 실행되기 위한 </a:t>
            </a:r>
            <a:r>
              <a:rPr lang="en-US" altLang="ko-KR" sz="1200" dirty="0" smtClean="0">
                <a:latin typeface="+mn-ea"/>
                <a:ea typeface="+mn-ea"/>
              </a:rPr>
              <a:t>file</a:t>
            </a:r>
            <a:r>
              <a:rPr lang="ko-KR" altLang="en-US" sz="1200" dirty="0" smtClean="0">
                <a:latin typeface="+mn-ea"/>
                <a:ea typeface="+mn-ea"/>
              </a:rPr>
              <a:t>의 </a:t>
            </a:r>
            <a:r>
              <a:rPr lang="en-US" altLang="ko-KR" sz="1200" dirty="0" smtClean="0">
                <a:latin typeface="+mn-ea"/>
                <a:ea typeface="+mn-ea"/>
              </a:rPr>
              <a:t>Segment</a:t>
            </a:r>
            <a:r>
              <a:rPr lang="ko-KR" altLang="en-US" sz="1200" dirty="0" smtClean="0">
                <a:latin typeface="+mn-ea"/>
                <a:ea typeface="+mn-ea"/>
              </a:rPr>
              <a:t>의 위치</a:t>
            </a:r>
            <a:r>
              <a:rPr lang="en-US" altLang="ko-KR" sz="1200" dirty="0" smtClean="0">
                <a:latin typeface="+mn-ea"/>
                <a:ea typeface="+mn-ea"/>
              </a:rPr>
              <a:t>(offset),</a:t>
            </a:r>
            <a:r>
              <a:rPr lang="ko-KR" altLang="en-US" sz="1200" dirty="0" smtClean="0">
                <a:latin typeface="+mn-ea"/>
                <a:ea typeface="+mn-ea"/>
              </a:rPr>
              <a:t> 프로그램 </a:t>
            </a:r>
            <a:r>
              <a:rPr lang="en-US" altLang="ko-KR" sz="1200" dirty="0" smtClean="0">
                <a:latin typeface="+mn-ea"/>
                <a:ea typeface="+mn-ea"/>
              </a:rPr>
              <a:t>loading</a:t>
            </a:r>
            <a:r>
              <a:rPr lang="ko-KR" altLang="en-US" sz="1200" dirty="0" smtClean="0">
                <a:latin typeface="+mn-ea"/>
                <a:ea typeface="+mn-ea"/>
              </a:rPr>
              <a:t>을 위한 </a:t>
            </a:r>
            <a:r>
              <a:rPr lang="en-US" altLang="ko-KR" sz="1200" dirty="0" smtClean="0">
                <a:latin typeface="+mn-ea"/>
                <a:ea typeface="+mn-ea"/>
              </a:rPr>
              <a:t>memory</a:t>
            </a:r>
            <a:r>
              <a:rPr lang="ko-KR" altLang="en-US" sz="1200" dirty="0" smtClean="0">
                <a:latin typeface="+mn-ea"/>
                <a:ea typeface="+mn-ea"/>
              </a:rPr>
              <a:t>할당을 하기 위한 정보들을 가지고 있음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  <a:ea typeface="+mn-ea"/>
              </a:rPr>
              <a:t>Section </a:t>
            </a:r>
            <a:r>
              <a:rPr lang="en-US" altLang="ko-KR" sz="1200" dirty="0" smtClean="0">
                <a:latin typeface="+mn-ea"/>
                <a:ea typeface="+mn-ea"/>
              </a:rPr>
              <a:t>: Linking </a:t>
            </a:r>
            <a:r>
              <a:rPr lang="ko-KR" altLang="en-US" sz="1200" dirty="0" smtClean="0">
                <a:latin typeface="+mn-ea"/>
                <a:ea typeface="+mn-ea"/>
              </a:rPr>
              <a:t>과정에서 필요한 정보를 담고 있음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  <a:ea typeface="+mn-ea"/>
              </a:rPr>
              <a:t>Segment</a:t>
            </a:r>
            <a:r>
              <a:rPr lang="en-US" altLang="ko-KR" sz="1200" dirty="0" smtClean="0">
                <a:latin typeface="+mn-ea"/>
                <a:ea typeface="+mn-ea"/>
              </a:rPr>
              <a:t> : Program </a:t>
            </a:r>
            <a:r>
              <a:rPr lang="ko-KR" altLang="en-US" sz="1200" dirty="0" smtClean="0">
                <a:latin typeface="+mn-ea"/>
                <a:ea typeface="+mn-ea"/>
              </a:rPr>
              <a:t>실행 시에 필요한 정보를 담고 있음</a:t>
            </a:r>
            <a:endParaRPr lang="en-US" altLang="ko-KR" sz="1200" dirty="0" smtClean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1000" dirty="0">
                <a:latin typeface="+mn-ea"/>
              </a:rPr>
              <a:t>같은 속성의 </a:t>
            </a:r>
            <a:r>
              <a:rPr lang="en-US" altLang="ko-KR" sz="1000" dirty="0">
                <a:latin typeface="+mn-ea"/>
              </a:rPr>
              <a:t>Section</a:t>
            </a:r>
            <a:r>
              <a:rPr lang="ko-KR" altLang="en-US" sz="1000" dirty="0">
                <a:latin typeface="+mn-ea"/>
              </a:rPr>
              <a:t>을 묶어 놓은 것이 </a:t>
            </a:r>
            <a:r>
              <a:rPr lang="en-US" altLang="ko-KR" sz="1000" dirty="0">
                <a:latin typeface="+mn-ea"/>
              </a:rPr>
              <a:t>Segment</a:t>
            </a:r>
          </a:p>
          <a:p>
            <a:pPr lvl="1"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Segment</a:t>
            </a:r>
            <a:r>
              <a:rPr lang="ko-KR" altLang="en-US" sz="1000" dirty="0">
                <a:latin typeface="+mn-ea"/>
              </a:rPr>
              <a:t>는 </a:t>
            </a:r>
            <a:r>
              <a:rPr lang="en-US" altLang="ko-KR" sz="1000" dirty="0">
                <a:latin typeface="+mn-ea"/>
              </a:rPr>
              <a:t>0</a:t>
            </a:r>
            <a:r>
              <a:rPr lang="ko-KR" altLang="en-US" sz="1000" dirty="0">
                <a:latin typeface="+mn-ea"/>
              </a:rPr>
              <a:t>개 이상의 </a:t>
            </a:r>
            <a:r>
              <a:rPr lang="en-US" altLang="ko-KR" sz="1000" dirty="0">
                <a:latin typeface="+mn-ea"/>
              </a:rPr>
              <a:t>Section</a:t>
            </a:r>
            <a:r>
              <a:rPr lang="ko-KR" altLang="en-US" sz="1000" dirty="0">
                <a:latin typeface="+mn-ea"/>
              </a:rPr>
              <a:t>들로 구성</a:t>
            </a:r>
            <a:endParaRPr lang="en-US" altLang="ko-KR" sz="1000" dirty="0">
              <a:latin typeface="+mn-ea"/>
            </a:endParaRPr>
          </a:p>
          <a:p>
            <a:endParaRPr lang="en-US" altLang="ko-KR" sz="1200" b="1" dirty="0" smtClean="0">
              <a:latin typeface="+mn-ea"/>
              <a:ea typeface="+mn-ea"/>
            </a:endParaRPr>
          </a:p>
          <a:p>
            <a:r>
              <a:rPr lang="en-US" altLang="ko-KR" sz="1200" b="1" dirty="0" smtClean="0">
                <a:latin typeface="+mn-ea"/>
                <a:ea typeface="+mn-ea"/>
              </a:rPr>
              <a:t>Section Header Table </a:t>
            </a:r>
            <a:r>
              <a:rPr lang="en-US" altLang="ko-KR" sz="1200" dirty="0" smtClean="0">
                <a:latin typeface="+mn-ea"/>
                <a:ea typeface="+mn-ea"/>
              </a:rPr>
              <a:t>: Section Header</a:t>
            </a:r>
            <a:r>
              <a:rPr lang="ko-KR" altLang="en-US" sz="1200" dirty="0" smtClean="0">
                <a:latin typeface="+mn-ea"/>
                <a:ea typeface="+mn-ea"/>
              </a:rPr>
              <a:t>들은 </a:t>
            </a:r>
            <a:r>
              <a:rPr lang="en-US" altLang="ko-KR" sz="1200" dirty="0" smtClean="0">
                <a:latin typeface="+mn-ea"/>
                <a:ea typeface="+mn-ea"/>
              </a:rPr>
              <a:t>Section name, size, offset, linking</a:t>
            </a:r>
            <a:r>
              <a:rPr lang="ko-KR" altLang="en-US" sz="1200" dirty="0" smtClean="0">
                <a:latin typeface="+mn-ea"/>
                <a:ea typeface="+mn-ea"/>
              </a:rPr>
              <a:t>에 필요한 정보들을 가지고 있음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82" name="내용 개체 틀 2"/>
          <p:cNvSpPr txBox="1">
            <a:spLocks/>
          </p:cNvSpPr>
          <p:nvPr/>
        </p:nvSpPr>
        <p:spPr>
          <a:xfrm>
            <a:off x="5393446" y="3017366"/>
            <a:ext cx="3153129" cy="27244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우리는 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ea typeface="+mn-ea"/>
              </a:rPr>
              <a:t>Executable file format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ea typeface="+mn-ea"/>
              </a:rPr>
              <a:t>에 대해서만 다룬다</a:t>
            </a:r>
            <a:endParaRPr lang="en-US" altLang="ko-KR" sz="1000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4" name="내용 개체 틀 2"/>
          <p:cNvSpPr txBox="1">
            <a:spLocks/>
          </p:cNvSpPr>
          <p:nvPr/>
        </p:nvSpPr>
        <p:spPr>
          <a:xfrm>
            <a:off x="3581400" y="6400800"/>
            <a:ext cx="5562600" cy="526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800" dirty="0" smtClean="0">
                <a:latin typeface="+mn-ea"/>
                <a:ea typeface="+mn-ea"/>
              </a:rPr>
              <a:t>예시 </a:t>
            </a:r>
            <a:r>
              <a:rPr lang="ko-KR" altLang="en-US" sz="800" dirty="0" err="1" smtClean="0">
                <a:latin typeface="+mn-ea"/>
                <a:ea typeface="+mn-ea"/>
              </a:rPr>
              <a:t>스크린샷들은</a:t>
            </a:r>
            <a:r>
              <a:rPr lang="ko-KR" altLang="en-US" sz="800" dirty="0" smtClean="0">
                <a:latin typeface="+mn-ea"/>
                <a:ea typeface="+mn-ea"/>
              </a:rPr>
              <a:t> </a:t>
            </a:r>
            <a:r>
              <a:rPr lang="en-US" altLang="ko-KR" sz="800" dirty="0" smtClean="0">
                <a:latin typeface="+mn-ea"/>
                <a:ea typeface="+mn-ea"/>
              </a:rPr>
              <a:t>Linux ELF </a:t>
            </a:r>
            <a:r>
              <a:rPr lang="ko-KR" altLang="en-US" sz="800" dirty="0" smtClean="0">
                <a:latin typeface="+mn-ea"/>
                <a:ea typeface="+mn-ea"/>
              </a:rPr>
              <a:t>구조체</a:t>
            </a:r>
            <a:r>
              <a:rPr lang="en-US" altLang="ko-KR" sz="800" dirty="0" smtClean="0">
                <a:latin typeface="+mn-ea"/>
                <a:ea typeface="+mn-ea"/>
              </a:rPr>
              <a:t> </a:t>
            </a:r>
            <a:r>
              <a:rPr lang="en-US" altLang="ko-KR" sz="800" dirty="0" smtClean="0">
                <a:latin typeface="+mn-ea"/>
                <a:ea typeface="+mn-ea"/>
                <a:sym typeface="Wingdings" panose="05000000000000000000" pitchFamily="2" charset="2"/>
              </a:rPr>
              <a:t> ELF</a:t>
            </a:r>
            <a:r>
              <a:rPr lang="ko-KR" altLang="en-US" sz="800" dirty="0" smtClean="0">
                <a:latin typeface="+mn-ea"/>
                <a:ea typeface="+mn-ea"/>
                <a:sym typeface="Wingdings" panose="05000000000000000000" pitchFamily="2" charset="2"/>
              </a:rPr>
              <a:t>를 구성하는 자료구조들은 </a:t>
            </a:r>
            <a:r>
              <a:rPr lang="en-US" altLang="ko-KR" sz="800" dirty="0" smtClean="0">
                <a:latin typeface="+mn-ea"/>
                <a:ea typeface="+mn-ea"/>
                <a:sym typeface="Wingdings" panose="05000000000000000000" pitchFamily="2" charset="2"/>
              </a:rPr>
              <a:t>Geek OS</a:t>
            </a:r>
            <a:r>
              <a:rPr lang="ko-KR" altLang="en-US" sz="800" dirty="0" smtClean="0">
                <a:latin typeface="+mn-ea"/>
                <a:ea typeface="+mn-ea"/>
                <a:sym typeface="Wingdings" panose="05000000000000000000" pitchFamily="2" charset="2"/>
              </a:rPr>
              <a:t>에서 비교적 단순하다</a:t>
            </a:r>
            <a:endParaRPr lang="en-US" altLang="ko-KR" sz="800" dirty="0" smtClean="0">
              <a:latin typeface="+mn-ea"/>
              <a:ea typeface="+mn-ea"/>
            </a:endParaRPr>
          </a:p>
          <a:p>
            <a:pPr algn="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800" dirty="0" smtClean="0">
                <a:latin typeface="+mn-ea"/>
                <a:ea typeface="+mn-ea"/>
              </a:rPr>
              <a:t>Linux ELF</a:t>
            </a:r>
            <a:r>
              <a:rPr lang="ko-KR" altLang="en-US" sz="800" dirty="0" smtClean="0">
                <a:latin typeface="+mn-ea"/>
                <a:ea typeface="+mn-ea"/>
              </a:rPr>
              <a:t> 구조에 관한 자세한 정보는 </a:t>
            </a:r>
            <a:r>
              <a:rPr lang="en-US" altLang="ko-KR" sz="800" dirty="0" smtClean="0">
                <a:latin typeface="+mn-ea"/>
                <a:ea typeface="+mn-ea"/>
              </a:rPr>
              <a:t>http</a:t>
            </a:r>
            <a:r>
              <a:rPr lang="en-US" altLang="ko-KR" sz="800" dirty="0">
                <a:latin typeface="+mn-ea"/>
                <a:ea typeface="+mn-ea"/>
              </a:rPr>
              <a:t>://www.skyfree.org/linux/references/ELF_Format.pdf</a:t>
            </a:r>
            <a:endParaRPr lang="en-US" altLang="ko-KR" sz="800" dirty="0" smtClean="0">
              <a:latin typeface="+mn-ea"/>
              <a:ea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6442710" y="3741420"/>
            <a:ext cx="1028700" cy="381000"/>
            <a:chOff x="6442710" y="3733800"/>
            <a:chExt cx="1028700" cy="381000"/>
          </a:xfrm>
        </p:grpSpPr>
        <p:sp>
          <p:nvSpPr>
            <p:cNvPr id="11" name="직사각형 10"/>
            <p:cNvSpPr/>
            <p:nvPr/>
          </p:nvSpPr>
          <p:spPr>
            <a:xfrm>
              <a:off x="6446520" y="3733800"/>
              <a:ext cx="1024890" cy="381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6446520" y="3870960"/>
              <a:ext cx="1024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442710" y="4000500"/>
              <a:ext cx="1024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그림 82"/>
          <p:cNvPicPr/>
          <p:nvPr/>
        </p:nvPicPr>
        <p:blipFill>
          <a:blip r:embed="rId3"/>
          <a:stretch/>
        </p:blipFill>
        <p:spPr>
          <a:xfrm>
            <a:off x="4480499" y="2399160"/>
            <a:ext cx="4537800" cy="3468240"/>
          </a:xfrm>
          <a:prstGeom prst="rect">
            <a:avLst/>
          </a:prstGeom>
          <a:ln w="360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873981"/>
            <a:ext cx="4235450" cy="2899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873981"/>
            <a:ext cx="4235450" cy="2899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9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ELF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Executable and Linkable format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Code flow</a:t>
            </a:r>
          </a:p>
        </p:txBody>
      </p:sp>
      <p:sp>
        <p:nvSpPr>
          <p:cNvPr id="7" name="CustomShape 3"/>
          <p:cNvSpPr/>
          <p:nvPr/>
        </p:nvSpPr>
        <p:spPr>
          <a:xfrm>
            <a:off x="1425000" y="26316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>
                <a:latin typeface="Tahoma"/>
              </a:rPr>
              <a:t>Executable </a:t>
            </a:r>
            <a:r>
              <a:rPr lang="en-US" sz="1050" dirty="0" err="1">
                <a:latin typeface="Tahoma"/>
              </a:rPr>
              <a:t>File을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읽어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들여서</a:t>
            </a:r>
            <a:r>
              <a:rPr lang="en-US" sz="1050" dirty="0">
                <a:latin typeface="Tahoma"/>
              </a:rPr>
              <a:t>
Temporary </a:t>
            </a:r>
            <a:r>
              <a:rPr lang="en-US" sz="1050" dirty="0" err="1">
                <a:latin typeface="Tahoma"/>
              </a:rPr>
              <a:t>Memory에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저장</a:t>
            </a:r>
            <a:endParaRPr dirty="0"/>
          </a:p>
        </p:txBody>
      </p:sp>
      <p:sp>
        <p:nvSpPr>
          <p:cNvPr id="8" name="CustomShape 4"/>
          <p:cNvSpPr/>
          <p:nvPr/>
        </p:nvSpPr>
        <p:spPr>
          <a:xfrm>
            <a:off x="1425000" y="3459600"/>
            <a:ext cx="2592000" cy="432000"/>
          </a:xfrm>
          <a:prstGeom prst="rect">
            <a:avLst/>
          </a:prstGeom>
          <a:solidFill>
            <a:srgbClr val="F5C61B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>
                <a:latin typeface="Tahoma"/>
              </a:rPr>
              <a:t>ELF32 (ELF64) File Header 확인</a:t>
            </a:r>
            <a:endParaRPr/>
          </a:p>
        </p:txBody>
      </p:sp>
      <p:sp>
        <p:nvSpPr>
          <p:cNvPr id="10" name="CustomShape 6"/>
          <p:cNvSpPr/>
          <p:nvPr/>
        </p:nvSpPr>
        <p:spPr>
          <a:xfrm>
            <a:off x="1425000" y="42822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>
                <a:latin typeface="Tahoma"/>
              </a:rPr>
              <a:t>Application Loading에 필요한
Memory Size 계산</a:t>
            </a:r>
            <a:endParaRPr/>
          </a:p>
        </p:txBody>
      </p:sp>
      <p:sp>
        <p:nvSpPr>
          <p:cNvPr id="11" name="CustomShape 7"/>
          <p:cNvSpPr/>
          <p:nvPr/>
        </p:nvSpPr>
        <p:spPr>
          <a:xfrm>
            <a:off x="1425000" y="5110200"/>
            <a:ext cx="2592000" cy="576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 err="1">
                <a:latin typeface="Tahoma"/>
              </a:rPr>
              <a:t>계산된</a:t>
            </a:r>
            <a:r>
              <a:rPr lang="en-US" sz="1050" dirty="0">
                <a:latin typeface="Tahoma"/>
              </a:rPr>
              <a:t> Memory </a:t>
            </a:r>
            <a:r>
              <a:rPr lang="en-US" sz="1050" dirty="0" err="1">
                <a:latin typeface="Tahoma"/>
              </a:rPr>
              <a:t>Size를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기반으로</a:t>
            </a:r>
            <a:r>
              <a:rPr lang="en-US" sz="1050" dirty="0">
                <a:latin typeface="Tahoma"/>
              </a:rPr>
              <a:t>
</a:t>
            </a:r>
            <a:r>
              <a:rPr lang="en-US" sz="1050" dirty="0" err="1">
                <a:latin typeface="Tahoma"/>
              </a:rPr>
              <a:t>Application이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사용할</a:t>
            </a:r>
            <a:r>
              <a:rPr lang="en-US" sz="1050" dirty="0">
                <a:latin typeface="Tahoma"/>
              </a:rPr>
              <a:t>
Dynamic Memory </a:t>
            </a:r>
            <a:r>
              <a:rPr lang="en-US" sz="1050" dirty="0" err="1">
                <a:latin typeface="Tahoma"/>
              </a:rPr>
              <a:t>할당</a:t>
            </a:r>
            <a:endParaRPr dirty="0"/>
          </a:p>
        </p:txBody>
      </p:sp>
      <p:sp>
        <p:nvSpPr>
          <p:cNvPr id="13" name="CustomShape 9"/>
          <p:cNvSpPr/>
          <p:nvPr/>
        </p:nvSpPr>
        <p:spPr>
          <a:xfrm>
            <a:off x="4953000" y="26370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>
                <a:latin typeface="Tahoma"/>
              </a:rPr>
              <a:t>Temporary </a:t>
            </a:r>
            <a:r>
              <a:rPr lang="en-US" sz="1050" dirty="0" err="1">
                <a:latin typeface="Tahoma"/>
              </a:rPr>
              <a:t>Memory의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 smtClean="0">
                <a:latin typeface="Tahoma"/>
              </a:rPr>
              <a:t>Segment을</a:t>
            </a:r>
            <a:r>
              <a:rPr lang="en-US" sz="1050" dirty="0">
                <a:latin typeface="Tahoma"/>
              </a:rPr>
              <a:t>
Application </a:t>
            </a:r>
            <a:r>
              <a:rPr lang="en-US" sz="1050" dirty="0" err="1">
                <a:latin typeface="Tahoma"/>
              </a:rPr>
              <a:t>Memory로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복사</a:t>
            </a:r>
            <a:endParaRPr dirty="0"/>
          </a:p>
        </p:txBody>
      </p:sp>
      <p:sp>
        <p:nvSpPr>
          <p:cNvPr id="15" name="CustomShape 11"/>
          <p:cNvSpPr/>
          <p:nvPr/>
        </p:nvSpPr>
        <p:spPr>
          <a:xfrm>
            <a:off x="4953000" y="34596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>
                <a:latin typeface="Tahoma"/>
              </a:rPr>
              <a:t>Task </a:t>
            </a:r>
            <a:r>
              <a:rPr lang="en-US" sz="1050" dirty="0" err="1">
                <a:latin typeface="Tahoma"/>
              </a:rPr>
              <a:t>생성한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이후에</a:t>
            </a:r>
            <a:endParaRPr dirty="0"/>
          </a:p>
          <a:p>
            <a:pPr algn="ctr"/>
            <a:r>
              <a:rPr lang="en-US" sz="1050" dirty="0">
                <a:latin typeface="Tahoma"/>
              </a:rPr>
              <a:t>Temporary Memory </a:t>
            </a:r>
            <a:r>
              <a:rPr lang="en-US" sz="1050" dirty="0" err="1">
                <a:latin typeface="Tahoma"/>
              </a:rPr>
              <a:t>해제</a:t>
            </a:r>
            <a:endParaRPr dirty="0"/>
          </a:p>
        </p:txBody>
      </p:sp>
      <p:sp>
        <p:nvSpPr>
          <p:cNvPr id="16" name="CustomShape 12"/>
          <p:cNvSpPr/>
          <p:nvPr/>
        </p:nvSpPr>
        <p:spPr>
          <a:xfrm>
            <a:off x="4953000" y="42876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>
                <a:latin typeface="Tahoma"/>
              </a:rPr>
              <a:t>Application 실행</a:t>
            </a:r>
            <a:endParaRPr/>
          </a:p>
        </p:txBody>
      </p:sp>
      <p:cxnSp>
        <p:nvCxnSpPr>
          <p:cNvPr id="17" name="Line 13"/>
          <p:cNvCxnSpPr>
            <a:stCxn id="7" idx="2"/>
            <a:endCxn id="8" idx="0"/>
          </p:cNvCxnSpPr>
          <p:nvPr/>
        </p:nvCxnSpPr>
        <p:spPr>
          <a:xfrm>
            <a:off x="2721000" y="3063600"/>
            <a:ext cx="360" cy="396360"/>
          </a:xfrm>
          <a:prstGeom prst="bentConnector3">
            <a:avLst/>
          </a:prstGeom>
          <a:ln w="36000">
            <a:solidFill>
              <a:schemeClr val="tx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Line 15"/>
          <p:cNvCxnSpPr>
            <a:endCxn id="10" idx="0"/>
          </p:cNvCxnSpPr>
          <p:nvPr/>
        </p:nvCxnSpPr>
        <p:spPr>
          <a:xfrm>
            <a:off x="2721000" y="3886200"/>
            <a:ext cx="360" cy="396360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Line 16"/>
          <p:cNvCxnSpPr>
            <a:stCxn id="10" idx="2"/>
            <a:endCxn id="11" idx="0"/>
          </p:cNvCxnSpPr>
          <p:nvPr/>
        </p:nvCxnSpPr>
        <p:spPr>
          <a:xfrm>
            <a:off x="2721000" y="4714200"/>
            <a:ext cx="360" cy="396360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Line 17"/>
          <p:cNvCxnSpPr>
            <a:stCxn id="11" idx="3"/>
            <a:endCxn id="13" idx="1"/>
          </p:cNvCxnSpPr>
          <p:nvPr/>
        </p:nvCxnSpPr>
        <p:spPr>
          <a:xfrm flipV="1">
            <a:off x="4017000" y="2853000"/>
            <a:ext cx="936000" cy="2545200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Line 19"/>
          <p:cNvCxnSpPr>
            <a:stCxn id="13" idx="2"/>
          </p:cNvCxnSpPr>
          <p:nvPr/>
        </p:nvCxnSpPr>
        <p:spPr>
          <a:xfrm>
            <a:off x="6249000" y="3069000"/>
            <a:ext cx="360" cy="396360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Line 21"/>
          <p:cNvCxnSpPr>
            <a:stCxn id="15" idx="2"/>
            <a:endCxn id="16" idx="0"/>
          </p:cNvCxnSpPr>
          <p:nvPr/>
        </p:nvCxnSpPr>
        <p:spPr>
          <a:xfrm>
            <a:off x="6249000" y="3891600"/>
            <a:ext cx="360" cy="396360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55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altLang="ko-KR" dirty="0"/>
              <a:t>Load User program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사용되는</a:t>
            </a:r>
            <a:r>
              <a:rPr lang="en-US" altLang="ko-KR" sz="1200" dirty="0" smtClean="0">
                <a:latin typeface="+mn-ea"/>
                <a:ea typeface="+mn-ea"/>
              </a:rPr>
              <a:t> parameter, </a:t>
            </a:r>
            <a:r>
              <a:rPr lang="ko-KR" altLang="en-US" sz="1200" dirty="0" smtClean="0">
                <a:latin typeface="+mn-ea"/>
                <a:ea typeface="+mn-ea"/>
              </a:rPr>
              <a:t>함수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228600" y="2684226"/>
            <a:ext cx="8458199" cy="1506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ko-KR" dirty="0" smtClean="0"/>
              <a:t>Parameter</a:t>
            </a:r>
          </a:p>
          <a:p>
            <a:pPr lvl="3"/>
            <a:r>
              <a:rPr lang="en-US" altLang="ko-KR" dirty="0" smtClean="0"/>
              <a:t>Char *</a:t>
            </a:r>
            <a:r>
              <a:rPr lang="en-US" altLang="ko-KR" dirty="0" err="1" smtClean="0"/>
              <a:t>exeFileData</a:t>
            </a:r>
            <a:r>
              <a:rPr lang="en-US" altLang="ko-KR" dirty="0" smtClean="0"/>
              <a:t> : executable file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read</a:t>
            </a:r>
            <a:r>
              <a:rPr lang="ko-KR" altLang="en-US" dirty="0"/>
              <a:t>한</a:t>
            </a:r>
            <a:r>
              <a:rPr lang="ko-KR" altLang="en-US" dirty="0" smtClean="0"/>
              <a:t> 버퍼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struct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elfHeader</a:t>
            </a:r>
            <a:r>
              <a:rPr lang="en-US" altLang="ko-KR" dirty="0" smtClean="0"/>
              <a:t> : </a:t>
            </a:r>
            <a:r>
              <a:rPr lang="en-US" altLang="ko-KR" dirty="0" err="1" smtClean="0"/>
              <a:t>GeekOS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ELF Header </a:t>
            </a:r>
            <a:r>
              <a:rPr lang="ko-KR" altLang="en-US" dirty="0" smtClean="0"/>
              <a:t>구조체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Struct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programHeader</a:t>
            </a:r>
            <a:r>
              <a:rPr lang="en-US" altLang="ko-KR" dirty="0" smtClean="0"/>
              <a:t>  : </a:t>
            </a:r>
            <a:r>
              <a:rPr lang="en-US" altLang="ko-KR" dirty="0" err="1" smtClean="0"/>
              <a:t>GeekOS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Program Header </a:t>
            </a:r>
            <a:r>
              <a:rPr lang="ko-KR" altLang="en-US" dirty="0" smtClean="0"/>
              <a:t>구조체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EXE_MAX_SEGMENTS : </a:t>
            </a:r>
            <a:r>
              <a:rPr lang="en-US" altLang="ko-KR" dirty="0" err="1" smtClean="0"/>
              <a:t>GeekOS</a:t>
            </a:r>
            <a:r>
              <a:rPr lang="ko-KR" altLang="en-US" dirty="0" smtClean="0"/>
              <a:t>의 최대 </a:t>
            </a:r>
            <a:r>
              <a:rPr lang="en-US" altLang="ko-KR" dirty="0" smtClean="0"/>
              <a:t>Segment </a:t>
            </a:r>
            <a:r>
              <a:rPr lang="ko-KR" altLang="en-US" dirty="0" smtClean="0"/>
              <a:t>개수</a:t>
            </a:r>
            <a:r>
              <a:rPr lang="en-US" altLang="ko-KR" dirty="0" smtClean="0"/>
              <a:t>(3)</a:t>
            </a:r>
          </a:p>
          <a:p>
            <a:pPr lvl="3"/>
            <a:r>
              <a:rPr lang="en-US" altLang="ko-KR" dirty="0" err="1"/>
              <a:t>struct</a:t>
            </a:r>
            <a:r>
              <a:rPr lang="en-US" altLang="ko-KR" dirty="0"/>
              <a:t> </a:t>
            </a:r>
            <a:r>
              <a:rPr lang="en-US" altLang="ko-KR" dirty="0" err="1" smtClean="0"/>
              <a:t>Exe_format</a:t>
            </a:r>
            <a:r>
              <a:rPr lang="en-US" altLang="ko-KR" dirty="0" smtClean="0"/>
              <a:t> : </a:t>
            </a:r>
            <a:r>
              <a:rPr lang="en-US" altLang="ko-KR" dirty="0" err="1" smtClean="0"/>
              <a:t>GeekOS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Program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Load</a:t>
            </a:r>
            <a:r>
              <a:rPr lang="ko-KR" altLang="en-US" dirty="0" smtClean="0"/>
              <a:t>하기 위한 </a:t>
            </a:r>
            <a:r>
              <a:rPr lang="en-US" altLang="ko-KR" dirty="0" smtClean="0"/>
              <a:t>Segment </a:t>
            </a:r>
            <a:r>
              <a:rPr lang="ko-KR" altLang="en-US" dirty="0" smtClean="0"/>
              <a:t>정보를 포함하는 구조체</a:t>
            </a:r>
            <a:endParaRPr lang="en-US" altLang="ko-KR" dirty="0"/>
          </a:p>
          <a:p>
            <a:pPr marL="1371600" lvl="3" indent="0">
              <a:buNone/>
            </a:pPr>
            <a:endParaRPr lang="en-US" altLang="ko-KR" dirty="0" smtClean="0"/>
          </a:p>
          <a:p>
            <a:pPr lvl="3"/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284426"/>
            <a:ext cx="3657600" cy="476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0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447800" y="2819400"/>
            <a:ext cx="3288874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사다리꼴 35"/>
          <p:cNvSpPr/>
          <p:nvPr/>
        </p:nvSpPr>
        <p:spPr>
          <a:xfrm rot="16200000">
            <a:off x="3929816" y="4291282"/>
            <a:ext cx="1688523" cy="790500"/>
          </a:xfrm>
          <a:prstGeom prst="trapezoid">
            <a:avLst>
              <a:gd name="adj" fmla="val 92343"/>
            </a:avLst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ELF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Executable and Linkable format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err="1" smtClean="0">
                <a:latin typeface="+mn-ea"/>
                <a:ea typeface="+mn-ea"/>
              </a:rPr>
              <a:t>GeekOS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1599600" y="4449164"/>
            <a:ext cx="2944040" cy="47863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>
                <a:latin typeface="Tahoma"/>
              </a:rPr>
              <a:t>ELF32 (ELF64) </a:t>
            </a:r>
            <a:r>
              <a:rPr lang="en-US" sz="1050" dirty="0" smtClean="0">
                <a:latin typeface="Tahoma"/>
              </a:rPr>
              <a:t>Parsing</a:t>
            </a:r>
            <a:endParaRPr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599600" y="4886922"/>
            <a:ext cx="2944040" cy="419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1200" dirty="0" err="1" smtClean="0">
                <a:latin typeface="+mn-ea"/>
                <a:ea typeface="+mn-ea"/>
              </a:rPr>
              <a:t>Parse_ELF_Executable_Executable</a:t>
            </a:r>
            <a:r>
              <a:rPr lang="en-US" altLang="ko-KR" sz="1200" dirty="0" smtClean="0">
                <a:latin typeface="+mn-ea"/>
                <a:ea typeface="+mn-ea"/>
              </a:rPr>
              <a:t>()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447800" y="2425173"/>
            <a:ext cx="3288873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1200" dirty="0" smtClean="0">
                <a:latin typeface="+mn-ea"/>
                <a:ea typeface="+mn-ea"/>
              </a:rPr>
              <a:t>Spawn()</a:t>
            </a:r>
          </a:p>
        </p:txBody>
      </p:sp>
      <p:sp>
        <p:nvSpPr>
          <p:cNvPr id="8" name="CustomShape 3"/>
          <p:cNvSpPr/>
          <p:nvPr/>
        </p:nvSpPr>
        <p:spPr>
          <a:xfrm>
            <a:off x="1569690" y="3213134"/>
            <a:ext cx="2944040" cy="478636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>
                <a:latin typeface="Tahoma"/>
              </a:rPr>
              <a:t>Executable </a:t>
            </a:r>
            <a:r>
              <a:rPr lang="en-US" sz="1050" dirty="0" err="1">
                <a:latin typeface="Tahoma"/>
              </a:rPr>
              <a:t>File을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읽어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들여서</a:t>
            </a:r>
            <a:r>
              <a:rPr lang="en-US" sz="1050" dirty="0">
                <a:latin typeface="Tahoma"/>
              </a:rPr>
              <a:t>
Temporary </a:t>
            </a:r>
            <a:r>
              <a:rPr lang="en-US" sz="1050" dirty="0" err="1">
                <a:latin typeface="Tahoma"/>
              </a:rPr>
              <a:t>Memory에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저장</a:t>
            </a:r>
            <a:endParaRPr dirty="0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569690" y="3677790"/>
            <a:ext cx="2944040" cy="419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1200" dirty="0" err="1" smtClean="0">
                <a:latin typeface="+mn-ea"/>
                <a:ea typeface="+mn-ea"/>
              </a:rPr>
              <a:t>Read_Fully</a:t>
            </a:r>
            <a:r>
              <a:rPr lang="en-US" altLang="ko-KR" sz="1200" dirty="0" smtClean="0">
                <a:latin typeface="+mn-ea"/>
                <a:ea typeface="+mn-ea"/>
              </a:rPr>
              <a:t>()</a:t>
            </a:r>
          </a:p>
        </p:txBody>
      </p:sp>
      <p:sp>
        <p:nvSpPr>
          <p:cNvPr id="18" name="CustomShape 4"/>
          <p:cNvSpPr/>
          <p:nvPr/>
        </p:nvSpPr>
        <p:spPr>
          <a:xfrm>
            <a:off x="1600170" y="5750936"/>
            <a:ext cx="2944040" cy="478636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>
                <a:latin typeface="Tahoma"/>
              </a:rPr>
              <a:t>ELF32 (ELF64) File Header 확인</a:t>
            </a:r>
            <a:endParaRPr/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1600170" y="6226172"/>
            <a:ext cx="2944040" cy="419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1200" dirty="0" err="1" smtClean="0">
                <a:latin typeface="+mn-ea"/>
                <a:ea typeface="+mn-ea"/>
              </a:rPr>
              <a:t>Load_User_Program</a:t>
            </a:r>
            <a:r>
              <a:rPr lang="en-US" altLang="ko-KR" sz="1200" dirty="0" smtClean="0">
                <a:latin typeface="+mn-ea"/>
                <a:ea typeface="+mn-ea"/>
              </a:rPr>
              <a:t>()</a:t>
            </a:r>
          </a:p>
        </p:txBody>
      </p:sp>
      <p:cxnSp>
        <p:nvCxnSpPr>
          <p:cNvPr id="31" name="직선 화살표 연결선 30"/>
          <p:cNvCxnSpPr/>
          <p:nvPr/>
        </p:nvCxnSpPr>
        <p:spPr>
          <a:xfrm>
            <a:off x="3041710" y="4048976"/>
            <a:ext cx="0" cy="3423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3040380" y="5358913"/>
            <a:ext cx="0" cy="3563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161706" y="3254867"/>
            <a:ext cx="3288874" cy="2863330"/>
            <a:chOff x="4940726" y="3689870"/>
            <a:chExt cx="3288874" cy="2863330"/>
          </a:xfrm>
        </p:grpSpPr>
        <p:sp>
          <p:nvSpPr>
            <p:cNvPr id="38" name="내용 개체 틀 2"/>
            <p:cNvSpPr txBox="1">
              <a:spLocks/>
            </p:cNvSpPr>
            <p:nvPr/>
          </p:nvSpPr>
          <p:spPr>
            <a:xfrm>
              <a:off x="4981304" y="3769447"/>
              <a:ext cx="3200400" cy="924128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en-US" sz="18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itchFamily="34" charset="0"/>
                  <a:ea typeface="+mj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en-US" sz="16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en-US" sz="14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en-US" sz="12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US"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altLang="ko-KR" sz="1100" dirty="0" smtClean="0">
                  <a:latin typeface="+mn-ea"/>
                  <a:ea typeface="+mn-ea"/>
                </a:rPr>
                <a:t>Executable </a:t>
              </a:r>
              <a:r>
                <a:rPr lang="ko-KR" altLang="en-US" sz="1100" dirty="0" smtClean="0">
                  <a:latin typeface="+mn-ea"/>
                  <a:ea typeface="+mn-ea"/>
                </a:rPr>
                <a:t>파일이 </a:t>
              </a:r>
              <a:r>
                <a:rPr lang="en-US" altLang="ko-KR" sz="1100" dirty="0" smtClean="0">
                  <a:latin typeface="+mn-ea"/>
                  <a:ea typeface="+mn-ea"/>
                </a:rPr>
                <a:t>read</a:t>
              </a:r>
              <a:r>
                <a:rPr lang="ko-KR" altLang="en-US" sz="1100" dirty="0" smtClean="0">
                  <a:latin typeface="+mn-ea"/>
                  <a:ea typeface="+mn-ea"/>
                </a:rPr>
                <a:t>된 </a:t>
              </a:r>
              <a:r>
                <a:rPr lang="en-US" altLang="ko-KR" sz="1100" dirty="0" err="1" smtClean="0">
                  <a:latin typeface="+mn-ea"/>
                  <a:ea typeface="+mn-ea"/>
                </a:rPr>
                <a:t>exeFileData</a:t>
              </a:r>
              <a:r>
                <a:rPr lang="en-US" altLang="ko-KR" sz="1100" dirty="0" smtClean="0">
                  <a:latin typeface="+mn-ea"/>
                  <a:ea typeface="+mn-ea"/>
                </a:rPr>
                <a:t> </a:t>
              </a:r>
              <a:r>
                <a:rPr lang="ko-KR" altLang="en-US" sz="1100" dirty="0" smtClean="0">
                  <a:latin typeface="+mn-ea"/>
                  <a:ea typeface="+mn-ea"/>
                </a:rPr>
                <a:t>버퍼를 활용하여 </a:t>
              </a:r>
              <a:r>
                <a:rPr lang="en-US" altLang="ko-KR" sz="1100" dirty="0" smtClean="0">
                  <a:latin typeface="+mn-ea"/>
                  <a:ea typeface="+mn-ea"/>
                </a:rPr>
                <a:t>ELF Header, </a:t>
              </a:r>
              <a:r>
                <a:rPr lang="en-US" altLang="ko-KR" sz="1100" dirty="0" err="1" smtClean="0">
                  <a:latin typeface="+mn-ea"/>
                  <a:ea typeface="+mn-ea"/>
                </a:rPr>
                <a:t>ProgramHeader</a:t>
              </a:r>
              <a:r>
                <a:rPr lang="en-US" altLang="ko-KR" sz="1100" dirty="0" smtClean="0">
                  <a:latin typeface="+mn-ea"/>
                  <a:ea typeface="+mn-ea"/>
                </a:rPr>
                <a:t> </a:t>
              </a:r>
              <a:r>
                <a:rPr lang="ko-KR" altLang="en-US" sz="1100" dirty="0" smtClean="0">
                  <a:latin typeface="+mn-ea"/>
                  <a:ea typeface="+mn-ea"/>
                </a:rPr>
                <a:t>내부의 정보들을 </a:t>
              </a:r>
              <a:r>
                <a:rPr lang="en-US" altLang="ko-KR" sz="1100" dirty="0" err="1" smtClean="0">
                  <a:latin typeface="+mn-ea"/>
                  <a:ea typeface="+mn-ea"/>
                </a:rPr>
                <a:t>struct</a:t>
              </a:r>
              <a:r>
                <a:rPr lang="en-US" altLang="ko-KR" sz="1100" dirty="0" smtClean="0">
                  <a:latin typeface="+mn-ea"/>
                  <a:ea typeface="+mn-ea"/>
                </a:rPr>
                <a:t> </a:t>
              </a:r>
              <a:r>
                <a:rPr lang="en-US" altLang="ko-KR" sz="1100" dirty="0" err="1" smtClean="0">
                  <a:latin typeface="+mn-ea"/>
                  <a:ea typeface="+mn-ea"/>
                </a:rPr>
                <a:t>Exe_Format</a:t>
              </a:r>
              <a:r>
                <a:rPr lang="ko-KR" altLang="en-US" sz="1100" dirty="0" smtClean="0">
                  <a:latin typeface="+mn-ea"/>
                  <a:ea typeface="+mn-ea"/>
                </a:rPr>
                <a:t>에 맞게 넣어준다</a:t>
              </a:r>
              <a:r>
                <a:rPr lang="en-US" altLang="ko-KR" sz="1100" dirty="0" smtClean="0">
                  <a:latin typeface="+mn-ea"/>
                  <a:ea typeface="+mn-ea"/>
                </a:rPr>
                <a:t>.</a:t>
              </a: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1304" y="5029200"/>
              <a:ext cx="3207720" cy="14909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내용 개체 틀 2"/>
            <p:cNvSpPr txBox="1">
              <a:spLocks/>
            </p:cNvSpPr>
            <p:nvPr/>
          </p:nvSpPr>
          <p:spPr>
            <a:xfrm>
              <a:off x="4988624" y="4609666"/>
              <a:ext cx="884166" cy="4195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en-US" sz="18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itchFamily="34" charset="0"/>
                  <a:ea typeface="+mj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en-US" sz="16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en-US" sz="14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en-US" sz="12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US"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altLang="ko-KR" sz="1200" dirty="0" smtClean="0">
                  <a:latin typeface="+mn-ea"/>
                  <a:ea typeface="+mn-ea"/>
                </a:rPr>
                <a:t>Example: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940726" y="3689870"/>
              <a:ext cx="3288874" cy="286333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45042"/>
            <a:ext cx="4878611" cy="2145779"/>
          </a:xfrm>
          <a:prstGeom prst="rect">
            <a:avLst/>
          </a:prstGeom>
          <a:ln w="254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80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Load User program</a:t>
            </a:r>
            <a:endParaRPr lang="en-US" dirty="0"/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007299" y="6357140"/>
            <a:ext cx="316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latin typeface="굴림" panose="020B0600000101010101" pitchFamily="50" charset="-127"/>
              </a:rPr>
              <a:t>&lt;Geek-OS memory space&gt;</a:t>
            </a:r>
            <a:endParaRPr lang="ko-KR" altLang="en-US" sz="1800">
              <a:latin typeface="굴림" panose="020B0600000101010101" pitchFamily="50" charset="-127"/>
            </a:endParaRPr>
          </a:p>
        </p:txBody>
      </p:sp>
      <p:pic>
        <p:nvPicPr>
          <p:cNvPr id="22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1" y="4876800"/>
            <a:ext cx="82200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모서리가 둥근 직사각형 23"/>
          <p:cNvSpPr/>
          <p:nvPr/>
        </p:nvSpPr>
        <p:spPr>
          <a:xfrm>
            <a:off x="514933" y="4684908"/>
            <a:ext cx="6009000" cy="16722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228600" y="1983544"/>
            <a:ext cx="8458199" cy="2573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각각의 </a:t>
            </a:r>
            <a:r>
              <a:rPr lang="en-US" altLang="ko-KR" sz="1200" dirty="0" smtClean="0">
                <a:latin typeface="+mn-ea"/>
                <a:ea typeface="+mn-ea"/>
              </a:rPr>
              <a:t>Segment( Text, Data, Stack )</a:t>
            </a:r>
            <a:r>
              <a:rPr lang="ko-KR" altLang="en-US" sz="1200" dirty="0" smtClean="0">
                <a:latin typeface="+mn-ea"/>
                <a:ea typeface="+mn-ea"/>
              </a:rPr>
              <a:t>들의 정보를 담은 </a:t>
            </a:r>
            <a:r>
              <a:rPr lang="en-US" altLang="ko-KR" sz="1200" dirty="0" err="1" smtClean="0">
                <a:latin typeface="+mn-ea"/>
                <a:ea typeface="+mn-ea"/>
              </a:rPr>
              <a:t>struct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en-US" altLang="ko-KR" sz="1200" dirty="0" err="1" smtClean="0">
                <a:latin typeface="+mn-ea"/>
                <a:ea typeface="+mn-ea"/>
              </a:rPr>
              <a:t>Exe_format</a:t>
            </a:r>
            <a:r>
              <a:rPr lang="ko-KR" altLang="en-US" sz="1200" dirty="0" smtClean="0">
                <a:latin typeface="+mn-ea"/>
                <a:ea typeface="+mn-ea"/>
              </a:rPr>
              <a:t>을 이용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Process</a:t>
            </a:r>
            <a:r>
              <a:rPr lang="ko-KR" altLang="en-US" sz="1200" dirty="0" smtClean="0">
                <a:latin typeface="+mn-ea"/>
                <a:ea typeface="+mn-ea"/>
              </a:rPr>
              <a:t>가 가지는 </a:t>
            </a:r>
            <a:r>
              <a:rPr lang="en-US" altLang="ko-KR" sz="1200" dirty="0" smtClean="0">
                <a:latin typeface="+mn-ea"/>
                <a:ea typeface="+mn-ea"/>
              </a:rPr>
              <a:t>memory</a:t>
            </a:r>
            <a:r>
              <a:rPr lang="ko-KR" altLang="en-US" sz="1200" dirty="0" smtClean="0">
                <a:latin typeface="+mn-ea"/>
                <a:ea typeface="+mn-ea"/>
              </a:rPr>
              <a:t>영역의 </a:t>
            </a:r>
            <a:r>
              <a:rPr lang="en-US" altLang="ko-KR" sz="1200" dirty="0" smtClean="0">
                <a:latin typeface="+mn-ea"/>
                <a:ea typeface="+mn-ea"/>
              </a:rPr>
              <a:t>size</a:t>
            </a:r>
            <a:r>
              <a:rPr lang="ko-KR" altLang="en-US" sz="1200" dirty="0" smtClean="0">
                <a:latin typeface="+mn-ea"/>
                <a:ea typeface="+mn-ea"/>
              </a:rPr>
              <a:t>를 계산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각 </a:t>
            </a:r>
            <a:r>
              <a:rPr lang="en-US" altLang="ko-KR" sz="1200" dirty="0" smtClean="0">
                <a:latin typeface="+mn-ea"/>
                <a:ea typeface="+mn-ea"/>
              </a:rPr>
              <a:t>Segment</a:t>
            </a:r>
            <a:r>
              <a:rPr lang="ko-KR" altLang="en-US" sz="1200" dirty="0" smtClean="0">
                <a:latin typeface="+mn-ea"/>
                <a:ea typeface="+mn-ea"/>
              </a:rPr>
              <a:t>들을 </a:t>
            </a:r>
            <a:r>
              <a:rPr lang="en-US" altLang="ko-KR" sz="1200" dirty="0" smtClean="0">
                <a:latin typeface="+mn-ea"/>
                <a:ea typeface="+mn-ea"/>
              </a:rPr>
              <a:t>Process</a:t>
            </a:r>
            <a:r>
              <a:rPr lang="ko-KR" altLang="en-US" sz="1200" dirty="0" smtClean="0">
                <a:latin typeface="+mn-ea"/>
                <a:ea typeface="+mn-ea"/>
              </a:rPr>
              <a:t>의 </a:t>
            </a:r>
            <a:r>
              <a:rPr lang="en-US" altLang="ko-KR" sz="1200" dirty="0" smtClean="0">
                <a:latin typeface="+mn-ea"/>
                <a:ea typeface="+mn-ea"/>
              </a:rPr>
              <a:t>memory</a:t>
            </a:r>
            <a:r>
              <a:rPr lang="ko-KR" altLang="en-US" sz="1200" dirty="0" smtClean="0">
                <a:latin typeface="+mn-ea"/>
                <a:ea typeface="+mn-ea"/>
              </a:rPr>
              <a:t>에 </a:t>
            </a:r>
            <a:r>
              <a:rPr lang="en-US" altLang="ko-KR" sz="1200" dirty="0" smtClean="0">
                <a:latin typeface="+mn-ea"/>
                <a:ea typeface="+mn-ea"/>
              </a:rPr>
              <a:t>Loading</a:t>
            </a:r>
            <a:endParaRPr lang="en-US" altLang="ko-KR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Segment </a:t>
            </a:r>
            <a:r>
              <a:rPr lang="ko-KR" altLang="en-US" sz="1200" dirty="0" smtClean="0">
                <a:latin typeface="+mn-ea"/>
                <a:ea typeface="+mn-ea"/>
              </a:rPr>
              <a:t>시작 </a:t>
            </a:r>
            <a:r>
              <a:rPr lang="en-US" altLang="ko-KR" sz="1200" dirty="0" smtClean="0">
                <a:latin typeface="+mn-ea"/>
                <a:ea typeface="+mn-ea"/>
              </a:rPr>
              <a:t>memory</a:t>
            </a:r>
            <a:r>
              <a:rPr lang="ko-KR" altLang="en-US" sz="1200" dirty="0" smtClean="0">
                <a:latin typeface="+mn-ea"/>
                <a:ea typeface="+mn-ea"/>
              </a:rPr>
              <a:t> 주소들의 산술</a:t>
            </a:r>
            <a:r>
              <a:rPr lang="en-US" altLang="ko-KR" sz="1200" dirty="0" smtClean="0">
                <a:latin typeface="+mn-ea"/>
                <a:ea typeface="+mn-ea"/>
              </a:rPr>
              <a:t>(+,-)</a:t>
            </a:r>
            <a:r>
              <a:rPr lang="ko-KR" altLang="en-US" sz="1200" dirty="0" smtClean="0">
                <a:latin typeface="+mn-ea"/>
                <a:ea typeface="+mn-ea"/>
              </a:rPr>
              <a:t>값을 통해서 </a:t>
            </a:r>
            <a:r>
              <a:rPr lang="en-US" altLang="ko-KR" sz="1200" dirty="0" smtClean="0">
                <a:latin typeface="+mn-ea"/>
                <a:ea typeface="+mn-ea"/>
              </a:rPr>
              <a:t>Loading</a:t>
            </a:r>
            <a:r>
              <a:rPr lang="ko-KR" altLang="en-US" sz="1200" dirty="0" smtClean="0">
                <a:latin typeface="+mn-ea"/>
                <a:ea typeface="+mn-ea"/>
              </a:rPr>
              <a:t>할 위치를 정함</a:t>
            </a:r>
            <a:endParaRPr lang="en-US" altLang="ko-KR" sz="1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31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altLang="ko-KR" dirty="0"/>
              <a:t>Load User program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28600" y="2212144"/>
            <a:ext cx="4251899" cy="37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Code flow</a:t>
            </a:r>
          </a:p>
        </p:txBody>
      </p:sp>
      <p:sp>
        <p:nvSpPr>
          <p:cNvPr id="7" name="CustomShape 3"/>
          <p:cNvSpPr/>
          <p:nvPr/>
        </p:nvSpPr>
        <p:spPr>
          <a:xfrm>
            <a:off x="1425000" y="26316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>
                <a:latin typeface="Tahoma"/>
              </a:rPr>
              <a:t>Executable </a:t>
            </a:r>
            <a:r>
              <a:rPr lang="en-US" sz="1050" dirty="0" err="1">
                <a:latin typeface="Tahoma"/>
              </a:rPr>
              <a:t>File을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읽어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들여서</a:t>
            </a:r>
            <a:r>
              <a:rPr lang="en-US" sz="1050" dirty="0">
                <a:latin typeface="Tahoma"/>
              </a:rPr>
              <a:t>
Temporary </a:t>
            </a:r>
            <a:r>
              <a:rPr lang="en-US" sz="1050" dirty="0" err="1">
                <a:latin typeface="Tahoma"/>
              </a:rPr>
              <a:t>Memory에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저장</a:t>
            </a:r>
            <a:endParaRPr dirty="0"/>
          </a:p>
        </p:txBody>
      </p:sp>
      <p:sp>
        <p:nvSpPr>
          <p:cNvPr id="8" name="CustomShape 4"/>
          <p:cNvSpPr/>
          <p:nvPr/>
        </p:nvSpPr>
        <p:spPr>
          <a:xfrm>
            <a:off x="1425000" y="34596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>
                <a:latin typeface="Tahoma"/>
              </a:rPr>
              <a:t>ELF32 (ELF64) File Header 확인</a:t>
            </a:r>
            <a:endParaRPr/>
          </a:p>
        </p:txBody>
      </p:sp>
      <p:sp>
        <p:nvSpPr>
          <p:cNvPr id="10" name="CustomShape 6"/>
          <p:cNvSpPr/>
          <p:nvPr/>
        </p:nvSpPr>
        <p:spPr>
          <a:xfrm>
            <a:off x="1425000" y="4282200"/>
            <a:ext cx="2592000" cy="43200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>
                <a:latin typeface="Tahoma"/>
              </a:rPr>
              <a:t>Application </a:t>
            </a:r>
            <a:r>
              <a:rPr lang="en-US" sz="1050" dirty="0" err="1">
                <a:latin typeface="Tahoma"/>
              </a:rPr>
              <a:t>Loading에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필요한</a:t>
            </a:r>
            <a:r>
              <a:rPr lang="en-US" sz="1050" dirty="0">
                <a:latin typeface="Tahoma"/>
              </a:rPr>
              <a:t>
Memory Size </a:t>
            </a:r>
            <a:r>
              <a:rPr lang="en-US" sz="1050" dirty="0" err="1">
                <a:latin typeface="Tahoma"/>
              </a:rPr>
              <a:t>계산</a:t>
            </a:r>
            <a:endParaRPr dirty="0"/>
          </a:p>
        </p:txBody>
      </p:sp>
      <p:sp>
        <p:nvSpPr>
          <p:cNvPr id="11" name="CustomShape 7"/>
          <p:cNvSpPr/>
          <p:nvPr/>
        </p:nvSpPr>
        <p:spPr>
          <a:xfrm>
            <a:off x="1425000" y="5110200"/>
            <a:ext cx="2592000" cy="576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 err="1">
                <a:latin typeface="Tahoma"/>
              </a:rPr>
              <a:t>계산된</a:t>
            </a:r>
            <a:r>
              <a:rPr lang="en-US" sz="1050" dirty="0">
                <a:latin typeface="Tahoma"/>
              </a:rPr>
              <a:t> Memory </a:t>
            </a:r>
            <a:r>
              <a:rPr lang="en-US" sz="1050" dirty="0" err="1">
                <a:latin typeface="Tahoma"/>
              </a:rPr>
              <a:t>Size를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기반으로</a:t>
            </a:r>
            <a:r>
              <a:rPr lang="en-US" sz="1050" dirty="0">
                <a:latin typeface="Tahoma"/>
              </a:rPr>
              <a:t>
</a:t>
            </a:r>
            <a:r>
              <a:rPr lang="en-US" sz="1050" dirty="0" err="1">
                <a:latin typeface="Tahoma"/>
              </a:rPr>
              <a:t>Application이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사용할</a:t>
            </a:r>
            <a:r>
              <a:rPr lang="en-US" sz="1050" dirty="0">
                <a:latin typeface="Tahoma"/>
              </a:rPr>
              <a:t>
Dynamic Memory </a:t>
            </a:r>
            <a:r>
              <a:rPr lang="en-US" sz="1050" dirty="0" err="1">
                <a:latin typeface="Tahoma"/>
              </a:rPr>
              <a:t>할당</a:t>
            </a:r>
            <a:endParaRPr dirty="0"/>
          </a:p>
        </p:txBody>
      </p:sp>
      <p:sp>
        <p:nvSpPr>
          <p:cNvPr id="13" name="CustomShape 9"/>
          <p:cNvSpPr/>
          <p:nvPr/>
        </p:nvSpPr>
        <p:spPr>
          <a:xfrm>
            <a:off x="4953000" y="2637000"/>
            <a:ext cx="2592000" cy="43200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>
                <a:latin typeface="Tahoma"/>
              </a:rPr>
              <a:t>Temporary </a:t>
            </a:r>
            <a:r>
              <a:rPr lang="en-US" sz="1050" dirty="0" err="1">
                <a:latin typeface="Tahoma"/>
              </a:rPr>
              <a:t>Memory의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smtClean="0">
                <a:latin typeface="Tahoma"/>
              </a:rPr>
              <a:t>Segment</a:t>
            </a:r>
            <a:r>
              <a:rPr lang="en-US" sz="1050" dirty="0">
                <a:latin typeface="Tahoma"/>
              </a:rPr>
              <a:t>
Application </a:t>
            </a:r>
            <a:r>
              <a:rPr lang="en-US" sz="1050" dirty="0" err="1">
                <a:latin typeface="Tahoma"/>
              </a:rPr>
              <a:t>Memory로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복사</a:t>
            </a:r>
            <a:endParaRPr dirty="0"/>
          </a:p>
        </p:txBody>
      </p:sp>
      <p:sp>
        <p:nvSpPr>
          <p:cNvPr id="15" name="CustomShape 11"/>
          <p:cNvSpPr/>
          <p:nvPr/>
        </p:nvSpPr>
        <p:spPr>
          <a:xfrm>
            <a:off x="4953000" y="34596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 dirty="0">
                <a:latin typeface="Tahoma"/>
              </a:rPr>
              <a:t>Task </a:t>
            </a:r>
            <a:r>
              <a:rPr lang="en-US" sz="1050" dirty="0" err="1">
                <a:latin typeface="Tahoma"/>
              </a:rPr>
              <a:t>생성한</a:t>
            </a:r>
            <a:r>
              <a:rPr lang="en-US" sz="1050" dirty="0">
                <a:latin typeface="Tahoma"/>
              </a:rPr>
              <a:t> </a:t>
            </a:r>
            <a:r>
              <a:rPr lang="en-US" sz="1050" dirty="0" err="1">
                <a:latin typeface="Tahoma"/>
              </a:rPr>
              <a:t>이후에</a:t>
            </a:r>
            <a:endParaRPr dirty="0"/>
          </a:p>
          <a:p>
            <a:pPr algn="ctr"/>
            <a:r>
              <a:rPr lang="en-US" sz="1050" dirty="0">
                <a:latin typeface="Tahoma"/>
              </a:rPr>
              <a:t>Temporary Memory </a:t>
            </a:r>
            <a:r>
              <a:rPr lang="en-US" sz="1050" dirty="0" err="1">
                <a:latin typeface="Tahoma"/>
              </a:rPr>
              <a:t>해제</a:t>
            </a:r>
            <a:endParaRPr dirty="0"/>
          </a:p>
        </p:txBody>
      </p:sp>
      <p:sp>
        <p:nvSpPr>
          <p:cNvPr id="16" name="CustomShape 12"/>
          <p:cNvSpPr/>
          <p:nvPr/>
        </p:nvSpPr>
        <p:spPr>
          <a:xfrm>
            <a:off x="4953000" y="4287600"/>
            <a:ext cx="2592000" cy="432000"/>
          </a:xfrm>
          <a:prstGeom prst="rect">
            <a:avLst/>
          </a:prstGeom>
          <a:solidFill>
            <a:srgbClr val="CFE7F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27000" rIns="72000" bIns="27000" anchor="ctr"/>
          <a:lstStyle/>
          <a:p>
            <a:pPr algn="ctr"/>
            <a:r>
              <a:rPr lang="en-US" sz="1050">
                <a:latin typeface="Tahoma"/>
              </a:rPr>
              <a:t>Application 실행</a:t>
            </a:r>
            <a:endParaRPr/>
          </a:p>
        </p:txBody>
      </p:sp>
      <p:cxnSp>
        <p:nvCxnSpPr>
          <p:cNvPr id="17" name="Line 13"/>
          <p:cNvCxnSpPr>
            <a:stCxn id="7" idx="2"/>
            <a:endCxn id="8" idx="0"/>
          </p:cNvCxnSpPr>
          <p:nvPr/>
        </p:nvCxnSpPr>
        <p:spPr>
          <a:xfrm>
            <a:off x="2721000" y="3063600"/>
            <a:ext cx="360" cy="396360"/>
          </a:xfrm>
          <a:prstGeom prst="bentConnector3">
            <a:avLst/>
          </a:prstGeom>
          <a:ln w="36000">
            <a:solidFill>
              <a:schemeClr val="tx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Line 15"/>
          <p:cNvCxnSpPr>
            <a:endCxn id="10" idx="0"/>
          </p:cNvCxnSpPr>
          <p:nvPr/>
        </p:nvCxnSpPr>
        <p:spPr>
          <a:xfrm>
            <a:off x="2721000" y="3886200"/>
            <a:ext cx="360" cy="396360"/>
          </a:xfrm>
          <a:prstGeom prst="bentConnector3">
            <a:avLst/>
          </a:prstGeom>
          <a:ln w="36000">
            <a:solidFill>
              <a:schemeClr val="tx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Line 16"/>
          <p:cNvCxnSpPr>
            <a:stCxn id="10" idx="2"/>
            <a:endCxn id="11" idx="0"/>
          </p:cNvCxnSpPr>
          <p:nvPr/>
        </p:nvCxnSpPr>
        <p:spPr>
          <a:xfrm>
            <a:off x="2721000" y="4714200"/>
            <a:ext cx="360" cy="396360"/>
          </a:xfrm>
          <a:prstGeom prst="bentConnector3">
            <a:avLst/>
          </a:prstGeom>
          <a:ln w="36000">
            <a:solidFill>
              <a:schemeClr val="tx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Line 17"/>
          <p:cNvCxnSpPr>
            <a:stCxn id="11" idx="3"/>
            <a:endCxn id="13" idx="1"/>
          </p:cNvCxnSpPr>
          <p:nvPr/>
        </p:nvCxnSpPr>
        <p:spPr>
          <a:xfrm flipV="1">
            <a:off x="4017000" y="2853000"/>
            <a:ext cx="936000" cy="2545200"/>
          </a:xfrm>
          <a:prstGeom prst="bentConnector3">
            <a:avLst/>
          </a:prstGeom>
          <a:ln w="36000">
            <a:solidFill>
              <a:schemeClr val="tx1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Line 19"/>
          <p:cNvCxnSpPr>
            <a:stCxn id="13" idx="2"/>
          </p:cNvCxnSpPr>
          <p:nvPr/>
        </p:nvCxnSpPr>
        <p:spPr>
          <a:xfrm>
            <a:off x="6249000" y="3069000"/>
            <a:ext cx="360" cy="396360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Line 21"/>
          <p:cNvCxnSpPr>
            <a:stCxn id="15" idx="2"/>
            <a:endCxn id="16" idx="0"/>
          </p:cNvCxnSpPr>
          <p:nvPr/>
        </p:nvCxnSpPr>
        <p:spPr>
          <a:xfrm>
            <a:off x="6249000" y="3891600"/>
            <a:ext cx="360" cy="396360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307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_radial_light_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SH_radial_light_grey</Template>
  <TotalTime>15021</TotalTime>
  <Words>1861</Words>
  <Application>Microsoft Office PowerPoint</Application>
  <PresentationFormat>화면 슬라이드 쇼(4:3)</PresentationFormat>
  <Paragraphs>397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0" baseType="lpstr">
      <vt:lpstr>굴림</vt:lpstr>
      <vt:lpstr>맑은 고딕</vt:lpstr>
      <vt:lpstr>Arial</vt:lpstr>
      <vt:lpstr>Calibri</vt:lpstr>
      <vt:lpstr>Tahoma</vt:lpstr>
      <vt:lpstr>Wingdings</vt:lpstr>
      <vt:lpstr>SH_radial_light_grey</vt:lpstr>
      <vt:lpstr>Geek OS ELF, Program loading</vt:lpstr>
      <vt:lpstr>ELF Executable and Linkable format</vt:lpstr>
      <vt:lpstr>ELF Executable and Linkable format</vt:lpstr>
      <vt:lpstr>ELF Executable and Linkable format</vt:lpstr>
      <vt:lpstr>ELF Executable and Linkable format</vt:lpstr>
      <vt:lpstr>Load User program</vt:lpstr>
      <vt:lpstr>ELF Executable and Linkable format</vt:lpstr>
      <vt:lpstr>Load User program</vt:lpstr>
      <vt:lpstr>Load User program</vt:lpstr>
      <vt:lpstr>Load User program</vt:lpstr>
      <vt:lpstr>Load User program</vt:lpstr>
      <vt:lpstr>Geek OS User context</vt:lpstr>
      <vt:lpstr>User process</vt:lpstr>
      <vt:lpstr>User context Descriptor Table - GDT </vt:lpstr>
      <vt:lpstr>User context Descriptor Table - LDT </vt:lpstr>
      <vt:lpstr>User context Descriptor Table – GDT, LDT </vt:lpstr>
      <vt:lpstr>User process</vt:lpstr>
      <vt:lpstr>Load User program</vt:lpstr>
      <vt:lpstr>Load User program</vt:lpstr>
      <vt:lpstr>Geek OS EDF-Scheduling</vt:lpstr>
      <vt:lpstr>EDF-Scheduling</vt:lpstr>
      <vt:lpstr>EDF-Scheduling</vt:lpstr>
      <vt:lpstr>EDF-Scheduling</vt:lpstr>
      <vt:lpstr>EDF-Scheduling</vt:lpstr>
      <vt:lpstr>EDF-Scheduling</vt:lpstr>
      <vt:lpstr>Geek OS Semaphore</vt:lpstr>
      <vt:lpstr>Semaphore</vt:lpstr>
      <vt:lpstr>PowerPoint 프레젠테이션</vt:lpstr>
      <vt:lpstr>Semaphore</vt:lpstr>
      <vt:lpstr>Semaphore</vt:lpstr>
      <vt:lpstr>Semaphore</vt:lpstr>
      <vt:lpstr>조 편성</vt:lpstr>
      <vt:lpstr>Project 제출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SlideHunter</dc:creator>
  <cp:lastModifiedBy>baeksj</cp:lastModifiedBy>
  <cp:revision>218</cp:revision>
  <cp:lastPrinted>2015-03-16T13:33:01Z</cp:lastPrinted>
  <dcterms:created xsi:type="dcterms:W3CDTF">2013-08-12T05:24:51Z</dcterms:created>
  <dcterms:modified xsi:type="dcterms:W3CDTF">2015-03-17T10:48:35Z</dcterms:modified>
</cp:coreProperties>
</file>