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6" r:id="rId2"/>
  </p:sldMasterIdLst>
  <p:notesMasterIdLst>
    <p:notesMasterId r:id="rId31"/>
  </p:notesMasterIdLst>
  <p:sldIdLst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qWZEO0P4QqWSiJSfC470qQ==" hashData="/EQuTW0Dqv5fhTw/OHfG5QXZt68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19"/>
    <p:restoredTop sz="50000"/>
  </p:normalViewPr>
  <p:slideViewPr>
    <p:cSldViewPr snapToGrid="0" snapToObjects="1">
      <p:cViewPr varScale="1">
        <p:scale>
          <a:sx n="223" d="100"/>
          <a:sy n="223" d="100"/>
        </p:scale>
        <p:origin x="184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48064-69E0-784C-B9A7-3451DAF46C47}" type="datetimeFigureOut">
              <a:rPr lang="en-US" smtClean="0"/>
              <a:t>11/2/15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0C54A-2C33-744F-8267-0B790C14E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37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0"/>
                <a:ea typeface="굴림" charset="0"/>
              </a:defRPr>
            </a:lvl1pPr>
            <a:lvl2pPr marL="742950" indent="-285750" defTabSz="93503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0"/>
                <a:ea typeface="굴림" charset="0"/>
              </a:defRPr>
            </a:lvl2pPr>
            <a:lvl3pPr marL="1143000" indent="-228600" defTabSz="93503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0"/>
                <a:ea typeface="굴림" charset="0"/>
              </a:defRPr>
            </a:lvl3pPr>
            <a:lvl4pPr marL="1600200" indent="-228600" defTabSz="93503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0"/>
                <a:ea typeface="굴림" charset="0"/>
              </a:defRPr>
            </a:lvl4pPr>
            <a:lvl5pPr marL="2057400" indent="-228600" defTabSz="93503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0"/>
                <a:ea typeface="굴림" charset="0"/>
              </a:defRPr>
            </a:lvl5pPr>
            <a:lvl6pPr marL="2514600" indent="-228600" defTabSz="935038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0"/>
                <a:ea typeface="굴림" charset="0"/>
              </a:defRPr>
            </a:lvl6pPr>
            <a:lvl7pPr marL="2971800" indent="-228600" defTabSz="935038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0"/>
                <a:ea typeface="굴림" charset="0"/>
              </a:defRPr>
            </a:lvl7pPr>
            <a:lvl8pPr marL="3429000" indent="-228600" defTabSz="935038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0"/>
                <a:ea typeface="굴림" charset="0"/>
              </a:defRPr>
            </a:lvl8pPr>
            <a:lvl9pPr marL="3886200" indent="-228600" defTabSz="935038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0"/>
                <a:ea typeface="굴림" charset="0"/>
              </a:defRPr>
            </a:lvl9pPr>
          </a:lstStyle>
          <a:p>
            <a:pPr>
              <a:spcBef>
                <a:spcPct val="0"/>
              </a:spcBef>
            </a:pPr>
            <a:fld id="{7C847770-D9C9-2C49-9A45-AE3D9DE6DA29}" type="slidenum">
              <a:rPr lang="en-US" altLang="ko-KR">
                <a:solidFill>
                  <a:srgbClr val="000000"/>
                </a:solidFill>
                <a:latin typeface="Tahoma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ko-KR" altLang="ko-KR">
              <a:latin typeface="굴림" charset="0"/>
              <a:ea typeface="굴림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482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90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itchFamily="34" charset="0"/>
            </a:endParaRPr>
          </a:p>
        </p:txBody>
      </p:sp>
      <p:sp>
        <p:nvSpPr>
          <p:cNvPr id="29082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85817" indent="-263776" eaLnBrk="0" hangingPunct="0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055103" indent="-211021" eaLnBrk="0" hangingPunct="0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477145" indent="-211021" eaLnBrk="0" hangingPunct="0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99186" indent="-211021" eaLnBrk="0" hangingPunct="0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321227" indent="-211021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69" indent="-211021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165310" indent="-211021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587351" indent="-211021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1928537-0EF0-47F6-A76C-188C78742530}" type="slidenum">
              <a:rPr lang="de-DE" altLang="ko-KR" sz="1200">
                <a:solidFill>
                  <a:srgbClr val="000000"/>
                </a:solidFill>
              </a:rPr>
              <a:pPr eaLnBrk="1" hangingPunct="1"/>
              <a:t>12</a:t>
            </a:fld>
            <a:endParaRPr lang="de-DE" altLang="ko-K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372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9829A-57D6-412C-AB81-EEE12730C81F}" type="slidenum">
              <a:rPr lang="de-DE" altLang="ko-KR" smtClean="0">
                <a:solidFill>
                  <a:srgbClr val="000000"/>
                </a:solidFill>
              </a:rPr>
              <a:pPr/>
              <a:t>14</a:t>
            </a:fld>
            <a:endParaRPr lang="de-DE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69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9829A-57D6-412C-AB81-EEE12730C81F}" type="slidenum">
              <a:rPr lang="de-DE" altLang="ko-KR" smtClean="0">
                <a:solidFill>
                  <a:srgbClr val="000000"/>
                </a:solidFill>
              </a:rPr>
              <a:pPr/>
              <a:t>18</a:t>
            </a:fld>
            <a:endParaRPr lang="de-DE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417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9829A-57D6-412C-AB81-EEE12730C81F}" type="slidenum">
              <a:rPr lang="de-DE" altLang="ko-KR" smtClean="0">
                <a:solidFill>
                  <a:srgbClr val="000000"/>
                </a:solidFill>
              </a:rPr>
              <a:pPr/>
              <a:t>19</a:t>
            </a:fld>
            <a:endParaRPr lang="de-DE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11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5" y="107950"/>
            <a:ext cx="12604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gray">
          <a:xfrm>
            <a:off x="1284290" y="249242"/>
            <a:ext cx="7718425" cy="15557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 latinLnBrk="1">
              <a:spcBef>
                <a:spcPct val="20000"/>
              </a:spcBef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1pPr>
            <a:lvl2pPr marL="742950" indent="-285750" algn="ctr" latinLnBrk="1">
              <a:spcBef>
                <a:spcPct val="20000"/>
              </a:spcBef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2pPr>
            <a:lvl3pPr marL="1143000" indent="-228600" algn="ctr" latinLnBrk="1">
              <a:spcBef>
                <a:spcPct val="20000"/>
              </a:spcBef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3pPr>
            <a:lvl4pPr marL="1600200" indent="-228600" algn="ctr" latinLnBrk="1">
              <a:spcBef>
                <a:spcPct val="20000"/>
              </a:spcBef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4pPr>
            <a:lvl5pPr marL="2057400" indent="-228600" algn="ctr" latinLnBrk="1">
              <a:spcBef>
                <a:spcPct val="20000"/>
              </a:spcBef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5pPr>
            <a:lvl6pPr marL="2514600" indent="-228600" algn="ctr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6pPr>
            <a:lvl7pPr marL="2971800" indent="-228600" algn="ctr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7pPr>
            <a:lvl8pPr marL="3429000" indent="-228600" algn="ctr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8pPr>
            <a:lvl9pPr marL="3886200" indent="-228600" algn="ctr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9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ko-KR" altLang="ko-KR" sz="2400" b="1" smtClean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 userDrawn="1"/>
        </p:nvSpPr>
        <p:spPr bwMode="gray">
          <a:xfrm>
            <a:off x="152402" y="6553204"/>
            <a:ext cx="7732713" cy="1444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99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1pPr>
            <a:lvl2pPr marL="742950" indent="-28575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2pPr>
            <a:lvl3pPr marL="1143000" indent="-22860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3pPr>
            <a:lvl4pPr marL="1600200" indent="-22860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4pPr>
            <a:lvl5pPr marL="2057400" indent="-22860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9pPr>
          </a:lstStyle>
          <a:p>
            <a:pPr fontAlgn="base" latinLnBrk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endParaRPr lang="ko-KR" altLang="ko-KR" sz="2400" b="0" smtClean="0">
              <a:solidFill>
                <a:srgbClr val="000000"/>
              </a:solidFill>
            </a:endParaRPr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>
            <a:off x="7772400" y="6469066"/>
            <a:ext cx="13541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9pPr>
          </a:lstStyle>
          <a:p>
            <a:pPr algn="ctr" eaLnBrk="1" fontAlgn="base" latinLnBrk="1" hangingPunct="1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altLang="ko-KR" sz="1200" dirty="0" err="1" smtClean="0">
                <a:solidFill>
                  <a:srgbClr val="333399"/>
                </a:solidFill>
                <a:latin typeface="굴림" pitchFamily="50" charset="-127"/>
              </a:rPr>
              <a:t>Seungjae</a:t>
            </a:r>
            <a:r>
              <a:rPr lang="en-US" altLang="ko-KR" sz="1200" dirty="0" smtClean="0">
                <a:solidFill>
                  <a:srgbClr val="333399"/>
                </a:solidFill>
                <a:latin typeface="굴림" pitchFamily="50" charset="-127"/>
              </a:rPr>
              <a:t> </a:t>
            </a:r>
            <a:r>
              <a:rPr lang="en-US" altLang="ko-KR" sz="1200" dirty="0" err="1" smtClean="0">
                <a:solidFill>
                  <a:srgbClr val="333399"/>
                </a:solidFill>
                <a:latin typeface="굴림" pitchFamily="50" charset="-127"/>
              </a:rPr>
              <a:t>Baek</a:t>
            </a:r>
            <a:endParaRPr lang="ko-KR" altLang="en-US" sz="1200" dirty="0" smtClean="0">
              <a:solidFill>
                <a:srgbClr val="333399"/>
              </a:solidFill>
              <a:latin typeface="굴림" pitchFamily="50" charset="-127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305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629400"/>
            <a:ext cx="35814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6F44E-9FD6-454B-B8B7-B6832C089F40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6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F7DA1-7CC4-8D44-B088-3DBA01E3D9D0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94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76200"/>
            <a:ext cx="2209800" cy="6248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477000" cy="6248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AF1EB-46E0-314C-9CCE-5624B78A1DF0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434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5334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838200"/>
            <a:ext cx="4038600" cy="54864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54864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AAE7E-8CA9-764A-9759-7FDE84FF5732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725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1"/>
          </p:nvPr>
        </p:nvSpPr>
        <p:spPr>
          <a:xfrm>
            <a:off x="300039" y="676201"/>
            <a:ext cx="8604250" cy="5502355"/>
          </a:xfrm>
        </p:spPr>
        <p:txBody>
          <a:bodyPr/>
          <a:lstStyle>
            <a:lvl2pPr>
              <a:defRPr/>
            </a:lvl2pPr>
            <a:lvl3pPr>
              <a:defRPr/>
            </a:lvl3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ko-KR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제목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713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107950"/>
            <a:ext cx="12604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gray">
          <a:xfrm>
            <a:off x="1284288" y="249238"/>
            <a:ext cx="7718425" cy="15557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 latinLnBrk="1">
              <a:spcBef>
                <a:spcPct val="20000"/>
              </a:spcBef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1pPr>
            <a:lvl2pPr marL="742950" indent="-285750" algn="ctr" latinLnBrk="1">
              <a:spcBef>
                <a:spcPct val="20000"/>
              </a:spcBef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2pPr>
            <a:lvl3pPr marL="1143000" indent="-228600" algn="ctr" latinLnBrk="1">
              <a:spcBef>
                <a:spcPct val="20000"/>
              </a:spcBef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3pPr>
            <a:lvl4pPr marL="1600200" indent="-228600" algn="ctr" latinLnBrk="1">
              <a:spcBef>
                <a:spcPct val="20000"/>
              </a:spcBef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4pPr>
            <a:lvl5pPr marL="2057400" indent="-228600" algn="ctr" latinLnBrk="1">
              <a:spcBef>
                <a:spcPct val="20000"/>
              </a:spcBef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5pPr>
            <a:lvl6pPr marL="2514600" indent="-228600" algn="ctr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6pPr>
            <a:lvl7pPr marL="2971800" indent="-228600" algn="ctr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7pPr>
            <a:lvl8pPr marL="3429000" indent="-228600" algn="ctr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8pPr>
            <a:lvl9pPr marL="3886200" indent="-228600" algn="ctr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kumimoji="1" sz="2000">
                <a:solidFill>
                  <a:schemeClr val="tx1"/>
                </a:solidFill>
                <a:latin typeface="굴림" charset="0"/>
                <a:ea typeface="굴림" charset="0"/>
              </a:defRPr>
            </a:lvl9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ko-KR" altLang="ko-KR" sz="2400" b="1" smtClean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 userDrawn="1"/>
        </p:nvSpPr>
        <p:spPr bwMode="gray">
          <a:xfrm>
            <a:off x="152400" y="6553200"/>
            <a:ext cx="7732713" cy="1444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99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1pPr>
            <a:lvl2pPr marL="742950" indent="-28575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2pPr>
            <a:lvl3pPr marL="1143000" indent="-22860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3pPr>
            <a:lvl4pPr marL="1600200" indent="-22860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4pPr>
            <a:lvl5pPr marL="2057400" indent="-22860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9pPr>
          </a:lstStyle>
          <a:p>
            <a:pPr fontAlgn="base" latinLnBrk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endParaRPr lang="ko-KR" altLang="ko-KR" sz="2400" b="0" smtClean="0">
              <a:solidFill>
                <a:srgbClr val="000000"/>
              </a:solidFill>
            </a:endParaRPr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>
            <a:off x="7772400" y="6469063"/>
            <a:ext cx="1354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9pPr>
          </a:lstStyle>
          <a:p>
            <a:pPr algn="ctr" eaLnBrk="1" fontAlgn="base" latinLnBrk="1" hangingPunct="1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altLang="ko-KR" sz="1200" dirty="0" err="1" smtClean="0">
                <a:solidFill>
                  <a:srgbClr val="333399"/>
                </a:solidFill>
                <a:latin typeface="굴림" pitchFamily="50" charset="-127"/>
              </a:rPr>
              <a:t>Seungjae</a:t>
            </a:r>
            <a:r>
              <a:rPr lang="en-US" altLang="ko-KR" sz="1200" dirty="0" smtClean="0">
                <a:solidFill>
                  <a:srgbClr val="333399"/>
                </a:solidFill>
                <a:latin typeface="굴림" pitchFamily="50" charset="-127"/>
              </a:rPr>
              <a:t> </a:t>
            </a:r>
            <a:r>
              <a:rPr lang="en-US" altLang="ko-KR" sz="1200" dirty="0" err="1" smtClean="0">
                <a:solidFill>
                  <a:srgbClr val="333399"/>
                </a:solidFill>
                <a:latin typeface="굴림" pitchFamily="50" charset="-127"/>
              </a:rPr>
              <a:t>Baek</a:t>
            </a:r>
            <a:endParaRPr lang="ko-KR" altLang="en-US" sz="1200" dirty="0" smtClean="0">
              <a:solidFill>
                <a:srgbClr val="333399"/>
              </a:solidFill>
              <a:latin typeface="굴림" pitchFamily="50" charset="-127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305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3200" y="6629400"/>
            <a:ext cx="35814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6F44E-9FD6-454B-B8B7-B6832C089F40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934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7E9F8-2D7F-9D43-8AFA-8C2B2A612AA2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151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1C73E-506D-7542-99E1-69B49AE259C1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417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838200"/>
            <a:ext cx="4038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3CD0C-36B5-124B-8762-C6796231ACB0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0689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32274-0ABD-6142-8727-7B5458427562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340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6E5E5-295C-904B-B27B-F631B9BCCE98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6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7E9F8-2D7F-9D43-8AFA-8C2B2A612AA2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536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6862C-CC0C-2D48-A027-F706609C2FF6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190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3C6E8-16D9-234F-93C1-127AF619E570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5854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412A6-8A9B-784E-A5B6-4F63544A3B45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733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F7DA1-7CC4-8D44-B088-3DBA01E3D9D0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4758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76200"/>
            <a:ext cx="2209800" cy="6248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477000" cy="6248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AF1EB-46E0-314C-9CCE-5624B78A1DF0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7476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5334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838200"/>
            <a:ext cx="4038600" cy="54864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54864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AAE7E-8CA9-764A-9759-7FDE84FF5732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58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1C73E-506D-7542-99E1-69B49AE259C1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78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838200"/>
            <a:ext cx="4038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3CD0C-36B5-124B-8762-C6796231ACB0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09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32274-0ABD-6142-8727-7B5458427562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38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6E5E5-295C-904B-B27B-F631B9BCCE98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08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6862C-CC0C-2D48-A027-F706609C2FF6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83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3C6E8-16D9-234F-93C1-127AF619E570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9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412A6-8A9B-784E-A5B6-4F63544A3B45}" type="slidenum">
              <a:rPr lang="en-US" altLang="ko-KR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30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883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</p:txBody>
      </p:sp>
      <p:sp>
        <p:nvSpPr>
          <p:cNvPr id="1028" name="Line 13"/>
          <p:cNvSpPr>
            <a:spLocks noChangeShapeType="1"/>
          </p:cNvSpPr>
          <p:nvPr/>
        </p:nvSpPr>
        <p:spPr bwMode="auto">
          <a:xfrm>
            <a:off x="152400" y="609600"/>
            <a:ext cx="8839200" cy="0"/>
          </a:xfrm>
          <a:prstGeom prst="line">
            <a:avLst/>
          </a:prstGeom>
          <a:noFill/>
          <a:ln w="38100">
            <a:solidFill>
              <a:srgbClr val="BE9A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 b="1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15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152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 b="0">
                <a:solidFill>
                  <a:schemeClr val="bg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318DC4-CA14-204E-B8B2-022283170403}" type="slidenum">
              <a:rPr lang="en-US" altLang="ko-KR">
                <a:solidFill>
                  <a:srgbClr val="1C1C1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2152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705600"/>
            <a:ext cx="3581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kumimoji="0" sz="1400" b="0" i="1">
                <a:solidFill>
                  <a:schemeClr val="bg2"/>
                </a:solidFill>
                <a:latin typeface="+mn-ea"/>
                <a:ea typeface="굴림" panose="020B0600000101010101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11" name="Rectangle 18"/>
          <p:cNvSpPr>
            <a:spLocks noChangeArrowheads="1"/>
          </p:cNvSpPr>
          <p:nvPr userDrawn="1"/>
        </p:nvSpPr>
        <p:spPr bwMode="gray">
          <a:xfrm>
            <a:off x="152402" y="6553204"/>
            <a:ext cx="7732713" cy="1444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99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1pPr>
            <a:lvl2pPr marL="742950" indent="-28575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2pPr>
            <a:lvl3pPr marL="1143000" indent="-22860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3pPr>
            <a:lvl4pPr marL="1600200" indent="-22860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4pPr>
            <a:lvl5pPr marL="2057400" indent="-22860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9pPr>
          </a:lstStyle>
          <a:p>
            <a:pPr fontAlgn="base" latinLnBrk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endParaRPr lang="ko-KR" altLang="ko-KR" sz="2400" b="0" smtClean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7740652" y="6469066"/>
            <a:ext cx="13858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9pPr>
          </a:lstStyle>
          <a:p>
            <a:pPr algn="ctr" eaLnBrk="1" fontAlgn="base" latinLnBrk="1" hangingPunct="1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altLang="ko-KR" sz="1200" dirty="0" err="1" smtClean="0">
                <a:solidFill>
                  <a:srgbClr val="333399"/>
                </a:solidFill>
                <a:latin typeface="굴림" pitchFamily="50" charset="-127"/>
              </a:rPr>
              <a:t>Seungjae</a:t>
            </a:r>
            <a:r>
              <a:rPr lang="en-US" altLang="ko-KR" sz="1200" dirty="0" smtClean="0">
                <a:solidFill>
                  <a:srgbClr val="333399"/>
                </a:solidFill>
                <a:latin typeface="굴림" pitchFamily="50" charset="-127"/>
              </a:rPr>
              <a:t> </a:t>
            </a:r>
            <a:r>
              <a:rPr lang="en-US" altLang="ko-KR" sz="1200" dirty="0" err="1" smtClean="0">
                <a:solidFill>
                  <a:srgbClr val="333399"/>
                </a:solidFill>
                <a:latin typeface="굴림" pitchFamily="50" charset="-127"/>
              </a:rPr>
              <a:t>Baek</a:t>
            </a:r>
            <a:endParaRPr lang="ko-KR" altLang="en-US" sz="1200" dirty="0" smtClean="0">
              <a:solidFill>
                <a:srgbClr val="333399"/>
              </a:solidFill>
              <a:latin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001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5pPr>
      <a:lvl6pPr marL="457189" algn="ctr" rtl="0" fontAlgn="base" latinLnBrk="1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6pPr>
      <a:lvl7pPr marL="914377" algn="ctr" rtl="0" fontAlgn="base" latinLnBrk="1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7pPr>
      <a:lvl8pPr marL="1371566" algn="ctr" rtl="0" fontAlgn="base" latinLnBrk="1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8pPr>
      <a:lvl9pPr marL="1828754" algn="ctr" rtl="0" fontAlgn="base" latinLnBrk="1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9pPr>
    </p:titleStyle>
    <p:bodyStyle>
      <a:lvl1pPr marL="342891" indent="-342891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charset="2"/>
        <a:buBlip>
          <a:blip r:embed="rId15"/>
        </a:buBlip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charset="2"/>
        <a:buChar char="ü"/>
        <a:defRPr kumimoji="1" sz="2000">
          <a:solidFill>
            <a:schemeClr val="tx1"/>
          </a:solidFill>
          <a:latin typeface="+mn-lt"/>
          <a:ea typeface="+mn-ea"/>
        </a:defRPr>
      </a:lvl2pPr>
      <a:lvl3pPr marL="1142971" indent="-228594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Font typeface="Wingdings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3pPr>
      <a:lvl4pPr marL="1600160" indent="-228594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kumimoji="1" sz="1600">
          <a:solidFill>
            <a:schemeClr val="tx1"/>
          </a:solidFill>
          <a:latin typeface="+mn-lt"/>
          <a:ea typeface="+mn-ea"/>
        </a:defRPr>
      </a:lvl4pPr>
      <a:lvl5pPr marL="2057349" indent="-228594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537" indent="-228594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726" indent="-228594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8914" indent="-228594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103" indent="-228594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883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</p:txBody>
      </p:sp>
      <p:sp>
        <p:nvSpPr>
          <p:cNvPr id="1028" name="Line 13"/>
          <p:cNvSpPr>
            <a:spLocks noChangeShapeType="1"/>
          </p:cNvSpPr>
          <p:nvPr/>
        </p:nvSpPr>
        <p:spPr bwMode="auto">
          <a:xfrm>
            <a:off x="152400" y="609600"/>
            <a:ext cx="8839200" cy="0"/>
          </a:xfrm>
          <a:prstGeom prst="line">
            <a:avLst/>
          </a:prstGeom>
          <a:noFill/>
          <a:ln w="38100">
            <a:solidFill>
              <a:srgbClr val="BE9A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 b="1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15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152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 b="0">
                <a:solidFill>
                  <a:schemeClr val="bg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318DC4-CA14-204E-B8B2-022283170403}" type="slidenum">
              <a:rPr lang="en-US" altLang="ko-KR">
                <a:solidFill>
                  <a:srgbClr val="1C1C1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2152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705600"/>
            <a:ext cx="3581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kumimoji="0" sz="1400" b="0" i="1">
                <a:solidFill>
                  <a:schemeClr val="bg2"/>
                </a:solidFill>
                <a:latin typeface="+mn-ea"/>
                <a:ea typeface="굴림" panose="020B0600000101010101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ko-KR">
              <a:solidFill>
                <a:srgbClr val="1C1C1C"/>
              </a:solidFill>
            </a:endParaRPr>
          </a:p>
        </p:txBody>
      </p:sp>
      <p:sp>
        <p:nvSpPr>
          <p:cNvPr id="11" name="Rectangle 18"/>
          <p:cNvSpPr>
            <a:spLocks noChangeArrowheads="1"/>
          </p:cNvSpPr>
          <p:nvPr userDrawn="1"/>
        </p:nvSpPr>
        <p:spPr bwMode="gray">
          <a:xfrm>
            <a:off x="152400" y="6553200"/>
            <a:ext cx="7732713" cy="1444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99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1pPr>
            <a:lvl2pPr marL="742950" indent="-28575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2pPr>
            <a:lvl3pPr marL="1143000" indent="-22860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3pPr>
            <a:lvl4pPr marL="1600200" indent="-22860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4pPr>
            <a:lvl5pPr marL="2057400" indent="-228600" algn="ctr" latinLnBrk="1"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9pPr>
          </a:lstStyle>
          <a:p>
            <a:pPr fontAlgn="base" latinLnBrk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endParaRPr lang="ko-KR" altLang="ko-KR" sz="2400" b="0" smtClean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7740650" y="6469063"/>
            <a:ext cx="1385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9pPr>
          </a:lstStyle>
          <a:p>
            <a:pPr algn="ctr" eaLnBrk="1" fontAlgn="base" latinLnBrk="1" hangingPunct="1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altLang="ko-KR" sz="1200" dirty="0" err="1" smtClean="0">
                <a:solidFill>
                  <a:srgbClr val="333399"/>
                </a:solidFill>
                <a:latin typeface="굴림" pitchFamily="50" charset="-127"/>
              </a:rPr>
              <a:t>Seungjae</a:t>
            </a:r>
            <a:r>
              <a:rPr lang="en-US" altLang="ko-KR" sz="1200" dirty="0" smtClean="0">
                <a:solidFill>
                  <a:srgbClr val="333399"/>
                </a:solidFill>
                <a:latin typeface="굴림" pitchFamily="50" charset="-127"/>
              </a:rPr>
              <a:t> </a:t>
            </a:r>
            <a:r>
              <a:rPr lang="en-US" altLang="ko-KR" sz="1200" dirty="0" err="1" smtClean="0">
                <a:solidFill>
                  <a:srgbClr val="333399"/>
                </a:solidFill>
                <a:latin typeface="굴림" pitchFamily="50" charset="-127"/>
              </a:rPr>
              <a:t>Baek</a:t>
            </a:r>
            <a:endParaRPr lang="ko-KR" altLang="en-US" sz="1200" dirty="0" smtClean="0">
              <a:solidFill>
                <a:srgbClr val="333399"/>
              </a:solidFill>
              <a:latin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09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2800">
          <a:solidFill>
            <a:schemeClr val="hlink"/>
          </a:solidFill>
          <a:latin typeface="Arial" charset="0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charset="2"/>
        <a:buBlip>
          <a:blip r:embed="rId14"/>
        </a:buBlip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charset="2"/>
        <a:buChar char="ü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Font typeface="Wingdings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embedded.dankook.ac.kr/~baeksj" TargetMode="External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3.wmf"/><Relationship Id="rId3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3.wmf"/><Relationship Id="rId3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4.png"/><Relationship Id="rId3" Type="http://schemas.openxmlformats.org/officeDocument/2006/relationships/image" Target="../media/image13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4.png"/><Relationship Id="rId3" Type="http://schemas.openxmlformats.org/officeDocument/2006/relationships/image" Target="../media/image1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Blip>
                <a:blip r:embed="rId3"/>
              </a:buBlip>
              <a:defRPr kumimoji="1" sz="2400">
                <a:solidFill>
                  <a:schemeClr val="tx1"/>
                </a:solidFill>
                <a:latin typeface="Arial" charset="0"/>
                <a:ea typeface="굴림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Char char="ü"/>
              <a:defRPr kumimoji="1" sz="2000">
                <a:solidFill>
                  <a:schemeClr val="tx1"/>
                </a:solidFill>
                <a:latin typeface="Arial" charset="0"/>
                <a:ea typeface="굴림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tx1"/>
              </a:buClr>
              <a:buFont typeface="Wingdings" charset="2"/>
              <a:buChar char="§"/>
              <a:defRPr kumimoji="1" sz="2400">
                <a:solidFill>
                  <a:schemeClr val="tx1"/>
                </a:solidFill>
                <a:latin typeface="Arial" charset="0"/>
                <a:ea typeface="굴림" charset="0"/>
              </a:defRPr>
            </a:lvl3pPr>
            <a:lvl4pPr marL="1600200" indent="-228600" latinLnBrk="1">
              <a:spcBef>
                <a:spcPct val="20000"/>
              </a:spcBef>
              <a:buClr>
                <a:schemeClr val="tx1"/>
              </a:buClr>
              <a:buSzPct val="55000"/>
              <a:buChar char="•"/>
              <a:defRPr kumimoji="1" sz="1600">
                <a:solidFill>
                  <a:schemeClr val="tx1"/>
                </a:solidFill>
                <a:latin typeface="Arial" charset="0"/>
                <a:ea typeface="굴림" charset="0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Arial" charset="0"/>
                <a:ea typeface="굴림" charset="0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Arial" charset="0"/>
                <a:ea typeface="굴림" charset="0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Arial" charset="0"/>
                <a:ea typeface="굴림" charset="0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Arial" charset="0"/>
                <a:ea typeface="굴림" charset="0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Arial" charset="0"/>
                <a:ea typeface="굴림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021C6E3-794F-DF4A-836E-F36F81B59867}" type="slidenum">
              <a:rPr kumimoji="0" lang="en-US" altLang="ko-KR" sz="1400">
                <a:solidFill>
                  <a:srgbClr val="1C1C1C"/>
                </a:solidFill>
                <a:latin typeface="굴림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ko-KR" sz="1400">
              <a:solidFill>
                <a:srgbClr val="1C1C1C"/>
              </a:solidFill>
              <a:latin typeface="굴림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438400"/>
            <a:ext cx="8686800" cy="1447800"/>
          </a:xfrm>
        </p:spPr>
        <p:txBody>
          <a:bodyPr/>
          <a:lstStyle/>
          <a:p>
            <a:pPr eaLnBrk="1" hangingPunct="1"/>
            <a:r>
              <a:rPr lang="ko-KR" altLang="en-US" sz="4400" dirty="0"/>
              <a:t>강의 노트 </a:t>
            </a:r>
            <a:r>
              <a:rPr lang="en-US" altLang="ko-KR" sz="4400" dirty="0"/>
              <a:t>5. </a:t>
            </a:r>
            <a:br>
              <a:rPr lang="en-US" altLang="ko-KR" sz="4400" dirty="0"/>
            </a:br>
            <a:r>
              <a:rPr lang="ko-KR" altLang="en-US" sz="4400" dirty="0"/>
              <a:t>태스크 </a:t>
            </a:r>
            <a:r>
              <a:rPr lang="ko-KR" altLang="en-US" sz="4400" dirty="0" smtClean="0"/>
              <a:t>프로그래밍</a:t>
            </a:r>
            <a:r>
              <a:rPr lang="en-US" altLang="ko-KR" sz="4400" dirty="0" smtClean="0"/>
              <a:t>(</a:t>
            </a:r>
            <a:r>
              <a:rPr lang="ko-KR" altLang="en-US" sz="4400" dirty="0" smtClean="0"/>
              <a:t>추가자료</a:t>
            </a:r>
            <a:r>
              <a:rPr lang="en-US" altLang="ko-KR" sz="4400" dirty="0" smtClean="0"/>
              <a:t>)</a:t>
            </a:r>
            <a:r>
              <a:rPr lang="ko-KR" altLang="en-US" sz="4400" dirty="0" smtClean="0"/>
              <a:t> </a:t>
            </a:r>
            <a:endParaRPr lang="ko-KR" altLang="en-US" sz="4400" dirty="0"/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1619250" y="4221163"/>
            <a:ext cx="56610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Blip>
                <a:blip r:embed="rId3"/>
              </a:buBlip>
              <a:defRPr kumimoji="1" sz="2400">
                <a:solidFill>
                  <a:schemeClr val="tx1"/>
                </a:solidFill>
                <a:latin typeface="Arial" charset="0"/>
                <a:ea typeface="굴림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Char char="ü"/>
              <a:defRPr kumimoji="1" sz="2000">
                <a:solidFill>
                  <a:schemeClr val="tx1"/>
                </a:solidFill>
                <a:latin typeface="Arial" charset="0"/>
                <a:ea typeface="굴림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tx1"/>
              </a:buClr>
              <a:buFont typeface="Wingdings" charset="2"/>
              <a:buChar char="§"/>
              <a:defRPr kumimoji="1" sz="2400">
                <a:solidFill>
                  <a:schemeClr val="tx1"/>
                </a:solidFill>
                <a:latin typeface="Arial" charset="0"/>
                <a:ea typeface="굴림" charset="0"/>
              </a:defRPr>
            </a:lvl3pPr>
            <a:lvl4pPr marL="1600200" indent="-228600" latinLnBrk="1">
              <a:spcBef>
                <a:spcPct val="20000"/>
              </a:spcBef>
              <a:buClr>
                <a:schemeClr val="tx1"/>
              </a:buClr>
              <a:buSzPct val="55000"/>
              <a:buChar char="•"/>
              <a:defRPr kumimoji="1" sz="1600">
                <a:solidFill>
                  <a:schemeClr val="tx1"/>
                </a:solidFill>
                <a:latin typeface="Arial" charset="0"/>
                <a:ea typeface="굴림" charset="0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Arial" charset="0"/>
                <a:ea typeface="굴림" charset="0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Arial" charset="0"/>
                <a:ea typeface="굴림" charset="0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Arial" charset="0"/>
                <a:ea typeface="굴림" charset="0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Arial" charset="0"/>
                <a:ea typeface="굴림" charset="0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Arial" charset="0"/>
                <a:ea typeface="굴림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ko-KR" sz="1800" b="1" dirty="0" smtClean="0">
                <a:solidFill>
                  <a:srgbClr val="000000"/>
                </a:solidFill>
                <a:latin typeface="Tahoma" charset="0"/>
              </a:rPr>
              <a:t>Nov, </a:t>
            </a:r>
            <a:r>
              <a:rPr lang="en-US" altLang="ko-KR" sz="1800" b="1" dirty="0">
                <a:solidFill>
                  <a:srgbClr val="000000"/>
                </a:solidFill>
                <a:latin typeface="Tahoma" charset="0"/>
              </a:rPr>
              <a:t>2015</a:t>
            </a:r>
            <a:endParaRPr lang="ko-KR" altLang="en-US" sz="1800" b="1" dirty="0">
              <a:solidFill>
                <a:srgbClr val="000000"/>
              </a:solidFill>
              <a:latin typeface="Tahoma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ko-KR" sz="1800" b="1" dirty="0" err="1">
                <a:solidFill>
                  <a:srgbClr val="000000"/>
                </a:solidFill>
                <a:latin typeface="Tahoma" charset="0"/>
              </a:rPr>
              <a:t>Seungjae</a:t>
            </a:r>
            <a:r>
              <a:rPr lang="en-US" altLang="ko-KR" sz="1800" b="1" dirty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en-US" altLang="ko-KR" sz="1800" b="1" dirty="0" err="1">
                <a:solidFill>
                  <a:srgbClr val="000000"/>
                </a:solidFill>
                <a:latin typeface="Tahoma" charset="0"/>
              </a:rPr>
              <a:t>Baek</a:t>
            </a:r>
            <a:endParaRPr lang="ko-KR" altLang="en-US" sz="1800" b="1" dirty="0">
              <a:solidFill>
                <a:srgbClr val="000000"/>
              </a:solidFill>
              <a:latin typeface="Tahoma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ko-KR" sz="800" b="1" dirty="0">
              <a:solidFill>
                <a:srgbClr val="000000"/>
              </a:solidFill>
              <a:latin typeface="Tahoma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ko-KR" sz="1800" b="1" dirty="0">
                <a:solidFill>
                  <a:srgbClr val="000000"/>
                </a:solidFill>
                <a:latin typeface="Tahoma" charset="0"/>
              </a:rPr>
              <a:t>Dept. of software</a:t>
            </a:r>
            <a:endParaRPr lang="ko-KR" altLang="en-US" sz="1800" b="1" dirty="0">
              <a:solidFill>
                <a:srgbClr val="000000"/>
              </a:solidFill>
              <a:latin typeface="Tahoma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ko-KR" sz="1800" b="1" dirty="0" err="1">
                <a:solidFill>
                  <a:srgbClr val="000000"/>
                </a:solidFill>
                <a:latin typeface="Tahoma" charset="0"/>
              </a:rPr>
              <a:t>Dankook</a:t>
            </a:r>
            <a:r>
              <a:rPr lang="en-US" altLang="ko-KR" sz="1800" b="1" dirty="0">
                <a:solidFill>
                  <a:srgbClr val="000000"/>
                </a:solidFill>
                <a:latin typeface="Tahoma" charset="0"/>
              </a:rPr>
              <a:t> University</a:t>
            </a:r>
            <a:endParaRPr lang="ko-KR" altLang="en-US" sz="1800" b="1" dirty="0">
              <a:solidFill>
                <a:srgbClr val="000000"/>
              </a:solidFill>
              <a:latin typeface="Tahoma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ko-KR" sz="1800" b="1" dirty="0">
                <a:solidFill>
                  <a:srgbClr val="000000"/>
                </a:solidFill>
                <a:latin typeface="Tahoma" charset="0"/>
                <a:hlinkClick r:id="rId4"/>
              </a:rPr>
              <a:t>http://embedded.dankook.ac.kr/~baeksj</a:t>
            </a:r>
            <a:r>
              <a:rPr lang="en-US" altLang="ko-KR" sz="1800" b="1" dirty="0">
                <a:solidFill>
                  <a:srgbClr val="000000"/>
                </a:solidFill>
                <a:latin typeface="Tahoma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4447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pagefault.c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68029" y="1524001"/>
            <a:ext cx="645318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int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main()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kumimoji="1" lang="en-US" altLang="ko-KR" sz="1500" b="1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int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*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buf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int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i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long start, end;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buf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= (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int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*)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malloc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(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sizeof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(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int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) * BUF_SIZE);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//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memset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(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buf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, 0,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sizeof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(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int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) * BUF_SIZE);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start =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do_time_check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();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for(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i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= 0;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i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&lt; BUF_SIZE;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i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++)   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   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buf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[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i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] =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i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end =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do_time_check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();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printf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("run time is %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lu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\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n",end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- start);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kumimoji="1" lang="en-US" altLang="ko-KR" sz="1500" b="1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return 0;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}</a:t>
            </a:r>
            <a:endParaRPr kumimoji="1" lang="en-US" altLang="ko-KR" sz="1500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92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/>
          </p:nvPr>
        </p:nvGraphicFramePr>
        <p:xfrm>
          <a:off x="2286000" y="1905000"/>
          <a:ext cx="4572000" cy="594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</a:tblGrid>
              <a:tr h="2921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no</a:t>
                      </a:r>
                      <a:r>
                        <a:rPr lang="en-US" altLang="ko-KR" sz="1500" baseline="0" dirty="0" smtClean="0"/>
                        <a:t> </a:t>
                      </a:r>
                      <a:r>
                        <a:rPr lang="en-US" altLang="ko-KR" sz="1500" baseline="0" dirty="0" err="1" smtClean="0"/>
                        <a:t>memset</a:t>
                      </a:r>
                      <a:endParaRPr lang="ko-KR" altLang="en-US" sz="1500" dirty="0"/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err="1" smtClean="0"/>
                        <a:t>memset</a:t>
                      </a:r>
                      <a:endParaRPr lang="ko-KR" altLang="en-US" sz="1500" dirty="0"/>
                    </a:p>
                  </a:txBody>
                  <a:tcPr marL="68580" marR="68580" marT="34291" marB="34291"/>
                </a:tc>
              </a:tr>
              <a:tr h="2921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smtClean="0"/>
                        <a:t>816,909 </a:t>
                      </a:r>
                      <a:r>
                        <a:rPr lang="en-US" altLang="ko-KR" sz="1500" dirty="0" err="1" smtClean="0"/>
                        <a:t>usec</a:t>
                      </a:r>
                      <a:endParaRPr lang="ko-KR" altLang="en-US" sz="1500" dirty="0"/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565,127 </a:t>
                      </a:r>
                      <a:r>
                        <a:rPr lang="en-US" altLang="ko-KR" sz="1500" dirty="0" err="1" smtClean="0"/>
                        <a:t>usec</a:t>
                      </a:r>
                      <a:endParaRPr lang="ko-KR" altLang="en-US" sz="1500" dirty="0"/>
                    </a:p>
                  </a:txBody>
                  <a:tcPr marL="68580" marR="68580" marT="34291" marB="342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84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redirection</a:t>
            </a:r>
            <a:endParaRPr lang="ko-KR" altLang="en-US" smtClean="0">
              <a:ea typeface="굴림" pitchFamily="50" charset="-127"/>
            </a:endParaRPr>
          </a:p>
        </p:txBody>
      </p:sp>
      <p:sp>
        <p:nvSpPr>
          <p:cNvPr id="6147" name="내용 개체 틀 2"/>
          <p:cNvSpPr>
            <a:spLocks noGrp="1"/>
          </p:cNvSpPr>
          <p:nvPr>
            <p:ph idx="1"/>
          </p:nvPr>
        </p:nvSpPr>
        <p:spPr>
          <a:xfrm>
            <a:off x="295278" y="1085851"/>
            <a:ext cx="8524875" cy="4851400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echo “test” &gt; save.txt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test </a:t>
            </a:r>
            <a:r>
              <a:rPr lang="ko-KR" altLang="en-US" dirty="0" smtClean="0">
                <a:ea typeface="굴림" pitchFamily="50" charset="-127"/>
              </a:rPr>
              <a:t>라는 문자열이 </a:t>
            </a:r>
            <a:r>
              <a:rPr lang="en-US" altLang="ko-KR" dirty="0" smtClean="0">
                <a:ea typeface="굴림" pitchFamily="50" charset="-127"/>
              </a:rPr>
              <a:t>save.txt</a:t>
            </a:r>
            <a:r>
              <a:rPr lang="ko-KR" altLang="en-US" dirty="0" smtClean="0">
                <a:ea typeface="굴림" pitchFamily="50" charset="-127"/>
              </a:rPr>
              <a:t>에 저장됨</a:t>
            </a:r>
          </a:p>
        </p:txBody>
      </p:sp>
      <p:sp>
        <p:nvSpPr>
          <p:cNvPr id="6148" name="타원 3"/>
          <p:cNvSpPr>
            <a:spLocks noChangeArrowheads="1"/>
          </p:cNvSpPr>
          <p:nvPr/>
        </p:nvSpPr>
        <p:spPr bwMode="auto">
          <a:xfrm>
            <a:off x="1568453" y="2371728"/>
            <a:ext cx="1406525" cy="80168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000" b="1">
                <a:solidFill>
                  <a:srgbClr val="000000"/>
                </a:solidFill>
                <a:latin typeface="Tahoma" charset="0"/>
              </a:rPr>
              <a:t>echo </a:t>
            </a:r>
            <a:br>
              <a:rPr kumimoji="1" lang="en-US" altLang="ko-KR" sz="2000" b="1">
                <a:solidFill>
                  <a:srgbClr val="000000"/>
                </a:solidFill>
                <a:latin typeface="Tahoma" charset="0"/>
              </a:rPr>
            </a:br>
            <a:r>
              <a:rPr kumimoji="1" lang="en-US" altLang="ko-KR" sz="2000" b="1">
                <a:solidFill>
                  <a:srgbClr val="000000"/>
                </a:solidFill>
                <a:latin typeface="Tahoma" charset="0"/>
              </a:rPr>
              <a:t>process</a:t>
            </a:r>
            <a:endParaRPr kumimoji="1" lang="ko-KR" altLang="en-US" sz="2000" b="1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149" name="정육면체 4"/>
          <p:cNvSpPr>
            <a:spLocks noChangeArrowheads="1"/>
          </p:cNvSpPr>
          <p:nvPr/>
        </p:nvSpPr>
        <p:spPr bwMode="auto">
          <a:xfrm>
            <a:off x="3538539" y="2589213"/>
            <a:ext cx="2601912" cy="1328739"/>
          </a:xfrm>
          <a:prstGeom prst="cube">
            <a:avLst>
              <a:gd name="adj" fmla="val 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2000" b="1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3603627" y="2628048"/>
            <a:ext cx="11747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b="1" dirty="0">
                <a:solidFill>
                  <a:srgbClr val="000000"/>
                </a:solidFill>
              </a:rPr>
              <a:t>test</a:t>
            </a:r>
            <a:endParaRPr kumimoji="1" lang="ko-KR" altLang="en-US" b="1" dirty="0">
              <a:solidFill>
                <a:srgbClr val="000000"/>
              </a:solidFill>
            </a:endParaRPr>
          </a:p>
        </p:txBody>
      </p:sp>
      <p:cxnSp>
        <p:nvCxnSpPr>
          <p:cNvPr id="6151" name="구부러진 연결선 7"/>
          <p:cNvCxnSpPr>
            <a:cxnSpLocks noChangeShapeType="1"/>
            <a:stCxn id="6148" idx="6"/>
            <a:endCxn id="6149" idx="2"/>
          </p:cNvCxnSpPr>
          <p:nvPr/>
        </p:nvCxnSpPr>
        <p:spPr bwMode="auto">
          <a:xfrm>
            <a:off x="2974978" y="2772571"/>
            <a:ext cx="563563" cy="514231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2" name="TextBox 9"/>
          <p:cNvSpPr txBox="1">
            <a:spLocks noChangeArrowheads="1"/>
          </p:cNvSpPr>
          <p:nvPr/>
        </p:nvSpPr>
        <p:spPr bwMode="auto">
          <a:xfrm>
            <a:off x="3411541" y="3946525"/>
            <a:ext cx="28971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b="1">
                <a:solidFill>
                  <a:srgbClr val="000000"/>
                </a:solidFill>
              </a:rPr>
              <a:t>STDOUT</a:t>
            </a:r>
            <a:endParaRPr kumimoji="1" lang="ko-KR" altLang="en-US" b="1">
              <a:solidFill>
                <a:srgbClr val="000000"/>
              </a:solidFill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2360616" y="4513266"/>
          <a:ext cx="1050925" cy="2065337"/>
        </p:xfrm>
        <a:graphic>
          <a:graphicData uri="http://schemas.openxmlformats.org/drawingml/2006/table">
            <a:tbl>
              <a:tblPr/>
              <a:tblGrid>
                <a:gridCol w="1050925"/>
              </a:tblGrid>
              <a:tr h="3715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FD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5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STDIN</a:t>
                      </a:r>
                      <a:endParaRPr kumimoji="0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CB"/>
                    </a:solidFill>
                  </a:tcPr>
                </a:tc>
              </a:tr>
              <a:tr h="3715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STDOUT</a:t>
                      </a:r>
                      <a:endParaRPr kumimoji="0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E7"/>
                    </a:solidFill>
                  </a:tcPr>
                </a:tc>
              </a:tr>
              <a:tr h="3715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STDERR</a:t>
                      </a:r>
                      <a:endParaRPr kumimoji="0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CB"/>
                    </a:solidFill>
                  </a:tcPr>
                </a:tc>
              </a:tr>
              <a:tr h="579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Save.txt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굴림" pitchFamily="50" charset="-127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E7"/>
                    </a:solidFill>
                  </a:tcPr>
                </a:tc>
              </a:tr>
            </a:tbl>
          </a:graphicData>
        </a:graphic>
      </p:graphicFrame>
      <p:cxnSp>
        <p:nvCxnSpPr>
          <p:cNvPr id="6167" name="구부러진 연결선 12"/>
          <p:cNvCxnSpPr>
            <a:cxnSpLocks noChangeShapeType="1"/>
            <a:stCxn id="6152" idx="2"/>
          </p:cNvCxnSpPr>
          <p:nvPr/>
        </p:nvCxnSpPr>
        <p:spPr bwMode="auto">
          <a:xfrm rot="5400000">
            <a:off x="3536587" y="4221593"/>
            <a:ext cx="1198504" cy="1448591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8" name="구부러진 연결선 13"/>
          <p:cNvCxnSpPr>
            <a:cxnSpLocks noChangeShapeType="1"/>
            <a:stCxn id="6148" idx="4"/>
          </p:cNvCxnSpPr>
          <p:nvPr/>
        </p:nvCxnSpPr>
        <p:spPr bwMode="auto">
          <a:xfrm rot="16200000" flipH="1">
            <a:off x="1908970" y="3536157"/>
            <a:ext cx="1339851" cy="614363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9" name="원통 21"/>
          <p:cNvSpPr>
            <a:spLocks noChangeArrowheads="1"/>
          </p:cNvSpPr>
          <p:nvPr/>
        </p:nvSpPr>
        <p:spPr bwMode="auto">
          <a:xfrm>
            <a:off x="5676900" y="5707065"/>
            <a:ext cx="1716088" cy="531813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000" b="1">
                <a:solidFill>
                  <a:srgbClr val="000000"/>
                </a:solidFill>
                <a:latin typeface="Tahoma" charset="0"/>
              </a:rPr>
              <a:t>save.txt</a:t>
            </a:r>
            <a:endParaRPr kumimoji="1" lang="ko-KR" altLang="en-US" sz="2000" b="1">
              <a:solidFill>
                <a:srgbClr val="000000"/>
              </a:solidFill>
              <a:latin typeface="Tahoma" charset="0"/>
            </a:endParaRPr>
          </a:p>
        </p:txBody>
      </p:sp>
      <p:cxnSp>
        <p:nvCxnSpPr>
          <p:cNvPr id="6170" name="구부러진 연결선 23"/>
          <p:cNvCxnSpPr>
            <a:cxnSpLocks noChangeShapeType="1"/>
            <a:endCxn id="6169" idx="2"/>
          </p:cNvCxnSpPr>
          <p:nvPr/>
        </p:nvCxnSpPr>
        <p:spPr bwMode="auto">
          <a:xfrm flipV="1">
            <a:off x="3411538" y="5972175"/>
            <a:ext cx="2265363" cy="26670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82738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 smtClean="0"/>
              <a:t>dup system call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13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dup </a:t>
            </a:r>
            <a:r>
              <a:rPr lang="ko-KR" altLang="en-US" dirty="0" smtClean="0"/>
              <a:t>함수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 bwMode="auto">
          <a:xfrm>
            <a:off x="741366" y="1839914"/>
            <a:ext cx="3995737" cy="1655763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00" b="1" dirty="0">
                <a:solidFill>
                  <a:srgbClr val="000000"/>
                </a:solidFill>
              </a:rPr>
              <a:t>#include &lt;</a:t>
            </a:r>
            <a:r>
              <a:rPr kumimoji="1" lang="en-US" altLang="ko-KR" sz="2000" b="1" dirty="0" err="1">
                <a:solidFill>
                  <a:srgbClr val="000000"/>
                </a:solidFill>
              </a:rPr>
              <a:t>unistd.h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 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dup(</a:t>
            </a:r>
            <a:r>
              <a:rPr kumimoji="1" lang="en-US" altLang="ko-KR" sz="20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 </a:t>
            </a:r>
            <a:r>
              <a:rPr kumimoji="1" lang="en-US" altLang="ko-KR" sz="2000" b="1" dirty="0" err="1">
                <a:solidFill>
                  <a:srgbClr val="000000"/>
                </a:solidFill>
              </a:rPr>
              <a:t>oldfd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);</a:t>
            </a:r>
            <a:endParaRPr kumimoji="1" lang="en-US" altLang="ko-KR" sz="2000" b="1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398588" y="1697041"/>
            <a:ext cx="1306512" cy="33855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>
                <a:solidFill>
                  <a:srgbClr val="46413B"/>
                </a:solidFill>
                <a:latin typeface="Tahoma" pitchFamily="34" charset="0"/>
              </a:rPr>
              <a:t>Synopsis</a:t>
            </a:r>
            <a:endParaRPr kumimoji="1" lang="ko-KR" altLang="en-US" sz="1600" b="1">
              <a:solidFill>
                <a:srgbClr val="46413B"/>
              </a:solidFill>
              <a:latin typeface="Tahoma" pitchFamily="34" charset="0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741366" y="3955513"/>
            <a:ext cx="7610475" cy="2223041"/>
            <a:chOff x="741363" y="3615784"/>
            <a:chExt cx="7610475" cy="2223041"/>
          </a:xfrm>
        </p:grpSpPr>
        <p:sp>
          <p:nvSpPr>
            <p:cNvPr id="8" name="모서리가 둥근 직사각형 7"/>
            <p:cNvSpPr/>
            <p:nvPr/>
          </p:nvSpPr>
          <p:spPr bwMode="auto">
            <a:xfrm>
              <a:off x="741363" y="3740150"/>
              <a:ext cx="7610475" cy="2098675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85744" indent="-285744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kumimoji="1" lang="ko-KR" altLang="en-US" sz="1600" b="1" dirty="0">
                  <a:solidFill>
                    <a:srgbClr val="000000"/>
                  </a:solidFill>
                </a:rPr>
                <a:t>파일 </a:t>
              </a:r>
              <a:r>
                <a:rPr kumimoji="1" lang="ko-KR" altLang="en-US" sz="1600" b="1" dirty="0" err="1">
                  <a:solidFill>
                    <a:srgbClr val="000000"/>
                  </a:solidFill>
                </a:rPr>
                <a:t>식별자를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 복제한다</a:t>
              </a:r>
              <a:r>
                <a:rPr kumimoji="1" lang="en-US" altLang="ko-KR" sz="1600" b="1" dirty="0">
                  <a:solidFill>
                    <a:srgbClr val="000000"/>
                  </a:solidFill>
                </a:rPr>
                <a:t>.</a:t>
              </a:r>
            </a:p>
            <a:p>
              <a:pPr marL="285744" indent="-285744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kumimoji="1" lang="ko-KR" altLang="en-US" sz="1600" b="1" dirty="0" err="1">
                  <a:solidFill>
                    <a:srgbClr val="000000"/>
                  </a:solidFill>
                </a:rPr>
                <a:t>반환값은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 복사된 파일 </a:t>
              </a:r>
              <a:r>
                <a:rPr kumimoji="1" lang="ko-KR" altLang="en-US" sz="1600" b="1" dirty="0" err="1">
                  <a:solidFill>
                    <a:srgbClr val="000000"/>
                  </a:solidFill>
                </a:rPr>
                <a:t>디스크립터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 번호</a:t>
              </a:r>
              <a:r>
                <a:rPr kumimoji="1" lang="en-US" altLang="ko-KR" sz="1600" b="1" dirty="0">
                  <a:solidFill>
                    <a:srgbClr val="000000"/>
                  </a:solidFill>
                </a:rPr>
                <a:t>, 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사용되지 않은 가장 작은 번호가 자동으로 지정되어 반환</a:t>
              </a:r>
              <a:endParaRPr kumimoji="1" lang="en-US" altLang="ko-KR" sz="1600" b="1" dirty="0">
                <a:solidFill>
                  <a:srgbClr val="000000"/>
                </a:solidFill>
              </a:endParaRPr>
            </a:p>
            <a:p>
              <a:pPr marL="285744" indent="-285744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kumimoji="1" lang="ko-KR" altLang="en-US" sz="1600" b="1" dirty="0">
                  <a:solidFill>
                    <a:srgbClr val="000000"/>
                  </a:solidFill>
                </a:rPr>
                <a:t>원래의 </a:t>
              </a:r>
              <a:r>
                <a:rPr kumimoji="1" lang="en-US" altLang="ko-KR" sz="1600" b="1" dirty="0" err="1">
                  <a:solidFill>
                    <a:srgbClr val="000000"/>
                  </a:solidFill>
                </a:rPr>
                <a:t>fd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와 복제된 </a:t>
              </a:r>
              <a:r>
                <a:rPr kumimoji="1" lang="en-US" altLang="ko-KR" sz="1600" b="1" dirty="0" err="1">
                  <a:solidFill>
                    <a:srgbClr val="000000"/>
                  </a:solidFill>
                </a:rPr>
                <a:t>fd</a:t>
              </a:r>
              <a:r>
                <a:rPr kumimoji="1" lang="en-US" altLang="ko-KR" sz="1600" b="1" dirty="0">
                  <a:solidFill>
                    <a:srgbClr val="000000"/>
                  </a:solidFill>
                </a:rPr>
                <a:t> 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모두 완벽히 같은 파일을 가리킨다</a:t>
              </a:r>
              <a:r>
                <a:rPr kumimoji="1" lang="en-US" altLang="ko-KR" sz="1600" b="1" dirty="0">
                  <a:solidFill>
                    <a:srgbClr val="000000"/>
                  </a:solidFill>
                </a:rPr>
                <a:t>. </a:t>
              </a:r>
            </a:p>
            <a:p>
              <a:pPr marL="285744" indent="-285744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kumimoji="1" lang="ko-KR" altLang="en-US" sz="1600" b="1" dirty="0">
                  <a:solidFill>
                    <a:srgbClr val="000000"/>
                  </a:solidFill>
                </a:rPr>
                <a:t>실패 시 </a:t>
              </a:r>
              <a:r>
                <a:rPr kumimoji="1" lang="en-US" altLang="ko-KR" sz="1600" b="1" dirty="0">
                  <a:solidFill>
                    <a:srgbClr val="000000"/>
                  </a:solidFill>
                </a:rPr>
                <a:t>-1 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반환</a:t>
              </a:r>
              <a:r>
                <a:rPr kumimoji="1" lang="en-US" altLang="ko-KR" sz="1600" b="1" dirty="0">
                  <a:solidFill>
                    <a:srgbClr val="000000"/>
                  </a:solidFill>
                </a:rPr>
                <a:t>(</a:t>
              </a:r>
              <a:r>
                <a:rPr kumimoji="1" lang="ko-KR" altLang="en-US" sz="1600" b="1" dirty="0" err="1">
                  <a:solidFill>
                    <a:srgbClr val="000000"/>
                  </a:solidFill>
                </a:rPr>
                <a:t>파라미터로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 전달된 값이 </a:t>
              </a:r>
              <a:r>
                <a:rPr kumimoji="1" lang="en-US" altLang="ko-KR" sz="1600" b="1" dirty="0" err="1">
                  <a:solidFill>
                    <a:srgbClr val="000000"/>
                  </a:solidFill>
                </a:rPr>
                <a:t>fd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가 아닐 경우</a:t>
              </a:r>
              <a:r>
                <a:rPr kumimoji="1" lang="en-US" altLang="ko-KR" sz="1600" b="1" dirty="0">
                  <a:solidFill>
                    <a:srgbClr val="000000"/>
                  </a:solidFill>
                </a:rPr>
                <a:t>, </a:t>
              </a:r>
              <a:r>
                <a:rPr kumimoji="1" lang="ko-KR" altLang="en-US" sz="1600" b="1" dirty="0" err="1">
                  <a:solidFill>
                    <a:srgbClr val="000000"/>
                  </a:solidFill>
                </a:rPr>
                <a:t>더이상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 </a:t>
              </a:r>
              <a:r>
                <a:rPr kumimoji="1" lang="en-US" altLang="ko-KR" sz="1600" b="1" dirty="0" err="1">
                  <a:solidFill>
                    <a:srgbClr val="000000"/>
                  </a:solidFill>
                </a:rPr>
                <a:t>fd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를 할당하지 못할 경우</a:t>
              </a:r>
              <a:r>
                <a:rPr kumimoji="1" lang="en-US" altLang="ko-KR" sz="1600" b="1" dirty="0">
                  <a:solidFill>
                    <a:srgbClr val="000000"/>
                  </a:solidFill>
                </a:rPr>
                <a:t>, EBADF, EMFILE)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ko-KR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9" name="TextBox 12"/>
            <p:cNvSpPr txBox="1">
              <a:spLocks noChangeArrowheads="1"/>
            </p:cNvSpPr>
            <p:nvPr/>
          </p:nvSpPr>
          <p:spPr bwMode="auto">
            <a:xfrm>
              <a:off x="3263900" y="3615784"/>
              <a:ext cx="2565400" cy="3385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>
                  <a:solidFill>
                    <a:srgbClr val="46413B"/>
                  </a:solidFill>
                  <a:latin typeface="Tahoma" pitchFamily="34" charset="0"/>
                </a:rPr>
                <a:t>Description</a:t>
              </a:r>
              <a:endParaRPr kumimoji="1" lang="ko-KR" altLang="en-US" sz="1600" b="1" dirty="0">
                <a:solidFill>
                  <a:srgbClr val="46413B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45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14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: </a:t>
            </a:r>
            <a:r>
              <a:rPr lang="en-US" altLang="ko-KR" dirty="0" err="1" smtClean="0"/>
              <a:t>dup.c</a:t>
            </a:r>
            <a:endParaRPr lang="ko-KR" alt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300041" y="748112"/>
            <a:ext cx="7610475" cy="4700191"/>
            <a:chOff x="741363" y="1755775"/>
            <a:chExt cx="7610475" cy="7042281"/>
          </a:xfrm>
        </p:grpSpPr>
        <p:sp>
          <p:nvSpPr>
            <p:cNvPr id="6" name="모서리가 둥근 직사각형 5"/>
            <p:cNvSpPr/>
            <p:nvPr/>
          </p:nvSpPr>
          <p:spPr bwMode="auto">
            <a:xfrm>
              <a:off x="741363" y="1924049"/>
              <a:ext cx="7610475" cy="6874007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stdio.h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stdlib.h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unistd.h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&lt;sys/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stat.h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&lt;sys/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types.h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fcntl.h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string.h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main(){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fd1 = open("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testfile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",O_CREAT | O_WRONLY, 0755);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fd2 = dup(fd1);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("fd1 is %d\n",fd1);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("fd2 is %d\n",fd2);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write(fd1, "hello\n",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strlen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("hello\n"));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write(fd2, "hi\n",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strlen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("hi\n"));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return 0;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}</a:t>
              </a:r>
            </a:p>
          </p:txBody>
        </p:sp>
        <p:sp>
          <p:nvSpPr>
            <p:cNvPr id="7" name="TextBox 16"/>
            <p:cNvSpPr txBox="1">
              <a:spLocks noChangeArrowheads="1"/>
            </p:cNvSpPr>
            <p:nvPr/>
          </p:nvSpPr>
          <p:spPr bwMode="auto">
            <a:xfrm>
              <a:off x="3263900" y="1755775"/>
              <a:ext cx="2565400" cy="507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342891" indent="-342891" algn="ctr" eaLnBrk="1" fontAlgn="base" hangingPunct="1">
                <a:spcBef>
                  <a:spcPct val="0"/>
                </a:spcBef>
                <a:spcAft>
                  <a:spcPct val="0"/>
                </a:spcAft>
                <a:buFont typeface="+mj-lt"/>
                <a:buAutoNum type="arabicPeriod"/>
              </a:pPr>
              <a:r>
                <a:rPr kumimoji="1" lang="en-US" altLang="ko-KR" sz="1600" b="1" dirty="0">
                  <a:solidFill>
                    <a:srgbClr val="46413B"/>
                  </a:solidFill>
                  <a:latin typeface="Tahoma" pitchFamily="34" charset="0"/>
                </a:rPr>
                <a:t>Example: </a:t>
              </a:r>
              <a:r>
                <a:rPr kumimoji="1" lang="en-US" altLang="ko-KR" sz="1600" b="1" dirty="0" err="1">
                  <a:solidFill>
                    <a:srgbClr val="46413B"/>
                  </a:solidFill>
                  <a:latin typeface="Tahoma" pitchFamily="34" charset="0"/>
                </a:rPr>
                <a:t>dup.c</a:t>
              </a:r>
              <a:endParaRPr kumimoji="1" lang="en-US" altLang="ko-KR" sz="1600" b="1" dirty="0">
                <a:solidFill>
                  <a:srgbClr val="46413B"/>
                </a:solidFill>
                <a:latin typeface="Tahoma" pitchFamily="34" charset="0"/>
              </a:endParaRPr>
            </a:p>
          </p:txBody>
        </p:sp>
      </p:grpSp>
      <p:pic>
        <p:nvPicPr>
          <p:cNvPr id="8" name="그림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71979" y="3952876"/>
            <a:ext cx="4448175" cy="226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 smtClean="0"/>
              <a:t>dup2 system call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15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dup2 </a:t>
            </a:r>
            <a:r>
              <a:rPr lang="ko-KR" altLang="en-US" dirty="0" smtClean="0"/>
              <a:t>함수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 bwMode="auto">
          <a:xfrm>
            <a:off x="741366" y="1839914"/>
            <a:ext cx="3995737" cy="1655763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00" b="1" dirty="0">
                <a:solidFill>
                  <a:srgbClr val="000000"/>
                </a:solidFill>
              </a:rPr>
              <a:t>#include &lt;</a:t>
            </a:r>
            <a:r>
              <a:rPr kumimoji="1" lang="en-US" altLang="ko-KR" sz="2000" b="1" dirty="0" err="1">
                <a:solidFill>
                  <a:srgbClr val="000000"/>
                </a:solidFill>
              </a:rPr>
              <a:t>unistd.h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 dup2(</a:t>
            </a:r>
            <a:r>
              <a:rPr kumimoji="1" lang="en-US" altLang="ko-KR" sz="20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 </a:t>
            </a:r>
            <a:r>
              <a:rPr kumimoji="1" lang="en-US" altLang="ko-KR" sz="2000" b="1" dirty="0" err="1">
                <a:solidFill>
                  <a:srgbClr val="000000"/>
                </a:solidFill>
              </a:rPr>
              <a:t>oldfd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, </a:t>
            </a:r>
            <a:r>
              <a:rPr kumimoji="1" lang="en-US" altLang="ko-KR" sz="20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 </a:t>
            </a:r>
            <a:r>
              <a:rPr kumimoji="1" lang="en-US" altLang="ko-KR" sz="2000" b="1" dirty="0" err="1">
                <a:solidFill>
                  <a:srgbClr val="000000"/>
                </a:solidFill>
              </a:rPr>
              <a:t>newfd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);</a:t>
            </a:r>
            <a:endParaRPr kumimoji="1" lang="en-US" altLang="ko-KR" sz="2000" b="1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398588" y="1697041"/>
            <a:ext cx="1306512" cy="33855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>
                <a:solidFill>
                  <a:srgbClr val="46413B"/>
                </a:solidFill>
                <a:latin typeface="Tahoma" pitchFamily="34" charset="0"/>
              </a:rPr>
              <a:t>Synopsis</a:t>
            </a:r>
            <a:endParaRPr kumimoji="1" lang="ko-KR" altLang="en-US" sz="1600" b="1">
              <a:solidFill>
                <a:srgbClr val="46413B"/>
              </a:solidFill>
              <a:latin typeface="Tahoma" pitchFamily="34" charset="0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741366" y="3955513"/>
            <a:ext cx="7610475" cy="2400841"/>
            <a:chOff x="741363" y="3615784"/>
            <a:chExt cx="7610475" cy="2400841"/>
          </a:xfrm>
        </p:grpSpPr>
        <p:sp>
          <p:nvSpPr>
            <p:cNvPr id="8" name="모서리가 둥근 직사각형 7"/>
            <p:cNvSpPr/>
            <p:nvPr/>
          </p:nvSpPr>
          <p:spPr bwMode="auto">
            <a:xfrm>
              <a:off x="741363" y="3740150"/>
              <a:ext cx="7610475" cy="2276475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</a:rPr>
                <a:t>dup 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과 동일</a:t>
              </a:r>
              <a:r>
                <a:rPr kumimoji="1" lang="en-US" altLang="ko-KR" sz="1600" b="1" dirty="0">
                  <a:solidFill>
                    <a:srgbClr val="000000"/>
                  </a:solidFill>
                </a:rPr>
                <a:t>, 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하지만 직접적으로 새로운 </a:t>
              </a:r>
              <a:r>
                <a:rPr kumimoji="1" lang="en-US" altLang="ko-KR" sz="1600" b="1" dirty="0" err="1">
                  <a:solidFill>
                    <a:srgbClr val="000000"/>
                  </a:solidFill>
                </a:rPr>
                <a:t>fd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를 지정할 수 있음</a:t>
              </a:r>
              <a:endParaRPr kumimoji="1" lang="en-US" altLang="ko-KR" sz="1600" b="1" dirty="0">
                <a:solidFill>
                  <a:srgbClr val="000000"/>
                </a:solidFill>
              </a:endParaRP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</a:rPr>
                <a:t>dup2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는 필요하다면 먼저 </a:t>
              </a:r>
              <a:r>
                <a:rPr kumimoji="1" lang="en-US" altLang="ko-KR" sz="1600" b="1" dirty="0" err="1">
                  <a:solidFill>
                    <a:srgbClr val="000000"/>
                  </a:solidFill>
                </a:rPr>
                <a:t>newfd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를 닫고</a:t>
              </a:r>
              <a:r>
                <a:rPr kumimoji="1" lang="en-US" altLang="ko-KR" sz="1600" b="1" dirty="0">
                  <a:solidFill>
                    <a:srgbClr val="000000"/>
                  </a:solidFill>
                </a:rPr>
                <a:t>, </a:t>
              </a:r>
              <a:r>
                <a:rPr kumimoji="1" lang="en-US" altLang="ko-KR" sz="1600" b="1" dirty="0" err="1">
                  <a:solidFill>
                    <a:srgbClr val="000000"/>
                  </a:solidFill>
                </a:rPr>
                <a:t>oldfd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를 </a:t>
              </a:r>
              <a:r>
                <a:rPr kumimoji="1" lang="en-US" altLang="ko-KR" sz="1600" b="1" dirty="0" err="1">
                  <a:solidFill>
                    <a:srgbClr val="000000"/>
                  </a:solidFill>
                </a:rPr>
                <a:t>newfd</a:t>
              </a:r>
              <a:r>
                <a:rPr kumimoji="1" lang="en-US" altLang="ko-KR" sz="1600" b="1" dirty="0">
                  <a:solidFill>
                    <a:srgbClr val="000000"/>
                  </a:solidFill>
                </a:rPr>
                <a:t> </a:t>
              </a:r>
              <a:r>
                <a:rPr kumimoji="1" lang="ko-KR" altLang="en-US" sz="1600" b="1" dirty="0">
                  <a:solidFill>
                    <a:srgbClr val="000000"/>
                  </a:solidFill>
                </a:rPr>
                <a:t>에 복사한다</a:t>
              </a:r>
              <a:r>
                <a:rPr kumimoji="1" lang="en-US" altLang="ko-KR" sz="1600" b="1" dirty="0">
                  <a:solidFill>
                    <a:srgbClr val="000000"/>
                  </a:solidFill>
                </a:rPr>
                <a:t>.</a:t>
              </a:r>
              <a:endParaRPr kumimoji="1" lang="en-US" altLang="ko-KR" sz="1600" b="1" dirty="0">
                <a:solidFill>
                  <a:srgbClr val="000000"/>
                </a:solidFill>
              </a:endParaRPr>
            </a:p>
          </p:txBody>
        </p:sp>
        <p:sp>
          <p:nvSpPr>
            <p:cNvPr id="9" name="TextBox 12"/>
            <p:cNvSpPr txBox="1">
              <a:spLocks noChangeArrowheads="1"/>
            </p:cNvSpPr>
            <p:nvPr/>
          </p:nvSpPr>
          <p:spPr bwMode="auto">
            <a:xfrm>
              <a:off x="3263900" y="3615784"/>
              <a:ext cx="2565400" cy="3385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>
                  <a:solidFill>
                    <a:srgbClr val="46413B"/>
                  </a:solidFill>
                  <a:latin typeface="Tahoma" pitchFamily="34" charset="0"/>
                </a:rPr>
                <a:t>Description</a:t>
              </a:r>
              <a:endParaRPr kumimoji="1" lang="ko-KR" altLang="en-US" sz="1600" b="1" dirty="0">
                <a:solidFill>
                  <a:srgbClr val="46413B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020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16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: dup2.c</a:t>
            </a:r>
            <a:endParaRPr lang="ko-KR" alt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300041" y="748112"/>
            <a:ext cx="7610475" cy="4700191"/>
            <a:chOff x="741363" y="1755775"/>
            <a:chExt cx="7610475" cy="7042281"/>
          </a:xfrm>
        </p:grpSpPr>
        <p:sp>
          <p:nvSpPr>
            <p:cNvPr id="6" name="모서리가 둥근 직사각형 5"/>
            <p:cNvSpPr/>
            <p:nvPr/>
          </p:nvSpPr>
          <p:spPr bwMode="auto">
            <a:xfrm>
              <a:off x="741363" y="1924049"/>
              <a:ext cx="7610475" cy="6874007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stdio.h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unistd.h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fcntl.h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&lt;sys/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types.h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main()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{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fd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= open("a.txt", O_WRONLY | O_CREAT);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dup2(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fd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, 1);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close(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fd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("Hello Redirect\n");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}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7" name="TextBox 16"/>
            <p:cNvSpPr txBox="1">
              <a:spLocks noChangeArrowheads="1"/>
            </p:cNvSpPr>
            <p:nvPr/>
          </p:nvSpPr>
          <p:spPr bwMode="auto">
            <a:xfrm>
              <a:off x="3263900" y="1755775"/>
              <a:ext cx="2565400" cy="507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>
                  <a:solidFill>
                    <a:srgbClr val="46413B"/>
                  </a:solidFill>
                  <a:latin typeface="Tahoma" pitchFamily="34" charset="0"/>
                </a:rPr>
                <a:t>Example: dup2.c</a:t>
              </a:r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9517" y="4667251"/>
            <a:ext cx="5305425" cy="219075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935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 smtClean="0"/>
              <a:t>pipe system call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17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pipe </a:t>
            </a:r>
            <a:r>
              <a:rPr lang="ko-KR" altLang="en-US" dirty="0" smtClean="0"/>
              <a:t>함수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 bwMode="auto">
          <a:xfrm>
            <a:off x="741366" y="1881189"/>
            <a:ext cx="3182937" cy="1655763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00" b="1" dirty="0">
                <a:solidFill>
                  <a:srgbClr val="000000"/>
                </a:solidFill>
              </a:rPr>
              <a:t>#include &lt;</a:t>
            </a:r>
            <a:r>
              <a:rPr kumimoji="1" lang="en-US" altLang="ko-KR" sz="2000" b="1" dirty="0" err="1">
                <a:solidFill>
                  <a:srgbClr val="000000"/>
                </a:solidFill>
              </a:rPr>
              <a:t>unistd.h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 pipe(</a:t>
            </a:r>
            <a:r>
              <a:rPr kumimoji="1" lang="en-US" altLang="ko-KR" sz="20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 </a:t>
            </a:r>
            <a:r>
              <a:rPr kumimoji="1" lang="en-US" altLang="ko-KR" sz="2000" b="1" dirty="0" err="1">
                <a:solidFill>
                  <a:srgbClr val="000000"/>
                </a:solidFill>
              </a:rPr>
              <a:t>fildes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[2]);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398588" y="1738315"/>
            <a:ext cx="1306512" cy="33855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>
                <a:solidFill>
                  <a:srgbClr val="46413B"/>
                </a:solidFill>
                <a:latin typeface="Tahoma" pitchFamily="34" charset="0"/>
              </a:rPr>
              <a:t>Synopsis</a:t>
            </a:r>
            <a:endParaRPr kumimoji="1" lang="ko-KR" altLang="en-US" sz="1600" b="1">
              <a:solidFill>
                <a:srgbClr val="46413B"/>
              </a:solidFill>
              <a:latin typeface="Tahoma" pitchFamily="34" charset="0"/>
            </a:endParaRPr>
          </a:p>
        </p:txBody>
      </p:sp>
      <p:sp>
        <p:nvSpPr>
          <p:cNvPr id="7" name="모서리가 둥근 직사각형 6"/>
          <p:cNvSpPr/>
          <p:nvPr/>
        </p:nvSpPr>
        <p:spPr bwMode="auto">
          <a:xfrm>
            <a:off x="741366" y="3781426"/>
            <a:ext cx="7610475" cy="2940051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en-US" altLang="ko-KR" sz="2000" b="1" dirty="0">
                <a:solidFill>
                  <a:srgbClr val="000000"/>
                </a:solidFill>
              </a:rPr>
              <a:t>2</a:t>
            </a:r>
            <a:r>
              <a:rPr kumimoji="1" lang="ko-KR" altLang="en-US" sz="2000" b="1" dirty="0">
                <a:solidFill>
                  <a:srgbClr val="000000"/>
                </a:solidFill>
              </a:rPr>
              <a:t>개의 파일 </a:t>
            </a:r>
            <a:r>
              <a:rPr kumimoji="1" lang="ko-KR" altLang="en-US" sz="2000" b="1" dirty="0" err="1">
                <a:solidFill>
                  <a:srgbClr val="000000"/>
                </a:solidFill>
              </a:rPr>
              <a:t>디스크립터</a:t>
            </a:r>
            <a:r>
              <a:rPr kumimoji="1" lang="ko-KR" altLang="en-US" sz="2000" b="1" dirty="0">
                <a:solidFill>
                  <a:srgbClr val="000000"/>
                </a:solidFill>
              </a:rPr>
              <a:t> 생성</a:t>
            </a:r>
            <a:endParaRPr kumimoji="1" lang="en-US" altLang="ko-KR" sz="2000" b="1" dirty="0">
              <a:solidFill>
                <a:srgbClr val="000000"/>
              </a:solidFill>
            </a:endParaRP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ko-KR" altLang="en-US" sz="2000" b="1" dirty="0">
                <a:solidFill>
                  <a:srgbClr val="000000"/>
                </a:solidFill>
              </a:rPr>
              <a:t>읽기전용과 쓰기 전용으로 구분</a:t>
            </a:r>
            <a:endParaRPr kumimoji="1" lang="en-US" altLang="ko-KR" sz="2000" b="1" dirty="0">
              <a:solidFill>
                <a:srgbClr val="000000"/>
              </a:solidFill>
            </a:endParaRPr>
          </a:p>
          <a:p>
            <a:pPr marL="800080" lvl="1" indent="-342891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en-US" altLang="ko-KR" b="1" dirty="0" err="1">
                <a:solidFill>
                  <a:srgbClr val="000000"/>
                </a:solidFill>
              </a:rPr>
              <a:t>filedes</a:t>
            </a:r>
            <a:r>
              <a:rPr kumimoji="1" lang="en-US" altLang="ko-KR" b="1" dirty="0">
                <a:solidFill>
                  <a:srgbClr val="000000"/>
                </a:solidFill>
              </a:rPr>
              <a:t>[0] : read only</a:t>
            </a:r>
          </a:p>
          <a:p>
            <a:pPr marL="800080" lvl="1" indent="-342891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en-US" altLang="ko-KR" b="1" dirty="0" err="1">
                <a:solidFill>
                  <a:srgbClr val="000000"/>
                </a:solidFill>
              </a:rPr>
              <a:t>filedes</a:t>
            </a:r>
            <a:r>
              <a:rPr kumimoji="1" lang="en-US" altLang="ko-KR" b="1" dirty="0">
                <a:solidFill>
                  <a:srgbClr val="000000"/>
                </a:solidFill>
              </a:rPr>
              <a:t>[1] : write only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ko-KR" altLang="en-US" sz="2000" b="1" dirty="0">
                <a:solidFill>
                  <a:srgbClr val="000000"/>
                </a:solidFill>
              </a:rPr>
              <a:t>실패했을 경우 </a:t>
            </a:r>
            <a:r>
              <a:rPr kumimoji="1" lang="en-US" altLang="ko-KR" sz="2000" b="1" dirty="0">
                <a:solidFill>
                  <a:srgbClr val="000000"/>
                </a:solidFill>
              </a:rPr>
              <a:t>-1</a:t>
            </a:r>
          </a:p>
          <a:p>
            <a:pPr marL="800080" lvl="1" indent="-342891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ko-KR" altLang="en-US" b="1" dirty="0">
                <a:solidFill>
                  <a:srgbClr val="000000"/>
                </a:solidFill>
              </a:rPr>
              <a:t>너무 많은 </a:t>
            </a:r>
            <a:r>
              <a:rPr kumimoji="1" lang="ko-KR" altLang="en-US" b="1" dirty="0" err="1">
                <a:solidFill>
                  <a:srgbClr val="000000"/>
                </a:solidFill>
              </a:rPr>
              <a:t>파일디스크립터</a:t>
            </a:r>
            <a:r>
              <a:rPr kumimoji="1" lang="ko-KR" altLang="en-US" b="1" dirty="0">
                <a:solidFill>
                  <a:srgbClr val="000000"/>
                </a:solidFill>
              </a:rPr>
              <a:t> </a:t>
            </a:r>
            <a:r>
              <a:rPr kumimoji="1" lang="ko-KR" altLang="en-US" b="1" dirty="0" err="1">
                <a:solidFill>
                  <a:srgbClr val="000000"/>
                </a:solidFill>
              </a:rPr>
              <a:t>사용중</a:t>
            </a:r>
            <a:r>
              <a:rPr kumimoji="1" lang="en-US" altLang="ko-KR" b="1" dirty="0">
                <a:solidFill>
                  <a:srgbClr val="000000"/>
                </a:solidFill>
              </a:rPr>
              <a:t>(EMFILE)</a:t>
            </a:r>
          </a:p>
          <a:p>
            <a:pPr marL="800080" lvl="1" indent="-342891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ko-KR" altLang="en-US" b="1" dirty="0">
                <a:solidFill>
                  <a:srgbClr val="000000"/>
                </a:solidFill>
              </a:rPr>
              <a:t>시스템 파일 테이블이 </a:t>
            </a:r>
            <a:r>
              <a:rPr kumimoji="1" lang="ko-KR" altLang="en-US" b="1" dirty="0" err="1">
                <a:solidFill>
                  <a:srgbClr val="000000"/>
                </a:solidFill>
              </a:rPr>
              <a:t>꽉찼을경우</a:t>
            </a:r>
            <a:r>
              <a:rPr kumimoji="1" lang="en-US" altLang="ko-KR" b="1" dirty="0">
                <a:solidFill>
                  <a:srgbClr val="000000"/>
                </a:solidFill>
              </a:rPr>
              <a:t> </a:t>
            </a:r>
            <a:r>
              <a:rPr kumimoji="1" lang="en-US" altLang="ko-KR" b="1" dirty="0">
                <a:solidFill>
                  <a:srgbClr val="000000"/>
                </a:solidFill>
              </a:rPr>
              <a:t>(ENFILE)</a:t>
            </a:r>
          </a:p>
          <a:p>
            <a:pPr marL="800080" lvl="1" indent="-342891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en-US" altLang="ko-KR" b="1" dirty="0" err="1">
                <a:solidFill>
                  <a:srgbClr val="000000"/>
                </a:solidFill>
              </a:rPr>
              <a:t>filedes</a:t>
            </a:r>
            <a:r>
              <a:rPr kumimoji="1" lang="ko-KR" altLang="en-US" b="1" dirty="0">
                <a:solidFill>
                  <a:srgbClr val="000000"/>
                </a:solidFill>
              </a:rPr>
              <a:t>가 유효하지 않을 경우</a:t>
            </a:r>
            <a:r>
              <a:rPr kumimoji="1" lang="en-US" altLang="ko-KR" b="1" dirty="0">
                <a:solidFill>
                  <a:srgbClr val="000000"/>
                </a:solidFill>
              </a:rPr>
              <a:t>(EFAULT)</a:t>
            </a:r>
          </a:p>
          <a:p>
            <a:pPr marL="800080" lvl="1" indent="-342891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ko-KR" altLang="en-US" b="1" dirty="0">
                <a:solidFill>
                  <a:srgbClr val="000000"/>
                </a:solidFill>
              </a:rPr>
              <a:t>자원이 부족할 경우 </a:t>
            </a:r>
            <a:r>
              <a:rPr kumimoji="1" lang="en-US" altLang="ko-KR" b="1" dirty="0">
                <a:solidFill>
                  <a:srgbClr val="000000"/>
                </a:solidFill>
              </a:rPr>
              <a:t>(ENOBUFS)</a:t>
            </a:r>
            <a:endParaRPr kumimoji="1" lang="en-US" altLang="ko-KR" b="1" dirty="0">
              <a:solidFill>
                <a:srgbClr val="000000"/>
              </a:solidFill>
            </a:endParaRPr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3263900" y="3611566"/>
            <a:ext cx="25654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>
                <a:solidFill>
                  <a:srgbClr val="46413B"/>
                </a:solidFill>
                <a:latin typeface="Tahoma" pitchFamily="34" charset="0"/>
              </a:rPr>
              <a:t>Description</a:t>
            </a:r>
            <a:endParaRPr kumimoji="1" lang="ko-KR" altLang="en-US" sz="1600" b="1">
              <a:solidFill>
                <a:srgbClr val="46413B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73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18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: </a:t>
            </a:r>
            <a:r>
              <a:rPr lang="en-US" altLang="ko-KR" dirty="0" err="1" smtClean="0"/>
              <a:t>pipe.c</a:t>
            </a:r>
            <a:r>
              <a:rPr lang="en-US" altLang="ko-KR" dirty="0" smtClean="0"/>
              <a:t>(1/2)</a:t>
            </a:r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449265" y="748111"/>
            <a:ext cx="7610475" cy="5973367"/>
            <a:chOff x="890587" y="1755775"/>
            <a:chExt cx="7610475" cy="8949874"/>
          </a:xfrm>
        </p:grpSpPr>
        <p:sp>
          <p:nvSpPr>
            <p:cNvPr id="7" name="모서리가 둥근 직사각형 6"/>
            <p:cNvSpPr/>
            <p:nvPr/>
          </p:nvSpPr>
          <p:spPr bwMode="auto">
            <a:xfrm>
              <a:off x="890587" y="2009402"/>
              <a:ext cx="7610475" cy="8696247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&lt;sys/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types.h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unistd.h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stdio.h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stdlib.h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string.h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&gt;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void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read_from_pipe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(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readfile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){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c;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char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buf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[100] = {0,};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read_size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while(1){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if( (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read_size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= read(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readfile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,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buf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, 100)) &gt; 0){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("\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tIn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Child, read size : %d, message : %s\n",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read_size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,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buf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    break;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}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}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("\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tchild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finish\n");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}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void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write_to_pipe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(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writefile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){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write(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writefile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, "write test",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strlen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( "write test" ));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}</a:t>
              </a:r>
              <a:endParaRPr kumimoji="1" lang="en-US" altLang="ko-KR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8" name="TextBox 16"/>
            <p:cNvSpPr txBox="1">
              <a:spLocks noChangeArrowheads="1"/>
            </p:cNvSpPr>
            <p:nvPr/>
          </p:nvSpPr>
          <p:spPr bwMode="auto">
            <a:xfrm>
              <a:off x="3263900" y="1755775"/>
              <a:ext cx="2565400" cy="507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>
                  <a:solidFill>
                    <a:srgbClr val="46413B"/>
                  </a:solidFill>
                  <a:latin typeface="Tahoma" pitchFamily="34" charset="0"/>
                </a:rPr>
                <a:t>Example: </a:t>
              </a:r>
              <a:r>
                <a:rPr kumimoji="1" lang="en-US" altLang="ko-KR" sz="1600" b="1" dirty="0" err="1">
                  <a:solidFill>
                    <a:srgbClr val="46413B"/>
                  </a:solidFill>
                  <a:latin typeface="Tahoma" pitchFamily="34" charset="0"/>
                </a:rPr>
                <a:t>pipe.c</a:t>
              </a:r>
              <a:endParaRPr kumimoji="1" lang="en-US" altLang="ko-KR" sz="1600" b="1" dirty="0">
                <a:solidFill>
                  <a:srgbClr val="46413B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040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19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: </a:t>
            </a:r>
            <a:r>
              <a:rPr lang="en-US" altLang="ko-KR" dirty="0" err="1"/>
              <a:t>pipe.c</a:t>
            </a:r>
            <a:r>
              <a:rPr lang="en-US" altLang="ko-KR" dirty="0"/>
              <a:t>(1/2)</a:t>
            </a:r>
            <a:endParaRPr lang="ko-KR" alt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300041" y="568328"/>
            <a:ext cx="7610475" cy="6153151"/>
            <a:chOff x="-2914650" y="1486405"/>
            <a:chExt cx="7610475" cy="9219246"/>
          </a:xfrm>
        </p:grpSpPr>
        <p:sp>
          <p:nvSpPr>
            <p:cNvPr id="6" name="모서리가 둥근 직사각형 5"/>
            <p:cNvSpPr/>
            <p:nvPr/>
          </p:nvSpPr>
          <p:spPr bwMode="auto">
            <a:xfrm>
              <a:off x="-2914650" y="1648028"/>
              <a:ext cx="7610475" cy="905762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main (void)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{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pid_t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mypipe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[2];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if (pipe (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mypipe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)) {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fprintf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(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stderr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, "Pipe failed. \n");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return EXIT_FAILURE;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}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("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mypipe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[0] : %d,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mypipe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[1] : %d\n",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mypipe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[0],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mypipe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[1]);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if ((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= fork ()) == 0) {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close(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mypipe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[1] 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read_from_pipe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(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mypipe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[0]);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return EXIT_SUCCESS;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} else if (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&lt; 0) {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write( STDERR_FILENO, "fork failed\n",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strlen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( "fork failed\n"));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return EXIT_FAILURE;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} else {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close(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mypipe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[0] 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write_to_pipe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 (</a:t>
              </a:r>
              <a:r>
                <a:rPr kumimoji="1" lang="en-US" altLang="ko-KR" sz="1400" b="1" dirty="0" err="1">
                  <a:solidFill>
                    <a:srgbClr val="000000"/>
                  </a:solidFill>
                </a:rPr>
                <a:t>mypipe</a:t>
              </a:r>
              <a:r>
                <a:rPr kumimoji="1" lang="en-US" altLang="ko-KR" sz="1400" b="1" dirty="0">
                  <a:solidFill>
                    <a:srgbClr val="000000"/>
                  </a:solidFill>
                </a:rPr>
                <a:t>[1]);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wait(NULL);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    return EXIT_SUCCESS;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}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    return 0;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r>
                <a:rPr kumimoji="1" lang="en-US" altLang="ko-KR" sz="1400" b="1" dirty="0">
                  <a:solidFill>
                    <a:srgbClr val="000000"/>
                  </a:solidFill>
                </a:rPr>
                <a:t>}</a:t>
              </a: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  <a:defRPr/>
              </a:pPr>
              <a:endParaRPr kumimoji="1" lang="en-US" altLang="ko-KR" sz="1400" b="1" dirty="0">
                <a:solidFill>
                  <a:srgbClr val="000000"/>
                </a:solidFill>
              </a:endParaRPr>
            </a:p>
            <a:p>
              <a:pPr marL="342891" indent="-342891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 startAt="21"/>
              </a:pPr>
              <a:endParaRPr kumimoji="1" lang="ko-KR" altLang="en-US" sz="1400" b="1" dirty="0">
                <a:solidFill>
                  <a:srgbClr val="FFFFFF"/>
                </a:solidFill>
              </a:endParaRPr>
            </a:p>
          </p:txBody>
        </p:sp>
        <p:sp>
          <p:nvSpPr>
            <p:cNvPr id="7" name="TextBox 16"/>
            <p:cNvSpPr txBox="1">
              <a:spLocks noChangeArrowheads="1"/>
            </p:cNvSpPr>
            <p:nvPr/>
          </p:nvSpPr>
          <p:spPr bwMode="auto">
            <a:xfrm>
              <a:off x="-275366" y="1486405"/>
              <a:ext cx="2565400" cy="507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>
                  <a:solidFill>
                    <a:srgbClr val="46413B"/>
                  </a:solidFill>
                  <a:latin typeface="Tahoma" pitchFamily="34" charset="0"/>
                </a:rPr>
                <a:t>Example: </a:t>
              </a:r>
              <a:r>
                <a:rPr kumimoji="1" lang="en-US" altLang="ko-KR" sz="1600" b="1" dirty="0" err="1">
                  <a:solidFill>
                    <a:srgbClr val="46413B"/>
                  </a:solidFill>
                  <a:latin typeface="Tahoma" pitchFamily="34" charset="0"/>
                </a:rPr>
                <a:t>pipe.c</a:t>
              </a:r>
              <a:endParaRPr kumimoji="1" lang="en-US" altLang="ko-KR" sz="1600" b="1" dirty="0">
                <a:solidFill>
                  <a:srgbClr val="46413B"/>
                </a:solidFill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338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ko-KR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wait system call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 bwMode="auto">
          <a:xfrm>
            <a:off x="1699022" y="1768626"/>
            <a:ext cx="1965723" cy="864395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200" b="1" dirty="0">
                <a:solidFill>
                  <a:srgbClr val="000000"/>
                </a:solidFill>
              </a:rPr>
              <a:t>#include</a:t>
            </a:r>
            <a:r>
              <a:rPr kumimoji="1" lang="ko-KR" altLang="en-US" sz="1200" b="1" dirty="0">
                <a:solidFill>
                  <a:srgbClr val="000000"/>
                </a:solidFill>
              </a:rPr>
              <a:t> 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&lt;sys/</a:t>
            </a:r>
            <a:r>
              <a:rPr kumimoji="1" lang="en-US" altLang="ko-KR" sz="1200" b="1" dirty="0" err="1">
                <a:solidFill>
                  <a:srgbClr val="000000"/>
                </a:solidFill>
              </a:rPr>
              <a:t>types.h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200" b="1" dirty="0">
                <a:solidFill>
                  <a:srgbClr val="000000"/>
                </a:solidFill>
              </a:rPr>
              <a:t>#include &lt;sys/</a:t>
            </a:r>
            <a:r>
              <a:rPr kumimoji="1" lang="en-US" altLang="ko-KR" sz="1200" b="1" dirty="0" err="1">
                <a:solidFill>
                  <a:srgbClr val="000000"/>
                </a:solidFill>
              </a:rPr>
              <a:t>wait.h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200" b="1" dirty="0" err="1">
                <a:solidFill>
                  <a:srgbClr val="000000"/>
                </a:solidFill>
              </a:rPr>
              <a:t>pid_t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 wait(</a:t>
            </a:r>
            <a:r>
              <a:rPr kumimoji="1" lang="en-US" altLang="ko-KR" sz="12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 *status);</a:t>
            </a:r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2191942" y="1661473"/>
            <a:ext cx="979884" cy="2769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>
                <a:solidFill>
                  <a:srgbClr val="46413B"/>
                </a:solidFill>
                <a:latin typeface="Tahoma" pitchFamily="34" charset="0"/>
              </a:rPr>
              <a:t>Synopsis</a:t>
            </a:r>
            <a:endParaRPr kumimoji="1" lang="ko-KR" altLang="en-US" sz="1200" b="1">
              <a:solidFill>
                <a:srgbClr val="46413B"/>
              </a:solidFill>
              <a:latin typeface="Tahoma" pitchFamily="34" charset="0"/>
            </a:endParaRPr>
          </a:p>
        </p:txBody>
      </p:sp>
      <p:sp>
        <p:nvSpPr>
          <p:cNvPr id="7" name="모서리가 둥근 직사각형 6"/>
          <p:cNvSpPr/>
          <p:nvPr/>
        </p:nvSpPr>
        <p:spPr bwMode="auto">
          <a:xfrm>
            <a:off x="3788571" y="1768626"/>
            <a:ext cx="3618311" cy="894755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128585" indent="-12858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ko-KR" altLang="en-US" sz="900" b="1" dirty="0">
                <a:solidFill>
                  <a:srgbClr val="000000"/>
                </a:solidFill>
              </a:rPr>
              <a:t>자식 프로세스 작업이 끝날 때 까지 대기하며</a:t>
            </a:r>
            <a:r>
              <a:rPr kumimoji="1" lang="en-US" altLang="ko-KR" sz="900" b="1" dirty="0">
                <a:solidFill>
                  <a:srgbClr val="000000"/>
                </a:solidFill>
              </a:rPr>
              <a:t>, </a:t>
            </a:r>
            <a:r>
              <a:rPr kumimoji="1" lang="ko-KR" altLang="en-US" sz="900" b="1" dirty="0">
                <a:solidFill>
                  <a:srgbClr val="000000"/>
                </a:solidFill>
              </a:rPr>
              <a:t>자식 프로세스가 종료한 상태를 구함</a:t>
            </a:r>
            <a:endParaRPr kumimoji="1" lang="en-US" altLang="ko-KR" sz="900" b="1" dirty="0">
              <a:solidFill>
                <a:srgbClr val="000000"/>
              </a:solidFill>
            </a:endParaRPr>
          </a:p>
          <a:p>
            <a:pPr marL="128585" indent="-12858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ko-KR" altLang="en-US" sz="900" b="1" dirty="0" err="1">
                <a:solidFill>
                  <a:srgbClr val="000000"/>
                </a:solidFill>
              </a:rPr>
              <a:t>반환값은</a:t>
            </a:r>
            <a:r>
              <a:rPr kumimoji="1" lang="ko-KR" altLang="en-US" sz="900" b="1" dirty="0">
                <a:solidFill>
                  <a:srgbClr val="000000"/>
                </a:solidFill>
              </a:rPr>
              <a:t> 자식의 </a:t>
            </a:r>
            <a:r>
              <a:rPr kumimoji="1" lang="en-US" altLang="ko-KR" sz="900" b="1" dirty="0" err="1">
                <a:solidFill>
                  <a:srgbClr val="000000"/>
                </a:solidFill>
              </a:rPr>
              <a:t>pid</a:t>
            </a:r>
            <a:endParaRPr kumimoji="1" lang="en-US" altLang="ko-KR" sz="900" b="1" dirty="0">
              <a:solidFill>
                <a:srgbClr val="000000"/>
              </a:solidFill>
            </a:endParaRPr>
          </a:p>
          <a:p>
            <a:pPr marL="128585" indent="-12858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ko-KR" altLang="en-US" sz="900" b="1" dirty="0">
                <a:solidFill>
                  <a:srgbClr val="000000"/>
                </a:solidFill>
              </a:rPr>
              <a:t>오류가 발생할 경우 </a:t>
            </a:r>
            <a:r>
              <a:rPr kumimoji="1" lang="en-US" altLang="ko-KR" sz="900" b="1" dirty="0">
                <a:solidFill>
                  <a:srgbClr val="000000"/>
                </a:solidFill>
              </a:rPr>
              <a:t>-1</a:t>
            </a:r>
          </a:p>
          <a:p>
            <a:pPr marL="128585" indent="-12858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kumimoji="1" lang="en-US" altLang="ko-KR" sz="900" b="1" dirty="0">
              <a:solidFill>
                <a:srgbClr val="000000"/>
              </a:solidFill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2758084" y="2738024"/>
            <a:ext cx="2839640" cy="736451"/>
            <a:chOff x="4443413" y="3543300"/>
            <a:chExt cx="3786187" cy="981935"/>
          </a:xfrm>
        </p:grpSpPr>
        <p:sp>
          <p:nvSpPr>
            <p:cNvPr id="10" name="대각선 방향의 모서리가 둥근 사각형 9"/>
            <p:cNvSpPr/>
            <p:nvPr/>
          </p:nvSpPr>
          <p:spPr bwMode="auto">
            <a:xfrm>
              <a:off x="4443413" y="3782285"/>
              <a:ext cx="3786187" cy="742950"/>
            </a:xfrm>
            <a:prstGeom prst="round2DiagRect">
              <a:avLst/>
            </a:prstGeom>
            <a:ln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1051" b="1" dirty="0">
                  <a:solidFill>
                    <a:srgbClr val="000000"/>
                  </a:solidFill>
                </a:rPr>
                <a:t>ECHILD : </a:t>
              </a:r>
              <a:r>
                <a:rPr kumimoji="1" lang="ko-KR" altLang="en-US" sz="1051" b="1" dirty="0">
                  <a:solidFill>
                    <a:srgbClr val="000000"/>
                  </a:solidFill>
                </a:rPr>
                <a:t>자식이 </a:t>
              </a:r>
              <a:r>
                <a:rPr kumimoji="1" lang="ko-KR" altLang="en-US" sz="1051" b="1" dirty="0" err="1">
                  <a:solidFill>
                    <a:srgbClr val="000000"/>
                  </a:solidFill>
                </a:rPr>
                <a:t>없을경우</a:t>
              </a:r>
              <a:r>
                <a:rPr kumimoji="1" lang="en-US" altLang="ko-KR" sz="1051" b="1" dirty="0">
                  <a:solidFill>
                    <a:srgbClr val="000000"/>
                  </a:solidFill>
                </a:rPr>
                <a:t>, Integer</a:t>
              </a:r>
              <a:r>
                <a:rPr kumimoji="1" lang="ko-KR" altLang="en-US" sz="1051" b="1" dirty="0">
                  <a:solidFill>
                    <a:srgbClr val="000000"/>
                  </a:solidFill>
                </a:rPr>
                <a:t>로 </a:t>
              </a:r>
              <a:r>
                <a:rPr kumimoji="1" lang="en-US" altLang="ko-KR" sz="1051" b="1" dirty="0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11" name="TextBox 16"/>
            <p:cNvSpPr txBox="1">
              <a:spLocks noChangeArrowheads="1"/>
            </p:cNvSpPr>
            <p:nvPr/>
          </p:nvSpPr>
          <p:spPr bwMode="auto">
            <a:xfrm>
              <a:off x="5507038" y="3543300"/>
              <a:ext cx="1658937" cy="3077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900" b="1">
                  <a:solidFill>
                    <a:srgbClr val="46413B"/>
                  </a:solidFill>
                  <a:latin typeface="Tahoma" pitchFamily="34" charset="0"/>
                </a:rPr>
                <a:t>errno</a:t>
              </a:r>
              <a:endParaRPr kumimoji="1" lang="ko-KR" altLang="en-US" sz="900" b="1">
                <a:solidFill>
                  <a:srgbClr val="46413B"/>
                </a:solidFill>
                <a:latin typeface="Tahoma" pitchFamily="34" charset="0"/>
              </a:endParaRPr>
            </a:p>
          </p:txBody>
        </p:sp>
      </p:grpSp>
      <p:sp>
        <p:nvSpPr>
          <p:cNvPr id="12" name="TextBox 8"/>
          <p:cNvSpPr txBox="1">
            <a:spLocks noChangeArrowheads="1"/>
          </p:cNvSpPr>
          <p:nvPr/>
        </p:nvSpPr>
        <p:spPr bwMode="auto">
          <a:xfrm>
            <a:off x="5041110" y="1569010"/>
            <a:ext cx="1113235" cy="2769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46413B"/>
                </a:solidFill>
                <a:latin typeface="Tahoma" pitchFamily="34" charset="0"/>
              </a:rPr>
              <a:t>Description</a:t>
            </a:r>
            <a:endParaRPr kumimoji="1" lang="ko-KR" altLang="en-US" sz="1200" b="1" dirty="0">
              <a:solidFill>
                <a:srgbClr val="46413B"/>
              </a:solidFill>
              <a:latin typeface="Tahoma" pitchFamily="34" charset="0"/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/>
          </p:nvPr>
        </p:nvGraphicFramePr>
        <p:xfrm>
          <a:off x="2191941" y="3994673"/>
          <a:ext cx="4752120" cy="83439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911640"/>
                <a:gridCol w="1920240"/>
                <a:gridCol w="1920240"/>
              </a:tblGrid>
              <a:tr h="278131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8bit</a:t>
                      </a:r>
                      <a:endParaRPr lang="ko-KR" altLang="en-US" sz="1100" dirty="0"/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8bit</a:t>
                      </a:r>
                      <a:endParaRPr lang="ko-KR" altLang="en-US" sz="1100" dirty="0"/>
                    </a:p>
                  </a:txBody>
                  <a:tcPr marL="68580" marR="68580" marT="34291" marB="34291"/>
                </a:tc>
              </a:tr>
              <a:tr h="2781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정상 종료</a:t>
                      </a:r>
                      <a:endParaRPr lang="ko-KR" altLang="en-US" sz="1100" dirty="0"/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프로세스 </a:t>
                      </a:r>
                      <a:r>
                        <a:rPr lang="ko-KR" altLang="en-US" sz="1100" dirty="0" err="1" smtClean="0"/>
                        <a:t>반환값</a:t>
                      </a:r>
                      <a:endParaRPr lang="ko-KR" altLang="en-US" sz="1100" dirty="0"/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0</a:t>
                      </a:r>
                      <a:endParaRPr lang="ko-KR" altLang="en-US" sz="1100" dirty="0"/>
                    </a:p>
                  </a:txBody>
                  <a:tcPr marL="68580" marR="68580" marT="34291" marB="34291"/>
                </a:tc>
              </a:tr>
              <a:tr h="2781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비정상 종료</a:t>
                      </a:r>
                      <a:endParaRPr lang="ko-KR" altLang="en-US" sz="1100" dirty="0"/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0</a:t>
                      </a:r>
                      <a:endParaRPr lang="ko-KR" altLang="en-US" sz="1100" dirty="0"/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종료시킨 시그널 번호</a:t>
                      </a:r>
                      <a:endParaRPr lang="ko-KR" altLang="en-US" sz="1100" dirty="0"/>
                    </a:p>
                  </a:txBody>
                  <a:tcPr marL="68580" marR="68580" marT="34291" marB="342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6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20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실행 결과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42" y="1273550"/>
            <a:ext cx="5286375" cy="2266951"/>
          </a:xfrm>
          <a:prstGeom prst="rect">
            <a:avLst/>
          </a:prstGeom>
        </p:spPr>
      </p:pic>
      <p:sp>
        <p:nvSpPr>
          <p:cNvPr id="6" name="모서리가 둥근 사각형 설명선 5"/>
          <p:cNvSpPr/>
          <p:nvPr/>
        </p:nvSpPr>
        <p:spPr bwMode="auto">
          <a:xfrm>
            <a:off x="6142618" y="1140312"/>
            <a:ext cx="2677535" cy="408791"/>
          </a:xfrm>
          <a:prstGeom prst="wedgeRoundRectCallout">
            <a:avLst>
              <a:gd name="adj1" fmla="val -178329"/>
              <a:gd name="adj2" fmla="val 11776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400" b="1" dirty="0">
                <a:solidFill>
                  <a:srgbClr val="333333"/>
                </a:solidFill>
                <a:ea typeface="산돌고딕B" pitchFamily="18" charset="-127"/>
              </a:rPr>
              <a:t>비어있는 </a:t>
            </a: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FD</a:t>
            </a:r>
            <a:r>
              <a:rPr kumimoji="1" lang="ko-KR" altLang="en-US" sz="1400" b="1" dirty="0">
                <a:solidFill>
                  <a:srgbClr val="333333"/>
                </a:solidFill>
                <a:ea typeface="산돌고딕B" pitchFamily="18" charset="-127"/>
              </a:rPr>
              <a:t>를 할당</a:t>
            </a:r>
          </a:p>
        </p:txBody>
      </p:sp>
      <p:sp>
        <p:nvSpPr>
          <p:cNvPr id="7" name="모서리가 둥근 사각형 설명선 6"/>
          <p:cNvSpPr/>
          <p:nvPr/>
        </p:nvSpPr>
        <p:spPr bwMode="auto">
          <a:xfrm>
            <a:off x="6142618" y="3096747"/>
            <a:ext cx="2677535" cy="408791"/>
          </a:xfrm>
          <a:prstGeom prst="wedgeRoundRectCallout">
            <a:avLst>
              <a:gd name="adj1" fmla="val -148999"/>
              <a:gd name="adj2" fmla="val -28223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child</a:t>
            </a:r>
            <a:r>
              <a:rPr kumimoji="1" lang="ko-KR" altLang="en-US" sz="1400" b="1" dirty="0">
                <a:solidFill>
                  <a:srgbClr val="333333"/>
                </a:solidFill>
                <a:ea typeface="산돌고딕B" pitchFamily="18" charset="-127"/>
              </a:rPr>
              <a:t>에서 출력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2430" y="4730015"/>
            <a:ext cx="7874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b="1" dirty="0">
                <a:solidFill>
                  <a:srgbClr val="FF0000"/>
                </a:solidFill>
                <a:latin typeface="Tahoma" charset="0"/>
              </a:rPr>
              <a:t>부모의 </a:t>
            </a:r>
            <a:r>
              <a:rPr kumimoji="1" lang="en-US" altLang="ko-KR" b="1" dirty="0">
                <a:solidFill>
                  <a:srgbClr val="FF0000"/>
                </a:solidFill>
                <a:latin typeface="Tahoma" charset="0"/>
              </a:rPr>
              <a:t>write( </a:t>
            </a:r>
            <a:r>
              <a:rPr kumimoji="1" lang="en-US" altLang="ko-KR" b="1" dirty="0" err="1">
                <a:solidFill>
                  <a:srgbClr val="FF0000"/>
                </a:solidFill>
                <a:latin typeface="Tahoma" charset="0"/>
              </a:rPr>
              <a:t>writefile</a:t>
            </a:r>
            <a:r>
              <a:rPr kumimoji="1" lang="en-US" altLang="ko-KR" b="1" dirty="0">
                <a:solidFill>
                  <a:srgbClr val="FF0000"/>
                </a:solidFill>
                <a:latin typeface="Tahoma" charset="0"/>
              </a:rPr>
              <a:t>.... )</a:t>
            </a:r>
            <a:r>
              <a:rPr kumimoji="1" lang="ko-KR" altLang="en-US" b="1" dirty="0">
                <a:solidFill>
                  <a:srgbClr val="FF0000"/>
                </a:solidFill>
                <a:latin typeface="Tahoma" charset="0"/>
              </a:rPr>
              <a:t>을 통해 문자열을 자식 프로세스에게 전달한 것을 알 수 있다</a:t>
            </a:r>
            <a:r>
              <a:rPr kumimoji="1" lang="en-US" altLang="ko-KR" b="1" dirty="0">
                <a:solidFill>
                  <a:srgbClr val="FF0000"/>
                </a:solidFill>
                <a:latin typeface="Tahoma" charset="0"/>
              </a:rPr>
              <a:t>. </a:t>
            </a:r>
            <a:endParaRPr kumimoji="1" lang="ko-KR" altLang="en-US" b="1" dirty="0">
              <a:solidFill>
                <a:srgbClr val="FF000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71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 smtClean="0"/>
              <a:t>Goal </a:t>
            </a:r>
          </a:p>
          <a:p>
            <a:pPr lvl="1"/>
            <a:r>
              <a:rPr lang="en-US" altLang="ko-KR" dirty="0" err="1" smtClean="0"/>
              <a:t>ps</a:t>
            </a:r>
            <a:r>
              <a:rPr lang="en-US" altLang="ko-KR" dirty="0" smtClean="0"/>
              <a:t> | sort </a:t>
            </a:r>
            <a:r>
              <a:rPr lang="ko-KR" altLang="en-US" dirty="0" smtClean="0"/>
              <a:t>구현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21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Goal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815" y="2295527"/>
            <a:ext cx="5286375" cy="226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59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22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: </a:t>
            </a:r>
            <a:r>
              <a:rPr lang="en-US" altLang="ko-KR" dirty="0" err="1" smtClean="0"/>
              <a:t>pipedup.c</a:t>
            </a:r>
            <a:r>
              <a:rPr lang="en-US" altLang="ko-KR" dirty="0" smtClean="0"/>
              <a:t>(1/2)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 bwMode="auto">
          <a:xfrm>
            <a:off x="741366" y="1254501"/>
            <a:ext cx="7610475" cy="3758565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#include &lt;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errno.h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&gt;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#include &lt;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stdio.h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&gt;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#include &lt;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unistd.h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&gt;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#include &lt;sys/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types.h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&gt;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endParaRPr kumimoji="1" lang="en-US" altLang="ko-KR" sz="1400" b="1" dirty="0">
              <a:solidFill>
                <a:srgbClr val="000000"/>
              </a:solidFill>
            </a:endParaRP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kumimoji="1" lang="en-US" altLang="ko-KR" sz="14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 main(void) {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endParaRPr kumimoji="1" lang="en-US" altLang="ko-KR" sz="1400" b="1" dirty="0">
              <a:solidFill>
                <a:srgbClr val="000000"/>
              </a:solidFill>
            </a:endParaRP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pid_t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childpid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[2];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endParaRPr kumimoji="1" lang="en-US" altLang="ko-KR" sz="1400" b="1" dirty="0">
              <a:solidFill>
                <a:srgbClr val="000000"/>
              </a:solidFill>
            </a:endParaRP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if ((pipe(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) == -1) || ((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childpid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 = fork()) == -1)) {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perror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("Failed to setup pipeline");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return 1;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}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</a:t>
            </a:r>
          </a:p>
        </p:txBody>
      </p:sp>
      <p:sp>
        <p:nvSpPr>
          <p:cNvPr id="7" name="TextBox 12"/>
          <p:cNvSpPr txBox="1">
            <a:spLocks noChangeArrowheads="1"/>
          </p:cNvSpPr>
          <p:nvPr/>
        </p:nvSpPr>
        <p:spPr bwMode="auto">
          <a:xfrm>
            <a:off x="3263900" y="1089402"/>
            <a:ext cx="25654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46413B"/>
                </a:solidFill>
                <a:latin typeface="Tahoma" pitchFamily="34" charset="0"/>
              </a:rPr>
              <a:t>Example: </a:t>
            </a:r>
            <a:r>
              <a:rPr kumimoji="1" lang="en-US" altLang="ko-KR" sz="1600" b="1" dirty="0" err="1">
                <a:solidFill>
                  <a:srgbClr val="46413B"/>
                </a:solidFill>
                <a:latin typeface="Tahoma" pitchFamily="34" charset="0"/>
              </a:rPr>
              <a:t>pipedup.c</a:t>
            </a:r>
            <a:endParaRPr kumimoji="1" lang="ko-KR" altLang="en-US" sz="1600" b="1" dirty="0">
              <a:solidFill>
                <a:srgbClr val="46413B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87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23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: </a:t>
            </a:r>
            <a:r>
              <a:rPr lang="en-US" altLang="ko-KR" dirty="0" err="1" smtClean="0"/>
              <a:t>pipedup.c</a:t>
            </a:r>
            <a:r>
              <a:rPr lang="en-US" altLang="ko-KR" dirty="0" smtClean="0"/>
              <a:t>(2/2)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 bwMode="auto">
          <a:xfrm>
            <a:off x="741366" y="849856"/>
            <a:ext cx="7610475" cy="5787615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if 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(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childpid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 == 0) 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{</a:t>
            </a:r>
            <a:endParaRPr kumimoji="1" lang="en-US" altLang="ko-KR" sz="1400" b="1" dirty="0">
              <a:solidFill>
                <a:srgbClr val="000000"/>
              </a:solidFill>
            </a:endParaRP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if ( dup2(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[1], STDOUT_FILENO) == -1)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   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perror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("Failed to redirect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stdout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 of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ls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");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else {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    close(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[0]);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    close(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[1]);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   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execl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("/bin/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ps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","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ps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",  NULL);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   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perror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("Failed to exec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ls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");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}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return 1;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}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endParaRPr kumimoji="1" lang="en-US" altLang="ko-KR" sz="1400" b="1" dirty="0">
              <a:solidFill>
                <a:srgbClr val="000000"/>
              </a:solidFill>
            </a:endParaRP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if ( dup2(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[0], STDIN_FILENO) == -1) /* sort is the parent */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perror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("Failed to redirect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stdin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 of sort");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else {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close(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[0]);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close(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[1]);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execl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("/bin/sort", "sort", "-r", NULL);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perror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("Failed to exec sort");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}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endParaRPr kumimoji="1" lang="en-US" altLang="ko-KR" sz="1400" b="1" dirty="0">
              <a:solidFill>
                <a:srgbClr val="000000"/>
              </a:solidFill>
            </a:endParaRP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return 0;</a:t>
            </a:r>
          </a:p>
          <a:p>
            <a:pPr marL="342891" indent="-3428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 startAt="13"/>
              <a:defRPr/>
            </a:pPr>
            <a:r>
              <a:rPr kumimoji="1" lang="en-US" altLang="ko-KR" sz="1400" b="1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7" name="TextBox 12"/>
          <p:cNvSpPr txBox="1">
            <a:spLocks noChangeArrowheads="1"/>
          </p:cNvSpPr>
          <p:nvPr/>
        </p:nvSpPr>
        <p:spPr bwMode="auto">
          <a:xfrm>
            <a:off x="3319463" y="765851"/>
            <a:ext cx="25654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46413B"/>
                </a:solidFill>
                <a:latin typeface="Tahoma" pitchFamily="34" charset="0"/>
              </a:rPr>
              <a:t>Example: </a:t>
            </a:r>
            <a:r>
              <a:rPr kumimoji="1" lang="en-US" altLang="ko-KR" sz="1600" b="1" dirty="0" err="1">
                <a:solidFill>
                  <a:srgbClr val="46413B"/>
                </a:solidFill>
                <a:latin typeface="Tahoma" pitchFamily="34" charset="0"/>
              </a:rPr>
              <a:t>pipedup.c</a:t>
            </a:r>
            <a:endParaRPr kumimoji="1" lang="ko-KR" altLang="en-US" sz="1600" b="1" dirty="0">
              <a:solidFill>
                <a:srgbClr val="46413B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99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24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실행 결과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9414" y="1160423"/>
            <a:ext cx="5286375" cy="226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2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25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동작 과정</a:t>
            </a:r>
            <a:endParaRPr lang="ko-KR" altLang="en-US" dirty="0"/>
          </a:p>
        </p:txBody>
      </p:sp>
      <p:grpSp>
        <p:nvGrpSpPr>
          <p:cNvPr id="13" name="그룹 12"/>
          <p:cNvGrpSpPr/>
          <p:nvPr/>
        </p:nvGrpSpPr>
        <p:grpSpPr>
          <a:xfrm>
            <a:off x="4602164" y="1000867"/>
            <a:ext cx="1079687" cy="1559452"/>
            <a:chOff x="1882589" y="1624405"/>
            <a:chExt cx="1280160" cy="1559452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직사각형 4"/>
            <p:cNvSpPr/>
            <p:nvPr/>
          </p:nvSpPr>
          <p:spPr bwMode="auto">
            <a:xfrm>
              <a:off x="1882589" y="1624405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STDIN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 bwMode="auto">
            <a:xfrm>
              <a:off x="1882589" y="1936376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STDOUT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1882589" y="2248347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STDERR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882589" y="2559915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FF0000"/>
                  </a:solidFill>
                  <a:ea typeface="산돌고딕B" pitchFamily="18" charset="-127"/>
                </a:rPr>
                <a:t>pipe read</a:t>
              </a:r>
              <a:endParaRPr kumimoji="1" lang="ko-KR" altLang="en-US" sz="1400" b="1" dirty="0">
                <a:solidFill>
                  <a:srgbClr val="FF0000"/>
                </a:solidFill>
                <a:ea typeface="산돌고딕B" pitchFamily="18" charset="-127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1882589" y="2871886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FF0000"/>
                  </a:solidFill>
                  <a:latin typeface="Tahoma" charset="0"/>
                  <a:ea typeface="산돌고딕B" pitchFamily="18" charset="-127"/>
                </a:rPr>
                <a:t>pipe </a:t>
              </a:r>
              <a:r>
                <a:rPr kumimoji="1" lang="en-US" altLang="ko-KR" sz="1400" b="1" dirty="0">
                  <a:solidFill>
                    <a:srgbClr val="FF0000"/>
                  </a:solidFill>
                  <a:latin typeface="Tahoma" charset="0"/>
                  <a:ea typeface="산돌고딕B" pitchFamily="18" charset="-127"/>
                </a:rPr>
                <a:t>write</a:t>
              </a:r>
              <a:endParaRPr kumimoji="1" lang="ko-KR" altLang="en-US" sz="1400" b="1" dirty="0">
                <a:solidFill>
                  <a:srgbClr val="FF0000"/>
                </a:solidFill>
                <a:latin typeface="Tahoma" charset="0"/>
                <a:ea typeface="산돌고딕B" pitchFamily="18" charset="-127"/>
              </a:endParaRPr>
            </a:p>
          </p:txBody>
        </p:sp>
      </p:grp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5681850" y="1008807"/>
            <a:ext cx="3600451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 main(void)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pid_t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childpid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[2];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</a:t>
            </a:r>
            <a:r>
              <a:rPr kumimoji="1" lang="en-US" altLang="ko-KR" sz="1400" b="1" dirty="0">
                <a:solidFill>
                  <a:srgbClr val="FF0000"/>
                </a:solidFill>
              </a:rPr>
              <a:t>if (( pipe( </a:t>
            </a:r>
            <a:r>
              <a:rPr kumimoji="1" lang="en-US" altLang="ko-KR" sz="1400" b="1" dirty="0" err="1">
                <a:solidFill>
                  <a:srgbClr val="FF0000"/>
                </a:solidFill>
              </a:rPr>
              <a:t>fd</a:t>
            </a:r>
            <a:r>
              <a:rPr kumimoji="1" lang="en-US" altLang="ko-KR" sz="1400" b="1" dirty="0">
                <a:solidFill>
                  <a:srgbClr val="FF0000"/>
                </a:solidFill>
              </a:rPr>
              <a:t> ) == -1) || ((</a:t>
            </a:r>
            <a:r>
              <a:rPr kumimoji="1" lang="en-US" altLang="ko-KR" sz="1400" b="1" dirty="0" err="1">
                <a:solidFill>
                  <a:srgbClr val="FF0000"/>
                </a:solidFill>
              </a:rPr>
              <a:t>childpid</a:t>
            </a:r>
            <a:r>
              <a:rPr kumimoji="1" lang="en-US" altLang="ko-KR" sz="1400" b="1" dirty="0">
                <a:solidFill>
                  <a:srgbClr val="FF0000"/>
                </a:solidFill>
              </a:rPr>
              <a:t> = fork()) == -1))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        </a:t>
            </a:r>
            <a:r>
              <a:rPr kumimoji="1" lang="en-US" altLang="ko-KR" sz="1400" b="1" dirty="0" err="1">
                <a:solidFill>
                  <a:srgbClr val="000000"/>
                </a:solidFill>
              </a:rPr>
              <a:t>perror</a:t>
            </a:r>
            <a:r>
              <a:rPr kumimoji="1" lang="en-US" altLang="ko-KR" sz="1400" b="1" dirty="0">
                <a:solidFill>
                  <a:srgbClr val="000000"/>
                </a:solidFill>
              </a:rPr>
              <a:t>("Failed to setup pipeline");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        return 1;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000000"/>
                </a:solidFill>
              </a:rPr>
              <a:t>     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ko-KR" altLang="en-US" sz="1400" b="1" dirty="0">
              <a:solidFill>
                <a:srgbClr val="000000"/>
              </a:solidFill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4602164" y="4029817"/>
            <a:ext cx="1079687" cy="1559452"/>
            <a:chOff x="1882589" y="1624405"/>
            <a:chExt cx="1280160" cy="1559452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직사각형 23"/>
            <p:cNvSpPr/>
            <p:nvPr/>
          </p:nvSpPr>
          <p:spPr bwMode="auto">
            <a:xfrm>
              <a:off x="1882589" y="1624405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STDIN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25" name="직사각형 24"/>
            <p:cNvSpPr/>
            <p:nvPr/>
          </p:nvSpPr>
          <p:spPr bwMode="auto">
            <a:xfrm>
              <a:off x="1882589" y="1936376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STDOUT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1882589" y="2248347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STDERR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27" name="직사각형 26"/>
            <p:cNvSpPr/>
            <p:nvPr/>
          </p:nvSpPr>
          <p:spPr bwMode="auto">
            <a:xfrm>
              <a:off x="1882589" y="2559915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FF0000"/>
                  </a:solidFill>
                  <a:latin typeface="Tahoma" charset="0"/>
                  <a:ea typeface="산돌고딕B" pitchFamily="18" charset="-127"/>
                </a:rPr>
                <a:t>pipe read</a:t>
              </a:r>
              <a:endParaRPr kumimoji="1" lang="ko-KR" altLang="en-US" sz="1400" b="1" dirty="0">
                <a:solidFill>
                  <a:srgbClr val="FF0000"/>
                </a:solidFill>
                <a:latin typeface="Tahoma" charset="0"/>
                <a:ea typeface="산돌고딕B" pitchFamily="18" charset="-127"/>
              </a:endParaRPr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1882589" y="2871886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FF0000"/>
                  </a:solidFill>
                  <a:latin typeface="Tahoma" charset="0"/>
                  <a:ea typeface="산돌고딕B" pitchFamily="18" charset="-127"/>
                </a:rPr>
                <a:t>pipe </a:t>
              </a:r>
              <a:r>
                <a:rPr kumimoji="1" lang="en-US" altLang="ko-KR" sz="1400" b="1" dirty="0">
                  <a:solidFill>
                    <a:srgbClr val="FF0000"/>
                  </a:solidFill>
                  <a:latin typeface="Tahoma" charset="0"/>
                  <a:ea typeface="산돌고딕B" pitchFamily="18" charset="-127"/>
                </a:rPr>
                <a:t>write</a:t>
              </a:r>
              <a:endParaRPr kumimoji="1" lang="ko-KR" altLang="en-US" sz="1400" b="1" dirty="0">
                <a:solidFill>
                  <a:srgbClr val="FF0000"/>
                </a:solidFill>
                <a:latin typeface="Tahoma" charset="0"/>
                <a:ea typeface="산돌고딕B" pitchFamily="18" charset="-127"/>
              </a:endParaRPr>
            </a:p>
          </p:txBody>
        </p:sp>
      </p:grpSp>
      <p:sp>
        <p:nvSpPr>
          <p:cNvPr id="30" name="타원 29"/>
          <p:cNvSpPr/>
          <p:nvPr/>
        </p:nvSpPr>
        <p:spPr bwMode="auto">
          <a:xfrm>
            <a:off x="1619254" y="2006353"/>
            <a:ext cx="1171575" cy="5564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Parent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sp>
        <p:nvSpPr>
          <p:cNvPr id="31" name="타원 30"/>
          <p:cNvSpPr/>
          <p:nvPr/>
        </p:nvSpPr>
        <p:spPr bwMode="auto">
          <a:xfrm>
            <a:off x="1619254" y="4099793"/>
            <a:ext cx="1171575" cy="5564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Child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1514352" y="3015082"/>
            <a:ext cx="1381375" cy="338554"/>
            <a:chOff x="1514349" y="2856572"/>
            <a:chExt cx="1381375" cy="33855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2" name="원통 31"/>
            <p:cNvSpPr/>
            <p:nvPr/>
          </p:nvSpPr>
          <p:spPr bwMode="auto">
            <a:xfrm rot="5400000">
              <a:off x="2093118" y="2330196"/>
              <a:ext cx="223837" cy="1381375"/>
            </a:xfrm>
            <a:prstGeom prst="can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81162" y="2856572"/>
              <a:ext cx="1052512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Tahoma" charset="0"/>
                </a:rPr>
                <a:t>Pipe</a:t>
              </a:r>
              <a:endParaRPr kumimoji="1" lang="ko-KR" altLang="en-US" sz="1600" b="1" dirty="0">
                <a:solidFill>
                  <a:srgbClr val="000000"/>
                </a:solidFill>
                <a:latin typeface="Tahoma" charset="0"/>
              </a:endParaRPr>
            </a:p>
          </p:txBody>
        </p:sp>
      </p:grpSp>
      <p:pic>
        <p:nvPicPr>
          <p:cNvPr id="35" name="그림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15" y="1554111"/>
            <a:ext cx="602764" cy="311568"/>
          </a:xfrm>
          <a:prstGeom prst="rect">
            <a:avLst/>
          </a:prstGeom>
        </p:spPr>
      </p:pic>
      <p:pic>
        <p:nvPicPr>
          <p:cNvPr id="36" name="그림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452" y="1311227"/>
            <a:ext cx="485775" cy="485775"/>
          </a:xfrm>
          <a:prstGeom prst="rect">
            <a:avLst/>
          </a:prstGeom>
        </p:spPr>
      </p:pic>
      <p:cxnSp>
        <p:nvCxnSpPr>
          <p:cNvPr id="38" name="구부러진 연결선 37"/>
          <p:cNvCxnSpPr>
            <a:stCxn id="35" idx="3"/>
            <a:endCxn id="30" idx="1"/>
          </p:cNvCxnSpPr>
          <p:nvPr/>
        </p:nvCxnSpPr>
        <p:spPr bwMode="auto">
          <a:xfrm>
            <a:off x="1056479" y="1709895"/>
            <a:ext cx="734344" cy="377952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구부러진 연결선 39"/>
          <p:cNvCxnSpPr>
            <a:stCxn id="30" idx="0"/>
            <a:endCxn id="36" idx="2"/>
          </p:cNvCxnSpPr>
          <p:nvPr/>
        </p:nvCxnSpPr>
        <p:spPr bwMode="auto">
          <a:xfrm rot="16200000" flipV="1">
            <a:off x="1967015" y="1768328"/>
            <a:ext cx="209353" cy="2667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구부러진 연결선 46"/>
          <p:cNvCxnSpPr>
            <a:stCxn id="30" idx="7"/>
          </p:cNvCxnSpPr>
          <p:nvPr/>
        </p:nvCxnSpPr>
        <p:spPr bwMode="auto">
          <a:xfrm rot="5400000" flipH="1" flipV="1">
            <a:off x="2516063" y="1813088"/>
            <a:ext cx="377952" cy="17157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1190628" y="1797002"/>
            <a:ext cx="238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0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85977" y="1660707"/>
            <a:ext cx="238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1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53522" y="1863246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2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cxnSp>
        <p:nvCxnSpPr>
          <p:cNvPr id="54" name="구부러진 연결선 53"/>
          <p:cNvCxnSpPr>
            <a:stCxn id="32" idx="0"/>
            <a:endCxn id="30" idx="6"/>
          </p:cNvCxnSpPr>
          <p:nvPr/>
        </p:nvCxnSpPr>
        <p:spPr bwMode="auto">
          <a:xfrm flipH="1" flipV="1">
            <a:off x="2790826" y="2284597"/>
            <a:ext cx="48940" cy="894793"/>
          </a:xfrm>
          <a:prstGeom prst="curvedConnector3">
            <a:avLst>
              <a:gd name="adj1" fmla="val -36710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구부러진 연결선 54"/>
          <p:cNvCxnSpPr>
            <a:stCxn id="30" idx="2"/>
            <a:endCxn id="32" idx="3"/>
          </p:cNvCxnSpPr>
          <p:nvPr/>
        </p:nvCxnSpPr>
        <p:spPr bwMode="auto">
          <a:xfrm rot="10800000" flipV="1">
            <a:off x="1514353" y="2284595"/>
            <a:ext cx="104901" cy="894793"/>
          </a:xfrm>
          <a:prstGeom prst="curvedConnector3">
            <a:avLst>
              <a:gd name="adj1" fmla="val 21792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062458" y="2454992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3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91422" y="2599143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4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pic>
        <p:nvPicPr>
          <p:cNvPr id="62" name="그림 6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62" y="5131295"/>
            <a:ext cx="602764" cy="311568"/>
          </a:xfrm>
          <a:prstGeom prst="rect">
            <a:avLst/>
          </a:prstGeom>
        </p:spPr>
      </p:pic>
      <p:pic>
        <p:nvPicPr>
          <p:cNvPr id="63" name="그림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52" y="5221878"/>
            <a:ext cx="485775" cy="485775"/>
          </a:xfrm>
          <a:prstGeom prst="rect">
            <a:avLst/>
          </a:prstGeom>
        </p:spPr>
      </p:pic>
      <p:cxnSp>
        <p:nvCxnSpPr>
          <p:cNvPr id="65" name="구부러진 연결선 64"/>
          <p:cNvCxnSpPr>
            <a:stCxn id="62" idx="0"/>
            <a:endCxn id="31" idx="3"/>
          </p:cNvCxnSpPr>
          <p:nvPr/>
        </p:nvCxnSpPr>
        <p:spPr bwMode="auto">
          <a:xfrm rot="5400000" flipH="1" flipV="1">
            <a:off x="1061775" y="4402247"/>
            <a:ext cx="556516" cy="9015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구부러진 연결선 68"/>
          <p:cNvCxnSpPr>
            <a:stCxn id="31" idx="4"/>
            <a:endCxn id="63" idx="0"/>
          </p:cNvCxnSpPr>
          <p:nvPr/>
        </p:nvCxnSpPr>
        <p:spPr bwMode="auto">
          <a:xfrm rot="5400000">
            <a:off x="1807939" y="4824778"/>
            <a:ext cx="565600" cy="2286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구부러진 연결선 71"/>
          <p:cNvCxnSpPr>
            <a:stCxn id="31" idx="5"/>
          </p:cNvCxnSpPr>
          <p:nvPr/>
        </p:nvCxnSpPr>
        <p:spPr bwMode="auto">
          <a:xfrm rot="16200000" flipH="1">
            <a:off x="2548225" y="4645809"/>
            <a:ext cx="556516" cy="41446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구부러진 연결선 74"/>
          <p:cNvCxnSpPr>
            <a:stCxn id="31" idx="2"/>
            <a:endCxn id="32" idx="3"/>
          </p:cNvCxnSpPr>
          <p:nvPr/>
        </p:nvCxnSpPr>
        <p:spPr bwMode="auto">
          <a:xfrm rot="10800000">
            <a:off x="1514353" y="3179391"/>
            <a:ext cx="104901" cy="1198647"/>
          </a:xfrm>
          <a:prstGeom prst="curvedConnector3">
            <a:avLst>
              <a:gd name="adj1" fmla="val 21792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구부러진 연결선 81"/>
          <p:cNvCxnSpPr>
            <a:stCxn id="32" idx="0"/>
            <a:endCxn id="31" idx="6"/>
          </p:cNvCxnSpPr>
          <p:nvPr/>
        </p:nvCxnSpPr>
        <p:spPr bwMode="auto">
          <a:xfrm flipH="1">
            <a:off x="2790826" y="3179390"/>
            <a:ext cx="48940" cy="1198647"/>
          </a:xfrm>
          <a:prstGeom prst="curvedConnector3">
            <a:avLst>
              <a:gd name="adj1" fmla="val -36710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79488" y="4681230"/>
            <a:ext cx="238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0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779833" y="4883388"/>
            <a:ext cx="238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1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599022" y="4809746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2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999253" y="3928176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3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199924" y="3695444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4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2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8" grpId="0"/>
      <p:bldP spid="59" grpId="0"/>
      <p:bldP spid="97" grpId="0"/>
      <p:bldP spid="98" grpId="0"/>
      <p:bldP spid="99" grpId="0"/>
      <p:bldP spid="100" grpId="0"/>
      <p:bldP spid="10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26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동작 과정</a:t>
            </a:r>
            <a:endParaRPr lang="ko-KR" altLang="en-US" dirty="0"/>
          </a:p>
        </p:txBody>
      </p:sp>
      <p:grpSp>
        <p:nvGrpSpPr>
          <p:cNvPr id="13" name="그룹 12"/>
          <p:cNvGrpSpPr/>
          <p:nvPr/>
        </p:nvGrpSpPr>
        <p:grpSpPr>
          <a:xfrm>
            <a:off x="4602164" y="1000867"/>
            <a:ext cx="1079687" cy="1559452"/>
            <a:chOff x="1882589" y="1624405"/>
            <a:chExt cx="1280160" cy="1559452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직사각형 4"/>
            <p:cNvSpPr/>
            <p:nvPr/>
          </p:nvSpPr>
          <p:spPr bwMode="auto">
            <a:xfrm>
              <a:off x="1882589" y="1624405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FF0000"/>
                  </a:solidFill>
                  <a:ea typeface="산돌고딕B" pitchFamily="18" charset="-127"/>
                </a:rPr>
                <a:t>pipe read</a:t>
              </a:r>
              <a:endParaRPr kumimoji="1" lang="ko-KR" altLang="en-US" sz="1400" b="1" dirty="0">
                <a:solidFill>
                  <a:srgbClr val="FF0000"/>
                </a:solidFill>
                <a:ea typeface="산돌고딕B" pitchFamily="18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 bwMode="auto">
            <a:xfrm>
              <a:off x="1882589" y="1936376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STDOUT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1882589" y="2248347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STDERR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882589" y="2559915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pipe read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1882589" y="2871886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latin typeface="Tahoma" charset="0"/>
                  <a:ea typeface="산돌고딕B" pitchFamily="18" charset="-127"/>
                </a:rPr>
                <a:t>pipe write</a:t>
              </a:r>
              <a:endParaRPr kumimoji="1" lang="ko-KR" altLang="en-US" sz="1400" b="1" dirty="0">
                <a:solidFill>
                  <a:srgbClr val="333333"/>
                </a:solidFill>
                <a:latin typeface="Tahoma" charset="0"/>
                <a:ea typeface="산돌고딕B" pitchFamily="18" charset="-127"/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4602164" y="4022717"/>
            <a:ext cx="1079687" cy="1559452"/>
            <a:chOff x="1882589" y="1624405"/>
            <a:chExt cx="1280160" cy="1559452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직사각형 23"/>
            <p:cNvSpPr/>
            <p:nvPr/>
          </p:nvSpPr>
          <p:spPr bwMode="auto">
            <a:xfrm>
              <a:off x="1882589" y="1624405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STDIN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25" name="직사각형 24"/>
            <p:cNvSpPr/>
            <p:nvPr/>
          </p:nvSpPr>
          <p:spPr bwMode="auto">
            <a:xfrm>
              <a:off x="1882589" y="1936376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FF0000"/>
                  </a:solidFill>
                  <a:ea typeface="산돌고딕B" pitchFamily="18" charset="-127"/>
                </a:rPr>
                <a:t>pipe write</a:t>
              </a:r>
              <a:endParaRPr kumimoji="1" lang="ko-KR" altLang="en-US" sz="1400" b="1" dirty="0">
                <a:solidFill>
                  <a:srgbClr val="FF0000"/>
                </a:solidFill>
                <a:ea typeface="산돌고딕B" pitchFamily="18" charset="-127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1882589" y="2248347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STDERR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27" name="직사각형 26"/>
            <p:cNvSpPr/>
            <p:nvPr/>
          </p:nvSpPr>
          <p:spPr bwMode="auto">
            <a:xfrm>
              <a:off x="1882589" y="2559915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pipe read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1882589" y="2871886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latin typeface="Tahoma" charset="0"/>
                  <a:ea typeface="산돌고딕B" pitchFamily="18" charset="-127"/>
                </a:rPr>
                <a:t>pipe write</a:t>
              </a:r>
              <a:endParaRPr kumimoji="1" lang="ko-KR" altLang="en-US" sz="1400" b="1" dirty="0">
                <a:solidFill>
                  <a:srgbClr val="333333"/>
                </a:solidFill>
                <a:latin typeface="Tahoma" charset="0"/>
                <a:ea typeface="산돌고딕B" pitchFamily="18" charset="-127"/>
              </a:endParaRPr>
            </a:p>
          </p:txBody>
        </p:sp>
      </p:grpSp>
      <p:sp>
        <p:nvSpPr>
          <p:cNvPr id="30" name="타원 29"/>
          <p:cNvSpPr/>
          <p:nvPr/>
        </p:nvSpPr>
        <p:spPr bwMode="auto">
          <a:xfrm>
            <a:off x="1619254" y="2006353"/>
            <a:ext cx="1171575" cy="5564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Parent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sp>
        <p:nvSpPr>
          <p:cNvPr id="31" name="타원 30"/>
          <p:cNvSpPr/>
          <p:nvPr/>
        </p:nvSpPr>
        <p:spPr bwMode="auto">
          <a:xfrm>
            <a:off x="1619254" y="4099793"/>
            <a:ext cx="1171575" cy="5564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Child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1514352" y="3015082"/>
            <a:ext cx="1381375" cy="338554"/>
            <a:chOff x="1514349" y="2856572"/>
            <a:chExt cx="1381375" cy="33855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2" name="원통 31"/>
            <p:cNvSpPr/>
            <p:nvPr/>
          </p:nvSpPr>
          <p:spPr bwMode="auto">
            <a:xfrm rot="5400000">
              <a:off x="2093118" y="2330196"/>
              <a:ext cx="223837" cy="1381375"/>
            </a:xfrm>
            <a:prstGeom prst="can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81162" y="2856572"/>
              <a:ext cx="1052512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Tahoma" charset="0"/>
                </a:rPr>
                <a:t>Pipe</a:t>
              </a:r>
              <a:endParaRPr kumimoji="1" lang="ko-KR" altLang="en-US" sz="1600" b="1" dirty="0">
                <a:solidFill>
                  <a:srgbClr val="000000"/>
                </a:solidFill>
                <a:latin typeface="Tahoma" charset="0"/>
              </a:endParaRPr>
            </a:p>
          </p:txBody>
        </p:sp>
      </p:grpSp>
      <p:pic>
        <p:nvPicPr>
          <p:cNvPr id="35" name="그림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15" y="1554111"/>
            <a:ext cx="602764" cy="311568"/>
          </a:xfrm>
          <a:prstGeom prst="rect">
            <a:avLst/>
          </a:prstGeom>
        </p:spPr>
      </p:pic>
      <p:pic>
        <p:nvPicPr>
          <p:cNvPr id="36" name="그림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452" y="1311227"/>
            <a:ext cx="485775" cy="485775"/>
          </a:xfrm>
          <a:prstGeom prst="rect">
            <a:avLst/>
          </a:prstGeom>
        </p:spPr>
      </p:pic>
      <p:cxnSp>
        <p:nvCxnSpPr>
          <p:cNvPr id="38" name="구부러진 연결선 37"/>
          <p:cNvCxnSpPr>
            <a:stCxn id="35" idx="3"/>
            <a:endCxn id="30" idx="1"/>
          </p:cNvCxnSpPr>
          <p:nvPr/>
        </p:nvCxnSpPr>
        <p:spPr bwMode="auto">
          <a:xfrm>
            <a:off x="1056479" y="1709895"/>
            <a:ext cx="734344" cy="377952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구부러진 연결선 39"/>
          <p:cNvCxnSpPr>
            <a:stCxn id="30" idx="0"/>
            <a:endCxn id="36" idx="2"/>
          </p:cNvCxnSpPr>
          <p:nvPr/>
        </p:nvCxnSpPr>
        <p:spPr bwMode="auto">
          <a:xfrm rot="16200000" flipV="1">
            <a:off x="1967015" y="1768328"/>
            <a:ext cx="209353" cy="2667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구부러진 연결선 46"/>
          <p:cNvCxnSpPr>
            <a:stCxn id="30" idx="7"/>
          </p:cNvCxnSpPr>
          <p:nvPr/>
        </p:nvCxnSpPr>
        <p:spPr bwMode="auto">
          <a:xfrm rot="5400000" flipH="1" flipV="1">
            <a:off x="2516063" y="1813088"/>
            <a:ext cx="377952" cy="17157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1190628" y="1797002"/>
            <a:ext cx="238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0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85977" y="1660707"/>
            <a:ext cx="238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1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53522" y="1863246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2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cxnSp>
        <p:nvCxnSpPr>
          <p:cNvPr id="54" name="구부러진 연결선 53"/>
          <p:cNvCxnSpPr>
            <a:stCxn id="32" idx="0"/>
            <a:endCxn id="30" idx="6"/>
          </p:cNvCxnSpPr>
          <p:nvPr/>
        </p:nvCxnSpPr>
        <p:spPr bwMode="auto">
          <a:xfrm flipH="1" flipV="1">
            <a:off x="2790826" y="2284597"/>
            <a:ext cx="48940" cy="894793"/>
          </a:xfrm>
          <a:prstGeom prst="curvedConnector3">
            <a:avLst>
              <a:gd name="adj1" fmla="val -36710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구부러진 연결선 54"/>
          <p:cNvCxnSpPr>
            <a:stCxn id="30" idx="2"/>
            <a:endCxn id="32" idx="3"/>
          </p:cNvCxnSpPr>
          <p:nvPr/>
        </p:nvCxnSpPr>
        <p:spPr bwMode="auto">
          <a:xfrm rot="10800000" flipV="1">
            <a:off x="1514353" y="2284595"/>
            <a:ext cx="104901" cy="894793"/>
          </a:xfrm>
          <a:prstGeom prst="curvedConnector3">
            <a:avLst>
              <a:gd name="adj1" fmla="val 21792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062458" y="2454992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3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91422" y="2599143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4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pic>
        <p:nvPicPr>
          <p:cNvPr id="62" name="그림 6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62" y="5131295"/>
            <a:ext cx="602764" cy="311568"/>
          </a:xfrm>
          <a:prstGeom prst="rect">
            <a:avLst/>
          </a:prstGeom>
        </p:spPr>
      </p:pic>
      <p:pic>
        <p:nvPicPr>
          <p:cNvPr id="63" name="그림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52" y="5221878"/>
            <a:ext cx="485775" cy="485775"/>
          </a:xfrm>
          <a:prstGeom prst="rect">
            <a:avLst/>
          </a:prstGeom>
        </p:spPr>
      </p:pic>
      <p:cxnSp>
        <p:nvCxnSpPr>
          <p:cNvPr id="65" name="구부러진 연결선 64"/>
          <p:cNvCxnSpPr>
            <a:stCxn id="62" idx="0"/>
            <a:endCxn id="31" idx="3"/>
          </p:cNvCxnSpPr>
          <p:nvPr/>
        </p:nvCxnSpPr>
        <p:spPr bwMode="auto">
          <a:xfrm rot="5400000" flipH="1" flipV="1">
            <a:off x="1061775" y="4402247"/>
            <a:ext cx="556516" cy="9015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구부러진 연결선 68"/>
          <p:cNvCxnSpPr>
            <a:stCxn id="31" idx="4"/>
            <a:endCxn id="63" idx="0"/>
          </p:cNvCxnSpPr>
          <p:nvPr/>
        </p:nvCxnSpPr>
        <p:spPr bwMode="auto">
          <a:xfrm rot="5400000">
            <a:off x="1807939" y="4824778"/>
            <a:ext cx="565600" cy="2286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구부러진 연결선 71"/>
          <p:cNvCxnSpPr>
            <a:stCxn id="31" idx="5"/>
          </p:cNvCxnSpPr>
          <p:nvPr/>
        </p:nvCxnSpPr>
        <p:spPr bwMode="auto">
          <a:xfrm rot="16200000" flipH="1">
            <a:off x="2548225" y="4645809"/>
            <a:ext cx="556516" cy="41446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구부러진 연결선 74"/>
          <p:cNvCxnSpPr>
            <a:stCxn id="31" idx="2"/>
            <a:endCxn id="32" idx="3"/>
          </p:cNvCxnSpPr>
          <p:nvPr/>
        </p:nvCxnSpPr>
        <p:spPr bwMode="auto">
          <a:xfrm rot="10800000">
            <a:off x="1514353" y="3179391"/>
            <a:ext cx="104901" cy="1198647"/>
          </a:xfrm>
          <a:prstGeom prst="curvedConnector3">
            <a:avLst>
              <a:gd name="adj1" fmla="val 21792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구부러진 연결선 81"/>
          <p:cNvCxnSpPr>
            <a:stCxn id="32" idx="0"/>
            <a:endCxn id="31" idx="6"/>
          </p:cNvCxnSpPr>
          <p:nvPr/>
        </p:nvCxnSpPr>
        <p:spPr bwMode="auto">
          <a:xfrm flipH="1">
            <a:off x="2790826" y="3179390"/>
            <a:ext cx="48940" cy="1198647"/>
          </a:xfrm>
          <a:prstGeom prst="curvedConnector3">
            <a:avLst>
              <a:gd name="adj1" fmla="val -36710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79488" y="4681230"/>
            <a:ext cx="238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0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779833" y="4883388"/>
            <a:ext cx="238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1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599022" y="4809746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2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999253" y="3928176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3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199924" y="3695444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4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49" name="TextBox 1"/>
          <p:cNvSpPr txBox="1">
            <a:spLocks noChangeArrowheads="1"/>
          </p:cNvSpPr>
          <p:nvPr/>
        </p:nvSpPr>
        <p:spPr bwMode="auto">
          <a:xfrm>
            <a:off x="5724403" y="1320021"/>
            <a:ext cx="347503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if ( </a:t>
            </a:r>
            <a:r>
              <a:rPr kumimoji="1" lang="en-US" altLang="ko-KR" sz="1600" b="1" dirty="0">
                <a:solidFill>
                  <a:srgbClr val="FF0000"/>
                </a:solidFill>
              </a:rPr>
              <a:t>dup2(</a:t>
            </a:r>
            <a:r>
              <a:rPr kumimoji="1" lang="en-US" altLang="ko-KR" sz="1600" b="1" dirty="0" err="1">
                <a:solidFill>
                  <a:srgbClr val="FF0000"/>
                </a:solidFill>
              </a:rPr>
              <a:t>fd</a:t>
            </a:r>
            <a:r>
              <a:rPr kumimoji="1" lang="en-US" altLang="ko-KR" sz="1600" b="1" dirty="0">
                <a:solidFill>
                  <a:srgbClr val="FF0000"/>
                </a:solidFill>
              </a:rPr>
              <a:t>[0], STDIN_FILENO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) == -1) /* sort is the parent */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perror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("Failed to redirect 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stdin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 of sort");</a:t>
            </a:r>
            <a:endParaRPr kumimoji="1" lang="ko-KR" altLang="en-US" sz="1600" b="1" dirty="0">
              <a:solidFill>
                <a:srgbClr val="000000"/>
              </a:solidFill>
            </a:endParaRPr>
          </a:p>
        </p:txBody>
      </p:sp>
      <p:sp>
        <p:nvSpPr>
          <p:cNvPr id="53" name="TextBox 2"/>
          <p:cNvSpPr txBox="1">
            <a:spLocks noChangeArrowheads="1"/>
          </p:cNvSpPr>
          <p:nvPr/>
        </p:nvSpPr>
        <p:spPr bwMode="auto">
          <a:xfrm>
            <a:off x="5724403" y="3833940"/>
            <a:ext cx="347503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if (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childpid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 == 0) { /* 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ps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 is the child */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if ( </a:t>
            </a:r>
            <a:r>
              <a:rPr kumimoji="1" lang="en-US" altLang="ko-KR" sz="1600" b="1" dirty="0">
                <a:solidFill>
                  <a:srgbClr val="FF0000"/>
                </a:solidFill>
              </a:rPr>
              <a:t>dup2(</a:t>
            </a:r>
            <a:r>
              <a:rPr kumimoji="1" lang="en-US" altLang="ko-KR" sz="1600" b="1" dirty="0" err="1">
                <a:solidFill>
                  <a:srgbClr val="FF0000"/>
                </a:solidFill>
              </a:rPr>
              <a:t>fd</a:t>
            </a:r>
            <a:r>
              <a:rPr kumimoji="1" lang="en-US" altLang="ko-KR" sz="1600" b="1" dirty="0">
                <a:solidFill>
                  <a:srgbClr val="FF0000"/>
                </a:solidFill>
              </a:rPr>
              <a:t>[1], STDOUT_FILENO)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 == -1)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    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perror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("Failed to redirect 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stdout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 of 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ls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");</a:t>
            </a:r>
          </a:p>
        </p:txBody>
      </p:sp>
      <p:grpSp>
        <p:nvGrpSpPr>
          <p:cNvPr id="16" name="그룹 15"/>
          <p:cNvGrpSpPr/>
          <p:nvPr/>
        </p:nvGrpSpPr>
        <p:grpSpPr>
          <a:xfrm>
            <a:off x="2790828" y="2284597"/>
            <a:ext cx="705383" cy="894794"/>
            <a:chOff x="2790825" y="2284593"/>
            <a:chExt cx="705383" cy="894793"/>
          </a:xfrm>
        </p:grpSpPr>
        <p:cxnSp>
          <p:nvCxnSpPr>
            <p:cNvPr id="14" name="구부러진 연결선 13"/>
            <p:cNvCxnSpPr>
              <a:stCxn id="32" idx="0"/>
              <a:endCxn id="30" idx="6"/>
            </p:cNvCxnSpPr>
            <p:nvPr/>
          </p:nvCxnSpPr>
          <p:spPr bwMode="auto">
            <a:xfrm flipH="1" flipV="1">
              <a:off x="2790825" y="2284593"/>
              <a:ext cx="48940" cy="894793"/>
            </a:xfrm>
            <a:prstGeom prst="curvedConnector3">
              <a:avLst>
                <a:gd name="adj1" fmla="val -98990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3258877" y="2839859"/>
              <a:ext cx="2373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200" b="1" dirty="0">
                  <a:solidFill>
                    <a:srgbClr val="FF0000"/>
                  </a:solidFill>
                  <a:latin typeface="Tahoma" charset="0"/>
                </a:rPr>
                <a:t>0</a:t>
              </a:r>
              <a:endParaRPr kumimoji="1" lang="ko-KR" altLang="en-US" sz="1200" b="1" dirty="0">
                <a:solidFill>
                  <a:srgbClr val="FF0000"/>
                </a:solidFill>
                <a:latin typeface="Tahoma" charset="0"/>
              </a:endParaRPr>
            </a:p>
          </p:txBody>
        </p:sp>
      </p:grpSp>
      <p:grpSp>
        <p:nvGrpSpPr>
          <p:cNvPr id="57" name="그룹 56"/>
          <p:cNvGrpSpPr/>
          <p:nvPr/>
        </p:nvGrpSpPr>
        <p:grpSpPr>
          <a:xfrm>
            <a:off x="809902" y="3179390"/>
            <a:ext cx="809353" cy="1198646"/>
            <a:chOff x="3114687" y="1788340"/>
            <a:chExt cx="809353" cy="1198647"/>
          </a:xfrm>
        </p:grpSpPr>
        <p:cxnSp>
          <p:nvCxnSpPr>
            <p:cNvPr id="60" name="구부러진 연결선 59"/>
            <p:cNvCxnSpPr>
              <a:stCxn id="31" idx="2"/>
              <a:endCxn id="32" idx="3"/>
            </p:cNvCxnSpPr>
            <p:nvPr/>
          </p:nvCxnSpPr>
          <p:spPr bwMode="auto">
            <a:xfrm rot="10800000">
              <a:off x="3819139" y="1788340"/>
              <a:ext cx="104901" cy="1198647"/>
            </a:xfrm>
            <a:prstGeom prst="curvedConnector3">
              <a:avLst>
                <a:gd name="adj1" fmla="val 762719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3114687" y="2656254"/>
              <a:ext cx="2373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200" b="1" dirty="0">
                  <a:solidFill>
                    <a:srgbClr val="FF0000"/>
                  </a:solidFill>
                  <a:latin typeface="Tahoma" charset="0"/>
                </a:rPr>
                <a:t>1</a:t>
              </a:r>
              <a:endParaRPr kumimoji="1" lang="ko-KR" altLang="en-US" sz="1200" b="1" dirty="0">
                <a:solidFill>
                  <a:srgbClr val="FF0000"/>
                </a:solidFill>
                <a:latin typeface="Tahom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523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9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27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동작 과정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 bwMode="auto">
          <a:xfrm>
            <a:off x="4602164" y="1000869"/>
            <a:ext cx="1079687" cy="3119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pipe read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4602164" y="1312840"/>
            <a:ext cx="1079687" cy="3119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STDOUR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4602164" y="1624810"/>
            <a:ext cx="1079687" cy="3119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STDERR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4602164" y="1936378"/>
            <a:ext cx="1079687" cy="3119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latin typeface="Tahoma" charset="0"/>
                <a:ea typeface="산돌고딕B" pitchFamily="18" charset="-127"/>
              </a:rPr>
              <a:t>pipe read</a:t>
            </a:r>
            <a:endParaRPr kumimoji="1" lang="ko-KR" altLang="en-US" sz="1400" b="1" dirty="0">
              <a:solidFill>
                <a:srgbClr val="333333"/>
              </a:solidFill>
              <a:latin typeface="Tahoma" charset="0"/>
              <a:ea typeface="산돌고딕B" pitchFamily="18" charset="-127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4602164" y="2248350"/>
            <a:ext cx="1079687" cy="3119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latin typeface="Tahoma" charset="0"/>
                <a:ea typeface="산돌고딕B" pitchFamily="18" charset="-127"/>
              </a:rPr>
              <a:t>pipe </a:t>
            </a:r>
            <a:r>
              <a:rPr kumimoji="1" lang="en-US" altLang="ko-KR" sz="1400" b="1" dirty="0">
                <a:solidFill>
                  <a:srgbClr val="333333"/>
                </a:solidFill>
                <a:latin typeface="Tahoma" charset="0"/>
                <a:ea typeface="산돌고딕B" pitchFamily="18" charset="-127"/>
              </a:rPr>
              <a:t>write</a:t>
            </a:r>
            <a:endParaRPr kumimoji="1" lang="ko-KR" altLang="en-US" sz="1400" b="1" dirty="0">
              <a:solidFill>
                <a:srgbClr val="333333"/>
              </a:solidFill>
              <a:latin typeface="Tahoma" charset="0"/>
              <a:ea typeface="산돌고딕B" pitchFamily="18" charset="-127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4602164" y="4029818"/>
            <a:ext cx="1079687" cy="3119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STDIN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4602164" y="4341790"/>
            <a:ext cx="1079687" cy="3119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pipe write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4602164" y="4653761"/>
            <a:ext cx="1079687" cy="3119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STDERR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4602164" y="4965329"/>
            <a:ext cx="1079687" cy="3119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pipe read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4602164" y="5277300"/>
            <a:ext cx="1079687" cy="3119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latin typeface="Tahoma" charset="0"/>
                <a:ea typeface="산돌고딕B" pitchFamily="18" charset="-127"/>
              </a:rPr>
              <a:t>pipe </a:t>
            </a:r>
            <a:r>
              <a:rPr kumimoji="1" lang="en-US" altLang="ko-KR" sz="1400" b="1" dirty="0">
                <a:solidFill>
                  <a:srgbClr val="333333"/>
                </a:solidFill>
                <a:latin typeface="Tahoma" charset="0"/>
                <a:ea typeface="산돌고딕B" pitchFamily="18" charset="-127"/>
              </a:rPr>
              <a:t>write</a:t>
            </a:r>
            <a:endParaRPr kumimoji="1" lang="ko-KR" altLang="en-US" sz="1400" b="1" dirty="0">
              <a:solidFill>
                <a:srgbClr val="333333"/>
              </a:solidFill>
              <a:latin typeface="Tahoma" charset="0"/>
              <a:ea typeface="산돌고딕B" pitchFamily="18" charset="-127"/>
            </a:endParaRPr>
          </a:p>
        </p:txBody>
      </p:sp>
      <p:sp>
        <p:nvSpPr>
          <p:cNvPr id="30" name="타원 29"/>
          <p:cNvSpPr/>
          <p:nvPr/>
        </p:nvSpPr>
        <p:spPr bwMode="auto">
          <a:xfrm>
            <a:off x="1619254" y="2006353"/>
            <a:ext cx="1171575" cy="5564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Parent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sp>
        <p:nvSpPr>
          <p:cNvPr id="31" name="타원 30"/>
          <p:cNvSpPr/>
          <p:nvPr/>
        </p:nvSpPr>
        <p:spPr bwMode="auto">
          <a:xfrm>
            <a:off x="1619254" y="4099793"/>
            <a:ext cx="1171575" cy="5564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Child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1514352" y="3015082"/>
            <a:ext cx="1381375" cy="338554"/>
            <a:chOff x="1514349" y="2856572"/>
            <a:chExt cx="1381375" cy="33855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2" name="원통 31"/>
            <p:cNvSpPr/>
            <p:nvPr/>
          </p:nvSpPr>
          <p:spPr bwMode="auto">
            <a:xfrm rot="5400000">
              <a:off x="2093118" y="2330196"/>
              <a:ext cx="223837" cy="1381375"/>
            </a:xfrm>
            <a:prstGeom prst="can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81162" y="2856572"/>
              <a:ext cx="1052512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Tahoma" charset="0"/>
                </a:rPr>
                <a:t>Pipe</a:t>
              </a:r>
              <a:endParaRPr kumimoji="1" lang="ko-KR" altLang="en-US" sz="1600" b="1" dirty="0">
                <a:solidFill>
                  <a:srgbClr val="000000"/>
                </a:solidFill>
                <a:latin typeface="Tahoma" charset="0"/>
              </a:endParaRPr>
            </a:p>
          </p:txBody>
        </p:sp>
      </p:grpSp>
      <p:pic>
        <p:nvPicPr>
          <p:cNvPr id="36" name="그림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452" y="1311227"/>
            <a:ext cx="485775" cy="485775"/>
          </a:xfrm>
          <a:prstGeom prst="rect">
            <a:avLst/>
          </a:prstGeom>
        </p:spPr>
      </p:pic>
      <p:cxnSp>
        <p:nvCxnSpPr>
          <p:cNvPr id="40" name="구부러진 연결선 39"/>
          <p:cNvCxnSpPr>
            <a:stCxn id="30" idx="0"/>
            <a:endCxn id="36" idx="2"/>
          </p:cNvCxnSpPr>
          <p:nvPr/>
        </p:nvCxnSpPr>
        <p:spPr bwMode="auto">
          <a:xfrm rot="16200000" flipV="1">
            <a:off x="1967015" y="1768328"/>
            <a:ext cx="209353" cy="2667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구부러진 연결선 46"/>
          <p:cNvCxnSpPr>
            <a:stCxn id="30" idx="7"/>
          </p:cNvCxnSpPr>
          <p:nvPr/>
        </p:nvCxnSpPr>
        <p:spPr bwMode="auto">
          <a:xfrm rot="5400000" flipH="1" flipV="1">
            <a:off x="2516063" y="1813088"/>
            <a:ext cx="377952" cy="17157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2085977" y="1660707"/>
            <a:ext cx="238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1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53522" y="1863246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2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cxnSp>
        <p:nvCxnSpPr>
          <p:cNvPr id="54" name="구부러진 연결선 53"/>
          <p:cNvCxnSpPr>
            <a:stCxn id="32" idx="0"/>
            <a:endCxn id="30" idx="6"/>
          </p:cNvCxnSpPr>
          <p:nvPr/>
        </p:nvCxnSpPr>
        <p:spPr bwMode="auto">
          <a:xfrm flipH="1" flipV="1">
            <a:off x="2790826" y="2284597"/>
            <a:ext cx="48940" cy="894793"/>
          </a:xfrm>
          <a:prstGeom prst="curvedConnector3">
            <a:avLst>
              <a:gd name="adj1" fmla="val -36710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구부러진 연결선 54"/>
          <p:cNvCxnSpPr>
            <a:stCxn id="30" idx="2"/>
            <a:endCxn id="32" idx="3"/>
          </p:cNvCxnSpPr>
          <p:nvPr/>
        </p:nvCxnSpPr>
        <p:spPr bwMode="auto">
          <a:xfrm rot="10800000" flipV="1">
            <a:off x="1514353" y="2284595"/>
            <a:ext cx="104901" cy="894793"/>
          </a:xfrm>
          <a:prstGeom prst="curvedConnector3">
            <a:avLst>
              <a:gd name="adj1" fmla="val 21792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062458" y="2454992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3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91422" y="2599143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4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pic>
        <p:nvPicPr>
          <p:cNvPr id="62" name="그림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62" y="5131295"/>
            <a:ext cx="602764" cy="311568"/>
          </a:xfrm>
          <a:prstGeom prst="rect">
            <a:avLst/>
          </a:prstGeom>
        </p:spPr>
      </p:pic>
      <p:cxnSp>
        <p:nvCxnSpPr>
          <p:cNvPr id="65" name="구부러진 연결선 64"/>
          <p:cNvCxnSpPr>
            <a:stCxn id="62" idx="0"/>
            <a:endCxn id="31" idx="3"/>
          </p:cNvCxnSpPr>
          <p:nvPr/>
        </p:nvCxnSpPr>
        <p:spPr bwMode="auto">
          <a:xfrm rot="5400000" flipH="1" flipV="1">
            <a:off x="1061775" y="4402247"/>
            <a:ext cx="556516" cy="9015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구부러진 연결선 71"/>
          <p:cNvCxnSpPr>
            <a:stCxn id="31" idx="5"/>
          </p:cNvCxnSpPr>
          <p:nvPr/>
        </p:nvCxnSpPr>
        <p:spPr bwMode="auto">
          <a:xfrm rot="16200000" flipH="1">
            <a:off x="2548225" y="4645809"/>
            <a:ext cx="556516" cy="41446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구부러진 연결선 74"/>
          <p:cNvCxnSpPr>
            <a:stCxn id="31" idx="2"/>
            <a:endCxn id="32" idx="3"/>
          </p:cNvCxnSpPr>
          <p:nvPr/>
        </p:nvCxnSpPr>
        <p:spPr bwMode="auto">
          <a:xfrm rot="10800000">
            <a:off x="1514353" y="3179391"/>
            <a:ext cx="104901" cy="1198647"/>
          </a:xfrm>
          <a:prstGeom prst="curvedConnector3">
            <a:avLst>
              <a:gd name="adj1" fmla="val 21792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구부러진 연결선 81"/>
          <p:cNvCxnSpPr>
            <a:stCxn id="32" idx="0"/>
            <a:endCxn id="31" idx="6"/>
          </p:cNvCxnSpPr>
          <p:nvPr/>
        </p:nvCxnSpPr>
        <p:spPr bwMode="auto">
          <a:xfrm flipH="1">
            <a:off x="2790826" y="3179390"/>
            <a:ext cx="48940" cy="1198647"/>
          </a:xfrm>
          <a:prstGeom prst="curvedConnector3">
            <a:avLst>
              <a:gd name="adj1" fmla="val -36710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79488" y="4681230"/>
            <a:ext cx="238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0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599022" y="4809746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2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999253" y="3928176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3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199924" y="3695444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4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2790828" y="2284597"/>
            <a:ext cx="705383" cy="894794"/>
            <a:chOff x="2790825" y="2284593"/>
            <a:chExt cx="705383" cy="894793"/>
          </a:xfrm>
        </p:grpSpPr>
        <p:cxnSp>
          <p:nvCxnSpPr>
            <p:cNvPr id="14" name="구부러진 연결선 13"/>
            <p:cNvCxnSpPr>
              <a:stCxn id="32" idx="0"/>
              <a:endCxn id="30" idx="6"/>
            </p:cNvCxnSpPr>
            <p:nvPr/>
          </p:nvCxnSpPr>
          <p:spPr bwMode="auto">
            <a:xfrm flipH="1" flipV="1">
              <a:off x="2790825" y="2284593"/>
              <a:ext cx="48940" cy="894793"/>
            </a:xfrm>
            <a:prstGeom prst="curvedConnector3">
              <a:avLst>
                <a:gd name="adj1" fmla="val -98990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3258877" y="2839859"/>
              <a:ext cx="2373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200" b="1" dirty="0">
                  <a:solidFill>
                    <a:srgbClr val="FF0000"/>
                  </a:solidFill>
                  <a:latin typeface="Tahoma" charset="0"/>
                </a:rPr>
                <a:t>0</a:t>
              </a:r>
              <a:endParaRPr kumimoji="1" lang="ko-KR" altLang="en-US" sz="1200" b="1" dirty="0">
                <a:solidFill>
                  <a:srgbClr val="FF0000"/>
                </a:solidFill>
                <a:latin typeface="Tahoma" charset="0"/>
              </a:endParaRPr>
            </a:p>
          </p:txBody>
        </p:sp>
      </p:grpSp>
      <p:grpSp>
        <p:nvGrpSpPr>
          <p:cNvPr id="57" name="그룹 56"/>
          <p:cNvGrpSpPr/>
          <p:nvPr/>
        </p:nvGrpSpPr>
        <p:grpSpPr>
          <a:xfrm>
            <a:off x="809902" y="3179390"/>
            <a:ext cx="809353" cy="1198646"/>
            <a:chOff x="3114687" y="1788340"/>
            <a:chExt cx="809353" cy="1198647"/>
          </a:xfrm>
        </p:grpSpPr>
        <p:cxnSp>
          <p:nvCxnSpPr>
            <p:cNvPr id="60" name="구부러진 연결선 59"/>
            <p:cNvCxnSpPr>
              <a:stCxn id="31" idx="2"/>
              <a:endCxn id="32" idx="3"/>
            </p:cNvCxnSpPr>
            <p:nvPr/>
          </p:nvCxnSpPr>
          <p:spPr bwMode="auto">
            <a:xfrm rot="10800000">
              <a:off x="3819139" y="1788340"/>
              <a:ext cx="104901" cy="1198647"/>
            </a:xfrm>
            <a:prstGeom prst="curvedConnector3">
              <a:avLst>
                <a:gd name="adj1" fmla="val 762719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3114687" y="2656254"/>
              <a:ext cx="2373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200" b="1" dirty="0">
                  <a:solidFill>
                    <a:srgbClr val="FF0000"/>
                  </a:solidFill>
                  <a:latin typeface="Tahoma" charset="0"/>
                </a:rPr>
                <a:t>1</a:t>
              </a:r>
              <a:endParaRPr kumimoji="1" lang="ko-KR" altLang="en-US" sz="1200" b="1" dirty="0">
                <a:solidFill>
                  <a:srgbClr val="FF0000"/>
                </a:solidFill>
                <a:latin typeface="Tahoma" charset="0"/>
              </a:endParaRPr>
            </a:p>
          </p:txBody>
        </p:sp>
      </p:grpSp>
      <p:sp>
        <p:nvSpPr>
          <p:cNvPr id="64" name="TextBox 1"/>
          <p:cNvSpPr txBox="1">
            <a:spLocks noChangeArrowheads="1"/>
          </p:cNvSpPr>
          <p:nvPr/>
        </p:nvSpPr>
        <p:spPr bwMode="auto">
          <a:xfrm>
            <a:off x="6087137" y="4282294"/>
            <a:ext cx="28416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else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    close(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[0]);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    close(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[1]);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    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execl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("/bin/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ps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",  NULL);</a:t>
            </a:r>
          </a:p>
        </p:txBody>
      </p:sp>
      <p:sp>
        <p:nvSpPr>
          <p:cNvPr id="66" name="TextBox 5"/>
          <p:cNvSpPr txBox="1">
            <a:spLocks noChangeArrowheads="1"/>
          </p:cNvSpPr>
          <p:nvPr/>
        </p:nvSpPr>
        <p:spPr bwMode="auto">
          <a:xfrm>
            <a:off x="6119817" y="1119076"/>
            <a:ext cx="28416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else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    close(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[0]);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    close(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[1]);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     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execl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("/bin/sort", "sort", "-r", NULL);</a:t>
            </a:r>
          </a:p>
        </p:txBody>
      </p:sp>
    </p:spTree>
    <p:extLst>
      <p:ext uri="{BB962C8B-B14F-4D97-AF65-F5344CB8AC3E}">
        <p14:creationId xmlns:p14="http://schemas.microsoft.com/office/powerpoint/2010/main" val="202130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27" grpId="0" animBg="1"/>
      <p:bldP spid="28" grpId="0" animBg="1"/>
      <p:bldP spid="58" grpId="0"/>
      <p:bldP spid="59" grpId="0"/>
      <p:bldP spid="100" grpId="0"/>
      <p:bldP spid="10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1C1C1C"/>
                </a:solidFill>
              </a:rPr>
              <a:pPr/>
              <a:t>28</a:t>
            </a:fld>
            <a:endParaRPr lang="ko-KR" altLang="en-US">
              <a:solidFill>
                <a:srgbClr val="1C1C1C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동작 과정</a:t>
            </a:r>
            <a:endParaRPr lang="ko-KR" altLang="en-US" dirty="0"/>
          </a:p>
        </p:txBody>
      </p:sp>
      <p:grpSp>
        <p:nvGrpSpPr>
          <p:cNvPr id="13" name="그룹 12"/>
          <p:cNvGrpSpPr/>
          <p:nvPr/>
        </p:nvGrpSpPr>
        <p:grpSpPr>
          <a:xfrm>
            <a:off x="4602164" y="1000870"/>
            <a:ext cx="1079687" cy="935913"/>
            <a:chOff x="1882589" y="1624405"/>
            <a:chExt cx="1280160" cy="93591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직사각형 4"/>
            <p:cNvSpPr/>
            <p:nvPr/>
          </p:nvSpPr>
          <p:spPr bwMode="auto">
            <a:xfrm>
              <a:off x="1882589" y="1624405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pipe read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 bwMode="auto">
            <a:xfrm>
              <a:off x="1882589" y="1936376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STDOUT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1882589" y="2248347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STDERR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4602164" y="4029819"/>
            <a:ext cx="1079687" cy="935913"/>
            <a:chOff x="1882589" y="1624405"/>
            <a:chExt cx="1280160" cy="93591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직사각형 23"/>
            <p:cNvSpPr/>
            <p:nvPr/>
          </p:nvSpPr>
          <p:spPr bwMode="auto">
            <a:xfrm>
              <a:off x="1882589" y="1624405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STDIN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25" name="직사각형 24"/>
            <p:cNvSpPr/>
            <p:nvPr/>
          </p:nvSpPr>
          <p:spPr bwMode="auto">
            <a:xfrm>
              <a:off x="1882589" y="1936376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pipe write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1882589" y="2248347"/>
              <a:ext cx="1280160" cy="31197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rgbClr val="333333"/>
                  </a:solidFill>
                  <a:ea typeface="산돌고딕B" pitchFamily="18" charset="-127"/>
                </a:rPr>
                <a:t>STDERR</a:t>
              </a: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</p:grpSp>
      <p:sp>
        <p:nvSpPr>
          <p:cNvPr id="30" name="타원 29"/>
          <p:cNvSpPr/>
          <p:nvPr/>
        </p:nvSpPr>
        <p:spPr bwMode="auto">
          <a:xfrm>
            <a:off x="1619254" y="2006353"/>
            <a:ext cx="1171575" cy="5564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Parent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sp>
        <p:nvSpPr>
          <p:cNvPr id="31" name="타원 30"/>
          <p:cNvSpPr/>
          <p:nvPr/>
        </p:nvSpPr>
        <p:spPr bwMode="auto">
          <a:xfrm>
            <a:off x="1619254" y="4099793"/>
            <a:ext cx="1171575" cy="5564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333333"/>
                </a:solidFill>
                <a:ea typeface="산돌고딕B" pitchFamily="18" charset="-127"/>
              </a:rPr>
              <a:t>Child</a:t>
            </a:r>
            <a:endParaRPr kumimoji="1" lang="ko-KR" altLang="en-US" sz="1400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1514352" y="3015082"/>
            <a:ext cx="1381375" cy="338554"/>
            <a:chOff x="1514349" y="2856572"/>
            <a:chExt cx="1381375" cy="33855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2" name="원통 31"/>
            <p:cNvSpPr/>
            <p:nvPr/>
          </p:nvSpPr>
          <p:spPr bwMode="auto">
            <a:xfrm rot="5400000">
              <a:off x="2093118" y="2330196"/>
              <a:ext cx="223837" cy="1381375"/>
            </a:xfrm>
            <a:prstGeom prst="can">
              <a:avLst/>
            </a:prstGeom>
            <a:grpFill/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sz="1400" b="1" dirty="0">
                <a:solidFill>
                  <a:srgbClr val="333333"/>
                </a:solidFill>
                <a:ea typeface="산돌고딕B" pitchFamily="18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81162" y="2856572"/>
              <a:ext cx="1052512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Tahoma" charset="0"/>
                </a:rPr>
                <a:t>Pipe</a:t>
              </a:r>
              <a:endParaRPr kumimoji="1" lang="ko-KR" altLang="en-US" sz="1600" b="1" dirty="0">
                <a:solidFill>
                  <a:srgbClr val="000000"/>
                </a:solidFill>
                <a:latin typeface="Tahoma" charset="0"/>
              </a:endParaRPr>
            </a:p>
          </p:txBody>
        </p:sp>
      </p:grpSp>
      <p:pic>
        <p:nvPicPr>
          <p:cNvPr id="36" name="그림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452" y="1311227"/>
            <a:ext cx="485775" cy="485775"/>
          </a:xfrm>
          <a:prstGeom prst="rect">
            <a:avLst/>
          </a:prstGeom>
        </p:spPr>
      </p:pic>
      <p:cxnSp>
        <p:nvCxnSpPr>
          <p:cNvPr id="40" name="구부러진 연결선 39"/>
          <p:cNvCxnSpPr>
            <a:stCxn id="30" idx="0"/>
            <a:endCxn id="36" idx="2"/>
          </p:cNvCxnSpPr>
          <p:nvPr/>
        </p:nvCxnSpPr>
        <p:spPr bwMode="auto">
          <a:xfrm rot="16200000" flipV="1">
            <a:off x="1967015" y="1768328"/>
            <a:ext cx="209353" cy="2667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구부러진 연결선 46"/>
          <p:cNvCxnSpPr>
            <a:stCxn id="30" idx="7"/>
          </p:cNvCxnSpPr>
          <p:nvPr/>
        </p:nvCxnSpPr>
        <p:spPr bwMode="auto">
          <a:xfrm rot="5400000" flipH="1" flipV="1">
            <a:off x="2516063" y="1813088"/>
            <a:ext cx="377952" cy="17157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2085977" y="1660707"/>
            <a:ext cx="238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1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53522" y="1863246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2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pic>
        <p:nvPicPr>
          <p:cNvPr id="62" name="그림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62" y="5131295"/>
            <a:ext cx="602764" cy="311568"/>
          </a:xfrm>
          <a:prstGeom prst="rect">
            <a:avLst/>
          </a:prstGeom>
        </p:spPr>
      </p:pic>
      <p:cxnSp>
        <p:nvCxnSpPr>
          <p:cNvPr id="65" name="구부러진 연결선 64"/>
          <p:cNvCxnSpPr>
            <a:stCxn id="62" idx="0"/>
            <a:endCxn id="31" idx="3"/>
          </p:cNvCxnSpPr>
          <p:nvPr/>
        </p:nvCxnSpPr>
        <p:spPr bwMode="auto">
          <a:xfrm rot="5400000" flipH="1" flipV="1">
            <a:off x="1061775" y="4402247"/>
            <a:ext cx="556516" cy="9015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구부러진 연결선 71"/>
          <p:cNvCxnSpPr>
            <a:stCxn id="31" idx="5"/>
          </p:cNvCxnSpPr>
          <p:nvPr/>
        </p:nvCxnSpPr>
        <p:spPr bwMode="auto">
          <a:xfrm rot="16200000" flipH="1">
            <a:off x="2548225" y="4645809"/>
            <a:ext cx="556516" cy="41446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79488" y="4681230"/>
            <a:ext cx="238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0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599022" y="4809746"/>
            <a:ext cx="237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000000"/>
                </a:solidFill>
                <a:latin typeface="Tahoma" charset="0"/>
              </a:rPr>
              <a:t>2</a:t>
            </a:r>
            <a:endParaRPr kumimoji="1" lang="ko-KR" altLang="en-US" sz="1200" b="1" dirty="0">
              <a:solidFill>
                <a:srgbClr val="000000"/>
              </a:solidFill>
              <a:latin typeface="Tahoma" charset="0"/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2790828" y="2284597"/>
            <a:ext cx="705383" cy="894794"/>
            <a:chOff x="2790825" y="2284593"/>
            <a:chExt cx="705383" cy="894793"/>
          </a:xfrm>
        </p:grpSpPr>
        <p:cxnSp>
          <p:nvCxnSpPr>
            <p:cNvPr id="14" name="구부러진 연결선 13"/>
            <p:cNvCxnSpPr>
              <a:stCxn id="32" idx="0"/>
              <a:endCxn id="30" idx="6"/>
            </p:cNvCxnSpPr>
            <p:nvPr/>
          </p:nvCxnSpPr>
          <p:spPr bwMode="auto">
            <a:xfrm flipH="1" flipV="1">
              <a:off x="2790825" y="2284593"/>
              <a:ext cx="48940" cy="894793"/>
            </a:xfrm>
            <a:prstGeom prst="curvedConnector3">
              <a:avLst>
                <a:gd name="adj1" fmla="val -98990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3258877" y="2839859"/>
              <a:ext cx="2373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200" b="1" dirty="0">
                  <a:solidFill>
                    <a:srgbClr val="FF0000"/>
                  </a:solidFill>
                  <a:latin typeface="Tahoma" charset="0"/>
                </a:rPr>
                <a:t>0</a:t>
              </a:r>
              <a:endParaRPr kumimoji="1" lang="ko-KR" altLang="en-US" sz="1200" b="1" dirty="0">
                <a:solidFill>
                  <a:srgbClr val="FF0000"/>
                </a:solidFill>
                <a:latin typeface="Tahoma" charset="0"/>
              </a:endParaRPr>
            </a:p>
          </p:txBody>
        </p:sp>
      </p:grpSp>
      <p:grpSp>
        <p:nvGrpSpPr>
          <p:cNvPr id="57" name="그룹 56"/>
          <p:cNvGrpSpPr/>
          <p:nvPr/>
        </p:nvGrpSpPr>
        <p:grpSpPr>
          <a:xfrm>
            <a:off x="809902" y="3179390"/>
            <a:ext cx="809353" cy="1198646"/>
            <a:chOff x="3114687" y="1788340"/>
            <a:chExt cx="809353" cy="1198647"/>
          </a:xfrm>
        </p:grpSpPr>
        <p:cxnSp>
          <p:nvCxnSpPr>
            <p:cNvPr id="60" name="구부러진 연결선 59"/>
            <p:cNvCxnSpPr>
              <a:stCxn id="31" idx="2"/>
              <a:endCxn id="32" idx="3"/>
            </p:cNvCxnSpPr>
            <p:nvPr/>
          </p:nvCxnSpPr>
          <p:spPr bwMode="auto">
            <a:xfrm rot="10800000">
              <a:off x="3819139" y="1788340"/>
              <a:ext cx="104901" cy="1198647"/>
            </a:xfrm>
            <a:prstGeom prst="curvedConnector3">
              <a:avLst>
                <a:gd name="adj1" fmla="val 762719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3114687" y="2656254"/>
              <a:ext cx="2373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200" b="1" dirty="0">
                  <a:solidFill>
                    <a:srgbClr val="FF0000"/>
                  </a:solidFill>
                  <a:latin typeface="Tahoma" charset="0"/>
                </a:rPr>
                <a:t>1</a:t>
              </a:r>
              <a:endParaRPr kumimoji="1" lang="ko-KR" altLang="en-US" sz="1200" b="1" dirty="0">
                <a:solidFill>
                  <a:srgbClr val="FF0000"/>
                </a:solidFill>
                <a:latin typeface="Tahoma" charset="0"/>
              </a:endParaRPr>
            </a:p>
          </p:txBody>
        </p:sp>
      </p:grpSp>
      <p:sp>
        <p:nvSpPr>
          <p:cNvPr id="64" name="TextBox 1"/>
          <p:cNvSpPr txBox="1">
            <a:spLocks noChangeArrowheads="1"/>
          </p:cNvSpPr>
          <p:nvPr/>
        </p:nvSpPr>
        <p:spPr bwMode="auto">
          <a:xfrm>
            <a:off x="6087137" y="3963642"/>
            <a:ext cx="28416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else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    close(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[0]);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    close(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[1]);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    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execl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("/bin/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ps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",  NULL);</a:t>
            </a:r>
          </a:p>
        </p:txBody>
      </p:sp>
      <p:sp>
        <p:nvSpPr>
          <p:cNvPr id="66" name="TextBox 5"/>
          <p:cNvSpPr txBox="1">
            <a:spLocks noChangeArrowheads="1"/>
          </p:cNvSpPr>
          <p:nvPr/>
        </p:nvSpPr>
        <p:spPr bwMode="auto">
          <a:xfrm>
            <a:off x="6119817" y="1000869"/>
            <a:ext cx="28416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else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    close(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[0]);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    close(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fd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[1]);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</a:rPr>
              <a:t>             </a:t>
            </a:r>
            <a:r>
              <a:rPr kumimoji="1" lang="en-US" altLang="ko-KR" sz="1600" b="1" dirty="0" err="1">
                <a:solidFill>
                  <a:srgbClr val="000000"/>
                </a:solidFill>
              </a:rPr>
              <a:t>execl</a:t>
            </a:r>
            <a:r>
              <a:rPr kumimoji="1" lang="en-US" altLang="ko-KR" sz="1600" b="1" dirty="0">
                <a:solidFill>
                  <a:srgbClr val="000000"/>
                </a:solidFill>
              </a:rPr>
              <a:t>("/bin/sort", "sort", "-r", NULL);</a:t>
            </a:r>
          </a:p>
        </p:txBody>
      </p:sp>
    </p:spTree>
    <p:extLst>
      <p:ext uri="{BB962C8B-B14F-4D97-AF65-F5344CB8AC3E}">
        <p14:creationId xmlns:p14="http://schemas.microsoft.com/office/powerpoint/2010/main" val="189134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000000">
                    <a:tint val="75000"/>
                  </a:srgbClr>
                </a:solidFill>
              </a:rPr>
              <a:pPr/>
              <a:t>3</a:t>
            </a:fld>
            <a:endParaRPr lang="ko-KR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wait </a:t>
            </a:r>
            <a:r>
              <a:rPr lang="ko-KR" altLang="en-US" dirty="0" smtClean="0"/>
              <a:t>예제</a:t>
            </a:r>
            <a:endParaRPr lang="ko-KR" alt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1368031" y="1585105"/>
            <a:ext cx="5707856" cy="3365897"/>
            <a:chOff x="741363" y="1755775"/>
            <a:chExt cx="7610475" cy="4487863"/>
          </a:xfrm>
        </p:grpSpPr>
        <p:sp>
          <p:nvSpPr>
            <p:cNvPr id="5" name="모서리가 둥근 직사각형 4"/>
            <p:cNvSpPr/>
            <p:nvPr/>
          </p:nvSpPr>
          <p:spPr bwMode="auto">
            <a:xfrm>
              <a:off x="741363" y="1924050"/>
              <a:ext cx="7610475" cy="431958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unistd.h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stdio.h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#include &lt;sys/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types.h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#include &lt;sys/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wait.h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errno.h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ko-KR" sz="900" b="1" dirty="0">
                <a:solidFill>
                  <a:srgbClr val="00000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main(){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= 10;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status;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child;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= fork();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ko-KR" sz="900" b="1" dirty="0">
                <a:solidFill>
                  <a:srgbClr val="00000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if(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== 0 ){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("child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: %d\n",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getpid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());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    return 10;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}else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    child = wait( &amp;status 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ko-KR" sz="900" b="1" dirty="0">
                <a:solidFill>
                  <a:srgbClr val="00000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("child : %d status : %d, return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val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: %d\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n",child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, status, status&gt;&gt;8);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("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errono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: %d\n",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errno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}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ko-KR" sz="900" b="1" dirty="0" err="1">
                <a:solidFill>
                  <a:srgbClr val="000000"/>
                </a:solidFill>
              </a:endParaRPr>
            </a:p>
          </p:txBody>
        </p:sp>
        <p:sp>
          <p:nvSpPr>
            <p:cNvPr id="6" name="TextBox 16"/>
            <p:cNvSpPr txBox="1">
              <a:spLocks noChangeArrowheads="1"/>
            </p:cNvSpPr>
            <p:nvPr/>
          </p:nvSpPr>
          <p:spPr bwMode="auto">
            <a:xfrm>
              <a:off x="3263900" y="1755775"/>
              <a:ext cx="2565399" cy="3693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200" b="1" dirty="0">
                  <a:solidFill>
                    <a:srgbClr val="46413B"/>
                  </a:solidFill>
                  <a:latin typeface="Tahoma" pitchFamily="34" charset="0"/>
                </a:rPr>
                <a:t>Example: </a:t>
              </a:r>
              <a:r>
                <a:rPr kumimoji="1" lang="en-US" altLang="ko-KR" sz="1200" b="1" dirty="0" err="1">
                  <a:solidFill>
                    <a:srgbClr val="46413B"/>
                  </a:solidFill>
                  <a:latin typeface="Tahoma" pitchFamily="34" charset="0"/>
                </a:rPr>
                <a:t>wait.c</a:t>
              </a:r>
              <a:endParaRPr kumimoji="1" lang="ko-KR" altLang="en-US" sz="1200" b="1" dirty="0">
                <a:solidFill>
                  <a:srgbClr val="46413B"/>
                </a:solidFill>
                <a:latin typeface="Tahoma" pitchFamily="34" charset="0"/>
              </a:endParaRPr>
            </a:p>
          </p:txBody>
        </p:sp>
      </p:grp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68033" y="4819912"/>
            <a:ext cx="3336131" cy="1185863"/>
          </a:xfrm>
          <a:prstGeom prst="rect">
            <a:avLst/>
          </a:prstGeom>
        </p:spPr>
      </p:pic>
      <p:sp>
        <p:nvSpPr>
          <p:cNvPr id="9" name="타원형 설명선 8"/>
          <p:cNvSpPr/>
          <p:nvPr/>
        </p:nvSpPr>
        <p:spPr bwMode="auto">
          <a:xfrm>
            <a:off x="3769436" y="3664998"/>
            <a:ext cx="2452744" cy="403412"/>
          </a:xfrm>
          <a:prstGeom prst="wedgeEllipseCallout">
            <a:avLst>
              <a:gd name="adj1" fmla="val -101096"/>
              <a:gd name="adj2" fmla="val -814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51" b="1" dirty="0">
                <a:solidFill>
                  <a:srgbClr val="333333"/>
                </a:solidFill>
                <a:latin typeface="맑은 고딕"/>
                <a:cs typeface="Arial" charset="0"/>
              </a:rPr>
              <a:t>return 1025 </a:t>
            </a:r>
            <a:r>
              <a:rPr kumimoji="1" lang="ko-KR" altLang="en-US" sz="1051" b="1" dirty="0">
                <a:solidFill>
                  <a:srgbClr val="333333"/>
                </a:solidFill>
                <a:latin typeface="맑은 고딕"/>
                <a:cs typeface="Arial" charset="0"/>
              </a:rPr>
              <a:t>일 경우는</a:t>
            </a:r>
            <a:r>
              <a:rPr kumimoji="1" lang="en-US" altLang="ko-KR" sz="1051" b="1" dirty="0">
                <a:solidFill>
                  <a:srgbClr val="333333"/>
                </a:solidFill>
                <a:latin typeface="맑은 고딕"/>
                <a:cs typeface="Arial" charset="0"/>
              </a:rPr>
              <a:t>?</a:t>
            </a:r>
            <a:endParaRPr kumimoji="1" lang="ko-KR" altLang="en-US" sz="1051" b="1" dirty="0">
              <a:solidFill>
                <a:srgbClr val="333333"/>
              </a:solidFill>
              <a:latin typeface="맑은 고딕"/>
              <a:cs typeface="Arial" charset="0"/>
            </a:endParaRPr>
          </a:p>
        </p:txBody>
      </p:sp>
      <p:sp>
        <p:nvSpPr>
          <p:cNvPr id="10" name="모서리가 둥근 사각형 설명선 9"/>
          <p:cNvSpPr/>
          <p:nvPr/>
        </p:nvSpPr>
        <p:spPr bwMode="auto">
          <a:xfrm>
            <a:off x="5475647" y="4487960"/>
            <a:ext cx="2420471" cy="1003207"/>
          </a:xfrm>
          <a:prstGeom prst="wedgeRoundRectCallout">
            <a:avLst>
              <a:gd name="adj1" fmla="val -63689"/>
              <a:gd name="adj2" fmla="val -5250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 anchor="ctr"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825" b="1" dirty="0">
                <a:solidFill>
                  <a:srgbClr val="333333"/>
                </a:solidFill>
                <a:latin typeface="Tahoma" charset="0"/>
                <a:ea typeface="산돌고딕B" pitchFamily="18" charset="-127"/>
                <a:cs typeface="Arial" charset="0"/>
              </a:rPr>
              <a:t>WIFEXITED(status) : </a:t>
            </a:r>
            <a:r>
              <a:rPr kumimoji="1" lang="ko-KR" altLang="en-US" sz="825" b="1" dirty="0">
                <a:solidFill>
                  <a:srgbClr val="333333"/>
                </a:solidFill>
                <a:latin typeface="Tahoma" charset="0"/>
                <a:ea typeface="산돌고딕B" pitchFamily="18" charset="-127"/>
                <a:cs typeface="Arial" charset="0"/>
              </a:rPr>
              <a:t>자식 프로세스가 정상적으로 종료되었다면 </a:t>
            </a:r>
            <a:r>
              <a:rPr kumimoji="1" lang="en-US" altLang="ko-KR" sz="825" b="1" dirty="0">
                <a:solidFill>
                  <a:srgbClr val="333333"/>
                </a:solidFill>
                <a:latin typeface="Tahoma" charset="0"/>
                <a:ea typeface="산돌고딕B" pitchFamily="18" charset="-127"/>
                <a:cs typeface="Arial" charset="0"/>
              </a:rPr>
              <a:t>True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825" b="1" dirty="0">
                <a:solidFill>
                  <a:srgbClr val="333333"/>
                </a:solidFill>
                <a:latin typeface="Tahoma" charset="0"/>
                <a:ea typeface="산돌고딕B" pitchFamily="18" charset="-127"/>
                <a:cs typeface="Arial" charset="0"/>
              </a:rPr>
              <a:t>WIFSIGNALED(status) : </a:t>
            </a:r>
            <a:r>
              <a:rPr kumimoji="1" lang="ko-KR" altLang="en-US" sz="825" b="1" dirty="0">
                <a:solidFill>
                  <a:srgbClr val="333333"/>
                </a:solidFill>
                <a:latin typeface="Tahoma" charset="0"/>
                <a:ea typeface="산돌고딕B" pitchFamily="18" charset="-127"/>
                <a:cs typeface="Arial" charset="0"/>
              </a:rPr>
              <a:t>자식 프로세스가 시그널에 의해 종료되었다면 </a:t>
            </a:r>
            <a:r>
              <a:rPr kumimoji="1" lang="en-US" altLang="ko-KR" sz="825" b="1" dirty="0">
                <a:solidFill>
                  <a:srgbClr val="333333"/>
                </a:solidFill>
                <a:latin typeface="Tahoma" charset="0"/>
                <a:ea typeface="산돌고딕B" pitchFamily="18" charset="-127"/>
                <a:cs typeface="Arial" charset="0"/>
              </a:rPr>
              <a:t>True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825" b="1" dirty="0">
                <a:solidFill>
                  <a:srgbClr val="333333"/>
                </a:solidFill>
                <a:latin typeface="Tahoma" charset="0"/>
                <a:ea typeface="산돌고딕B" pitchFamily="18" charset="-127"/>
                <a:cs typeface="Arial" charset="0"/>
              </a:rPr>
              <a:t>WEXITSTATUS(status) : </a:t>
            </a:r>
            <a:r>
              <a:rPr kumimoji="1" lang="ko-KR" altLang="en-US" sz="825" b="1" dirty="0">
                <a:solidFill>
                  <a:srgbClr val="333333"/>
                </a:solidFill>
                <a:latin typeface="Tahoma" charset="0"/>
                <a:ea typeface="산돌고딕B" pitchFamily="18" charset="-127"/>
                <a:cs typeface="Arial" charset="0"/>
              </a:rPr>
              <a:t>자식 프로세스가 정상 종료되었을 때 반환한 값</a:t>
            </a:r>
          </a:p>
        </p:txBody>
      </p:sp>
    </p:spTree>
    <p:extLst>
      <p:ext uri="{BB962C8B-B14F-4D97-AF65-F5344CB8AC3E}">
        <p14:creationId xmlns:p14="http://schemas.microsoft.com/office/powerpoint/2010/main" val="69831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000000">
                    <a:tint val="75000"/>
                  </a:srgbClr>
                </a:solidFill>
              </a:rPr>
              <a:pPr/>
              <a:t>4</a:t>
            </a:fld>
            <a:endParaRPr lang="ko-KR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waitpid</a:t>
            </a:r>
            <a:r>
              <a:rPr lang="en-US" altLang="ko-KR" dirty="0" smtClean="0"/>
              <a:t> system call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 bwMode="auto">
          <a:xfrm>
            <a:off x="1699022" y="1768626"/>
            <a:ext cx="1965723" cy="864395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200" b="1" dirty="0">
                <a:solidFill>
                  <a:srgbClr val="000000"/>
                </a:solidFill>
              </a:rPr>
              <a:t>#include</a:t>
            </a:r>
            <a:r>
              <a:rPr kumimoji="1" lang="ko-KR" altLang="en-US" sz="1200" b="1" dirty="0">
                <a:solidFill>
                  <a:srgbClr val="000000"/>
                </a:solidFill>
              </a:rPr>
              <a:t> 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&lt;sys/</a:t>
            </a:r>
            <a:r>
              <a:rPr kumimoji="1" lang="en-US" altLang="ko-KR" sz="1200" b="1" dirty="0" err="1">
                <a:solidFill>
                  <a:srgbClr val="000000"/>
                </a:solidFill>
              </a:rPr>
              <a:t>types.h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200" b="1" dirty="0">
                <a:solidFill>
                  <a:srgbClr val="000000"/>
                </a:solidFill>
              </a:rPr>
              <a:t>#include &lt;sys/</a:t>
            </a:r>
            <a:r>
              <a:rPr kumimoji="1" lang="en-US" altLang="ko-KR" sz="1200" b="1" dirty="0" err="1">
                <a:solidFill>
                  <a:srgbClr val="000000"/>
                </a:solidFill>
              </a:rPr>
              <a:t>wait.h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200" b="1" dirty="0" err="1">
                <a:solidFill>
                  <a:srgbClr val="000000"/>
                </a:solidFill>
              </a:rPr>
              <a:t>pid_t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 </a:t>
            </a:r>
            <a:r>
              <a:rPr kumimoji="1" lang="en-US" altLang="ko-KR" sz="1200" b="1" dirty="0" err="1">
                <a:solidFill>
                  <a:srgbClr val="000000"/>
                </a:solidFill>
              </a:rPr>
              <a:t>waitpid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(</a:t>
            </a:r>
            <a:r>
              <a:rPr kumimoji="1" lang="en-US" altLang="ko-KR" sz="1200" b="1" dirty="0" err="1">
                <a:solidFill>
                  <a:srgbClr val="000000"/>
                </a:solidFill>
              </a:rPr>
              <a:t>pid_t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 </a:t>
            </a:r>
            <a:r>
              <a:rPr kumimoji="1" lang="en-US" altLang="ko-KR" sz="1200" b="1" dirty="0" err="1">
                <a:solidFill>
                  <a:srgbClr val="000000"/>
                </a:solidFill>
              </a:rPr>
              <a:t>pid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, </a:t>
            </a:r>
            <a:r>
              <a:rPr kumimoji="1" lang="en-US" altLang="ko-KR" sz="12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 *status, </a:t>
            </a:r>
            <a:r>
              <a:rPr kumimoji="1" lang="en-US" altLang="ko-KR" sz="1200" b="1" dirty="0" err="1">
                <a:solidFill>
                  <a:srgbClr val="000000"/>
                </a:solidFill>
              </a:rPr>
              <a:t>int</a:t>
            </a:r>
            <a:r>
              <a:rPr kumimoji="1" lang="en-US" altLang="ko-KR" sz="1200" b="1" dirty="0">
                <a:solidFill>
                  <a:srgbClr val="000000"/>
                </a:solidFill>
              </a:rPr>
              <a:t> options);</a:t>
            </a:r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2191942" y="1661473"/>
            <a:ext cx="979884" cy="2769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>
                <a:solidFill>
                  <a:srgbClr val="46413B"/>
                </a:solidFill>
                <a:latin typeface="Tahoma" pitchFamily="34" charset="0"/>
              </a:rPr>
              <a:t>Synopsis</a:t>
            </a:r>
            <a:endParaRPr kumimoji="1" lang="ko-KR" altLang="en-US" sz="1200" b="1">
              <a:solidFill>
                <a:srgbClr val="46413B"/>
              </a:solidFill>
              <a:latin typeface="Tahoma" pitchFamily="34" charset="0"/>
            </a:endParaRPr>
          </a:p>
        </p:txBody>
      </p:sp>
      <p:sp>
        <p:nvSpPr>
          <p:cNvPr id="7" name="모서리가 둥근 직사각형 6"/>
          <p:cNvSpPr/>
          <p:nvPr/>
        </p:nvSpPr>
        <p:spPr bwMode="auto">
          <a:xfrm>
            <a:off x="3788571" y="1768626"/>
            <a:ext cx="3618311" cy="894755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128585" indent="-12858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en-US" altLang="ko-KR" sz="900" b="1" dirty="0" err="1">
                <a:solidFill>
                  <a:srgbClr val="000000"/>
                </a:solidFill>
              </a:rPr>
              <a:t>pid</a:t>
            </a:r>
            <a:r>
              <a:rPr kumimoji="1" lang="en-US" altLang="ko-KR" sz="900" b="1" dirty="0">
                <a:solidFill>
                  <a:srgbClr val="000000"/>
                </a:solidFill>
              </a:rPr>
              <a:t> </a:t>
            </a:r>
            <a:r>
              <a:rPr kumimoji="1" lang="ko-KR" altLang="en-US" sz="900" b="1" dirty="0">
                <a:solidFill>
                  <a:srgbClr val="000000"/>
                </a:solidFill>
              </a:rPr>
              <a:t>인자 값이 프로세스의 </a:t>
            </a:r>
            <a:r>
              <a:rPr kumimoji="1" lang="en-US" altLang="ko-KR" sz="900" b="1" dirty="0">
                <a:solidFill>
                  <a:srgbClr val="000000"/>
                </a:solidFill>
              </a:rPr>
              <a:t>id(PID)</a:t>
            </a:r>
            <a:r>
              <a:rPr kumimoji="1" lang="ko-KR" altLang="en-US" sz="900" b="1" dirty="0">
                <a:solidFill>
                  <a:srgbClr val="000000"/>
                </a:solidFill>
              </a:rPr>
              <a:t>인 자식 프로세스의 종료를 기다린다</a:t>
            </a:r>
            <a:r>
              <a:rPr kumimoji="1" lang="en-US" altLang="ko-KR" sz="900" b="1" dirty="0">
                <a:solidFill>
                  <a:srgbClr val="000000"/>
                </a:solidFill>
              </a:rPr>
              <a:t>. </a:t>
            </a:r>
          </a:p>
          <a:p>
            <a:pPr marL="128585" indent="-12858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ko-KR" altLang="en-US" sz="900" b="1" dirty="0" err="1">
                <a:solidFill>
                  <a:srgbClr val="000000"/>
                </a:solidFill>
              </a:rPr>
              <a:t>반환값은</a:t>
            </a:r>
            <a:r>
              <a:rPr kumimoji="1" lang="ko-KR" altLang="en-US" sz="900" b="1" dirty="0">
                <a:solidFill>
                  <a:srgbClr val="000000"/>
                </a:solidFill>
              </a:rPr>
              <a:t> 자식의 </a:t>
            </a:r>
            <a:r>
              <a:rPr kumimoji="1" lang="en-US" altLang="ko-KR" sz="900" b="1" dirty="0" err="1">
                <a:solidFill>
                  <a:srgbClr val="000000"/>
                </a:solidFill>
              </a:rPr>
              <a:t>pid</a:t>
            </a:r>
            <a:endParaRPr kumimoji="1" lang="en-US" altLang="ko-KR" sz="900" b="1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5041110" y="1633493"/>
            <a:ext cx="1113235" cy="2769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46413B"/>
                </a:solidFill>
                <a:latin typeface="Tahoma" pitchFamily="34" charset="0"/>
              </a:rPr>
              <a:t>Description</a:t>
            </a:r>
            <a:endParaRPr kumimoji="1" lang="ko-KR" altLang="en-US" sz="1200" b="1" dirty="0">
              <a:solidFill>
                <a:srgbClr val="46413B"/>
              </a:solidFill>
              <a:latin typeface="Tahoma" pitchFamily="34" charset="0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788571" y="3067608"/>
            <a:ext cx="3618311" cy="750687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128585" indent="-12858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en-US" altLang="ko-KR" sz="900" b="1" dirty="0">
                <a:solidFill>
                  <a:srgbClr val="000000"/>
                </a:solidFill>
              </a:rPr>
              <a:t>WNOHANG : </a:t>
            </a:r>
            <a:r>
              <a:rPr kumimoji="1" lang="ko-KR" altLang="en-US" sz="900" b="1" dirty="0">
                <a:solidFill>
                  <a:srgbClr val="000000"/>
                </a:solidFill>
              </a:rPr>
              <a:t>이미 종료한 자식 프로세스가 하나도 없다면 부모 프로세스를 </a:t>
            </a:r>
            <a:r>
              <a:rPr kumimoji="1" lang="ko-KR" altLang="en-US" sz="900" b="1" dirty="0" err="1">
                <a:solidFill>
                  <a:srgbClr val="000000"/>
                </a:solidFill>
              </a:rPr>
              <a:t>블록하지</a:t>
            </a:r>
            <a:r>
              <a:rPr kumimoji="1" lang="ko-KR" altLang="en-US" sz="900" b="1" dirty="0">
                <a:solidFill>
                  <a:srgbClr val="000000"/>
                </a:solidFill>
              </a:rPr>
              <a:t> 않고 즉시 반환 </a:t>
            </a:r>
            <a:r>
              <a:rPr kumimoji="1" lang="en-US" altLang="ko-KR" sz="900" b="1" dirty="0">
                <a:solidFill>
                  <a:srgbClr val="000000"/>
                </a:solidFill>
              </a:rPr>
              <a:t>( </a:t>
            </a:r>
            <a:r>
              <a:rPr kumimoji="1" lang="ko-KR" altLang="en-US" sz="900" b="1" dirty="0">
                <a:solidFill>
                  <a:srgbClr val="000000"/>
                </a:solidFill>
              </a:rPr>
              <a:t>이 때 반환 값은 </a:t>
            </a:r>
            <a:r>
              <a:rPr kumimoji="1" lang="en-US" altLang="ko-KR" sz="900" b="1" dirty="0">
                <a:solidFill>
                  <a:srgbClr val="000000"/>
                </a:solidFill>
              </a:rPr>
              <a:t>0 )</a:t>
            </a:r>
          </a:p>
          <a:p>
            <a:pPr marL="471476" lvl="1" indent="-12858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kumimoji="1" lang="en-US" altLang="ko-KR" sz="900" b="1" dirty="0">
              <a:solidFill>
                <a:srgbClr val="000000"/>
              </a:solidFill>
            </a:endParaRP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5041110" y="2932474"/>
            <a:ext cx="1113235" cy="2769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1" dirty="0">
                <a:solidFill>
                  <a:srgbClr val="46413B"/>
                </a:solidFill>
                <a:latin typeface="Tahoma" pitchFamily="34" charset="0"/>
              </a:rPr>
              <a:t>Option</a:t>
            </a:r>
            <a:endParaRPr kumimoji="1" lang="ko-KR" altLang="en-US" sz="1200" b="1" dirty="0">
              <a:solidFill>
                <a:srgbClr val="46413B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29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000000">
                    <a:tint val="75000"/>
                  </a:srgbClr>
                </a:solidFill>
              </a:rPr>
              <a:pPr/>
              <a:t>5</a:t>
            </a:fld>
            <a:endParaRPr lang="ko-KR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waitpid</a:t>
            </a:r>
            <a:r>
              <a:rPr lang="en-US" altLang="ko-KR" dirty="0" smtClean="0"/>
              <a:t> </a:t>
            </a:r>
            <a:r>
              <a:rPr lang="ko-KR" altLang="en-US" dirty="0" smtClean="0"/>
              <a:t>예제</a:t>
            </a:r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1368031" y="1418336"/>
            <a:ext cx="5707856" cy="3723151"/>
            <a:chOff x="741363" y="1755775"/>
            <a:chExt cx="7610475" cy="4964201"/>
          </a:xfrm>
        </p:grpSpPr>
        <p:sp>
          <p:nvSpPr>
            <p:cNvPr id="7" name="모서리가 둥근 직사각형 6"/>
            <p:cNvSpPr/>
            <p:nvPr/>
          </p:nvSpPr>
          <p:spPr bwMode="auto">
            <a:xfrm>
              <a:off x="741363" y="1924049"/>
              <a:ext cx="7610475" cy="4795927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unistd.h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stdio.h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#include &lt;sys/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types.h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#include &lt;sys/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wait.h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errno.h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ko-KR" sz="900" b="1" dirty="0">
                <a:solidFill>
                  <a:srgbClr val="00000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main(){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= 10;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status;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child;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= fork();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ko-KR" sz="900" b="1" dirty="0">
                <a:solidFill>
                  <a:srgbClr val="00000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if(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== 0 ){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("child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: %d\n",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getpid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());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    return 1;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}else{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    child =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waitpid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(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, &amp;status,0 );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}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ko-KR" sz="900" b="1" dirty="0">
                <a:solidFill>
                  <a:srgbClr val="00000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("child : %d status : %d, return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val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: %d, %d\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n",child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, status, status&gt;&gt;8, WEXITSTATUS(status));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("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errono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 : %d\n",</a:t>
              </a:r>
              <a:r>
                <a:rPr kumimoji="1" lang="en-US" altLang="ko-KR" sz="900" b="1" dirty="0" err="1">
                  <a:solidFill>
                    <a:srgbClr val="000000"/>
                  </a:solidFill>
                </a:rPr>
                <a:t>errno</a:t>
              </a:r>
              <a:r>
                <a:rPr kumimoji="1" lang="en-US" altLang="ko-KR" sz="900" b="1" dirty="0">
                  <a:solidFill>
                    <a:srgbClr val="000000"/>
                  </a:solidFill>
                </a:rPr>
                <a:t>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900" b="1" dirty="0">
                  <a:solidFill>
                    <a:srgbClr val="000000"/>
                  </a:solidFill>
                </a:rPr>
                <a:t>}</a:t>
              </a:r>
            </a:p>
          </p:txBody>
        </p:sp>
        <p:sp>
          <p:nvSpPr>
            <p:cNvPr id="8" name="TextBox 16"/>
            <p:cNvSpPr txBox="1">
              <a:spLocks noChangeArrowheads="1"/>
            </p:cNvSpPr>
            <p:nvPr/>
          </p:nvSpPr>
          <p:spPr bwMode="auto">
            <a:xfrm>
              <a:off x="3263900" y="1755775"/>
              <a:ext cx="2565399" cy="3693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200" b="1" dirty="0">
                  <a:solidFill>
                    <a:srgbClr val="46413B"/>
                  </a:solidFill>
                  <a:latin typeface="Tahoma" pitchFamily="34" charset="0"/>
                </a:rPr>
                <a:t>Example: </a:t>
              </a:r>
              <a:r>
                <a:rPr kumimoji="1" lang="en-US" altLang="ko-KR" sz="1200" b="1" dirty="0" err="1">
                  <a:solidFill>
                    <a:srgbClr val="46413B"/>
                  </a:solidFill>
                  <a:latin typeface="Tahoma" pitchFamily="34" charset="0"/>
                </a:rPr>
                <a:t>waitpid.c</a:t>
              </a:r>
              <a:endParaRPr kumimoji="1" lang="ko-KR" altLang="en-US" sz="1200" b="1" dirty="0">
                <a:solidFill>
                  <a:srgbClr val="46413B"/>
                </a:solidFill>
                <a:latin typeface="Tahoma" pitchFamily="34" charset="0"/>
              </a:endParaRPr>
            </a:p>
          </p:txBody>
        </p:sp>
      </p:grpSp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8494" y="5115465"/>
            <a:ext cx="3336131" cy="859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89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000000">
                    <a:tint val="75000"/>
                  </a:srgbClr>
                </a:solidFill>
              </a:rPr>
              <a:pPr/>
              <a:t>6</a:t>
            </a:fld>
            <a:endParaRPr lang="ko-KR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waitpid</a:t>
            </a:r>
            <a:r>
              <a:rPr lang="en-US" altLang="ko-KR" dirty="0" smtClean="0"/>
              <a:t> </a:t>
            </a:r>
            <a:r>
              <a:rPr lang="ko-KR" altLang="en-US" dirty="0" smtClean="0"/>
              <a:t>예제</a:t>
            </a:r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1368031" y="1418334"/>
            <a:ext cx="5707856" cy="4582419"/>
            <a:chOff x="741363" y="1755775"/>
            <a:chExt cx="7610475" cy="6109891"/>
          </a:xfrm>
        </p:grpSpPr>
        <p:sp>
          <p:nvSpPr>
            <p:cNvPr id="7" name="모서리가 둥근 직사각형 6"/>
            <p:cNvSpPr/>
            <p:nvPr/>
          </p:nvSpPr>
          <p:spPr bwMode="auto">
            <a:xfrm>
              <a:off x="741363" y="1924049"/>
              <a:ext cx="7610475" cy="5941617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unistd.h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stdio.h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#include &lt;sys/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types.h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#include &lt;sys/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wait.h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errno.h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ko-KR" sz="825" b="1" dirty="0">
                <a:solidFill>
                  <a:srgbClr val="00000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main(){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= 10;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status, child,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i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= fork();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ko-KR" sz="825" b="1" dirty="0">
                <a:solidFill>
                  <a:srgbClr val="00000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if(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== 0 ){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("child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: %d\n",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getpid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());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sleep(5);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return 1;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}else{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while(1){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    child =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waitpid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(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, &amp;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status,WNOHANG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    if( child == 0){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    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("</a:t>
              </a:r>
              <a:r>
                <a:rPr kumimoji="1" lang="ko-KR" altLang="en-US" sz="825" b="1" dirty="0">
                  <a:solidFill>
                    <a:srgbClr val="000000"/>
                  </a:solidFill>
                </a:rPr>
                <a:t>자식 프로세스가 아직 수행 중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, </a:t>
              </a:r>
              <a:r>
                <a:rPr kumimoji="1" lang="ko-KR" altLang="en-US" sz="825" b="1" dirty="0">
                  <a:solidFill>
                    <a:srgbClr val="000000"/>
                  </a:solidFill>
                </a:rPr>
                <a:t>부모는 할 거 하는 중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\n");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        sleep(1);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    }else{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    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("</a:t>
              </a:r>
              <a:r>
                <a:rPr kumimoji="1" lang="ko-KR" altLang="en-US" sz="825" b="1" dirty="0">
                  <a:solidFill>
                    <a:srgbClr val="000000"/>
                  </a:solidFill>
                </a:rPr>
                <a:t>자식 프로세스 종료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\n");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        break;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    }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}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}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ko-KR" sz="825" b="1" dirty="0">
                <a:solidFill>
                  <a:srgbClr val="00000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("child : %d status : %d, return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val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: %d, %d\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n",child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, status, status&gt;&gt;8, WEXITSTATUS(status));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("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errono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: %d\n",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errno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);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}</a:t>
              </a:r>
            </a:p>
          </p:txBody>
        </p:sp>
        <p:sp>
          <p:nvSpPr>
            <p:cNvPr id="8" name="TextBox 16"/>
            <p:cNvSpPr txBox="1">
              <a:spLocks noChangeArrowheads="1"/>
            </p:cNvSpPr>
            <p:nvPr/>
          </p:nvSpPr>
          <p:spPr bwMode="auto">
            <a:xfrm>
              <a:off x="3263900" y="1755775"/>
              <a:ext cx="2565399" cy="3693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200" b="1" dirty="0">
                  <a:solidFill>
                    <a:srgbClr val="46413B"/>
                  </a:solidFill>
                  <a:latin typeface="Tahoma" pitchFamily="34" charset="0"/>
                </a:rPr>
                <a:t>Example: </a:t>
              </a:r>
              <a:r>
                <a:rPr kumimoji="1" lang="en-US" altLang="ko-KR" sz="1200" b="1" dirty="0" err="1">
                  <a:solidFill>
                    <a:srgbClr val="46413B"/>
                  </a:solidFill>
                  <a:latin typeface="Tahoma" pitchFamily="34" charset="0"/>
                </a:rPr>
                <a:t>waitpid.c</a:t>
              </a:r>
              <a:endParaRPr kumimoji="1" lang="ko-KR" altLang="en-US" sz="1200" b="1" dirty="0">
                <a:solidFill>
                  <a:srgbClr val="46413B"/>
                </a:solidFill>
                <a:latin typeface="Tahoma" pitchFamily="34" charset="0"/>
              </a:endParaRPr>
            </a:p>
          </p:txBody>
        </p:sp>
      </p:grp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94626" y="1673128"/>
            <a:ext cx="3336131" cy="170021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65639" y="4681596"/>
            <a:ext cx="2892463" cy="508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351" b="1" dirty="0">
                <a:solidFill>
                  <a:srgbClr val="FF0000"/>
                </a:solidFill>
                <a:cs typeface="Arial" charset="0"/>
              </a:rPr>
              <a:t>만약 </a:t>
            </a:r>
            <a:r>
              <a:rPr kumimoji="1" lang="en-US" altLang="ko-KR" sz="1351" b="1" dirty="0">
                <a:solidFill>
                  <a:srgbClr val="FF0000"/>
                </a:solidFill>
                <a:cs typeface="Arial" charset="0"/>
              </a:rPr>
              <a:t>sleep(1)</a:t>
            </a:r>
            <a:r>
              <a:rPr kumimoji="1" lang="ko-KR" altLang="en-US" sz="1351" b="1" dirty="0">
                <a:solidFill>
                  <a:srgbClr val="FF0000"/>
                </a:solidFill>
                <a:cs typeface="Arial" charset="0"/>
              </a:rPr>
              <a:t>이 </a:t>
            </a:r>
            <a:r>
              <a:rPr kumimoji="1" lang="en-US" altLang="ko-KR" sz="1351" b="1" dirty="0">
                <a:solidFill>
                  <a:srgbClr val="FF0000"/>
                </a:solidFill>
                <a:cs typeface="Arial" charset="0"/>
              </a:rPr>
              <a:t>sleep(100) </a:t>
            </a:r>
            <a:r>
              <a:rPr kumimoji="1" lang="ko-KR" altLang="en-US" sz="1351" b="1" dirty="0">
                <a:solidFill>
                  <a:srgbClr val="FF0000"/>
                </a:solidFill>
                <a:cs typeface="Arial" charset="0"/>
              </a:rPr>
              <a:t>이라면</a:t>
            </a:r>
            <a:r>
              <a:rPr kumimoji="1" lang="en-US" altLang="ko-KR" sz="1351" b="1" dirty="0">
                <a:solidFill>
                  <a:srgbClr val="FF0000"/>
                </a:solidFill>
                <a:cs typeface="Arial" charset="0"/>
              </a:rPr>
              <a:t>?</a:t>
            </a:r>
            <a:endParaRPr kumimoji="1" lang="ko-KR" altLang="en-US" sz="1351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4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ko-KR" altLang="en-US" dirty="0" err="1" smtClean="0"/>
              <a:t>좀비</a:t>
            </a:r>
            <a:r>
              <a:rPr lang="ko-KR" altLang="en-US" dirty="0" smtClean="0"/>
              <a:t> 프로세스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실행이 종료되었지만 아직 삭제되지 않은 프로세스를 의미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pid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exit status </a:t>
            </a:r>
            <a:r>
              <a:rPr lang="ko-KR" altLang="en-US" dirty="0" smtClean="0"/>
              <a:t>등이 시스템의 메모리에 아직 남아 있음</a:t>
            </a:r>
            <a:endParaRPr lang="en-US" altLang="ko-KR" dirty="0" smtClean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000000">
                    <a:tint val="75000"/>
                  </a:srgbClr>
                </a:solidFill>
              </a:rPr>
              <a:pPr/>
              <a:t>7</a:t>
            </a:fld>
            <a:endParaRPr lang="ko-KR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ZOMBIE TASK</a:t>
            </a:r>
            <a:endParaRPr lang="ko-KR" altLang="en-US" dirty="0"/>
          </a:p>
        </p:txBody>
      </p:sp>
      <p:sp>
        <p:nvSpPr>
          <p:cNvPr id="5" name="타원 4"/>
          <p:cNvSpPr/>
          <p:nvPr/>
        </p:nvSpPr>
        <p:spPr bwMode="auto">
          <a:xfrm>
            <a:off x="1482727" y="4570029"/>
            <a:ext cx="814892" cy="701937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51" b="1" dirty="0">
                <a:solidFill>
                  <a:srgbClr val="333333"/>
                </a:solidFill>
                <a:ea typeface="산돌고딕B" pitchFamily="18" charset="-127"/>
              </a:rPr>
              <a:t>TASK </a:t>
            </a:r>
            <a:r>
              <a:rPr kumimoji="1" lang="ko-KR" altLang="en-US" sz="1051" b="1" dirty="0">
                <a:solidFill>
                  <a:srgbClr val="333333"/>
                </a:solidFill>
                <a:ea typeface="산돌고딕B" pitchFamily="18" charset="-127"/>
              </a:rPr>
              <a:t>생성</a:t>
            </a:r>
          </a:p>
        </p:txBody>
      </p:sp>
      <p:sp>
        <p:nvSpPr>
          <p:cNvPr id="6" name="타원 5"/>
          <p:cNvSpPr/>
          <p:nvPr/>
        </p:nvSpPr>
        <p:spPr bwMode="auto">
          <a:xfrm>
            <a:off x="2789887" y="4570029"/>
            <a:ext cx="814892" cy="701937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51" b="1" dirty="0">
                <a:solidFill>
                  <a:srgbClr val="333333"/>
                </a:solidFill>
                <a:ea typeface="산돌고딕B" pitchFamily="18" charset="-127"/>
              </a:rPr>
              <a:t>TASK </a:t>
            </a:r>
            <a:r>
              <a:rPr kumimoji="1" lang="ko-KR" altLang="en-US" sz="1051" b="1" dirty="0">
                <a:solidFill>
                  <a:srgbClr val="333333"/>
                </a:solidFill>
                <a:ea typeface="산돌고딕B" pitchFamily="18" charset="-127"/>
              </a:rPr>
              <a:t>수행</a:t>
            </a:r>
          </a:p>
        </p:txBody>
      </p:sp>
      <p:sp>
        <p:nvSpPr>
          <p:cNvPr id="7" name="타원 6"/>
          <p:cNvSpPr/>
          <p:nvPr/>
        </p:nvSpPr>
        <p:spPr bwMode="auto">
          <a:xfrm>
            <a:off x="4300391" y="4570029"/>
            <a:ext cx="814892" cy="701937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51" b="1" dirty="0">
                <a:solidFill>
                  <a:srgbClr val="333333"/>
                </a:solidFill>
                <a:ea typeface="산돌고딕B" pitchFamily="18" charset="-127"/>
              </a:rPr>
              <a:t>TASK </a:t>
            </a:r>
            <a:r>
              <a:rPr kumimoji="1" lang="ko-KR" altLang="en-US" sz="1051" b="1" dirty="0">
                <a:solidFill>
                  <a:srgbClr val="333333"/>
                </a:solidFill>
                <a:ea typeface="산돌고딕B" pitchFamily="18" charset="-127"/>
              </a:rPr>
              <a:t>종료</a:t>
            </a:r>
          </a:p>
        </p:txBody>
      </p:sp>
      <p:cxnSp>
        <p:nvCxnSpPr>
          <p:cNvPr id="8" name="직선 화살표 연결선 7"/>
          <p:cNvCxnSpPr>
            <a:stCxn id="5" idx="6"/>
            <a:endCxn id="6" idx="2"/>
          </p:cNvCxnSpPr>
          <p:nvPr/>
        </p:nvCxnSpPr>
        <p:spPr bwMode="auto">
          <a:xfrm>
            <a:off x="2297623" y="4920995"/>
            <a:ext cx="49226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직선 화살표 연결선 8"/>
          <p:cNvCxnSpPr>
            <a:stCxn id="6" idx="6"/>
            <a:endCxn id="7" idx="2"/>
          </p:cNvCxnSpPr>
          <p:nvPr/>
        </p:nvCxnSpPr>
        <p:spPr bwMode="auto">
          <a:xfrm>
            <a:off x="3604782" y="4920995"/>
            <a:ext cx="69561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297620" y="4123577"/>
            <a:ext cx="1161827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51" b="1" dirty="0">
                <a:solidFill>
                  <a:srgbClr val="000000"/>
                </a:solidFill>
                <a:cs typeface="Arial" charset="0"/>
              </a:rPr>
              <a:t>fork() system call</a:t>
            </a:r>
            <a:endParaRPr kumimoji="1" lang="ko-KR" altLang="en-US" sz="1051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6422" y="5505942"/>
            <a:ext cx="1161827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51" b="1" dirty="0">
                <a:solidFill>
                  <a:srgbClr val="000000"/>
                </a:solidFill>
                <a:cs typeface="Arial" charset="0"/>
              </a:rPr>
              <a:t>exec or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51" b="1" dirty="0">
                <a:solidFill>
                  <a:srgbClr val="000000"/>
                </a:solidFill>
                <a:cs typeface="Arial" charset="0"/>
              </a:rPr>
              <a:t>parent code</a:t>
            </a:r>
            <a:endParaRPr kumimoji="1" lang="ko-KR" altLang="en-US" sz="1051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26924" y="5505943"/>
            <a:ext cx="1161827" cy="415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51" b="1" dirty="0">
                <a:solidFill>
                  <a:srgbClr val="000000"/>
                </a:solidFill>
                <a:cs typeface="Arial" charset="0"/>
              </a:rPr>
              <a:t>return or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51" b="1" dirty="0">
                <a:solidFill>
                  <a:srgbClr val="000000"/>
                </a:solidFill>
                <a:cs typeface="Arial" charset="0"/>
              </a:rPr>
              <a:t>exit()</a:t>
            </a:r>
            <a:endParaRPr kumimoji="1" lang="ko-KR" altLang="en-US" sz="1051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" name="타원 12"/>
          <p:cNvSpPr/>
          <p:nvPr/>
        </p:nvSpPr>
        <p:spPr bwMode="auto">
          <a:xfrm>
            <a:off x="1482727" y="3634114"/>
            <a:ext cx="814892" cy="701937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51" b="1" dirty="0">
                <a:solidFill>
                  <a:srgbClr val="333333"/>
                </a:solidFill>
                <a:ea typeface="산돌고딕B" pitchFamily="18" charset="-127"/>
              </a:rPr>
              <a:t>Parent TASK</a:t>
            </a:r>
            <a:endParaRPr kumimoji="1" lang="ko-KR" altLang="en-US" sz="1051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cxnSp>
        <p:nvCxnSpPr>
          <p:cNvPr id="14" name="구부러진 연결선 13"/>
          <p:cNvCxnSpPr>
            <a:stCxn id="13" idx="2"/>
            <a:endCxn id="5" idx="2"/>
          </p:cNvCxnSpPr>
          <p:nvPr/>
        </p:nvCxnSpPr>
        <p:spPr bwMode="auto">
          <a:xfrm rot="10800000" flipV="1">
            <a:off x="1482729" y="3985082"/>
            <a:ext cx="9525" cy="935915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타원 14"/>
          <p:cNvSpPr/>
          <p:nvPr/>
        </p:nvSpPr>
        <p:spPr bwMode="auto">
          <a:xfrm>
            <a:off x="6081729" y="4570029"/>
            <a:ext cx="1023699" cy="701937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51" b="1" dirty="0">
                <a:solidFill>
                  <a:srgbClr val="333333"/>
                </a:solidFill>
                <a:ea typeface="산돌고딕B" pitchFamily="18" charset="-127"/>
              </a:rPr>
              <a:t>ZOMBIE TASK</a:t>
            </a:r>
            <a:endParaRPr kumimoji="1" lang="ko-KR" altLang="en-US" sz="1051" b="1" dirty="0">
              <a:solidFill>
                <a:srgbClr val="333333"/>
              </a:solidFill>
              <a:ea typeface="산돌고딕B" pitchFamily="18" charset="-127"/>
            </a:endParaRPr>
          </a:p>
        </p:txBody>
      </p:sp>
      <p:cxnSp>
        <p:nvCxnSpPr>
          <p:cNvPr id="16" name="직선 화살표 연결선 15"/>
          <p:cNvCxnSpPr>
            <a:stCxn id="7" idx="6"/>
            <a:endCxn id="15" idx="2"/>
          </p:cNvCxnSpPr>
          <p:nvPr/>
        </p:nvCxnSpPr>
        <p:spPr bwMode="auto">
          <a:xfrm>
            <a:off x="5115283" y="4920995"/>
            <a:ext cx="96644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2297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81010-FD79-4AE5-970A-D59F875A3AB8}" type="slidenum">
              <a:rPr lang="ko-KR" altLang="en-US" smtClean="0">
                <a:solidFill>
                  <a:srgbClr val="000000">
                    <a:tint val="75000"/>
                  </a:srgbClr>
                </a:solidFill>
              </a:rPr>
              <a:pPr/>
              <a:t>8</a:t>
            </a:fld>
            <a:endParaRPr lang="ko-KR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ZOMBIE TASK</a:t>
            </a:r>
            <a:endParaRPr lang="ko-KR" altLang="en-US" dirty="0"/>
          </a:p>
        </p:txBody>
      </p:sp>
      <p:grpSp>
        <p:nvGrpSpPr>
          <p:cNvPr id="27" name="그룹 26"/>
          <p:cNvGrpSpPr/>
          <p:nvPr/>
        </p:nvGrpSpPr>
        <p:grpSpPr>
          <a:xfrm>
            <a:off x="1368031" y="1418336"/>
            <a:ext cx="5707856" cy="3414415"/>
            <a:chOff x="741363" y="1755775"/>
            <a:chExt cx="7610475" cy="6109891"/>
          </a:xfrm>
        </p:grpSpPr>
        <p:sp>
          <p:nvSpPr>
            <p:cNvPr id="28" name="모서리가 둥근 직사각형 27"/>
            <p:cNvSpPr/>
            <p:nvPr/>
          </p:nvSpPr>
          <p:spPr bwMode="auto">
            <a:xfrm>
              <a:off x="741363" y="1924049"/>
              <a:ext cx="7610475" cy="5941617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unistd.h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&gt;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stdio.h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&gt;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#include &lt;sys/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types.h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&gt;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#include &lt;sys/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wait.h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&gt;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#include &lt;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errno.h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&gt;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endParaRPr kumimoji="1" lang="en-US" altLang="ko-KR" sz="825" b="1" dirty="0">
                <a:solidFill>
                  <a:srgbClr val="000000"/>
                </a:solidFill>
              </a:endParaRP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main(){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= 10;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int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status, child,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i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char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ch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endParaRPr kumimoji="1" lang="en-US" altLang="ko-KR" sz="825" b="1" dirty="0">
                <a:solidFill>
                  <a:srgbClr val="000000"/>
                </a:solidFill>
              </a:endParaRP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= fork();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endParaRPr kumimoji="1" lang="en-US" altLang="ko-KR" sz="825" b="1" dirty="0">
                <a:solidFill>
                  <a:srgbClr val="000000"/>
                </a:solidFill>
              </a:endParaRP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if(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== 0 ){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("child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: %d\n",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getpid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());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sleep(5);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("child terminate\n");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return 0;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}else{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printf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("parent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: %d\n",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getpid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());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   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ch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 = </a:t>
              </a:r>
              <a:r>
                <a:rPr kumimoji="1" lang="en-US" altLang="ko-KR" sz="825" b="1" dirty="0" err="1">
                  <a:solidFill>
                    <a:srgbClr val="000000"/>
                  </a:solidFill>
                </a:rPr>
                <a:t>getchar</a:t>
              </a:r>
              <a:r>
                <a:rPr kumimoji="1" lang="en-US" altLang="ko-KR" sz="825" b="1" dirty="0">
                  <a:solidFill>
                    <a:srgbClr val="000000"/>
                  </a:solidFill>
                </a:rPr>
                <a:t>();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}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    return 0;</a:t>
              </a:r>
            </a:p>
            <a:p>
              <a:pPr marL="171446" indent="-171446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/>
              </a:pPr>
              <a:r>
                <a:rPr kumimoji="1" lang="en-US" altLang="ko-KR" sz="825" b="1" dirty="0">
                  <a:solidFill>
                    <a:srgbClr val="000000"/>
                  </a:solidFill>
                </a:rPr>
                <a:t>}</a:t>
              </a:r>
            </a:p>
          </p:txBody>
        </p:sp>
        <p:sp>
          <p:nvSpPr>
            <p:cNvPr id="29" name="TextBox 16"/>
            <p:cNvSpPr txBox="1">
              <a:spLocks noChangeArrowheads="1"/>
            </p:cNvSpPr>
            <p:nvPr/>
          </p:nvSpPr>
          <p:spPr bwMode="auto">
            <a:xfrm>
              <a:off x="3263900" y="1755775"/>
              <a:ext cx="2565399" cy="4956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200" b="1" dirty="0">
                  <a:solidFill>
                    <a:srgbClr val="46413B"/>
                  </a:solidFill>
                  <a:latin typeface="Tahoma" pitchFamily="34" charset="0"/>
                </a:rPr>
                <a:t>Example: </a:t>
              </a:r>
              <a:r>
                <a:rPr kumimoji="1" lang="en-US" altLang="ko-KR" sz="1200" b="1" dirty="0" err="1">
                  <a:solidFill>
                    <a:srgbClr val="46413B"/>
                  </a:solidFill>
                  <a:latin typeface="Tahoma" pitchFamily="34" charset="0"/>
                </a:rPr>
                <a:t>zombie.c</a:t>
              </a:r>
              <a:endParaRPr kumimoji="1" lang="ko-KR" altLang="en-US" sz="1200" b="1" dirty="0">
                <a:solidFill>
                  <a:srgbClr val="46413B"/>
                </a:solidFill>
                <a:latin typeface="Tahoma" pitchFamily="34" charset="0"/>
              </a:endParaRPr>
            </a:p>
          </p:txBody>
        </p:sp>
      </p:grpSp>
      <p:pic>
        <p:nvPicPr>
          <p:cNvPr id="30" name="그림 2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4473" y="4940103"/>
            <a:ext cx="5393531" cy="928688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79073" y="3596086"/>
            <a:ext cx="2878931" cy="1314451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249271" y="2115897"/>
            <a:ext cx="369525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500" b="1" dirty="0">
                <a:solidFill>
                  <a:srgbClr val="FF0000"/>
                </a:solidFill>
                <a:cs typeface="Arial" charset="0"/>
              </a:rPr>
              <a:t>언제 </a:t>
            </a:r>
            <a:r>
              <a:rPr kumimoji="1" lang="ko-KR" altLang="en-US" sz="1500" b="1" dirty="0" err="1">
                <a:solidFill>
                  <a:srgbClr val="FF0000"/>
                </a:solidFill>
                <a:cs typeface="Arial" charset="0"/>
              </a:rPr>
              <a:t>좀비</a:t>
            </a:r>
            <a:r>
              <a:rPr kumimoji="1" lang="ko-KR" altLang="en-US" sz="1500" b="1" dirty="0">
                <a:solidFill>
                  <a:srgbClr val="FF0000"/>
                </a:solidFill>
                <a:cs typeface="Arial" charset="0"/>
              </a:rPr>
              <a:t> 프로세스가 만들어 지는가</a:t>
            </a:r>
            <a:r>
              <a:rPr kumimoji="1" lang="en-US" altLang="ko-KR" sz="1500" b="1" dirty="0">
                <a:solidFill>
                  <a:srgbClr val="FF0000"/>
                </a:solidFill>
                <a:cs typeface="Arial" charset="0"/>
              </a:rPr>
              <a:t>?</a:t>
            </a:r>
            <a:endParaRPr kumimoji="1" lang="ko-KR" altLang="en-US" sz="15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49271" y="2702317"/>
            <a:ext cx="369525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500" b="1" dirty="0" err="1">
                <a:solidFill>
                  <a:srgbClr val="FF0000"/>
                </a:solidFill>
                <a:cs typeface="Arial" charset="0"/>
              </a:rPr>
              <a:t>좀비</a:t>
            </a:r>
            <a:r>
              <a:rPr kumimoji="1" lang="ko-KR" altLang="en-US" sz="1500" b="1" dirty="0">
                <a:solidFill>
                  <a:srgbClr val="FF0000"/>
                </a:solidFill>
                <a:cs typeface="Arial" charset="0"/>
              </a:rPr>
              <a:t> 프로세스가 많아지게 되면</a:t>
            </a:r>
            <a:r>
              <a:rPr kumimoji="1" lang="en-US" altLang="ko-KR" sz="1500" b="1" dirty="0">
                <a:solidFill>
                  <a:srgbClr val="FF0000"/>
                </a:solidFill>
                <a:cs typeface="Arial" charset="0"/>
              </a:rPr>
              <a:t>?</a:t>
            </a:r>
            <a:endParaRPr kumimoji="1" lang="ko-KR" altLang="en-US" sz="1500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7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Pagefault</a:t>
            </a:r>
            <a:r>
              <a:rPr lang="en-US" altLang="ko-KR" dirty="0" smtClean="0"/>
              <a:t> Overhead: </a:t>
            </a:r>
            <a:r>
              <a:rPr lang="en-US" altLang="ko-KR" dirty="0" err="1" smtClean="0"/>
              <a:t>pagefault.c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33526" y="1562103"/>
            <a:ext cx="622458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#include &lt;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stdio.h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#include &lt;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unistd.h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#include &lt;sys/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time.h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#include &lt;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stdlib.h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kumimoji="1" lang="en-US" altLang="ko-KR" sz="1500" b="1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kumimoji="1" lang="en-US" altLang="ko-KR" sz="1500" b="1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#define BUF_SIZE    1024*1024*128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kumimoji="1" lang="en-US" altLang="ko-KR" sz="1500" b="1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long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do_time_check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()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struct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timeval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tv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gettimeofday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( &amp;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tv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, NULL);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   return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tv.tv_sec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 * 1000000 + </a:t>
            </a:r>
            <a:r>
              <a:rPr kumimoji="1" lang="en-US" altLang="ko-KR" sz="1500" b="1" dirty="0" err="1">
                <a:solidFill>
                  <a:srgbClr val="000000"/>
                </a:solidFill>
                <a:cs typeface="Arial" charset="0"/>
              </a:rPr>
              <a:t>tv.tv_usec</a:t>
            </a: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1" lang="en-US" altLang="ko-KR" sz="1500" b="1" dirty="0">
                <a:solidFill>
                  <a:srgbClr val="000000"/>
                </a:solidFill>
                <a:cs typeface="Arial" charset="0"/>
              </a:rPr>
              <a:t>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1500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9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파일캐쉬서식">
  <a:themeElements>
    <a:clrScheme name="파일캐쉬서식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파일캐쉬서식">
      <a:majorFont>
        <a:latin typeface="Arial"/>
        <a:ea typeface="굴림"/>
        <a:cs typeface=""/>
      </a:majorFont>
      <a:minorFont>
        <a:latin typeface="Arial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굴림" pitchFamily="50" charset="-127"/>
          </a:defRPr>
        </a:defPPr>
      </a:lstStyle>
    </a:lnDef>
  </a:objectDefaults>
  <a:extraClrSchemeLst>
    <a:extraClrScheme>
      <a:clrScheme name="파일캐쉬서식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파일캐쉬서식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파일캐쉬서식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파일캐쉬서식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파일캐쉬서식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파일캐쉬서식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파일캐쉬서식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파일캐쉬서식">
  <a:themeElements>
    <a:clrScheme name="파일캐쉬서식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파일캐쉬서식">
      <a:majorFont>
        <a:latin typeface="Arial"/>
        <a:ea typeface="굴림"/>
        <a:cs typeface=""/>
      </a:majorFont>
      <a:minorFont>
        <a:latin typeface="Arial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굴림" pitchFamily="50" charset="-127"/>
          </a:defRPr>
        </a:defPPr>
      </a:lstStyle>
    </a:lnDef>
  </a:objectDefaults>
  <a:extraClrSchemeLst>
    <a:extraClrScheme>
      <a:clrScheme name="파일캐쉬서식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파일캐쉬서식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파일캐쉬서식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파일캐쉬서식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파일캐쉬서식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파일캐쉬서식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파일캐쉬서식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2163</Words>
  <Application>Microsoft Macintosh PowerPoint</Application>
  <PresentationFormat>On-screen Show (4:3)</PresentationFormat>
  <Paragraphs>534</Paragraphs>
  <Slides>28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Calibri</vt:lpstr>
      <vt:lpstr>굴림</vt:lpstr>
      <vt:lpstr>맑은 고딕</vt:lpstr>
      <vt:lpstr>산돌고딕B</vt:lpstr>
      <vt:lpstr>Arial</vt:lpstr>
      <vt:lpstr>Tahoma</vt:lpstr>
      <vt:lpstr>Wingdings</vt:lpstr>
      <vt:lpstr>파일캐쉬서식</vt:lpstr>
      <vt:lpstr>1_파일캐쉬서식</vt:lpstr>
      <vt:lpstr>강의 노트 5.  태스크 프로그래밍(추가자료) </vt:lpstr>
      <vt:lpstr>wait system call</vt:lpstr>
      <vt:lpstr>wait 예제</vt:lpstr>
      <vt:lpstr>waitpid system call</vt:lpstr>
      <vt:lpstr>waitpid 예제</vt:lpstr>
      <vt:lpstr>waitpid 예제</vt:lpstr>
      <vt:lpstr>ZOMBIE TASK</vt:lpstr>
      <vt:lpstr>ZOMBIE TASK</vt:lpstr>
      <vt:lpstr>Pagefault Overhead: pagefault.c </vt:lpstr>
      <vt:lpstr>pagefault.c</vt:lpstr>
      <vt:lpstr>Results</vt:lpstr>
      <vt:lpstr>redirection</vt:lpstr>
      <vt:lpstr>dup 함수</vt:lpstr>
      <vt:lpstr>Example : dup.c</vt:lpstr>
      <vt:lpstr>dup2 함수</vt:lpstr>
      <vt:lpstr>Example : dup2.c</vt:lpstr>
      <vt:lpstr>pipe 함수</vt:lpstr>
      <vt:lpstr>Example : pipe.c(1/2)</vt:lpstr>
      <vt:lpstr>Example : pipe.c(1/2)</vt:lpstr>
      <vt:lpstr>실행 결과</vt:lpstr>
      <vt:lpstr>Goal</vt:lpstr>
      <vt:lpstr>Example : pipedup.c(1/2)</vt:lpstr>
      <vt:lpstr>Example : pipedup.c(2/2)</vt:lpstr>
      <vt:lpstr>실행 결과</vt:lpstr>
      <vt:lpstr>동작 과정</vt:lpstr>
      <vt:lpstr>동작 과정</vt:lpstr>
      <vt:lpstr>동작 과정</vt:lpstr>
      <vt:lpstr>동작 과정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노트 5.  태스크 프로그래밍(추가자료) </dc:title>
  <dc:creator>Microsoft Office User</dc:creator>
  <cp:lastModifiedBy>Microsoft Office User</cp:lastModifiedBy>
  <cp:revision>1</cp:revision>
  <cp:lastPrinted>2015-11-02T04:46:37Z</cp:lastPrinted>
  <dcterms:created xsi:type="dcterms:W3CDTF">2015-11-02T04:45:08Z</dcterms:created>
  <dcterms:modified xsi:type="dcterms:W3CDTF">2015-11-02T04:48:13Z</dcterms:modified>
</cp:coreProperties>
</file>