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6" r:id="rId31"/>
    <p:sldId id="287" r:id="rId32"/>
    <p:sldId id="288" r:id="rId3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49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각 삼각형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제목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7" name="부제목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grpSp>
        <p:nvGrpSpPr>
          <p:cNvPr id="2" name="그룹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자유형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자유형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자유형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직선 연결선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날짜 개체 틀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9D096D7-2D97-4F42-81EE-DB3AE9C92F72}" type="datetimeFigureOut">
              <a:rPr lang="ko-KR" altLang="en-US" smtClean="0"/>
              <a:t>2013-12-01</a:t>
            </a:fld>
            <a:endParaRPr lang="ko-KR" altLang="en-US"/>
          </a:p>
        </p:txBody>
      </p:sp>
      <p:sp>
        <p:nvSpPr>
          <p:cNvPr id="19" name="바닥글 개체 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27" name="슬라이드 번호 개체 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156F4C9-25C4-481A-AC8B-87FA1DCAB67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D096D7-2D97-4F42-81EE-DB3AE9C92F72}" type="datetimeFigureOut">
              <a:rPr lang="ko-KR" altLang="en-US" smtClean="0"/>
              <a:t>2013-12-01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56F4C9-25C4-481A-AC8B-87FA1DCAB67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D096D7-2D97-4F42-81EE-DB3AE9C92F72}" type="datetimeFigureOut">
              <a:rPr lang="ko-KR" altLang="en-US" smtClean="0"/>
              <a:t>2013-12-01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56F4C9-25C4-481A-AC8B-87FA1DCAB67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D096D7-2D97-4F42-81EE-DB3AE9C92F72}" type="datetimeFigureOut">
              <a:rPr lang="ko-KR" altLang="en-US" smtClean="0"/>
              <a:t>2013-12-01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56F4C9-25C4-481A-AC8B-87FA1DCAB6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제목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D096D7-2D97-4F42-81EE-DB3AE9C92F72}" type="datetimeFigureOut">
              <a:rPr lang="ko-KR" altLang="en-US" smtClean="0"/>
              <a:t>2013-12-01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56F4C9-25C4-481A-AC8B-87FA1DCAB6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갈매기형 수장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갈매기형 수장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D096D7-2D97-4F42-81EE-DB3AE9C92F72}" type="datetimeFigureOut">
              <a:rPr lang="ko-KR" altLang="en-US" smtClean="0"/>
              <a:t>2013-12-01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56F4C9-25C4-481A-AC8B-87FA1DCAB6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제목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D096D7-2D97-4F42-81EE-DB3AE9C92F72}" type="datetimeFigureOut">
              <a:rPr lang="ko-KR" altLang="en-US" smtClean="0"/>
              <a:t>2013-12-01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56F4C9-25C4-481A-AC8B-87FA1DCAB67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D096D7-2D97-4F42-81EE-DB3AE9C92F72}" type="datetimeFigureOut">
              <a:rPr lang="ko-KR" altLang="en-US" smtClean="0"/>
              <a:t>2013-12-01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56F4C9-25C4-481A-AC8B-87FA1DCAB6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6" name="제목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D096D7-2D97-4F42-81EE-DB3AE9C92F72}" type="datetimeFigureOut">
              <a:rPr lang="ko-KR" altLang="en-US" smtClean="0"/>
              <a:t>2013-12-01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56F4C9-25C4-481A-AC8B-87FA1DCAB67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49D096D7-2D97-4F42-81EE-DB3AE9C92F72}" type="datetimeFigureOut">
              <a:rPr lang="ko-KR" altLang="en-US" smtClean="0"/>
              <a:t>2013-12-01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56F4C9-25C4-481A-AC8B-87FA1DCAB67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9D096D7-2D97-4F42-81EE-DB3AE9C92F72}" type="datetimeFigureOut">
              <a:rPr lang="ko-KR" altLang="en-US" smtClean="0"/>
              <a:t>2013-12-01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156F4C9-25C4-481A-AC8B-87FA1DCAB6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8" name="자유형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자유형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직각 삼각형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직선 연결선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갈매기형 수장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갈매기형 수장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자유형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자유형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직각 삼각형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직선 연결선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제목 개체 틀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0" name="텍스트 개체 틀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0" name="날짜 개체 틀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9D096D7-2D97-4F42-81EE-DB3AE9C92F72}" type="datetimeFigureOut">
              <a:rPr lang="ko-KR" altLang="en-US" smtClean="0"/>
              <a:t>2013-12-01</a:t>
            </a:fld>
            <a:endParaRPr lang="ko-KR" altLang="en-US"/>
          </a:p>
        </p:txBody>
      </p:sp>
      <p:sp>
        <p:nvSpPr>
          <p:cNvPr id="22" name="바닥글 개체 틀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18" name="슬라이드 번호 개체 틀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156F4C9-25C4-481A-AC8B-87FA1DCAB67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1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1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1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1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1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1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Sparrow</a:t>
            </a:r>
            <a:br>
              <a:rPr lang="en-US" altLang="ko-KR" dirty="0" smtClean="0"/>
            </a:br>
            <a:r>
              <a:rPr lang="en-US" altLang="ko-KR" sz="2800" dirty="0"/>
              <a:t>Distributed</a:t>
            </a:r>
            <a:r>
              <a:rPr lang="en-US" altLang="ko-KR" sz="2800" dirty="0" smtClean="0"/>
              <a:t>, Low Latency Scheduling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 smtClean="0"/>
              <a:t>72130310 </a:t>
            </a:r>
            <a:r>
              <a:rPr lang="ko-KR" altLang="en-US" dirty="0" smtClean="0"/>
              <a:t>임규찬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897219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Sparrow uses multiple queues on worker</a:t>
            </a:r>
          </a:p>
          <a:p>
            <a:pPr lvl="1"/>
            <a:r>
              <a:rPr lang="en-US" altLang="ko-KR" dirty="0" smtClean="0"/>
              <a:t>To enforce global policies</a:t>
            </a:r>
          </a:p>
          <a:p>
            <a:pPr lvl="1"/>
            <a:r>
              <a:rPr lang="en-US" altLang="ko-KR" dirty="0" smtClean="0"/>
              <a:t>Supports the per-job and per-task placement constraints needed by analytics frameworks.</a:t>
            </a:r>
          </a:p>
          <a:p>
            <a:pPr lvl="1"/>
            <a:endParaRPr lang="en-US" altLang="ko-KR" dirty="0"/>
          </a:p>
          <a:p>
            <a:r>
              <a:rPr lang="en-US" altLang="ko-KR" dirty="0" smtClean="0"/>
              <a:t>Neither policy enforcement nor constraint handling are addressed is simpler theoretical models, but both play an important role in real clusters</a:t>
            </a:r>
          </a:p>
          <a:p>
            <a:pPr lvl="1"/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Introduction</a:t>
            </a:r>
            <a:br>
              <a:rPr lang="en-US" altLang="ko-KR" dirty="0" smtClean="0"/>
            </a:br>
            <a:r>
              <a:rPr lang="en-US" altLang="ko-KR" dirty="0" smtClean="0"/>
              <a:t>- Policies and Constraints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219059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900000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This paper focuses on fine-grained task scheduling for low-latency applications</a:t>
            </a:r>
          </a:p>
          <a:p>
            <a:endParaRPr lang="en-US" altLang="ko-KR" dirty="0" smtClean="0"/>
          </a:p>
          <a:p>
            <a:r>
              <a:rPr lang="en-US" altLang="ko-KR" spc="-150" dirty="0" smtClean="0"/>
              <a:t>Sparrow need only send a short task descriptions</a:t>
            </a:r>
            <a:endParaRPr lang="en-US" altLang="ko-KR" spc="-150" dirty="0"/>
          </a:p>
          <a:p>
            <a:pPr lvl="1"/>
            <a:r>
              <a:rPr lang="en-US" altLang="ko-KR" spc="-150" dirty="0" smtClean="0"/>
              <a:t>Sparrow assumes that long-running executor process is already running on each worker for each framework.</a:t>
            </a:r>
          </a:p>
          <a:p>
            <a:r>
              <a:rPr lang="en-US" altLang="ko-KR" dirty="0" smtClean="0"/>
              <a:t>Sparrow makes approximations</a:t>
            </a:r>
          </a:p>
          <a:p>
            <a:pPr lvl="1"/>
            <a:r>
              <a:rPr lang="en-US" altLang="ko-KR" dirty="0" smtClean="0"/>
              <a:t>When scheduling and trades off many of the complex features supported by sophisticated, centralized schedulers in order to provide higher scheduling throughput and lower latency.</a:t>
            </a: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Design Goals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378878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Sparrow does not allow certain types of placement constraints</a:t>
            </a:r>
          </a:p>
          <a:p>
            <a:pPr lvl="1"/>
            <a:r>
              <a:rPr lang="en-US" altLang="ko-KR" dirty="0" smtClean="0"/>
              <a:t>Does not perform bin packing</a:t>
            </a:r>
          </a:p>
          <a:p>
            <a:pPr lvl="1"/>
            <a:r>
              <a:rPr lang="en-US" altLang="ko-KR" dirty="0" smtClean="0"/>
              <a:t>Does not support gang scheduling</a:t>
            </a:r>
          </a:p>
          <a:p>
            <a:pPr lvl="1"/>
            <a:endParaRPr lang="en-US" altLang="ko-KR" dirty="0"/>
          </a:p>
          <a:p>
            <a:r>
              <a:rPr lang="en-US" altLang="ko-KR" dirty="0" smtClean="0"/>
              <a:t>Sparrow supports a small set of features</a:t>
            </a:r>
          </a:p>
          <a:p>
            <a:pPr lvl="1"/>
            <a:r>
              <a:rPr lang="en-US" altLang="ko-KR" dirty="0" smtClean="0"/>
              <a:t>Can be easily scaled</a:t>
            </a:r>
          </a:p>
          <a:p>
            <a:pPr lvl="1"/>
            <a:r>
              <a:rPr lang="en-US" altLang="ko-KR" dirty="0" smtClean="0"/>
              <a:t>Minimizes latency</a:t>
            </a:r>
          </a:p>
          <a:p>
            <a:pPr lvl="1"/>
            <a:r>
              <a:rPr lang="en-US" altLang="ko-KR" dirty="0" smtClean="0"/>
              <a:t>Keeps the design of the system simple</a:t>
            </a: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Design Goals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816863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Traditional task scheduler maintains a complete view  of which tasks are running on which worker machine</a:t>
            </a:r>
          </a:p>
          <a:p>
            <a:pPr lvl="1"/>
            <a:r>
              <a:rPr lang="en-US" altLang="ko-KR" dirty="0" smtClean="0"/>
              <a:t>uses this view to assign incoming tasks to available works</a:t>
            </a:r>
          </a:p>
          <a:p>
            <a:endParaRPr lang="en-US" altLang="ko-KR" dirty="0"/>
          </a:p>
          <a:p>
            <a:r>
              <a:rPr lang="en-US" altLang="ko-KR" dirty="0" smtClean="0"/>
              <a:t>Sparrow takes a radically different approach</a:t>
            </a:r>
          </a:p>
          <a:p>
            <a:pPr lvl="1"/>
            <a:r>
              <a:rPr lang="en-US" altLang="ko-KR" dirty="0" smtClean="0"/>
              <a:t>Schedulers operate in parallel</a:t>
            </a:r>
          </a:p>
          <a:p>
            <a:pPr lvl="1"/>
            <a:r>
              <a:rPr lang="en-US" altLang="ko-KR" dirty="0" smtClean="0"/>
              <a:t>Schedulers do not maintain any state about cluster load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2800" dirty="0" smtClean="0"/>
              <a:t>Sample-Based Scheduling for Parallel Jobs</a:t>
            </a:r>
            <a:endParaRPr lang="ko-KR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4309419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Worker machines</a:t>
            </a:r>
          </a:p>
          <a:p>
            <a:pPr lvl="1"/>
            <a:r>
              <a:rPr lang="en-US" altLang="ko-KR" dirty="0" smtClean="0"/>
              <a:t>Composing cluster, Execute tasks</a:t>
            </a:r>
          </a:p>
          <a:p>
            <a:r>
              <a:rPr lang="en-US" altLang="ko-KR" dirty="0" smtClean="0"/>
              <a:t>Schedulers</a:t>
            </a:r>
          </a:p>
          <a:p>
            <a:pPr lvl="1"/>
            <a:r>
              <a:rPr lang="en-US" altLang="ko-KR" dirty="0" smtClean="0"/>
              <a:t>Assign tasks to worker machines</a:t>
            </a:r>
          </a:p>
          <a:p>
            <a:r>
              <a:rPr lang="en-US" altLang="ko-KR" dirty="0" smtClean="0"/>
              <a:t>Wait time</a:t>
            </a:r>
          </a:p>
          <a:p>
            <a:pPr lvl="1"/>
            <a:r>
              <a:rPr lang="en-US" altLang="ko-KR" dirty="0" smtClean="0"/>
              <a:t>Describe the time from when a task is submitted to scheduler until when the task begins executing</a:t>
            </a:r>
          </a:p>
          <a:p>
            <a:r>
              <a:rPr lang="en-US" altLang="ko-KR" dirty="0" smtClean="0"/>
              <a:t>Service time</a:t>
            </a:r>
          </a:p>
          <a:p>
            <a:pPr lvl="1"/>
            <a:r>
              <a:rPr lang="en-US" altLang="ko-KR" spc="-80" dirty="0" smtClean="0"/>
              <a:t>Describe the time from when a task begins executing</a:t>
            </a:r>
          </a:p>
          <a:p>
            <a:pPr marL="109728" indent="0">
              <a:buNone/>
            </a:pP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800" dirty="0">
                <a:solidFill>
                  <a:srgbClr val="464646"/>
                </a:solidFill>
              </a:rPr>
              <a:t>Sample-Based Scheduling for Parallel </a:t>
            </a:r>
            <a:r>
              <a:rPr lang="en-US" altLang="ko-KR" sz="2800" dirty="0" smtClean="0">
                <a:solidFill>
                  <a:srgbClr val="464646"/>
                </a:solidFill>
              </a:rPr>
              <a:t>Jobs</a:t>
            </a:r>
            <a:br>
              <a:rPr lang="en-US" altLang="ko-KR" sz="2800" dirty="0" smtClean="0">
                <a:solidFill>
                  <a:srgbClr val="464646"/>
                </a:solidFill>
              </a:rPr>
            </a:br>
            <a:r>
              <a:rPr lang="en-US" altLang="ko-KR" sz="2800" dirty="0" smtClean="0">
                <a:solidFill>
                  <a:srgbClr val="464646"/>
                </a:solidFill>
              </a:rPr>
              <a:t>- Terminology and job model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558684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Job Response Time </a:t>
            </a:r>
          </a:p>
          <a:p>
            <a:pPr lvl="1"/>
            <a:r>
              <a:rPr lang="en-US" altLang="ko-KR" spc="-80" dirty="0" smtClean="0"/>
              <a:t>Describes the time from when the job is submitted to the scheduler until the last task finishes executing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Delay</a:t>
            </a:r>
          </a:p>
          <a:p>
            <a:pPr lvl="1"/>
            <a:r>
              <a:rPr lang="en-US" altLang="ko-KR" dirty="0" smtClean="0"/>
              <a:t>Describe the total delay within a job due to both scheduling and </a:t>
            </a:r>
            <a:r>
              <a:rPr lang="en-US" altLang="ko-KR" dirty="0" err="1" smtClean="0"/>
              <a:t>queueing</a:t>
            </a:r>
            <a:endParaRPr lang="en-US" altLang="ko-KR" dirty="0" smtClean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800" dirty="0">
                <a:solidFill>
                  <a:srgbClr val="464646"/>
                </a:solidFill>
              </a:rPr>
              <a:t>Sample-Based Scheduling for Parallel </a:t>
            </a:r>
            <a:r>
              <a:rPr lang="en-US" altLang="ko-KR" sz="2800" dirty="0" smtClean="0">
                <a:solidFill>
                  <a:srgbClr val="464646"/>
                </a:solidFill>
              </a:rPr>
              <a:t>Jobs</a:t>
            </a:r>
            <a:br>
              <a:rPr lang="en-US" altLang="ko-KR" sz="2800" dirty="0" smtClean="0">
                <a:solidFill>
                  <a:srgbClr val="464646"/>
                </a:solidFill>
              </a:rPr>
            </a:br>
            <a:r>
              <a:rPr lang="en-US" altLang="ko-KR" sz="2800" dirty="0" smtClean="0">
                <a:solidFill>
                  <a:srgbClr val="464646"/>
                </a:solidFill>
              </a:rPr>
              <a:t>- Terminology and job model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37763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The scheduler randomly selects two worker machines for each task and sends to lightweight RPC a probe to each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Improves performance compared to random placement</a:t>
            </a: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800" dirty="0">
                <a:solidFill>
                  <a:srgbClr val="464646"/>
                </a:solidFill>
              </a:rPr>
              <a:t>Sample-Based Scheduling for Parallel </a:t>
            </a:r>
            <a:r>
              <a:rPr lang="en-US" altLang="ko-KR" sz="2800" dirty="0" smtClean="0">
                <a:solidFill>
                  <a:srgbClr val="464646"/>
                </a:solidFill>
              </a:rPr>
              <a:t>Jobs</a:t>
            </a:r>
            <a:br>
              <a:rPr lang="en-US" altLang="ko-KR" sz="2800" dirty="0" smtClean="0">
                <a:solidFill>
                  <a:srgbClr val="464646"/>
                </a:solidFill>
              </a:rPr>
            </a:br>
            <a:r>
              <a:rPr lang="en-US" altLang="ko-KR" sz="2800" dirty="0" smtClean="0">
                <a:solidFill>
                  <a:srgbClr val="464646"/>
                </a:solidFill>
              </a:rPr>
              <a:t>- Per-task sampling</a:t>
            </a:r>
            <a:endParaRPr lang="ko-KR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029080"/>
            <a:ext cx="5057775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08900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Improves on per-task sampling by sharing information across all of the probes for a particular job</a:t>
            </a:r>
          </a:p>
          <a:p>
            <a:pPr lvl="1"/>
            <a:endParaRPr lang="en-US" altLang="ko-KR" dirty="0" smtClean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800" dirty="0">
                <a:solidFill>
                  <a:srgbClr val="464646"/>
                </a:solidFill>
              </a:rPr>
              <a:t>Sample-Based Scheduling for Parallel </a:t>
            </a:r>
            <a:r>
              <a:rPr lang="en-US" altLang="ko-KR" sz="2800" dirty="0" smtClean="0">
                <a:solidFill>
                  <a:srgbClr val="464646"/>
                </a:solidFill>
              </a:rPr>
              <a:t>Jobs</a:t>
            </a:r>
            <a:br>
              <a:rPr lang="en-US" altLang="ko-KR" sz="2800" dirty="0" smtClean="0">
                <a:solidFill>
                  <a:srgbClr val="464646"/>
                </a:solidFill>
              </a:rPr>
            </a:br>
            <a:r>
              <a:rPr lang="en-US" altLang="ko-KR" sz="2800" dirty="0" smtClean="0">
                <a:solidFill>
                  <a:srgbClr val="464646"/>
                </a:solidFill>
              </a:rPr>
              <a:t>- Batch Sampling</a:t>
            </a:r>
            <a:endParaRPr lang="ko-KR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5059" y="4010025"/>
            <a:ext cx="5000625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55724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Sample-based techniques perform poorly at High load</a:t>
            </a:r>
          </a:p>
          <a:p>
            <a:pPr lvl="1"/>
            <a:r>
              <a:rPr lang="en-US" altLang="ko-KR" dirty="0" smtClean="0"/>
              <a:t>Schedulers place tasks based on the queue length</a:t>
            </a:r>
          </a:p>
          <a:p>
            <a:pPr lvl="1"/>
            <a:r>
              <a:rPr lang="en-US" altLang="ko-KR" dirty="0" smtClean="0"/>
              <a:t>Suffers from a race condition where multiple schedulers concurrently place tasks on a worker </a:t>
            </a:r>
            <a:r>
              <a:rPr lang="en-US" altLang="ko-KR" dirty="0" err="1" smtClean="0"/>
              <a:t>tha</a:t>
            </a:r>
            <a:r>
              <a:rPr lang="en-US" altLang="ko-KR" dirty="0" smtClean="0"/>
              <a:t> appears lightly </a:t>
            </a:r>
            <a:r>
              <a:rPr lang="en-US" altLang="ko-KR" dirty="0" err="1" smtClean="0"/>
              <a:t>loded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제목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ko-KR" sz="2800" dirty="0">
                <a:solidFill>
                  <a:srgbClr val="464646"/>
                </a:solidFill>
              </a:rPr>
              <a:t>Sample-Based Scheduling for Parallel </a:t>
            </a:r>
            <a:r>
              <a:rPr lang="en-US" altLang="ko-KR" sz="2800" dirty="0" smtClean="0">
                <a:solidFill>
                  <a:srgbClr val="464646"/>
                </a:solidFill>
              </a:rPr>
              <a:t>Jobs</a:t>
            </a:r>
            <a:br>
              <a:rPr lang="en-US" altLang="ko-KR" sz="2800" dirty="0" smtClean="0">
                <a:solidFill>
                  <a:srgbClr val="464646"/>
                </a:solidFill>
              </a:rPr>
            </a:br>
            <a:r>
              <a:rPr lang="en-US" altLang="ko-KR" sz="2800" dirty="0" smtClean="0">
                <a:solidFill>
                  <a:srgbClr val="464646"/>
                </a:solidFill>
              </a:rPr>
              <a:t>- Problems with sample-based scheduling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480542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Solve the aforementioned problems</a:t>
            </a:r>
          </a:p>
          <a:p>
            <a:pPr lvl="1"/>
            <a:r>
              <a:rPr lang="en-US" altLang="ko-KR" dirty="0" smtClean="0"/>
              <a:t>Workers do not reply immediately to probes</a:t>
            </a:r>
          </a:p>
          <a:p>
            <a:pPr lvl="1"/>
            <a:r>
              <a:rPr lang="en-US" altLang="ko-KR" dirty="0" smtClean="0"/>
              <a:t>Instead place a reservation for the task at the end of an internal work queue</a:t>
            </a:r>
            <a:endParaRPr lang="ko-KR" altLang="en-US" dirty="0"/>
          </a:p>
        </p:txBody>
      </p:sp>
      <p:sp>
        <p:nvSpPr>
          <p:cNvPr id="4" name="제목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ko-KR" sz="2800" dirty="0">
                <a:solidFill>
                  <a:srgbClr val="464646"/>
                </a:solidFill>
              </a:rPr>
              <a:t>Sample-Based Scheduling for Parallel </a:t>
            </a:r>
            <a:r>
              <a:rPr lang="en-US" altLang="ko-KR" sz="2800" dirty="0" smtClean="0">
                <a:solidFill>
                  <a:srgbClr val="464646"/>
                </a:solidFill>
              </a:rPr>
              <a:t>Jobs</a:t>
            </a:r>
            <a:br>
              <a:rPr lang="en-US" altLang="ko-KR" sz="2800" dirty="0" smtClean="0">
                <a:solidFill>
                  <a:srgbClr val="464646"/>
                </a:solidFill>
              </a:rPr>
            </a:br>
            <a:r>
              <a:rPr lang="en-US" altLang="ko-KR" sz="2800" dirty="0" smtClean="0">
                <a:solidFill>
                  <a:srgbClr val="464646"/>
                </a:solidFill>
              </a:rPr>
              <a:t>- Late Binding</a:t>
            </a:r>
            <a:endParaRPr lang="ko-KR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367" y="3533774"/>
            <a:ext cx="5419725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0141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66928" indent="-457200">
              <a:buFont typeface="+mj-lt"/>
              <a:buAutoNum type="arabicPeriod"/>
            </a:pPr>
            <a:r>
              <a:rPr lang="en-US" altLang="ko-KR" sz="2400" dirty="0" smtClean="0"/>
              <a:t>Abstract</a:t>
            </a:r>
          </a:p>
          <a:p>
            <a:pPr marL="566928" indent="-457200">
              <a:buFont typeface="+mj-lt"/>
              <a:buAutoNum type="arabicPeriod"/>
            </a:pPr>
            <a:r>
              <a:rPr lang="en-US" altLang="ko-KR" sz="2400" dirty="0" smtClean="0"/>
              <a:t>Introduction</a:t>
            </a:r>
          </a:p>
          <a:p>
            <a:pPr marL="566928" indent="-457200">
              <a:buFont typeface="+mj-lt"/>
              <a:buAutoNum type="arabicPeriod"/>
            </a:pPr>
            <a:r>
              <a:rPr lang="en-US" altLang="ko-KR" sz="2400" dirty="0" smtClean="0"/>
              <a:t>Design Goals</a:t>
            </a:r>
          </a:p>
          <a:p>
            <a:pPr marL="566928" indent="-457200">
              <a:buFont typeface="+mj-lt"/>
              <a:buAutoNum type="arabicPeriod"/>
            </a:pPr>
            <a:r>
              <a:rPr lang="en-US" altLang="ko-KR" sz="2400" dirty="0">
                <a:solidFill>
                  <a:srgbClr val="464646"/>
                </a:solidFill>
              </a:rPr>
              <a:t>Sample-Based Scheduling for Parallel </a:t>
            </a:r>
            <a:r>
              <a:rPr lang="en-US" altLang="ko-KR" sz="2400" dirty="0" smtClean="0">
                <a:solidFill>
                  <a:srgbClr val="464646"/>
                </a:solidFill>
              </a:rPr>
              <a:t>Jobs</a:t>
            </a:r>
          </a:p>
          <a:p>
            <a:pPr marL="566928" indent="-457200">
              <a:buFont typeface="+mj-lt"/>
              <a:buAutoNum type="arabicPeriod"/>
            </a:pPr>
            <a:r>
              <a:rPr lang="en-US" altLang="ko-KR" sz="2400" dirty="0" smtClean="0">
                <a:solidFill>
                  <a:srgbClr val="464646"/>
                </a:solidFill>
              </a:rPr>
              <a:t>Implements</a:t>
            </a:r>
            <a:endParaRPr lang="ko-KR" altLang="en-US" sz="2400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목차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242919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Using simulation, Proactive cancellation deduces median response time by 6% </a:t>
            </a:r>
            <a:br>
              <a:rPr lang="en-US" altLang="ko-KR" dirty="0" smtClean="0"/>
            </a:br>
            <a:r>
              <a:rPr lang="en-US" altLang="ko-KR" dirty="0" smtClean="0"/>
              <a:t>at 95% Cluster load</a:t>
            </a:r>
          </a:p>
          <a:p>
            <a:endParaRPr lang="en-US" altLang="ko-KR" dirty="0"/>
          </a:p>
          <a:p>
            <a:r>
              <a:rPr lang="en-US" altLang="ko-KR" dirty="0" smtClean="0"/>
              <a:t>Helps more when the ratio of network delay to task duration increases.</a:t>
            </a:r>
          </a:p>
          <a:p>
            <a:pPr lvl="1"/>
            <a:r>
              <a:rPr lang="en-US" altLang="ko-KR" dirty="0" smtClean="0"/>
              <a:t>Will become more important as task durations decrease</a:t>
            </a:r>
          </a:p>
        </p:txBody>
      </p:sp>
      <p:sp>
        <p:nvSpPr>
          <p:cNvPr id="4" name="제목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ko-KR" sz="2800" dirty="0">
                <a:solidFill>
                  <a:srgbClr val="464646"/>
                </a:solidFill>
              </a:rPr>
              <a:t>Sample-Based Scheduling for Parallel </a:t>
            </a:r>
            <a:r>
              <a:rPr lang="en-US" altLang="ko-KR" sz="2800" dirty="0" smtClean="0">
                <a:solidFill>
                  <a:srgbClr val="464646"/>
                </a:solidFill>
              </a:rPr>
              <a:t>Jobs</a:t>
            </a:r>
            <a:br>
              <a:rPr lang="en-US" altLang="ko-KR" sz="2800" dirty="0" smtClean="0">
                <a:solidFill>
                  <a:srgbClr val="464646"/>
                </a:solidFill>
              </a:rPr>
            </a:br>
            <a:r>
              <a:rPr lang="en-US" altLang="ko-KR" sz="2800" dirty="0" smtClean="0">
                <a:solidFill>
                  <a:srgbClr val="464646"/>
                </a:solidFill>
              </a:rPr>
              <a:t>- Proactive Cancellation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376057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pc="-80" dirty="0" smtClean="0"/>
              <a:t>Sparrow aims to support a small but useful set of policies within its decentralized framework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Two types of popular scheduler policies</a:t>
            </a:r>
          </a:p>
          <a:p>
            <a:pPr lvl="1"/>
            <a:r>
              <a:rPr lang="en-US" altLang="ko-KR" dirty="0" smtClean="0"/>
              <a:t>Handling placement constraints</a:t>
            </a:r>
          </a:p>
          <a:p>
            <a:pPr lvl="1"/>
            <a:r>
              <a:rPr lang="en-US" altLang="ko-KR" dirty="0" smtClean="0"/>
              <a:t>Resource allocation policies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Scheduling Policies and constraints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771371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Handles two types of constraints</a:t>
            </a:r>
          </a:p>
          <a:p>
            <a:pPr lvl="1"/>
            <a:r>
              <a:rPr lang="en-US" altLang="ko-KR" dirty="0" smtClean="0"/>
              <a:t>Per-job/Per-task constraints</a:t>
            </a:r>
          </a:p>
          <a:p>
            <a:pPr lvl="1"/>
            <a:endParaRPr lang="en-US" altLang="ko-KR" dirty="0"/>
          </a:p>
          <a:p>
            <a:r>
              <a:rPr lang="en-US" altLang="ko-KR" dirty="0" smtClean="0"/>
              <a:t>Per-job constraints are trivially handled at a Sparrow scheduler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Scheduling Policies and constraints</a:t>
            </a:r>
            <a:br>
              <a:rPr lang="en-US" altLang="ko-KR" dirty="0" smtClean="0"/>
            </a:br>
            <a:r>
              <a:rPr lang="en-US" altLang="ko-KR" dirty="0"/>
              <a:t>- Handling placement </a:t>
            </a:r>
            <a:r>
              <a:rPr lang="en-US" altLang="ko-KR" dirty="0" smtClean="0"/>
              <a:t>constraints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223021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Sparrow supports two types of policies</a:t>
            </a:r>
          </a:p>
          <a:p>
            <a:pPr lvl="1"/>
            <a:r>
              <a:rPr lang="en-US" altLang="ko-KR" dirty="0" smtClean="0"/>
              <a:t>Strict priorities</a:t>
            </a:r>
          </a:p>
          <a:p>
            <a:pPr lvl="1"/>
            <a:r>
              <a:rPr lang="en-US" altLang="ko-KR" dirty="0" smtClean="0"/>
              <a:t>Weighted fair sharing</a:t>
            </a:r>
          </a:p>
          <a:p>
            <a:pPr lvl="1"/>
            <a:endParaRPr lang="en-US" altLang="ko-KR" dirty="0"/>
          </a:p>
          <a:p>
            <a:r>
              <a:rPr lang="en-US" altLang="ko-KR" dirty="0" smtClean="0"/>
              <a:t>Many cluster sharing policies reduce to using strict priorities</a:t>
            </a:r>
          </a:p>
          <a:p>
            <a:endParaRPr lang="en-US" altLang="ko-KR" dirty="0"/>
          </a:p>
          <a:p>
            <a:r>
              <a:rPr lang="en-US" altLang="ko-KR" dirty="0" smtClean="0"/>
              <a:t>Sparrow can also enforce weighted fair shares.</a:t>
            </a: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Scheduling Policies </a:t>
            </a:r>
            <a:r>
              <a:rPr lang="en-US" altLang="ko-KR" dirty="0"/>
              <a:t>and constraints</a:t>
            </a:r>
            <a:br>
              <a:rPr lang="en-US" altLang="ko-KR" dirty="0"/>
            </a:br>
            <a:r>
              <a:rPr lang="en-US" altLang="ko-KR" dirty="0"/>
              <a:t>- Resource allocation </a:t>
            </a:r>
            <a:r>
              <a:rPr lang="en-US" altLang="ko-KR" dirty="0" smtClean="0"/>
              <a:t>policies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223021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Analysis</a:t>
            </a:r>
            <a:endParaRPr lang="ko-KR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5" r="3039"/>
          <a:stretch/>
        </p:blipFill>
        <p:spPr bwMode="auto">
          <a:xfrm>
            <a:off x="340428" y="1339954"/>
            <a:ext cx="4434840" cy="2295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78" y="4073237"/>
            <a:ext cx="4822939" cy="1702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962" y="1339954"/>
            <a:ext cx="4347038" cy="5491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11301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Sparrow schedules from a distributed set of schedulers that are each responsible for assigning task to workers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Implementation</a:t>
            </a:r>
            <a:endParaRPr lang="ko-KR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924944"/>
            <a:ext cx="4264457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64620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Schedulers expose a service that allows frameworks to submit job scheduling requests using Thrift remote procedure call.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Implementation</a:t>
            </a:r>
            <a:endParaRPr lang="ko-KR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038" y="2996952"/>
            <a:ext cx="5151961" cy="3833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31900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Experimental </a:t>
            </a:r>
            <a:r>
              <a:rPr lang="en-US" altLang="ko-KR" dirty="0" smtClean="0"/>
              <a:t>Evaluation</a:t>
            </a:r>
            <a:br>
              <a:rPr lang="en-US" altLang="ko-KR" dirty="0" smtClean="0"/>
            </a:br>
            <a:r>
              <a:rPr lang="en-US" altLang="ko-KR" dirty="0" smtClean="0"/>
              <a:t>-Performance of TPC-H workload</a:t>
            </a:r>
            <a:endParaRPr lang="ko-KR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556792"/>
            <a:ext cx="5657850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16725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Experimental </a:t>
            </a:r>
            <a:r>
              <a:rPr lang="en-US" altLang="ko-KR" dirty="0"/>
              <a:t>Evaluation</a:t>
            </a:r>
            <a:br>
              <a:rPr lang="en-US" altLang="ko-KR" dirty="0"/>
            </a:br>
            <a:r>
              <a:rPr lang="en-US" altLang="ko-KR" dirty="0"/>
              <a:t>- Deconstructing performance</a:t>
            </a:r>
            <a:endParaRPr lang="ko-KR" alt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075" y="1423988"/>
            <a:ext cx="5657850" cy="401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22942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Experimental </a:t>
            </a:r>
            <a:r>
              <a:rPr lang="en-US" altLang="ko-KR" dirty="0" smtClean="0"/>
              <a:t>Evaluation</a:t>
            </a:r>
            <a:br>
              <a:rPr lang="en-US" altLang="ko-KR" dirty="0" smtClean="0"/>
            </a:br>
            <a:r>
              <a:rPr lang="en-US" altLang="ko-KR" dirty="0" smtClean="0"/>
              <a:t>-</a:t>
            </a:r>
            <a:r>
              <a:rPr lang="en-US" altLang="ko-KR" sz="3100" dirty="0" smtClean="0"/>
              <a:t>How </a:t>
            </a:r>
            <a:r>
              <a:rPr lang="en-US" altLang="ko-KR" sz="3100" dirty="0"/>
              <a:t>do task constraints affect performance?</a:t>
            </a:r>
            <a:endParaRPr lang="ko-KR" altLang="en-US" sz="31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100" y="2348880"/>
            <a:ext cx="5695950" cy="387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내용 개체 틀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525963"/>
          </a:xfrm>
        </p:spPr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72390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755984"/>
          </a:xfrm>
        </p:spPr>
        <p:txBody>
          <a:bodyPr>
            <a:normAutofit/>
          </a:bodyPr>
          <a:lstStyle/>
          <a:p>
            <a:r>
              <a:rPr lang="en-US" altLang="ko-KR" spc="-150" dirty="0" smtClean="0"/>
              <a:t>Large-scale data analytics frameworks are shifting</a:t>
            </a:r>
          </a:p>
          <a:p>
            <a:pPr lvl="1"/>
            <a:r>
              <a:rPr lang="en-US" altLang="ko-KR" dirty="0" smtClean="0"/>
              <a:t>Shorter task durations</a:t>
            </a:r>
          </a:p>
          <a:p>
            <a:pPr lvl="1"/>
            <a:r>
              <a:rPr lang="en-US" altLang="ko-KR" dirty="0" smtClean="0"/>
              <a:t>Larger degrees of parallelism to provide low latency</a:t>
            </a:r>
          </a:p>
          <a:p>
            <a:pPr lvl="1"/>
            <a:endParaRPr lang="en-US" altLang="ko-KR" dirty="0"/>
          </a:p>
          <a:p>
            <a:r>
              <a:rPr lang="en-US" altLang="ko-KR" dirty="0" smtClean="0"/>
              <a:t>Paper demonstrate that a decentralized, ran-</a:t>
            </a:r>
            <a:r>
              <a:rPr lang="en-US" altLang="ko-KR" dirty="0" err="1" smtClean="0"/>
              <a:t>domized</a:t>
            </a:r>
            <a:r>
              <a:rPr lang="en-US" altLang="ko-KR" dirty="0" smtClean="0"/>
              <a:t> sampling approach</a:t>
            </a:r>
          </a:p>
          <a:p>
            <a:pPr lvl="1"/>
            <a:r>
              <a:rPr lang="en-US" altLang="ko-KR" spc="-80" dirty="0" smtClean="0"/>
              <a:t>Provides near-optimal performance avoid throughput</a:t>
            </a:r>
          </a:p>
          <a:p>
            <a:pPr lvl="1"/>
            <a:r>
              <a:rPr lang="en-US" altLang="ko-KR" dirty="0" smtClean="0"/>
              <a:t>Availability limitations of a centralized design</a:t>
            </a:r>
          </a:p>
          <a:p>
            <a:pPr lvl="1"/>
            <a:endParaRPr lang="en-US" altLang="ko-KR" dirty="0"/>
          </a:p>
          <a:p>
            <a:r>
              <a:rPr lang="en-US" altLang="ko-KR" spc="-80" dirty="0" smtClean="0"/>
              <a:t>Sparrow, on a 110-machine cluster demonstrate performs within 12% of ideal scheduler</a:t>
            </a: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Abstract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493104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Sparrow provides automatic failover between schedulers</a:t>
            </a:r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492896"/>
            <a:ext cx="4114800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제목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ko-KR" dirty="0"/>
              <a:t>Experimental </a:t>
            </a:r>
            <a:r>
              <a:rPr lang="en-US" altLang="ko-KR" dirty="0" smtClean="0"/>
              <a:t>Evaluation</a:t>
            </a:r>
            <a:br>
              <a:rPr lang="en-US" altLang="ko-KR" dirty="0" smtClean="0"/>
            </a:br>
            <a:r>
              <a:rPr lang="en-US" altLang="ko-KR" dirty="0" smtClean="0"/>
              <a:t>-</a:t>
            </a:r>
            <a:r>
              <a:rPr lang="en-US" altLang="ko-KR" sz="2700" dirty="0"/>
              <a:t>How do scheduler failures impact </a:t>
            </a:r>
            <a:r>
              <a:rPr lang="en-US" altLang="ko-KR" sz="2700" dirty="0" smtClean="0"/>
              <a:t>job response </a:t>
            </a:r>
            <a:r>
              <a:rPr lang="en-US" altLang="ko-KR" sz="2700" dirty="0"/>
              <a:t>time?</a:t>
            </a:r>
            <a:endParaRPr lang="ko-KR" altLang="en-US" sz="2700" dirty="0"/>
          </a:p>
        </p:txBody>
      </p:sp>
    </p:spTree>
    <p:extLst>
      <p:ext uri="{BB962C8B-B14F-4D97-AF65-F5344CB8AC3E}">
        <p14:creationId xmlns:p14="http://schemas.microsoft.com/office/powerpoint/2010/main" val="6670118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ko-KR" dirty="0"/>
              <a:t>Experimental </a:t>
            </a:r>
            <a:r>
              <a:rPr lang="en-US" altLang="ko-KR" dirty="0" smtClean="0"/>
              <a:t>Evaluation</a:t>
            </a:r>
            <a:br>
              <a:rPr lang="en-US" altLang="ko-KR" dirty="0" smtClean="0"/>
            </a:br>
            <a:r>
              <a:rPr lang="en-US" altLang="ko-KR" sz="3100" dirty="0" smtClean="0"/>
              <a:t>-</a:t>
            </a:r>
            <a:r>
              <a:rPr lang="en-US" altLang="ko-KR" sz="2000" dirty="0"/>
              <a:t>How does Sparrow compare to </a:t>
            </a:r>
            <a:r>
              <a:rPr lang="en-US" altLang="ko-KR" sz="2000" dirty="0" smtClean="0"/>
              <a:t>Spark’s native</a:t>
            </a:r>
            <a:r>
              <a:rPr lang="en-US" altLang="ko-KR" sz="2000" dirty="0"/>
              <a:t>, centralized scheduler?</a:t>
            </a:r>
            <a:endParaRPr lang="ko-KR" altLang="en-US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988840"/>
            <a:ext cx="6264696" cy="4080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52861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ko-KR" dirty="0"/>
              <a:t>Experimental </a:t>
            </a:r>
            <a:r>
              <a:rPr lang="en-US" altLang="ko-KR" dirty="0" smtClean="0"/>
              <a:t>Evaluation</a:t>
            </a:r>
            <a:br>
              <a:rPr lang="en-US" altLang="ko-KR" dirty="0" smtClean="0"/>
            </a:br>
            <a:r>
              <a:rPr lang="en-US" altLang="ko-KR" sz="3100" dirty="0" smtClean="0"/>
              <a:t>-</a:t>
            </a:r>
            <a:r>
              <a:rPr lang="en-US" altLang="ko-KR" sz="2000" dirty="0"/>
              <a:t>How well can Sparrow’s </a:t>
            </a:r>
            <a:r>
              <a:rPr lang="en-US" altLang="ko-KR" sz="2000" dirty="0" smtClean="0"/>
              <a:t>distributed fairness </a:t>
            </a:r>
            <a:r>
              <a:rPr lang="en-US" altLang="ko-KR" sz="2000" dirty="0"/>
              <a:t>enforcement maintain fair</a:t>
            </a:r>
            <a:br>
              <a:rPr lang="en-US" altLang="ko-KR" sz="2000" dirty="0"/>
            </a:br>
            <a:r>
              <a:rPr lang="en-US" altLang="ko-KR" sz="2000" dirty="0"/>
              <a:t>shares?</a:t>
            </a:r>
            <a:endParaRPr lang="ko-KR" altLang="en-US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985279"/>
            <a:ext cx="5071359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3543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57200" y="4345335"/>
            <a:ext cx="8229600" cy="1661956"/>
          </a:xfrm>
        </p:spPr>
        <p:txBody>
          <a:bodyPr>
            <a:normAutofit lnSpcReduction="10000"/>
          </a:bodyPr>
          <a:lstStyle/>
          <a:p>
            <a:r>
              <a:rPr lang="en-US" altLang="ko-KR" dirty="0" smtClean="0"/>
              <a:t>Today’s data analytics clusters are running ever shorter and higher-</a:t>
            </a:r>
            <a:r>
              <a:rPr lang="en-US" altLang="ko-KR" dirty="0" err="1" smtClean="0"/>
              <a:t>fanout</a:t>
            </a:r>
            <a:r>
              <a:rPr lang="en-US" altLang="ko-KR" dirty="0" smtClean="0"/>
              <a:t> jobs</a:t>
            </a:r>
          </a:p>
          <a:p>
            <a:r>
              <a:rPr lang="en-US" altLang="ko-KR" dirty="0" smtClean="0"/>
              <a:t>Expect this trend will enable powerful new application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Introduction</a:t>
            </a:r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195" y="1268760"/>
            <a:ext cx="5667375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3972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Jobs composed of short, sub-second tasks present difficult scheduling challenge</a:t>
            </a:r>
          </a:p>
          <a:p>
            <a:pPr lvl="1"/>
            <a:r>
              <a:rPr lang="en-US" altLang="ko-KR" dirty="0" smtClean="0"/>
              <a:t>Frameworks targeting low latency</a:t>
            </a:r>
          </a:p>
          <a:p>
            <a:pPr lvl="1"/>
            <a:r>
              <a:rPr lang="en-US" altLang="ko-KR" spc="-150" dirty="0" smtClean="0"/>
              <a:t>Long-running batch jobs into a large number of tasks, a technique that improves fairness and mitigates stragglers</a:t>
            </a:r>
          </a:p>
          <a:p>
            <a:pPr lvl="1"/>
            <a:r>
              <a:rPr lang="en-US" altLang="ko-KR" spc="-80" dirty="0" smtClean="0"/>
              <a:t>These requirements differ from traditional workloads</a:t>
            </a:r>
          </a:p>
          <a:p>
            <a:pPr lvl="1"/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Introduction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22107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pc="-80" dirty="0" smtClean="0"/>
              <a:t>Explores opposite extreme in the design space</a:t>
            </a:r>
          </a:p>
          <a:p>
            <a:pPr lvl="1"/>
            <a:r>
              <a:rPr lang="en-US" altLang="ko-KR" dirty="0" smtClean="0"/>
              <a:t>Propose scheduling from a set of machines that operate autonomously and without centralized or logically centralized state</a:t>
            </a:r>
          </a:p>
          <a:p>
            <a:pPr lvl="1"/>
            <a:endParaRPr lang="en-US" altLang="ko-KR" dirty="0"/>
          </a:p>
          <a:p>
            <a:r>
              <a:rPr lang="en-US" altLang="ko-KR" dirty="0" smtClean="0"/>
              <a:t>Decentralized design offers attractive scaling and availability properties</a:t>
            </a:r>
          </a:p>
          <a:p>
            <a:pPr lvl="1"/>
            <a:r>
              <a:rPr lang="en-US" altLang="ko-KR" dirty="0" smtClean="0"/>
              <a:t>System can support more requests by adding schedulers</a:t>
            </a:r>
          </a:p>
          <a:p>
            <a:pPr lvl="1"/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Introduction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52402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Sparrow?</a:t>
            </a:r>
          </a:p>
          <a:p>
            <a:pPr lvl="1"/>
            <a:r>
              <a:rPr lang="en-US" altLang="ko-KR" dirty="0" smtClean="0"/>
              <a:t>Stateless distributed scheduler that adapts the power of two choices technique</a:t>
            </a:r>
          </a:p>
          <a:p>
            <a:pPr lvl="1"/>
            <a:r>
              <a:rPr lang="en-US" altLang="ko-KR" dirty="0" smtClean="0"/>
              <a:t>Proposes scheduling each task by probing two random servers and placing the task on the server with fewer queued task</a:t>
            </a:r>
          </a:p>
          <a:p>
            <a:pPr lvl="1"/>
            <a:r>
              <a:rPr lang="en-US" altLang="ko-KR" dirty="0" smtClean="0"/>
              <a:t>Have three techniques to make the power of two choices effective in a cluster running parallel jobs.</a:t>
            </a:r>
          </a:p>
          <a:p>
            <a:pPr lvl="2"/>
            <a:r>
              <a:rPr lang="en-US" altLang="ko-KR" dirty="0" smtClean="0"/>
              <a:t>Batch sampling</a:t>
            </a:r>
          </a:p>
          <a:p>
            <a:pPr lvl="2"/>
            <a:r>
              <a:rPr lang="en-US" altLang="ko-KR" dirty="0" smtClean="0"/>
              <a:t>Late binding</a:t>
            </a:r>
          </a:p>
          <a:p>
            <a:pPr lvl="2"/>
            <a:r>
              <a:rPr lang="en-US" altLang="ko-KR" dirty="0" smtClean="0"/>
              <a:t>Policies and constraints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Introduction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67215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‘power of two choices’ perform poorly for parallel jobs</a:t>
            </a:r>
          </a:p>
          <a:p>
            <a:pPr lvl="1"/>
            <a:r>
              <a:rPr lang="en-US" altLang="ko-KR" dirty="0" smtClean="0"/>
              <a:t>Job response time is sensitive to tail task wait time</a:t>
            </a:r>
          </a:p>
          <a:p>
            <a:pPr lvl="1"/>
            <a:endParaRPr lang="en-US" altLang="ko-KR" dirty="0"/>
          </a:p>
          <a:p>
            <a:r>
              <a:rPr lang="en-US" altLang="ko-KR" dirty="0" smtClean="0"/>
              <a:t>Batch sampling solve this problem</a:t>
            </a:r>
          </a:p>
          <a:p>
            <a:pPr lvl="1"/>
            <a:r>
              <a:rPr lang="en-US" altLang="ko-KR" dirty="0" smtClean="0"/>
              <a:t>Applying the recently developed multiple choices approach to the domain of parallel job scheduling</a:t>
            </a:r>
          </a:p>
          <a:p>
            <a:pPr lvl="1"/>
            <a:r>
              <a:rPr lang="en-US" altLang="ko-KR" dirty="0" smtClean="0"/>
              <a:t>Batch sampling places the </a:t>
            </a:r>
            <a:r>
              <a:rPr lang="en-US" altLang="ko-KR" i="1" dirty="0" smtClean="0"/>
              <a:t>m</a:t>
            </a:r>
            <a:r>
              <a:rPr lang="en-US" altLang="ko-KR" dirty="0" smtClean="0"/>
              <a:t> tasks in a job on the least loaded of </a:t>
            </a:r>
            <a:r>
              <a:rPr lang="en-US" altLang="ko-KR" i="1" dirty="0" smtClean="0"/>
              <a:t>d </a:t>
            </a:r>
            <a:r>
              <a:rPr lang="en-US" altLang="ko-KR" dirty="0" smtClean="0"/>
              <a:t>*</a:t>
            </a:r>
            <a:r>
              <a:rPr lang="en-US" altLang="ko-KR" i="1" dirty="0" smtClean="0"/>
              <a:t>m</a:t>
            </a:r>
            <a:r>
              <a:rPr lang="en-US" altLang="ko-KR" dirty="0" smtClean="0"/>
              <a:t> randomly selected worker</a:t>
            </a: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Introduction</a:t>
            </a:r>
            <a:br>
              <a:rPr lang="en-US" altLang="ko-KR" dirty="0" smtClean="0"/>
            </a:br>
            <a:r>
              <a:rPr lang="en-US" altLang="ko-KR" dirty="0" smtClean="0"/>
              <a:t>- </a:t>
            </a:r>
            <a:r>
              <a:rPr lang="en-US" altLang="ko-KR" dirty="0"/>
              <a:t>Batch </a:t>
            </a:r>
            <a:r>
              <a:rPr lang="en-US" altLang="ko-KR" dirty="0" smtClean="0"/>
              <a:t>Sampling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475201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‘power of two </a:t>
            </a:r>
            <a:r>
              <a:rPr lang="en-US" altLang="ko-KR" dirty="0" smtClean="0"/>
              <a:t>choices’ suffers from two remaining performance problems</a:t>
            </a:r>
          </a:p>
          <a:p>
            <a:pPr lvl="1"/>
            <a:r>
              <a:rPr lang="en-US" altLang="ko-KR" dirty="0" smtClean="0"/>
              <a:t>Server queue length is poor indicator wait time</a:t>
            </a:r>
          </a:p>
          <a:p>
            <a:pPr lvl="1"/>
            <a:r>
              <a:rPr lang="en-US" altLang="ko-KR" dirty="0" smtClean="0"/>
              <a:t>Multiple schedulers sampling in parallel may experience race conditions</a:t>
            </a:r>
          </a:p>
          <a:p>
            <a:pPr lvl="1"/>
            <a:endParaRPr lang="en-US" altLang="ko-KR" dirty="0"/>
          </a:p>
          <a:p>
            <a:r>
              <a:rPr lang="en-US" altLang="ko-KR" dirty="0" smtClean="0"/>
              <a:t>Late binding avoids these problems</a:t>
            </a:r>
          </a:p>
          <a:p>
            <a:pPr lvl="1"/>
            <a:r>
              <a:rPr lang="en-US" altLang="ko-KR" dirty="0" smtClean="0"/>
              <a:t>Delaying assignment of tasks to worker machines until workers are ready to run the task, and reduce median job response time by as much as 45%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Introduction</a:t>
            </a:r>
            <a:br>
              <a:rPr lang="en-US" altLang="ko-KR" dirty="0" smtClean="0"/>
            </a:br>
            <a:r>
              <a:rPr lang="en-US" altLang="ko-KR" dirty="0" smtClean="0"/>
              <a:t>- Late Binding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217301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광장">
  <a:themeElements>
    <a:clrScheme name="광장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광장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2238</TotalTime>
  <Words>918</Words>
  <Application>Microsoft Office PowerPoint</Application>
  <PresentationFormat>화면 슬라이드 쇼(4:3)</PresentationFormat>
  <Paragraphs>147</Paragraphs>
  <Slides>32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32</vt:i4>
      </vt:variant>
    </vt:vector>
  </HeadingPairs>
  <TitlesOfParts>
    <vt:vector size="33" baseType="lpstr">
      <vt:lpstr>광장</vt:lpstr>
      <vt:lpstr>Sparrow Distributed, Low Latency Scheduling</vt:lpstr>
      <vt:lpstr>목차</vt:lpstr>
      <vt:lpstr>Abstract</vt:lpstr>
      <vt:lpstr>Introduction</vt:lpstr>
      <vt:lpstr>Introduction</vt:lpstr>
      <vt:lpstr>Introduction</vt:lpstr>
      <vt:lpstr>Introduction</vt:lpstr>
      <vt:lpstr>Introduction - Batch Sampling</vt:lpstr>
      <vt:lpstr>Introduction - Late Binding</vt:lpstr>
      <vt:lpstr>Introduction - Policies and Constraints</vt:lpstr>
      <vt:lpstr>Design Goals</vt:lpstr>
      <vt:lpstr>Design Goals</vt:lpstr>
      <vt:lpstr>Sample-Based Scheduling for Parallel Jobs</vt:lpstr>
      <vt:lpstr>Sample-Based Scheduling for Parallel Jobs - Terminology and job model</vt:lpstr>
      <vt:lpstr>Sample-Based Scheduling for Parallel Jobs - Terminology and job model</vt:lpstr>
      <vt:lpstr>Sample-Based Scheduling for Parallel Jobs - Per-task sampling</vt:lpstr>
      <vt:lpstr>Sample-Based Scheduling for Parallel Jobs - Batch Sampling</vt:lpstr>
      <vt:lpstr>Sample-Based Scheduling for Parallel Jobs - Problems with sample-based scheduling</vt:lpstr>
      <vt:lpstr>Sample-Based Scheduling for Parallel Jobs - Late Binding</vt:lpstr>
      <vt:lpstr>Sample-Based Scheduling for Parallel Jobs - Proactive Cancellation</vt:lpstr>
      <vt:lpstr>Scheduling Policies and constraints</vt:lpstr>
      <vt:lpstr>Scheduling Policies and constraints - Handling placement constraints</vt:lpstr>
      <vt:lpstr>Scheduling Policies and constraints - Resource allocation policies</vt:lpstr>
      <vt:lpstr>Analysis</vt:lpstr>
      <vt:lpstr>Implementation</vt:lpstr>
      <vt:lpstr>Implementation</vt:lpstr>
      <vt:lpstr>Experimental Evaluation -Performance of TPC-H workload</vt:lpstr>
      <vt:lpstr>Experimental Evaluation - Deconstructing performance</vt:lpstr>
      <vt:lpstr>Experimental Evaluation -How do task constraints affect performance?</vt:lpstr>
      <vt:lpstr>Experimental Evaluation -How do scheduler failures impact job response time?</vt:lpstr>
      <vt:lpstr>Experimental Evaluation -How does Sparrow compare to Spark’s native, centralized scheduler?</vt:lpstr>
      <vt:lpstr>Experimental Evaluation -How well can Sparrow’s distributed fairness enforcement maintain fair shares?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Sparrow Distributed, Low Latency Scheduling</dc:title>
  <dc:creator>DKMobileLab</dc:creator>
  <cp:lastModifiedBy>DKMobileLab</cp:lastModifiedBy>
  <cp:revision>37</cp:revision>
  <dcterms:created xsi:type="dcterms:W3CDTF">2013-11-30T01:34:51Z</dcterms:created>
  <dcterms:modified xsi:type="dcterms:W3CDTF">2013-12-01T15:34:03Z</dcterms:modified>
</cp:coreProperties>
</file>