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1"/>
  </p:sldMasterIdLst>
  <p:notesMasterIdLst>
    <p:notesMasterId r:id="rId21"/>
  </p:notesMasterIdLst>
  <p:handoutMasterIdLst>
    <p:handoutMasterId r:id="rId22"/>
  </p:handoutMasterIdLst>
  <p:sldIdLst>
    <p:sldId id="257" r:id="rId2"/>
    <p:sldId id="319" r:id="rId3"/>
    <p:sldId id="304" r:id="rId4"/>
    <p:sldId id="320" r:id="rId5"/>
    <p:sldId id="321" r:id="rId6"/>
    <p:sldId id="309" r:id="rId7"/>
    <p:sldId id="322" r:id="rId8"/>
    <p:sldId id="323" r:id="rId9"/>
    <p:sldId id="324" r:id="rId10"/>
    <p:sldId id="325" r:id="rId11"/>
    <p:sldId id="326" r:id="rId12"/>
    <p:sldId id="334" r:id="rId13"/>
    <p:sldId id="335" r:id="rId14"/>
    <p:sldId id="302" r:id="rId15"/>
    <p:sldId id="327" r:id="rId16"/>
    <p:sldId id="328" r:id="rId17"/>
    <p:sldId id="330" r:id="rId18"/>
    <p:sldId id="332" r:id="rId19"/>
    <p:sldId id="333" r:id="rId20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6BE06F2-239D-4516-AAEE-70EDC53A51F7}">
          <p14:sldIdLst>
            <p14:sldId id="257"/>
            <p14:sldId id="319"/>
            <p14:sldId id="304"/>
            <p14:sldId id="320"/>
            <p14:sldId id="321"/>
            <p14:sldId id="309"/>
            <p14:sldId id="322"/>
            <p14:sldId id="323"/>
            <p14:sldId id="324"/>
            <p14:sldId id="325"/>
            <p14:sldId id="326"/>
            <p14:sldId id="334"/>
            <p14:sldId id="335"/>
            <p14:sldId id="302"/>
            <p14:sldId id="327"/>
            <p14:sldId id="328"/>
            <p14:sldId id="330"/>
            <p14:sldId id="332"/>
            <p14:sldId id="333"/>
          </p14:sldIdLst>
        </p14:section>
        <p14:section name="부록" id="{96133001-3497-4A78-B5EB-E6C974F65E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 userDrawn="1">
          <p15:clr>
            <a:srgbClr val="A4A3A4"/>
          </p15:clr>
        </p15:guide>
        <p15:guide id="2" pos="2131" userDrawn="1">
          <p15:clr>
            <a:srgbClr val="A4A3A4"/>
          </p15:clr>
        </p15:guide>
        <p15:guide id="3" orient="horz" pos="3124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242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TxStyle/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TxStyle/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TxStyle/>
      <a:tcStyle>
        <a:tcBdr>
          <a:left>
            <a:ln>
              <a:noFill/>
            </a:ln>
          </a:left>
        </a:tcBdr>
      </a:tcStyle>
    </a:seCell>
    <a:swCell>
      <a:tcTxStyle/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>
              <a:noFill/>
            </a:ln>
          </a:left>
        </a:tcBdr>
      </a:tcStyle>
    </a:neCell>
    <a:nwCell>
      <a:tcTxStyle/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TxStyle/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TxStyle/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TxStyle/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3" autoAdjust="0"/>
    <p:restoredTop sz="79934" autoAdjust="0"/>
  </p:normalViewPr>
  <p:slideViewPr>
    <p:cSldViewPr>
      <p:cViewPr varScale="1">
        <p:scale>
          <a:sx n="97" d="100"/>
          <a:sy n="97" d="100"/>
        </p:scale>
        <p:origin x="2208" y="84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054" y="-78"/>
      </p:cViewPr>
      <p:guideLst>
        <p:guide orient="horz" pos="3116"/>
        <p:guide pos="2131"/>
        <p:guide orient="horz" pos="3124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84" cy="496332"/>
          </a:xfrm>
          <a:prstGeom prst="rect">
            <a:avLst/>
          </a:prstGeom>
        </p:spPr>
        <p:txBody>
          <a:bodyPr vert="horz" lIns="91705" tIns="45853" rIns="91705" bIns="45853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997" y="2"/>
            <a:ext cx="2946084" cy="496332"/>
          </a:xfrm>
          <a:prstGeom prst="rect">
            <a:avLst/>
          </a:prstGeom>
        </p:spPr>
        <p:txBody>
          <a:bodyPr vert="horz" lIns="91705" tIns="45853" rIns="91705" bIns="45853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A164D1A4-3D0D-46D1-9634-515BCF94DEF0}" type="datetimeFigureOut">
              <a:rPr lang="ko-KR" altLang="en-US"/>
              <a:pPr lvl="0">
                <a:defRPr lang="ko-KR" altLang="en-US"/>
              </a:pPr>
              <a:t>2015-04-27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717"/>
            <a:ext cx="2946084" cy="496332"/>
          </a:xfrm>
          <a:prstGeom prst="rect">
            <a:avLst/>
          </a:prstGeom>
        </p:spPr>
        <p:txBody>
          <a:bodyPr vert="horz" lIns="91705" tIns="45853" rIns="91705" bIns="45853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997" y="9428717"/>
            <a:ext cx="2946084" cy="496332"/>
          </a:xfrm>
          <a:prstGeom prst="rect">
            <a:avLst/>
          </a:prstGeom>
        </p:spPr>
        <p:txBody>
          <a:bodyPr vert="horz" lIns="91705" tIns="45853" rIns="91705" bIns="45853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A1BB29DA-E3E2-41F8-B83C-4B2FCC088F91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653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217112" y="4602531"/>
            <a:ext cx="6363454" cy="4579614"/>
          </a:xfrm>
          <a:prstGeom prst="rect">
            <a:avLst/>
          </a:prstGeom>
        </p:spPr>
        <p:txBody>
          <a:bodyPr vert="horz" lIns="91430" tIns="45715" rIns="91430" bIns="45715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9482333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 lang="ko-KR" altLang="en-US"/>
            </a:pPr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34637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228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4834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lang="ko-KR" altLang="en-US"/>
            </a:pP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630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74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6495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9834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1688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418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073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545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649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lang="ko-KR" altLang="en-US"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47649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31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lang="ko-KR" altLang="en-US"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0225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6495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2289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400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24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Y:\저작위_바이너리유사도\발표자료\Binary-code1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 flipV="1">
            <a:off x="0" y="2725938"/>
            <a:ext cx="5113880" cy="3835410"/>
          </a:xfrm>
          <a:prstGeom prst="rect">
            <a:avLst/>
          </a:prstGeom>
          <a:ln>
            <a:noFill/>
          </a:ln>
          <a:effectLst>
            <a:softEdge rad="1270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사용자 지정 레이아웃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0"/>
          <a:lstStyle>
            <a:lvl1pPr>
              <a:defRPr lang="ko-KR" altLang="en-US">
                <a:latin typeface="+mj-lt"/>
              </a:defRPr>
            </a:lvl1pPr>
          </a:lstStyle>
          <a:p>
            <a:pPr lvl="0">
              <a:defRPr lang="ko-KR" altLang="en-US"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E5066261-4EC7-485E-BA9A-DBC5B47B8898}" type="slidenum">
              <a:rPr lang="ko-KR" altLang="en-US"/>
              <a:pPr>
                <a:defRPr lang="ko-KR"/>
              </a:pPr>
              <a:t>‹#›</a:t>
            </a:fld>
            <a:endParaRPr lang="en-US" altLang="ko-KR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01879"/>
          </a:xfrm>
          <a:prstGeom prst="rect">
            <a:avLst/>
          </a:prstGeom>
        </p:spPr>
        <p:txBody>
          <a:bodyPr lIns="89999"/>
          <a:lstStyle>
            <a:lvl1pPr marL="360000" indent="-360000">
              <a:defRPr sz="2800">
                <a:solidFill>
                  <a:schemeClr val="tx1"/>
                </a:solidFill>
                <a:latin typeface="Calibri"/>
              </a:defRPr>
            </a:lvl1pPr>
            <a:lvl2pPr marL="540000" indent="-252000">
              <a:defRPr sz="2200">
                <a:latin typeface="Calibri"/>
              </a:defRPr>
            </a:lvl2pPr>
            <a:lvl3pPr marL="792000" indent="-180000">
              <a:defRPr sz="1800">
                <a:latin typeface="Calibri"/>
              </a:defRPr>
            </a:lvl3pPr>
            <a:lvl4pPr marL="1080000" indent="-228600"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</a:lstStyle>
          <a:p>
            <a:pPr lvl="0">
              <a:defRPr lang="ko-KR" altLang="en-US"/>
            </a:pPr>
            <a:r>
              <a:rPr lang="ko-KR" altLang="en-US" dirty="0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 dirty="0"/>
              <a:t>둘째 수준</a:t>
            </a:r>
          </a:p>
          <a:p>
            <a:pPr lvl="2">
              <a:defRPr lang="ko-KR" altLang="en-US"/>
            </a:pPr>
            <a:r>
              <a:rPr lang="ko-KR" altLang="en-US" dirty="0"/>
              <a:t>셋째 수준</a:t>
            </a:r>
          </a:p>
          <a:p>
            <a:pPr lvl="3">
              <a:defRPr lang="ko-KR" altLang="en-US"/>
            </a:pPr>
            <a:r>
              <a:rPr lang="ko-KR" altLang="en-US" dirty="0"/>
              <a:t>넷째 수준</a:t>
            </a:r>
          </a:p>
          <a:p>
            <a:pPr lvl="4">
              <a:defRPr lang="ko-KR" altLang="en-US"/>
            </a:pPr>
            <a:r>
              <a:rPr lang="ko-KR" altLang="en-US" dirty="0"/>
              <a:t>다섯째 수준</a:t>
            </a:r>
          </a:p>
        </p:txBody>
      </p:sp>
      <p:sp>
        <p:nvSpPr>
          <p:cNvPr id="6" name="Line 467"/>
          <p:cNvSpPr>
            <a:spLocks noChangeShapeType="1"/>
          </p:cNvSpPr>
          <p:nvPr userDrawn="1"/>
        </p:nvSpPr>
        <p:spPr>
          <a:xfrm flipV="1">
            <a:off x="468313" y="815621"/>
            <a:ext cx="8229600" cy="20638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</a:ln>
          <a:effectLst/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>
              <a:latin typeface="맑은 고딕"/>
              <a:ea typeface="맑은 고딕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사용자 지정 레이아웃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6403" y="47178"/>
            <a:ext cx="8312150" cy="1005558"/>
          </a:xfrm>
          <a:noFill/>
          <a:ln w="9525">
            <a:noFill/>
            <a:miter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0"/>
          <a:lstStyle>
            <a:lvl1pPr>
              <a:defRPr lang="ko-KR" altLang="en-US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E5066261-4EC7-485E-BA9A-DBC5B47B8898}" type="slidenum">
              <a:rPr lang="ko-KR" altLang="en-US"/>
              <a:pPr>
                <a:defRPr lang="ko-KR"/>
              </a:pPr>
              <a:t>‹#›</a:t>
            </a:fld>
            <a:endParaRPr lang="en-US" altLang="ko-KR"/>
          </a:p>
        </p:txBody>
      </p:sp>
      <p:sp>
        <p:nvSpPr>
          <p:cNvPr id="6" name="Line 467"/>
          <p:cNvSpPr>
            <a:spLocks noChangeShapeType="1"/>
          </p:cNvSpPr>
          <p:nvPr userDrawn="1"/>
        </p:nvSpPr>
        <p:spPr>
          <a:xfrm flipV="1">
            <a:off x="468313" y="1124744"/>
            <a:ext cx="8229600" cy="20638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</a:ln>
          <a:effectLst/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41839"/>
          </a:xfrm>
          <a:prstGeom prst="rect">
            <a:avLst/>
          </a:prstGeom>
        </p:spPr>
        <p:txBody>
          <a:bodyPr lIns="89999"/>
          <a:lstStyle>
            <a:lvl1pPr marL="432000" indent="-432000">
              <a:defRPr>
                <a:solidFill>
                  <a:schemeClr val="tx1"/>
                </a:solidFill>
                <a:latin typeface="Calibri"/>
              </a:defRPr>
            </a:lvl1pPr>
            <a:lvl2pPr marL="720000" indent="-360000">
              <a:defRPr>
                <a:latin typeface="Calibri"/>
              </a:defRPr>
            </a:lvl2pPr>
            <a:lvl3pPr marL="1080000" indent="-360000"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 lang="ko-KR"/>
            </a:pPr>
            <a:fld id="{7CEC1EB9-AE34-49F1-BC34-F9B4892EBAAC}" type="slidenum">
              <a:rPr lang="ko-KR" altLang="en-US"/>
              <a:pPr>
                <a:defRPr lang="ko-KR"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28738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28738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Rectangle 4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 lang="ko-KR"/>
            </a:pPr>
            <a:fld id="{BD133576-069D-4D64-8B3A-B8EC43A13FB4}" type="slidenum">
              <a:rPr lang="ko-KR" altLang="en-US"/>
              <a:pPr>
                <a:defRPr lang="ko-KR"/>
              </a:pPr>
              <a:t>‹#›</a:t>
            </a:fld>
            <a:endParaRPr lang="en-US" altLang="ko-KR"/>
          </a:p>
        </p:txBody>
      </p:sp>
      <p:sp>
        <p:nvSpPr>
          <p:cNvPr id="6" name="Line 467"/>
          <p:cNvSpPr>
            <a:spLocks noChangeShapeType="1"/>
          </p:cNvSpPr>
          <p:nvPr userDrawn="1"/>
        </p:nvSpPr>
        <p:spPr>
          <a:xfrm flipV="1">
            <a:off x="468313" y="815621"/>
            <a:ext cx="8229600" cy="20638"/>
          </a:xfrm>
          <a:prstGeom prst="line">
            <a:avLst/>
          </a:prstGeom>
          <a:noFill/>
          <a:ln w="34925" cap="rnd">
            <a:solidFill>
              <a:schemeClr val="tx1"/>
            </a:solidFill>
            <a:prstDash val="sysDot"/>
            <a:round/>
          </a:ln>
          <a:effectLst/>
        </p:spPr>
        <p:txBody>
          <a:bodyPr wrap="none" anchor="ctr"/>
          <a:lstStyle/>
          <a:p>
            <a:pPr lvl="0">
              <a:defRPr lang="ko-KR" altLang="en-US"/>
            </a:pPr>
            <a:endParaRPr lang="ko-KR" altLang="en-US">
              <a:latin typeface="맑은 고딕"/>
              <a:ea typeface="맑은 고딕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mast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94" name="Rectangle 466"/>
          <p:cNvSpPr>
            <a:spLocks noChangeArrowheads="1"/>
          </p:cNvSpPr>
          <p:nvPr/>
        </p:nvSpPr>
        <p:spPr bwMode="gray">
          <a:xfrm>
            <a:off x="0" y="6"/>
            <a:ext cx="9144000" cy="16795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74120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/>
          </a:ln>
          <a:effectLst/>
        </p:spPr>
        <p:txBody>
          <a:bodyPr wrap="none" anchor="ctr"/>
          <a:lstStyle/>
          <a:p>
            <a:pPr>
              <a:defRPr lang="ko-KR"/>
            </a:pPr>
            <a:endParaRPr lang="ko-KR" altLang="en-US">
              <a:ea typeface="굴림"/>
            </a:endParaRPr>
          </a:p>
        </p:txBody>
      </p:sp>
      <p:sp>
        <p:nvSpPr>
          <p:cNvPr id="150987" name="Rectangle 459"/>
          <p:cNvSpPr>
            <a:spLocks noGrp="1" noChangeArrowheads="1"/>
          </p:cNvSpPr>
          <p:nvPr>
            <p:ph type="title"/>
          </p:nvPr>
        </p:nvSpPr>
        <p:spPr>
          <a:xfrm>
            <a:off x="406403" y="47178"/>
            <a:ext cx="8312150" cy="717526"/>
          </a:xfrm>
          <a:prstGeom prst="rect">
            <a:avLst/>
          </a:prstGeom>
          <a:noFill/>
          <a:ln w="9525">
            <a:noFill/>
            <a:miter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0"/>
          <a:lstStyle/>
          <a:p>
            <a:pPr lvl="0">
              <a:defRPr lang="ko-KR" altLang="en-US"/>
            </a:pPr>
            <a:r>
              <a:rPr lang="en-US" altLang="ko-KR"/>
              <a:t>Click to edit Master title style</a:t>
            </a:r>
          </a:p>
        </p:txBody>
      </p:sp>
      <p:sp>
        <p:nvSpPr>
          <p:cNvPr id="150835" name="Rectangle 307"/>
          <p:cNvSpPr>
            <a:spLocks noChangeArrowheads="1"/>
          </p:cNvSpPr>
          <p:nvPr/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/>
          <a:lstStyle/>
          <a:p>
            <a:pPr>
              <a:defRPr lang="ko-KR"/>
            </a:pPr>
            <a:endParaRPr lang="ko-KR" altLang="en-US" sz="1400" b="0">
              <a:ea typeface="굴림"/>
            </a:endParaRPr>
          </a:p>
        </p:txBody>
      </p:sp>
      <p:sp>
        <p:nvSpPr>
          <p:cNvPr id="150955" name="Rectangle 42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87738" y="6625605"/>
            <a:ext cx="2133600" cy="331787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/>
          <a:lstStyle>
            <a:lvl1pPr algn="ctr">
              <a:defRPr sz="1200" b="1">
                <a:latin typeface="+mn-ea"/>
                <a:ea typeface="+mn-ea"/>
              </a:defRPr>
            </a:lvl1pPr>
          </a:lstStyle>
          <a:p>
            <a:pPr>
              <a:defRPr lang="ko-KR"/>
            </a:pPr>
            <a:fld id="{E5066261-4EC7-485E-BA9A-DBC5B47B8898}" type="slidenum">
              <a:rPr lang="ko-KR" altLang="en-US"/>
              <a:pPr>
                <a:defRPr lang="ko-KR"/>
              </a:pPr>
              <a:t>‹#›</a:t>
            </a:fld>
            <a:endParaRPr lang="en-US" altLang="ko-KR"/>
          </a:p>
        </p:txBody>
      </p:sp>
      <p:sp>
        <p:nvSpPr>
          <p:cNvPr id="150833" name="Rectangle 305"/>
          <p:cNvSpPr>
            <a:spLocks noChangeArrowheads="1"/>
          </p:cNvSpPr>
          <p:nvPr/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/>
          <a:lstStyle/>
          <a:p>
            <a:pPr algn="l">
              <a:defRPr lang="ko-KR"/>
            </a:pPr>
            <a:endParaRPr lang="en-US" altLang="ko-KR" sz="1400" b="0">
              <a:ea typeface="굴림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6525344"/>
            <a:ext cx="2952328" cy="264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200" b="1" i="1">
                <a:solidFill>
                  <a:srgbClr val="00B050"/>
                </a:solidFill>
                <a:latin typeface="Calibri"/>
                <a:ea typeface="맑은 고딕"/>
                <a:cs typeface="+mn-cs"/>
              </a:rPr>
              <a:t>Computer Security &amp; OS Lab.</a:t>
            </a:r>
            <a:endParaRPr lang="ko-KR" altLang="en-US" sz="1200" b="1" i="1">
              <a:solidFill>
                <a:srgbClr val="00B050"/>
              </a:solidFill>
              <a:latin typeface="Calibri"/>
              <a:ea typeface="맑은 고딕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>
                <a:alpha val="43140"/>
              </a:srgbClr>
            </a:outerShdw>
          </a:effectLst>
          <a:latin typeface="Arial Unicode MS"/>
          <a:ea typeface="Arial Unicode MS"/>
          <a:cs typeface="Arial Unicode M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맑은 고딕"/>
          <a:ea typeface="맑은 고딕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맑은 고딕"/>
          <a:ea typeface="맑은 고딕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맑은 고딕"/>
          <a:ea typeface="맑은 고딕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맑은 고딕"/>
          <a:ea typeface="맑은 고딕"/>
        </a:defRPr>
      </a:lvl5pPr>
      <a:lvl6pPr marL="457200" algn="l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/>
        </a:defRPr>
      </a:lvl9pPr>
    </p:titleStyle>
    <p:bodyStyle>
      <a:lvl1pPr marL="180000" marR="0" indent="-5400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1F497D"/>
        </a:buClr>
        <a:buFont typeface="Wingdings"/>
        <a:buChar char="v"/>
        <a:defRPr sz="3200" b="1">
          <a:solidFill>
            <a:srgbClr val="664D5A"/>
          </a:solidFill>
          <a:latin typeface="맑은 고딕"/>
          <a:ea typeface="맑은 고딕"/>
          <a:cs typeface="+mn-cs"/>
        </a:defRPr>
      </a:lvl1pPr>
      <a:lvl2pPr marL="720000" marR="0" indent="-288000" algn="l" defTabSz="9000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prstClr val="black"/>
        </a:buClr>
        <a:buFont typeface="Wingdings"/>
        <a:buChar char="ü"/>
        <a:defRPr sz="2400">
          <a:solidFill>
            <a:schemeClr val="tx1"/>
          </a:solidFill>
          <a:latin typeface="맑은 고딕"/>
          <a:ea typeface="맑은 고딕"/>
        </a:defRPr>
      </a:lvl2pPr>
      <a:lvl3pPr marL="1260000" marR="0" indent="-2880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맑은 고딕"/>
          <a:ea typeface="맑은 고딕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맑은 고딕"/>
          <a:ea typeface="맑은 고딕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맑은 고딕"/>
          <a:ea typeface="맑은 고딕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dexer.sourceforge.n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7891" y="1448780"/>
            <a:ext cx="88942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/>
            </a:pPr>
            <a:r>
              <a:rPr lang="en-US" altLang="ko-KR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Analyzing Inter-Application Communication </a:t>
            </a:r>
            <a:endParaRPr lang="en-US" altLang="ko-KR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defRPr lang="ko-KR"/>
            </a:pPr>
            <a:r>
              <a:rPr lang="en-US" altLang="ko-KR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Android </a:t>
            </a:r>
          </a:p>
        </p:txBody>
      </p:sp>
      <p:sp>
        <p:nvSpPr>
          <p:cNvPr id="26" name="제목 8"/>
          <p:cNvSpPr txBox="1"/>
          <p:nvPr/>
        </p:nvSpPr>
        <p:spPr>
          <a:xfrm>
            <a:off x="5580112" y="3861048"/>
            <a:ext cx="3179422" cy="37620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맑은 고딕"/>
                <a:ea typeface="맑은 고딕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맑은 고딕"/>
                <a:ea typeface="맑은 고딕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맑은 고딕"/>
                <a:ea typeface="맑은 고딕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맑은 고딕"/>
                <a:ea typeface="맑은 고딕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맑은 고딕"/>
                <a:ea typeface="맑은 고딕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Arial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Arial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Arial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Arial"/>
              </a:defRPr>
            </a:lvl9pPr>
          </a:lstStyle>
          <a:p>
            <a:pPr algn="r">
              <a:defRPr lang="ko-KR" altLang="en-US"/>
            </a:pPr>
            <a:r>
              <a:rPr lang="en-US" altLang="ko-KR" sz="1600" b="0" dirty="0" smtClean="0">
                <a:solidFill>
                  <a:schemeClr val="tx1"/>
                </a:solidFill>
                <a:latin typeface="Arial"/>
                <a:cs typeface="Arial"/>
              </a:rPr>
              <a:t>201</a:t>
            </a:r>
            <a:r>
              <a:rPr lang="en-US" altLang="ko-KR" sz="1600" b="0" dirty="0">
                <a:solidFill>
                  <a:schemeClr val="tx1"/>
                </a:solidFill>
                <a:latin typeface="Arial"/>
                <a:cs typeface="Arial"/>
              </a:rPr>
              <a:t>5</a:t>
            </a:r>
            <a:r>
              <a:rPr lang="en-US" altLang="ko-KR" sz="1600" b="0" dirty="0" smtClean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lang="en-US" altLang="ko-KR" sz="1600" b="0" dirty="0" smtClean="0">
                <a:solidFill>
                  <a:schemeClr val="tx1"/>
                </a:solidFill>
                <a:latin typeface="Arial"/>
                <a:cs typeface="Arial"/>
              </a:rPr>
              <a:t>4. </a:t>
            </a:r>
            <a:r>
              <a:rPr lang="en-US" altLang="ko-KR" sz="1600" b="0" dirty="0" smtClean="0">
                <a:solidFill>
                  <a:schemeClr val="tx1"/>
                </a:solidFill>
                <a:latin typeface="Arial"/>
                <a:cs typeface="Arial"/>
              </a:rPr>
              <a:t>28</a:t>
            </a:r>
            <a:endParaRPr lang="ko-KR" altLang="en-US" sz="16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3968" y="4323291"/>
            <a:ext cx="447556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chemeClr val="tx1"/>
              </a:buClr>
              <a:defRPr lang="ko-KR"/>
            </a:pPr>
            <a:r>
              <a:rPr lang="ko-KR" altLang="en-US" sz="2200" b="1" dirty="0"/>
              <a:t>박</a:t>
            </a:r>
            <a:r>
              <a:rPr lang="ko-KR" altLang="en-US" sz="2200" b="1" dirty="0" smtClean="0"/>
              <a:t> </a:t>
            </a:r>
            <a:r>
              <a:rPr lang="ko-KR" altLang="en-US" sz="2200" b="1" dirty="0"/>
              <a:t>종</a:t>
            </a:r>
            <a:r>
              <a:rPr lang="ko-KR" altLang="en-US" sz="2200" b="1" dirty="0" smtClean="0"/>
              <a:t> </a:t>
            </a:r>
            <a:r>
              <a:rPr lang="ko-KR" altLang="en-US" sz="2200" b="1" dirty="0"/>
              <a:t>혁</a:t>
            </a:r>
            <a:endParaRPr lang="en-US" altLang="ko-KR" sz="2200" b="1" dirty="0" smtClean="0"/>
          </a:p>
          <a:p>
            <a:pPr algn="r">
              <a:buClr>
                <a:schemeClr val="tx1"/>
              </a:buClr>
              <a:defRPr lang="ko-KR"/>
            </a:pPr>
            <a:endParaRPr lang="en-US" altLang="ko-KR" sz="1600" dirty="0" smtClean="0">
              <a:latin typeface="Calibri"/>
            </a:endParaRPr>
          </a:p>
          <a:p>
            <a:pPr algn="r">
              <a:buClr>
                <a:schemeClr val="tx1"/>
              </a:buClr>
              <a:defRPr lang="ko-KR"/>
            </a:pPr>
            <a:r>
              <a:rPr lang="en-US" altLang="ko-KR" sz="1600" dirty="0" smtClean="0">
                <a:latin typeface="Calibri"/>
              </a:rPr>
              <a:t>pjh61014@dankook.ac.kr</a:t>
            </a:r>
          </a:p>
          <a:p>
            <a:pPr algn="r">
              <a:defRPr lang="ko-KR"/>
            </a:pPr>
            <a:endParaRPr lang="en-US" altLang="ko-KR" sz="1600" dirty="0" smtClean="0">
              <a:latin typeface="Calibri"/>
              <a:ea typeface="맑은 고딕"/>
            </a:endParaRPr>
          </a:p>
          <a:p>
            <a:pPr algn="r">
              <a:defRPr lang="ko-KR"/>
            </a:pPr>
            <a:r>
              <a:rPr lang="ko-KR" altLang="en-US" sz="1600" b="1" dirty="0" smtClean="0">
                <a:latin typeface="Calibri"/>
                <a:ea typeface="맑은 고딕"/>
              </a:rPr>
              <a:t>컴퓨터 보안 및 운영체제 연구실</a:t>
            </a:r>
            <a:endParaRPr lang="en-US" altLang="ko-KR" sz="1600" b="1" dirty="0" smtClean="0">
              <a:solidFill>
                <a:schemeClr val="tx1"/>
              </a:solidFill>
              <a:latin typeface="Calibri"/>
              <a:ea typeface="맑은 고딕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7092280" y="6129300"/>
            <a:ext cx="1656184" cy="3883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직선 연결선 11"/>
          <p:cNvCxnSpPr/>
          <p:nvPr/>
        </p:nvCxnSpPr>
        <p:spPr>
          <a:xfrm>
            <a:off x="611560" y="2457807"/>
            <a:ext cx="7884876" cy="0"/>
          </a:xfrm>
          <a:prstGeom prst="lin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0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2" name="직사각형 1"/>
          <p:cNvSpPr/>
          <p:nvPr/>
        </p:nvSpPr>
        <p:spPr>
          <a:xfrm>
            <a:off x="1367644" y="2617462"/>
            <a:ext cx="6552728" cy="362942"/>
          </a:xfrm>
          <a:prstGeom prst="rect">
            <a:avLst/>
          </a:prstGeom>
          <a:noFill/>
          <a:ln w="28575" cap="flat" cmpd="sng" algn="ctr">
            <a:noFill/>
            <a:prstDash val="sysDash"/>
            <a:rou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err="1"/>
              <a:t>MobiSys</a:t>
            </a:r>
            <a:r>
              <a:rPr lang="en-US" altLang="ko-KR" sz="1600" b="1" dirty="0"/>
              <a:t> '11 Proceedings of the 9th international </a:t>
            </a:r>
            <a:r>
              <a:rPr lang="en-US" altLang="ko-KR" sz="1600" b="1" dirty="0" smtClean="0"/>
              <a:t>conference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smtClean="0"/>
              <a:t> </a:t>
            </a:r>
            <a:r>
              <a:rPr lang="en-US" altLang="ko-KR" sz="1600" b="1" dirty="0"/>
              <a:t>on Mobile systems, applications, and services</a:t>
            </a:r>
            <a:endParaRPr kumimoji="0" lang="ko-KR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 smtClean="0">
                <a:latin typeface="+mn-ea"/>
                <a:ea typeface="+mn-ea"/>
              </a:rPr>
              <a:t>Android Overview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10</a:t>
            </a:fld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182" y="980728"/>
            <a:ext cx="8748972" cy="5501879"/>
          </a:xfrm>
        </p:spPr>
        <p:txBody>
          <a:bodyPr/>
          <a:lstStyle/>
          <a:p>
            <a:r>
              <a:rPr lang="en-US" altLang="zh-TW" sz="2400" dirty="0"/>
              <a:t>Permission</a:t>
            </a:r>
          </a:p>
          <a:p>
            <a:pPr lvl="1"/>
            <a:r>
              <a:rPr lang="en-US" altLang="zh-TW" dirty="0" smtClean="0"/>
              <a:t>Normal</a:t>
            </a:r>
          </a:p>
          <a:p>
            <a:pPr lvl="2"/>
            <a:r>
              <a:rPr lang="en-US" altLang="ko-KR" dirty="0" smtClean="0"/>
              <a:t> </a:t>
            </a:r>
            <a:r>
              <a:rPr lang="en-US" altLang="ko-KR" dirty="0"/>
              <a:t>permissions are granted automatically. </a:t>
            </a:r>
            <a:endParaRPr lang="en-US" altLang="zh-TW" dirty="0"/>
          </a:p>
          <a:p>
            <a:pPr lvl="1"/>
            <a:r>
              <a:rPr lang="en-US" altLang="zh-TW" dirty="0" smtClean="0"/>
              <a:t>Dangerous</a:t>
            </a:r>
          </a:p>
          <a:p>
            <a:pPr lvl="2"/>
            <a:r>
              <a:rPr lang="en-US" altLang="ko-KR" dirty="0" smtClean="0"/>
              <a:t> permissions </a:t>
            </a:r>
            <a:r>
              <a:rPr lang="en-US" altLang="ko-KR" dirty="0"/>
              <a:t>can be granted by the user during installation.</a:t>
            </a:r>
            <a:endParaRPr lang="en-US" altLang="zh-TW" dirty="0"/>
          </a:p>
          <a:p>
            <a:pPr lvl="1"/>
            <a:r>
              <a:rPr lang="en-US" altLang="zh-TW" dirty="0" smtClean="0"/>
              <a:t>Signature</a:t>
            </a:r>
          </a:p>
          <a:p>
            <a:pPr lvl="2"/>
            <a:r>
              <a:rPr lang="en-US" altLang="ko-KR" dirty="0"/>
              <a:t>permissions are only granted if the requesting application is signed by the same developer that defined the permission. </a:t>
            </a:r>
            <a:endParaRPr lang="en-US" altLang="zh-TW" dirty="0"/>
          </a:p>
          <a:p>
            <a:pPr lvl="1"/>
            <a:r>
              <a:rPr lang="en-US" altLang="zh-TW" dirty="0" err="1" smtClean="0"/>
              <a:t>SignatureOrSystem</a:t>
            </a:r>
            <a:endParaRPr lang="en-US" altLang="zh-TW" dirty="0" smtClean="0"/>
          </a:p>
          <a:p>
            <a:pPr lvl="2"/>
            <a:r>
              <a:rPr lang="en-US" altLang="ko-KR" dirty="0"/>
              <a:t>m permissions are granted if the application meets the Signature requirement or if the application is installed in the system applications folder.</a:t>
            </a:r>
            <a:endParaRPr lang="zh-TW" altLang="en-US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159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 smtClean="0">
                <a:latin typeface="+mn-ea"/>
                <a:ea typeface="+mn-ea"/>
              </a:rPr>
              <a:t>INTENT-BASED ATTACK SURFACES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11</a:t>
            </a:fld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182" y="980728"/>
            <a:ext cx="8748972" cy="5501879"/>
          </a:xfrm>
        </p:spPr>
        <p:txBody>
          <a:bodyPr/>
          <a:lstStyle/>
          <a:p>
            <a:r>
              <a:rPr lang="en-US" altLang="zh-TW" sz="2400" dirty="0" smtClean="0"/>
              <a:t>Broadcast Theft</a:t>
            </a:r>
          </a:p>
          <a:p>
            <a:pPr lvl="1"/>
            <a:r>
              <a:rPr lang="en-US" altLang="ko-KR" dirty="0"/>
              <a:t>A malicious Broadcast Receiver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could </a:t>
            </a:r>
            <a:r>
              <a:rPr lang="en-US" altLang="ko-KR" dirty="0"/>
              <a:t>eavesdrop on all public broadcasts from all applications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by </a:t>
            </a:r>
            <a:r>
              <a:rPr lang="en-US" altLang="ko-KR" dirty="0"/>
              <a:t>creating an Intent filter that lists all possible actions, data, and </a:t>
            </a:r>
            <a:r>
              <a:rPr lang="en-US" altLang="ko-KR" dirty="0" err="1"/>
              <a:t>categories.</a:t>
            </a:r>
            <a:r>
              <a:rPr lang="en-US" altLang="zh-TW" dirty="0" err="1" smtClean="0"/>
              <a:t>Dangerous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965033"/>
            <a:ext cx="5363430" cy="35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 smtClean="0">
                <a:latin typeface="+mn-ea"/>
                <a:ea typeface="+mn-ea"/>
              </a:rPr>
              <a:t>INTENT-BASED ATTACK SURFACES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12</a:t>
            </a:fld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182" y="980728"/>
            <a:ext cx="8748972" cy="5501879"/>
          </a:xfrm>
        </p:spPr>
        <p:txBody>
          <a:bodyPr/>
          <a:lstStyle/>
          <a:p>
            <a:r>
              <a:rPr lang="en-US" altLang="zh-TW" sz="2400" dirty="0" smtClean="0"/>
              <a:t>Activity Hijacking</a:t>
            </a:r>
          </a:p>
          <a:p>
            <a:pPr lvl="1"/>
            <a:r>
              <a:rPr lang="en-US" altLang="ko-KR" sz="1800" dirty="0"/>
              <a:t>a malicious Activity is launched in place of the intended Activity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en-US" altLang="ko-KR" sz="1800" dirty="0"/>
              <a:t>the malicious Activity could read the data in the Intent and then immediately relay it to a legitimate Activity</a:t>
            </a:r>
            <a:r>
              <a:rPr lang="en-US" altLang="ko-KR" sz="1800" dirty="0" smtClean="0"/>
              <a:t>.</a:t>
            </a:r>
          </a:p>
          <a:p>
            <a:r>
              <a:rPr lang="en-US" altLang="zh-TW" sz="2400" dirty="0" smtClean="0"/>
              <a:t>Service Hijacking</a:t>
            </a:r>
          </a:p>
          <a:p>
            <a:pPr lvl="1"/>
            <a:r>
              <a:rPr lang="en-US" altLang="ko-KR" dirty="0" smtClean="0"/>
              <a:t>occurs </a:t>
            </a:r>
            <a:r>
              <a:rPr lang="en-US" altLang="ko-KR" dirty="0"/>
              <a:t>when a malicious Service intercepts an Intent meant for a </a:t>
            </a:r>
            <a:r>
              <a:rPr lang="en-US" altLang="ko-KR" dirty="0" smtClean="0"/>
              <a:t>legitimate</a:t>
            </a:r>
          </a:p>
          <a:p>
            <a:pPr lvl="1"/>
            <a:r>
              <a:rPr lang="en-US" altLang="ko-KR" dirty="0"/>
              <a:t>initiating application establishes a connection with a malicious Service instead of the one it wanted.</a:t>
            </a:r>
            <a:endParaRPr lang="en-US" altLang="zh-TW" dirty="0"/>
          </a:p>
          <a:p>
            <a:pPr lvl="1"/>
            <a:endParaRPr lang="en-US" altLang="zh-TW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394" y="4286169"/>
            <a:ext cx="4932548" cy="241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 smtClean="0">
                <a:latin typeface="+mn-ea"/>
                <a:ea typeface="+mn-ea"/>
              </a:rPr>
              <a:t>INTENT-BASED ATTACK SURFACES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13</a:t>
            </a:fld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182" y="980728"/>
            <a:ext cx="8748972" cy="5501879"/>
          </a:xfrm>
        </p:spPr>
        <p:txBody>
          <a:bodyPr/>
          <a:lstStyle/>
          <a:p>
            <a:r>
              <a:rPr lang="en-US" altLang="zh-TW" sz="2400" dirty="0" smtClean="0"/>
              <a:t>Malicious Broadcast Injection</a:t>
            </a:r>
          </a:p>
          <a:p>
            <a:pPr lvl="1"/>
            <a:r>
              <a:rPr lang="en-US" altLang="ko-KR" sz="1800" dirty="0"/>
              <a:t>If an exported Broadcast Receiver blindly trusts an incoming broadcast </a:t>
            </a:r>
            <a:r>
              <a:rPr lang="en-US" altLang="ko-KR" sz="1800" dirty="0" smtClean="0"/>
              <a:t>Intent</a:t>
            </a:r>
          </a:p>
          <a:p>
            <a:pPr lvl="1"/>
            <a:r>
              <a:rPr lang="en-US" altLang="ko-KR" sz="1800" dirty="0" smtClean="0"/>
              <a:t>inappropriate </a:t>
            </a:r>
            <a:r>
              <a:rPr lang="en-US" altLang="ko-KR" sz="1800" dirty="0"/>
              <a:t>action or operate on malicious data from the broadcast Intent.</a:t>
            </a:r>
            <a:endParaRPr lang="en-US" altLang="zh-TW" sz="1800" dirty="0" smtClean="0"/>
          </a:p>
          <a:p>
            <a:r>
              <a:rPr lang="en-US" altLang="zh-TW" sz="2400" dirty="0" smtClean="0"/>
              <a:t>Malicious Activity Launch</a:t>
            </a:r>
          </a:p>
          <a:p>
            <a:pPr lvl="1"/>
            <a:r>
              <a:rPr lang="en-US" altLang="ko-KR" sz="1800" dirty="0"/>
              <a:t>Exported Activities can be launched by other applications with either explicit or implicit </a:t>
            </a:r>
            <a:endParaRPr lang="en-US" altLang="ko-KR" sz="1800" dirty="0" smtClean="0"/>
          </a:p>
          <a:p>
            <a:r>
              <a:rPr lang="en-US" altLang="zh-TW" sz="2400" dirty="0" smtClean="0"/>
              <a:t>Malicious Service Launch</a:t>
            </a:r>
          </a:p>
          <a:p>
            <a:pPr lvl="1"/>
            <a:r>
              <a:rPr lang="en-US" altLang="ko-KR" sz="1800" dirty="0" smtClean="0"/>
              <a:t>If </a:t>
            </a:r>
            <a:r>
              <a:rPr lang="en-US" altLang="ko-KR" sz="1800" dirty="0"/>
              <a:t>a Service is exported and not protected with strong </a:t>
            </a:r>
            <a:r>
              <a:rPr lang="en-US" altLang="ko-KR" sz="1800" dirty="0" smtClean="0"/>
              <a:t>permissions </a:t>
            </a:r>
          </a:p>
          <a:p>
            <a:pPr lvl="1"/>
            <a:r>
              <a:rPr lang="en-US" altLang="ko-KR" sz="1800" dirty="0" smtClean="0"/>
              <a:t>then </a:t>
            </a:r>
            <a:r>
              <a:rPr lang="en-US" altLang="ko-KR" sz="1800" dirty="0"/>
              <a:t>any application can start and bind to the Service</a:t>
            </a:r>
            <a:endParaRPr lang="en-US" altLang="zh-TW" sz="1800" dirty="0" smtClean="0"/>
          </a:p>
          <a:p>
            <a:endParaRPr lang="en-US" altLang="zh-TW" sz="2400" dirty="0"/>
          </a:p>
          <a:p>
            <a:endParaRPr lang="en-US" altLang="zh-TW" dirty="0"/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748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9050" t="14300" r="11413" b="13251"/>
          <a:stretch/>
        </p:blipFill>
        <p:spPr>
          <a:xfrm>
            <a:off x="3347864" y="1586408"/>
            <a:ext cx="4271362" cy="291805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14</a:t>
            </a:fld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182" y="980728"/>
            <a:ext cx="8748972" cy="5501879"/>
          </a:xfrm>
        </p:spPr>
        <p:txBody>
          <a:bodyPr/>
          <a:lstStyle/>
          <a:p>
            <a:pPr lvl="1">
              <a:defRPr lang="ko-KR" altLang="en-US"/>
            </a:pPr>
            <a:endParaRPr lang="en-US" altLang="ko-KR" sz="1600" dirty="0" smtClean="0"/>
          </a:p>
          <a:p>
            <a:pPr marL="288000" lvl="1" indent="0">
              <a:buNone/>
              <a:defRPr lang="ko-KR" altLang="en-US"/>
            </a:pPr>
            <a:endParaRPr lang="en-US" altLang="ko-KR" sz="1600" dirty="0" smtClean="0"/>
          </a:p>
          <a:p>
            <a:pPr lvl="2">
              <a:defRPr lang="ko-KR" altLang="en-US"/>
            </a:pPr>
            <a:endParaRPr lang="en-US" altLang="ko-KR" sz="1600" dirty="0" smtClean="0"/>
          </a:p>
          <a:p>
            <a:pPr marL="360000" lvl="1" indent="0">
              <a:buNone/>
            </a:pPr>
            <a:endParaRPr lang="en-US" altLang="ko-KR" b="0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60" y="1416638"/>
            <a:ext cx="3257600" cy="32576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06" y="4410933"/>
            <a:ext cx="4211107" cy="238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 err="1" smtClean="0">
                <a:latin typeface="+mn-ea"/>
                <a:ea typeface="+mn-ea"/>
              </a:rPr>
              <a:t>ComDroid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15</a:t>
            </a:fld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182" y="980728"/>
            <a:ext cx="8748972" cy="5501879"/>
          </a:xfrm>
        </p:spPr>
        <p:txBody>
          <a:bodyPr/>
          <a:lstStyle/>
          <a:p>
            <a:r>
              <a:rPr lang="en-US" altLang="zh-TW" sz="2400" dirty="0"/>
              <a:t>Disassemble application DEX files using </a:t>
            </a:r>
            <a:r>
              <a:rPr lang="en-US" altLang="zh-TW" sz="2400" dirty="0" err="1">
                <a:hlinkClick r:id="rId3"/>
              </a:rPr>
              <a:t>Dedexer</a:t>
            </a:r>
            <a:r>
              <a:rPr lang="en-US" altLang="zh-TW" sz="2400" dirty="0"/>
              <a:t> tool</a:t>
            </a:r>
          </a:p>
          <a:p>
            <a:r>
              <a:rPr lang="en-US" altLang="zh-TW" sz="2400" dirty="0"/>
              <a:t>Parses the disassembled output and logs potential component and Intent vulnerabilities</a:t>
            </a:r>
            <a:endParaRPr lang="zh-TW" altLang="en-US" sz="2400" dirty="0"/>
          </a:p>
          <a:p>
            <a:pPr lvl="1"/>
            <a:endParaRPr lang="en-US" altLang="zh-TW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456892"/>
            <a:ext cx="56483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88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 err="1" smtClean="0">
                <a:latin typeface="+mn-ea"/>
                <a:ea typeface="+mn-ea"/>
              </a:rPr>
              <a:t>ComDroid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16</a:t>
            </a:fld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182" y="980728"/>
            <a:ext cx="8748972" cy="5501879"/>
          </a:xfrm>
        </p:spPr>
        <p:txBody>
          <a:bodyPr>
            <a:normAutofit/>
          </a:bodyPr>
          <a:lstStyle/>
          <a:p>
            <a:r>
              <a:rPr lang="en-US" altLang="zh-TW" sz="2600" dirty="0"/>
              <a:t>Permission</a:t>
            </a:r>
          </a:p>
          <a:p>
            <a:pPr lvl="1"/>
            <a:r>
              <a:rPr lang="en-US" altLang="zh-TW" dirty="0"/>
              <a:t>Normal</a:t>
            </a:r>
            <a:r>
              <a:rPr lang="zh-TW" altLang="en-US" dirty="0"/>
              <a:t> </a:t>
            </a:r>
            <a:r>
              <a:rPr lang="en-US" altLang="zh-TW" dirty="0"/>
              <a:t>and </a:t>
            </a:r>
            <a:r>
              <a:rPr lang="en-US" altLang="zh-TW" dirty="0" smtClean="0"/>
              <a:t>Dangerous</a:t>
            </a:r>
          </a:p>
          <a:p>
            <a:pPr lvl="1"/>
            <a:endParaRPr lang="en-US" altLang="zh-TW" dirty="0"/>
          </a:p>
          <a:p>
            <a:r>
              <a:rPr lang="en-US" altLang="zh-TW" sz="2600" dirty="0"/>
              <a:t>Intent Analysis</a:t>
            </a:r>
          </a:p>
          <a:p>
            <a:pPr lvl="1"/>
            <a:r>
              <a:rPr lang="en-US" altLang="zh-TW" dirty="0"/>
              <a:t>Intents, </a:t>
            </a:r>
            <a:r>
              <a:rPr lang="en-US" altLang="zh-TW" dirty="0" err="1"/>
              <a:t>IntentFilters</a:t>
            </a:r>
            <a:r>
              <a:rPr lang="en-US" altLang="zh-TW" dirty="0"/>
              <a:t>, registers, sinks (e.g., </a:t>
            </a:r>
            <a:r>
              <a:rPr lang="en-US" altLang="zh-TW" dirty="0" err="1"/>
              <a:t>sendBroadcast</a:t>
            </a:r>
            <a:r>
              <a:rPr lang="en-US" altLang="zh-TW" dirty="0"/>
              <a:t>(), </a:t>
            </a:r>
            <a:r>
              <a:rPr lang="en-US" altLang="zh-TW" dirty="0" err="1"/>
              <a:t>startActivity</a:t>
            </a:r>
            <a:r>
              <a:rPr lang="en-US" altLang="zh-TW" dirty="0"/>
              <a:t>(), etc.) and </a:t>
            </a:r>
            <a:r>
              <a:rPr lang="en-US" altLang="zh-TW" dirty="0" smtClean="0"/>
              <a:t>components</a:t>
            </a:r>
          </a:p>
          <a:p>
            <a:pPr lvl="1"/>
            <a:endParaRPr lang="en-US" altLang="zh-TW" dirty="0" smtClean="0"/>
          </a:p>
          <a:p>
            <a:r>
              <a:rPr lang="en-US" altLang="zh-TW" sz="2600" dirty="0"/>
              <a:t>Component Analysis</a:t>
            </a:r>
          </a:p>
          <a:p>
            <a:pPr lvl="1"/>
            <a:r>
              <a:rPr lang="en-US" altLang="zh-TW" dirty="0"/>
              <a:t>Public or not?</a:t>
            </a:r>
          </a:p>
          <a:p>
            <a:pPr lvl="1"/>
            <a:r>
              <a:rPr lang="en-US" altLang="zh-TW" dirty="0"/>
              <a:t>Main, launching Activity is public but is less likely to be attackable</a:t>
            </a:r>
          </a:p>
          <a:p>
            <a:pPr lvl="1"/>
            <a:r>
              <a:rPr lang="en-US" altLang="zh-TW" dirty="0" smtClean="0"/>
              <a:t>With </a:t>
            </a:r>
            <a:r>
              <a:rPr lang="en-US" altLang="zh-TW" dirty="0"/>
              <a:t>data / without data</a:t>
            </a:r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579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 smtClean="0">
                <a:latin typeface="+mn-ea"/>
                <a:ea typeface="+mn-ea"/>
              </a:rPr>
              <a:t>Evaluation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17</a:t>
            </a:fld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182" y="980728"/>
            <a:ext cx="8748972" cy="5501879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Automated Analysis</a:t>
            </a:r>
          </a:p>
          <a:p>
            <a:pPr lvl="2"/>
            <a:r>
              <a:rPr lang="en-US" altLang="zh-TW" dirty="0" smtClean="0"/>
              <a:t>False </a:t>
            </a:r>
            <a:r>
              <a:rPr lang="en-US" altLang="zh-TW" dirty="0"/>
              <a:t>negatives</a:t>
            </a:r>
          </a:p>
          <a:p>
            <a:pPr lvl="1"/>
            <a:r>
              <a:rPr lang="en-US" altLang="zh-TW" dirty="0"/>
              <a:t>Pending Intent</a:t>
            </a:r>
          </a:p>
          <a:p>
            <a:pPr lvl="2"/>
            <a:r>
              <a:rPr lang="en-US" altLang="zh-TW" dirty="0"/>
              <a:t>Future work</a:t>
            </a:r>
            <a:endParaRPr lang="zh-TW" altLang="en-US" dirty="0"/>
          </a:p>
          <a:p>
            <a:pPr lvl="1"/>
            <a:endParaRPr lang="en-US" altLang="zh-TW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04" y="2491141"/>
            <a:ext cx="3974387" cy="248105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056437"/>
            <a:ext cx="3181350" cy="26765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668" y="4024296"/>
            <a:ext cx="3654731" cy="260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 smtClean="0">
                <a:latin typeface="+mn-ea"/>
                <a:ea typeface="+mn-ea"/>
              </a:rPr>
              <a:t>Evaluation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18</a:t>
            </a:fld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182" y="980728"/>
            <a:ext cx="8748972" cy="5501879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Automated Analysis</a:t>
            </a:r>
            <a:endParaRPr lang="en-US" altLang="zh-TW" sz="2400" dirty="0"/>
          </a:p>
          <a:p>
            <a:pPr lvl="1"/>
            <a:r>
              <a:rPr lang="en-US" altLang="zh-TW" dirty="0"/>
              <a:t>Do not distinguish between paths through if and switch statements</a:t>
            </a:r>
          </a:p>
          <a:p>
            <a:pPr lvl="1"/>
            <a:endParaRPr lang="en-US" altLang="zh-TW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912392"/>
            <a:ext cx="65817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 smtClean="0">
                <a:latin typeface="+mn-ea"/>
                <a:ea typeface="+mn-ea"/>
              </a:rPr>
              <a:t>Evaluation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19</a:t>
            </a:fld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182" y="980728"/>
            <a:ext cx="8748972" cy="5501879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Manual Analysis</a:t>
            </a:r>
            <a:endParaRPr lang="en-US" altLang="zh-TW" sz="2400" dirty="0"/>
          </a:p>
          <a:p>
            <a:pPr lvl="1"/>
            <a:endParaRPr lang="en-US" altLang="zh-TW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65" y="1772816"/>
            <a:ext cx="8595688" cy="33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 smtClean="0">
                <a:latin typeface="+mn-ea"/>
                <a:ea typeface="+mn-ea"/>
              </a:rPr>
              <a:t>Contents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2</a:t>
            </a:fld>
            <a:endParaRPr lang="en-US" altLang="ko-KR"/>
          </a:p>
        </p:txBody>
      </p:sp>
      <p:sp>
        <p:nvSpPr>
          <p:cNvPr id="6" name="내용 개체 틀 1"/>
          <p:cNvSpPr>
            <a:spLocks noGrp="1"/>
          </p:cNvSpPr>
          <p:nvPr>
            <p:ph idx="1"/>
          </p:nvPr>
        </p:nvSpPr>
        <p:spPr>
          <a:xfrm>
            <a:off x="457200" y="1113531"/>
            <a:ext cx="8229600" cy="5744469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</a:rPr>
              <a:t>Introduction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endParaRPr lang="en-US" altLang="ko-KR" sz="500" dirty="0" smtClean="0">
              <a:latin typeface="Calibri" panose="020F0502020204030204" pitchFamily="34" charset="0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</a:rPr>
              <a:t>Android Overview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endParaRPr lang="en-US" altLang="ko-KR" sz="500" dirty="0" smtClean="0">
              <a:latin typeface="Calibri" panose="020F0502020204030204" pitchFamily="34" charset="0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</a:rPr>
              <a:t>Intent-Based Attack Surface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endParaRPr lang="en-US" altLang="ko-KR" sz="600" dirty="0" smtClean="0">
              <a:latin typeface="Calibri" panose="020F0502020204030204" pitchFamily="34" charset="0"/>
            </a:endParaRPr>
          </a:p>
          <a:p>
            <a:r>
              <a:rPr lang="en-US" altLang="ko-KR" sz="2400" dirty="0" err="1" smtClean="0">
                <a:latin typeface="Calibri" panose="020F0502020204030204" pitchFamily="34" charset="0"/>
              </a:rPr>
              <a:t>Comdroid</a:t>
            </a:r>
            <a:endParaRPr lang="en-US" altLang="ko-KR" sz="2400" dirty="0" smtClean="0">
              <a:latin typeface="Calibri" panose="020F0502020204030204" pitchFamily="34" charset="0"/>
            </a:endParaRPr>
          </a:p>
          <a:p>
            <a:endParaRPr lang="en-US" altLang="ko-KR" sz="500" dirty="0">
              <a:latin typeface="Calibri" panose="020F0502020204030204" pitchFamily="34" charset="0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</a:rPr>
              <a:t>Evaluation</a:t>
            </a:r>
            <a:endParaRPr lang="en-US" altLang="ko-KR" sz="2400" dirty="0">
              <a:latin typeface="Calibri" panose="020F0502020204030204" pitchFamily="34" charset="0"/>
            </a:endParaRPr>
          </a:p>
          <a:p>
            <a:endParaRPr lang="en-US" altLang="ko-KR" sz="600" dirty="0" smtClean="0">
              <a:latin typeface="Calibri" panose="020F0502020204030204" pitchFamily="34" charset="0"/>
            </a:endParaRPr>
          </a:p>
          <a:p>
            <a:r>
              <a:rPr lang="en-US" altLang="ko-KR" sz="2400" dirty="0" smtClean="0">
                <a:latin typeface="Calibri" panose="020F0502020204030204" pitchFamily="34" charset="0"/>
              </a:rPr>
              <a:t>Conclusion</a:t>
            </a:r>
          </a:p>
          <a:p>
            <a:r>
              <a:rPr lang="en-US" altLang="ko-KR" sz="2400" dirty="0" smtClean="0">
                <a:latin typeface="Calibri" panose="020F0502020204030204" pitchFamily="34" charset="0"/>
              </a:rPr>
              <a:t>References</a:t>
            </a:r>
            <a:endParaRPr lang="en-US" altLang="ko-KR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 smtClean="0">
                <a:latin typeface="+mn-ea"/>
                <a:ea typeface="+mn-ea"/>
              </a:rPr>
              <a:t>Introduction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3</a:t>
            </a:fld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182" y="980728"/>
            <a:ext cx="8748972" cy="5501879"/>
          </a:xfrm>
        </p:spPr>
        <p:txBody>
          <a:bodyPr/>
          <a:lstStyle/>
          <a:p>
            <a:pPr>
              <a:defRPr lang="ko-KR" altLang="en-US"/>
            </a:pPr>
            <a:r>
              <a:rPr lang="en-US" altLang="ko-KR" sz="2400" dirty="0" smtClean="0">
                <a:latin typeface="+mn-ea"/>
                <a:ea typeface="+mn-ea"/>
              </a:rPr>
              <a:t>Android’s message passing system</a:t>
            </a:r>
            <a:r>
              <a:rPr lang="en-US" altLang="ko-KR" sz="2400" dirty="0">
                <a:latin typeface="+mn-ea"/>
              </a:rPr>
              <a:t> Can become an attack surface if used </a:t>
            </a:r>
            <a:r>
              <a:rPr lang="en-US" altLang="ko-KR" sz="2400" dirty="0" smtClean="0">
                <a:latin typeface="+mn-ea"/>
              </a:rPr>
              <a:t>incorrectly</a:t>
            </a:r>
          </a:p>
          <a:p>
            <a:pPr lvl="1">
              <a:defRPr lang="ko-KR" altLang="en-US"/>
            </a:pPr>
            <a:r>
              <a:rPr lang="en-US" altLang="ko-KR" dirty="0" smtClean="0">
                <a:latin typeface="Calibri" panose="020F0502020204030204" pitchFamily="34" charset="0"/>
                <a:ea typeface="+mn-ea"/>
              </a:rPr>
              <a:t>Intent</a:t>
            </a:r>
          </a:p>
          <a:p>
            <a:pPr lvl="1">
              <a:defRPr lang="ko-KR" altLang="en-US"/>
            </a:pPr>
            <a:r>
              <a:rPr lang="en-US" altLang="ko-KR" dirty="0" smtClean="0">
                <a:latin typeface="Calibri" panose="020F0502020204030204" pitchFamily="34" charset="0"/>
                <a:ea typeface="+mn-ea"/>
              </a:rPr>
              <a:t>Intents can be used 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for both intra and inter Application communication</a:t>
            </a:r>
          </a:p>
          <a:p>
            <a:pPr lvl="1">
              <a:defRPr lang="ko-KR" altLang="en-US"/>
            </a:pPr>
            <a:endParaRPr lang="en-US" altLang="ko-KR" sz="1800" dirty="0">
              <a:latin typeface="+mn-ea"/>
              <a:ea typeface="+mn-ea"/>
            </a:endParaRPr>
          </a:p>
          <a:p>
            <a:pPr>
              <a:defRPr lang="ko-KR" altLang="en-US"/>
            </a:pPr>
            <a:r>
              <a:rPr lang="en-US" altLang="ko-KR" sz="2400" dirty="0" err="1" smtClean="0">
                <a:latin typeface="+mn-ea"/>
                <a:ea typeface="+mn-ea"/>
              </a:rPr>
              <a:t>Comdroid</a:t>
            </a:r>
            <a:endParaRPr lang="en-US" altLang="ko-KR" sz="2400" dirty="0" smtClean="0">
              <a:latin typeface="+mn-ea"/>
              <a:ea typeface="+mn-ea"/>
            </a:endParaRPr>
          </a:p>
          <a:p>
            <a:pPr lvl="1">
              <a:defRPr lang="ko-KR" altLang="en-US"/>
            </a:pPr>
            <a:r>
              <a:rPr lang="en-US" altLang="ko-KR" dirty="0" smtClean="0">
                <a:latin typeface="Calibri" panose="020F0502020204030204" pitchFamily="34" charset="0"/>
                <a:ea typeface="+mn-ea"/>
              </a:rPr>
              <a:t>A tool analyzes Android applications 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to detect potential instance of vulnerabilities</a:t>
            </a:r>
          </a:p>
          <a:p>
            <a:pPr lvl="1">
              <a:defRPr lang="ko-KR" altLang="en-US"/>
            </a:pPr>
            <a:r>
              <a:rPr lang="en-US" altLang="ko-KR" dirty="0" smtClean="0">
                <a:latin typeface="Calibri" panose="020F0502020204030204" pitchFamily="34" charset="0"/>
                <a:ea typeface="+mn-ea"/>
              </a:rPr>
              <a:t>Personal data loss, corruption, phishing</a:t>
            </a:r>
          </a:p>
          <a:p>
            <a:pPr lvl="2">
              <a:defRPr lang="ko-KR" altLang="en-US"/>
            </a:pPr>
            <a:endParaRPr lang="en-US" altLang="ko-KR" sz="1400" dirty="0" smtClean="0">
              <a:latin typeface="+mn-ea"/>
              <a:ea typeface="+mn-ea"/>
            </a:endParaRPr>
          </a:p>
          <a:p>
            <a:pPr lvl="1">
              <a:defRPr lang="ko-KR" altLang="en-US"/>
            </a:pPr>
            <a:endParaRPr lang="en-US" altLang="ko-KR" sz="1600" dirty="0" smtClean="0"/>
          </a:p>
          <a:p>
            <a:pPr marL="288000" lvl="1" indent="0">
              <a:buNone/>
              <a:defRPr lang="ko-KR" altLang="en-US"/>
            </a:pPr>
            <a:endParaRPr lang="en-US" altLang="ko-KR" sz="1600" dirty="0" smtClean="0"/>
          </a:p>
          <a:p>
            <a:pPr lvl="2">
              <a:defRPr lang="ko-KR" altLang="en-US"/>
            </a:pPr>
            <a:endParaRPr lang="en-US" altLang="ko-KR" sz="1600" dirty="0" smtClean="0"/>
          </a:p>
          <a:p>
            <a:pPr marL="360000" lvl="1" indent="0">
              <a:buNone/>
            </a:pPr>
            <a:endParaRPr lang="en-US" altLang="ko-KR" b="0" dirty="0" smtClean="0"/>
          </a:p>
        </p:txBody>
      </p:sp>
    </p:spTree>
    <p:extLst>
      <p:ext uri="{BB962C8B-B14F-4D97-AF65-F5344CB8AC3E}">
        <p14:creationId xmlns:p14="http://schemas.microsoft.com/office/powerpoint/2010/main" val="3560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 smtClean="0">
                <a:latin typeface="+mn-ea"/>
                <a:ea typeface="+mn-ea"/>
              </a:rPr>
              <a:t>Android Overview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4</a:t>
            </a:fld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182" y="980728"/>
            <a:ext cx="8748972" cy="5501879"/>
          </a:xfrm>
        </p:spPr>
        <p:txBody>
          <a:bodyPr/>
          <a:lstStyle/>
          <a:p>
            <a:pPr>
              <a:defRPr lang="ko-KR" altLang="en-US"/>
            </a:pPr>
            <a:r>
              <a:rPr lang="en-US" altLang="ko-KR" sz="2400" dirty="0" smtClean="0">
                <a:latin typeface="Calibri" panose="020F0502020204030204" pitchFamily="34" charset="0"/>
              </a:rPr>
              <a:t>Android’s security model differs significantly from the standard desktop security model</a:t>
            </a:r>
          </a:p>
          <a:p>
            <a:pPr>
              <a:defRPr lang="ko-KR" altLang="en-US"/>
            </a:pPr>
            <a:endParaRPr lang="en-US" altLang="ko-KR" sz="2400" dirty="0" smtClean="0">
              <a:latin typeface="Calibri" panose="020F0502020204030204" pitchFamily="34" charset="0"/>
            </a:endParaRPr>
          </a:p>
          <a:p>
            <a:pPr>
              <a:defRPr lang="ko-KR" altLang="en-US"/>
            </a:pPr>
            <a:r>
              <a:rPr lang="en-US" altLang="ko-KR" sz="2400" dirty="0" smtClean="0">
                <a:latin typeface="Calibri" panose="020F0502020204030204" pitchFamily="34" charset="0"/>
              </a:rPr>
              <a:t>The Complexity of </a:t>
            </a:r>
            <a:r>
              <a:rPr lang="en-US" altLang="zh-TW" sz="2400" dirty="0">
                <a:latin typeface="Calibri" panose="020F0502020204030204" pitchFamily="34" charset="0"/>
              </a:rPr>
              <a:t>Android’s message passing system implies it has the </a:t>
            </a:r>
            <a:r>
              <a:rPr lang="en-US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largest attack </a:t>
            </a:r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surface</a:t>
            </a:r>
          </a:p>
          <a:p>
            <a:pPr>
              <a:defRPr lang="ko-KR" altLang="en-US"/>
            </a:pPr>
            <a:endParaRPr lang="en-US" altLang="zh-TW" sz="2400" dirty="0">
              <a:solidFill>
                <a:schemeClr val="accent2"/>
              </a:solidFill>
            </a:endParaRPr>
          </a:p>
          <a:p>
            <a:r>
              <a:rPr lang="en-US" altLang="zh-TW" sz="2400" dirty="0">
                <a:latin typeface="Calibri" panose="020F0502020204030204" pitchFamily="34" charset="0"/>
              </a:rPr>
              <a:t>This paper </a:t>
            </a:r>
            <a:r>
              <a:rPr lang="en-US" altLang="zh-TW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 not </a:t>
            </a:r>
            <a:r>
              <a:rPr lang="en-US" altLang="zh-TW" sz="2400" dirty="0">
                <a:latin typeface="Calibri" panose="020F0502020204030204" pitchFamily="34" charset="0"/>
              </a:rPr>
              <a:t>consider attacks on the </a:t>
            </a:r>
            <a:r>
              <a:rPr lang="en-US" altLang="zh-TW" sz="2400" dirty="0" smtClean="0">
                <a:latin typeface="Calibri" panose="020F0502020204030204" pitchFamily="34" charset="0"/>
              </a:rPr>
              <a:t>OS</a:t>
            </a:r>
          </a:p>
          <a:p>
            <a:endParaRPr lang="en-US" altLang="zh-TW" sz="2400" dirty="0">
              <a:latin typeface="Calibri" panose="020F0502020204030204" pitchFamily="34" charset="0"/>
            </a:endParaRPr>
          </a:p>
          <a:p>
            <a:r>
              <a:rPr lang="en-US" altLang="zh-TW" sz="2400" dirty="0">
                <a:latin typeface="Calibri" panose="020F0502020204030204" pitchFamily="34" charset="0"/>
              </a:rPr>
              <a:t>Just focus on securing applications from each other</a:t>
            </a:r>
            <a:endParaRPr lang="zh-TW" altLang="en-US" sz="2400" dirty="0">
              <a:latin typeface="Calibri" panose="020F0502020204030204" pitchFamily="34" charset="0"/>
            </a:endParaRPr>
          </a:p>
          <a:p>
            <a:pPr lvl="1">
              <a:defRPr lang="ko-KR" altLang="en-US"/>
            </a:pPr>
            <a:endParaRPr lang="en-US" altLang="ko-KR" sz="1600" dirty="0" smtClean="0"/>
          </a:p>
          <a:p>
            <a:pPr marL="288000" lvl="1" indent="0">
              <a:buNone/>
              <a:defRPr lang="ko-KR" altLang="en-US"/>
            </a:pPr>
            <a:endParaRPr lang="en-US" altLang="ko-KR" sz="1600" dirty="0" smtClean="0"/>
          </a:p>
          <a:p>
            <a:pPr lvl="2">
              <a:defRPr lang="ko-KR" altLang="en-US"/>
            </a:pPr>
            <a:endParaRPr lang="en-US" altLang="ko-KR" sz="1600" dirty="0" smtClean="0"/>
          </a:p>
          <a:p>
            <a:pPr marL="360000" lvl="1" indent="0">
              <a:buNone/>
            </a:pPr>
            <a:endParaRPr lang="en-US" altLang="ko-KR" b="0" dirty="0" smtClean="0"/>
          </a:p>
        </p:txBody>
      </p:sp>
    </p:spTree>
    <p:extLst>
      <p:ext uri="{BB962C8B-B14F-4D97-AF65-F5344CB8AC3E}">
        <p14:creationId xmlns:p14="http://schemas.microsoft.com/office/powerpoint/2010/main" val="17137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 smtClean="0">
                <a:latin typeface="+mn-ea"/>
                <a:ea typeface="+mn-ea"/>
              </a:rPr>
              <a:t>Android Overview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5</a:t>
            </a:fld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182" y="980728"/>
            <a:ext cx="8748972" cy="5501879"/>
          </a:xfrm>
        </p:spPr>
        <p:txBody>
          <a:bodyPr/>
          <a:lstStyle/>
          <a:p>
            <a:pPr>
              <a:defRPr lang="ko-KR" altLang="en-US"/>
            </a:pPr>
            <a:r>
              <a:rPr lang="en-US" altLang="ko-KR" sz="2400" dirty="0" smtClean="0">
                <a:latin typeface="Calibri" panose="020F0502020204030204" pitchFamily="34" charset="0"/>
              </a:rPr>
              <a:t>Intents</a:t>
            </a:r>
          </a:p>
          <a:p>
            <a:pPr lvl="1">
              <a:defRPr lang="ko-KR" altLang="en-US"/>
            </a:pPr>
            <a:r>
              <a:rPr lang="en-US" altLang="ko-KR" sz="2000" dirty="0" smtClean="0">
                <a:latin typeface="Calibri" panose="020F0502020204030204" pitchFamily="34" charset="0"/>
              </a:rPr>
              <a:t>Provides</a:t>
            </a:r>
            <a:r>
              <a:rPr lang="ko-KR" altLang="en-US" sz="2000" dirty="0" smtClean="0">
                <a:latin typeface="Calibri" panose="020F050202020403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</a:rPr>
              <a:t>a </a:t>
            </a:r>
            <a:r>
              <a:rPr lang="en-US" altLang="ko-KR" sz="2000" dirty="0">
                <a:latin typeface="Calibri" panose="020F0502020204030204" pitchFamily="34" charset="0"/>
              </a:rPr>
              <a:t>sophisticated message passing system</a:t>
            </a:r>
            <a:endParaRPr lang="en-US" altLang="ko-KR" sz="2000" dirty="0" smtClean="0">
              <a:latin typeface="Calibri" panose="020F0502020204030204" pitchFamily="34" charset="0"/>
            </a:endParaRPr>
          </a:p>
          <a:p>
            <a:pPr lvl="1"/>
            <a:r>
              <a:rPr lang="en-US" altLang="zh-TW" dirty="0"/>
              <a:t>System broadcast Intents</a:t>
            </a:r>
          </a:p>
          <a:p>
            <a:pPr lvl="2"/>
            <a:r>
              <a:rPr lang="en-US" altLang="zh-TW" dirty="0"/>
              <a:t>Only can be sent by the OS</a:t>
            </a:r>
          </a:p>
          <a:p>
            <a:pPr lvl="1">
              <a:defRPr lang="ko-KR" altLang="en-US"/>
            </a:pPr>
            <a:endParaRPr lang="en-US" altLang="ko-KR" sz="1800" dirty="0" smtClean="0">
              <a:latin typeface="+mn-ea"/>
            </a:endParaRPr>
          </a:p>
          <a:p>
            <a:pPr>
              <a:defRPr lang="ko-KR" altLang="en-US"/>
            </a:pPr>
            <a:endParaRPr lang="en-US" altLang="zh-TW" sz="2400" dirty="0">
              <a:solidFill>
                <a:schemeClr val="accent2"/>
              </a:solidFill>
            </a:endParaRPr>
          </a:p>
          <a:p>
            <a:pPr lvl="1">
              <a:defRPr lang="ko-KR" altLang="en-US"/>
            </a:pPr>
            <a:endParaRPr lang="en-US" altLang="ko-KR" sz="1600" dirty="0" smtClean="0"/>
          </a:p>
          <a:p>
            <a:pPr marL="288000" lvl="1" indent="0">
              <a:buNone/>
              <a:defRPr lang="ko-KR" altLang="en-US"/>
            </a:pPr>
            <a:endParaRPr lang="en-US" altLang="ko-KR" sz="1600" dirty="0" smtClean="0"/>
          </a:p>
          <a:p>
            <a:pPr lvl="2">
              <a:defRPr lang="ko-KR" altLang="en-US"/>
            </a:pPr>
            <a:endParaRPr lang="en-US" altLang="ko-KR" sz="1600" dirty="0" smtClean="0"/>
          </a:p>
          <a:p>
            <a:pPr marL="360000" lvl="1" indent="0">
              <a:buNone/>
            </a:pPr>
            <a:endParaRPr lang="en-US" altLang="ko-KR" b="0" dirty="0" smtClean="0"/>
          </a:p>
        </p:txBody>
      </p:sp>
      <p:grpSp>
        <p:nvGrpSpPr>
          <p:cNvPr id="5" name="그룹 4"/>
          <p:cNvGrpSpPr/>
          <p:nvPr/>
        </p:nvGrpSpPr>
        <p:grpSpPr>
          <a:xfrm>
            <a:off x="1680082" y="3731667"/>
            <a:ext cx="5764791" cy="2551748"/>
            <a:chOff x="1821464" y="3188973"/>
            <a:chExt cx="5764791" cy="2551748"/>
          </a:xfrm>
        </p:grpSpPr>
        <p:grpSp>
          <p:nvGrpSpPr>
            <p:cNvPr id="6" name="그룹 5"/>
            <p:cNvGrpSpPr/>
            <p:nvPr/>
          </p:nvGrpSpPr>
          <p:grpSpPr>
            <a:xfrm>
              <a:off x="1821464" y="3188973"/>
              <a:ext cx="5764791" cy="2040227"/>
              <a:chOff x="1821464" y="3188973"/>
              <a:chExt cx="5764791" cy="2040227"/>
            </a:xfrm>
          </p:grpSpPr>
          <p:cxnSp>
            <p:nvCxnSpPr>
              <p:cNvPr id="13" name="꺾인 연결선 12"/>
              <p:cNvCxnSpPr>
                <a:stCxn id="16" idx="3"/>
                <a:endCxn id="20" idx="0"/>
              </p:cNvCxnSpPr>
              <p:nvPr/>
            </p:nvCxnSpPr>
            <p:spPr>
              <a:xfrm>
                <a:off x="6641806" y="3422999"/>
                <a:ext cx="234450" cy="1134126"/>
              </a:xfrm>
              <a:prstGeom prst="bentConnector2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73720"/>
                      <a:invGamma/>
                    </a:schemeClr>
                  </a:gs>
                </a:gsLst>
                <a:lin ang="5400000" scaled="1"/>
              </a:gradFill>
              <a:ln w="19050" cap="flat" cmpd="sng" algn="ctr">
                <a:solidFill>
                  <a:schemeClr val="tx1"/>
                </a:solidFill>
                <a:prstDash val="sysDash"/>
                <a:round/>
                <a:tailEnd type="arrow"/>
              </a:ln>
              <a:effectLst/>
            </p:spPr>
          </p:cxnSp>
          <p:cxnSp>
            <p:nvCxnSpPr>
              <p:cNvPr id="14" name="꺾인 연결선 13"/>
              <p:cNvCxnSpPr>
                <a:stCxn id="18" idx="0"/>
                <a:endCxn id="15" idx="1"/>
              </p:cNvCxnSpPr>
              <p:nvPr/>
            </p:nvCxnSpPr>
            <p:spPr>
              <a:xfrm rot="5400000" flipH="1" flipV="1">
                <a:off x="2103841" y="3838930"/>
                <a:ext cx="1134126" cy="302264"/>
              </a:xfrm>
              <a:prstGeom prst="bentConnector2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73720"/>
                      <a:invGamma/>
                    </a:schemeClr>
                  </a:gs>
                </a:gsLst>
                <a:lin ang="5400000" scaled="1"/>
              </a:gradFill>
              <a:ln w="19050" cap="flat" cmpd="sng" algn="ctr">
                <a:solidFill>
                  <a:schemeClr val="tx1"/>
                </a:solidFill>
                <a:prstDash val="sysDash"/>
                <a:round/>
                <a:tailEnd type="none"/>
              </a:ln>
              <a:effectLst/>
            </p:spPr>
          </p:cxnSp>
          <p:sp>
            <p:nvSpPr>
              <p:cNvPr id="15" name="모서리가 둥근 직사각형 14"/>
              <p:cNvSpPr/>
              <p:nvPr/>
            </p:nvSpPr>
            <p:spPr>
              <a:xfrm>
                <a:off x="2822036" y="3188973"/>
                <a:ext cx="1404156" cy="46805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0" lang="en-US" altLang="ko-KR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Intent</a:t>
                </a:r>
                <a:endParaRPr kumimoji="0" lang="ko-KR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" name="모서리가 둥근 직사각형 15"/>
              <p:cNvSpPr/>
              <p:nvPr/>
            </p:nvSpPr>
            <p:spPr>
              <a:xfrm>
                <a:off x="5237650" y="3188973"/>
                <a:ext cx="1404156" cy="46805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0" lang="en-US" altLang="ko-KR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Intent</a:t>
                </a:r>
                <a:endParaRPr kumimoji="0" lang="ko-KR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" name="모서리가 둥근 직사각형 16"/>
              <p:cNvSpPr/>
              <p:nvPr/>
            </p:nvSpPr>
            <p:spPr>
              <a:xfrm>
                <a:off x="1821464" y="3869952"/>
                <a:ext cx="1394075" cy="46805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0" lang="en-US" altLang="ko-KR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Start Activity()</a:t>
                </a:r>
                <a:endParaRPr kumimoji="0" lang="ko-KR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1943708" y="4557125"/>
                <a:ext cx="1152128" cy="672075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0" lang="en-US" altLang="ko-KR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Activity A</a:t>
                </a:r>
                <a:endParaRPr kumimoji="0" lang="ko-KR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모서리가 둥근 직사각형 18"/>
              <p:cNvSpPr/>
              <p:nvPr/>
            </p:nvSpPr>
            <p:spPr>
              <a:xfrm>
                <a:off x="6192180" y="3869952"/>
                <a:ext cx="1394075" cy="46805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ko-KR" sz="1400" b="1" dirty="0" err="1" smtClean="0">
                    <a:latin typeface="Calibri" pitchFamily="34" charset="0"/>
                    <a:cs typeface="Calibri" pitchFamily="34" charset="0"/>
                  </a:rPr>
                  <a:t>OnCreate</a:t>
                </a:r>
                <a:r>
                  <a:rPr lang="en-US" altLang="ko-KR" sz="1400" b="1" dirty="0" smtClean="0">
                    <a:latin typeface="Calibri" pitchFamily="34" charset="0"/>
                    <a:cs typeface="Calibri" pitchFamily="34" charset="0"/>
                  </a:rPr>
                  <a:t>()</a:t>
                </a:r>
                <a:endParaRPr kumimoji="0" lang="ko-KR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6300192" y="4557125"/>
                <a:ext cx="1152128" cy="67207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0" lang="en-US" altLang="ko-KR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Activity B</a:t>
                </a:r>
                <a:endParaRPr kumimoji="0" lang="ko-KR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4175956" y="4557125"/>
                <a:ext cx="1152128" cy="672075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ko-KR" sz="16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Android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kumimoji="0" lang="en-US" altLang="ko-KR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System</a:t>
                </a:r>
                <a:endParaRPr kumimoji="0" lang="ko-KR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22" name="꺾인 연결선 21"/>
              <p:cNvCxnSpPr/>
              <p:nvPr/>
            </p:nvCxnSpPr>
            <p:spPr>
              <a:xfrm rot="16200000" flipH="1">
                <a:off x="3764561" y="3884629"/>
                <a:ext cx="1140474" cy="217213"/>
              </a:xfrm>
              <a:prstGeom prst="bentConnector3">
                <a:avLst>
                  <a:gd name="adj1" fmla="val 1321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73720"/>
                      <a:invGamma/>
                    </a:schemeClr>
                  </a:gs>
                </a:gsLst>
                <a:lin ang="5400000" scaled="1"/>
              </a:gradFill>
              <a:ln w="19050" cap="flat" cmpd="sng" algn="ctr">
                <a:solidFill>
                  <a:schemeClr val="tx1"/>
                </a:solidFill>
                <a:prstDash val="sysDash"/>
                <a:round/>
                <a:tailEnd type="triangle"/>
              </a:ln>
              <a:effectLst/>
            </p:spPr>
          </p:cxnSp>
          <p:cxnSp>
            <p:nvCxnSpPr>
              <p:cNvPr id="23" name="꺾인 연결선 22"/>
              <p:cNvCxnSpPr/>
              <p:nvPr/>
            </p:nvCxnSpPr>
            <p:spPr>
              <a:xfrm rot="5400000">
                <a:off x="4558975" y="3903226"/>
                <a:ext cx="1140478" cy="180020"/>
              </a:xfrm>
              <a:prstGeom prst="bentConnector3">
                <a:avLst>
                  <a:gd name="adj1" fmla="val -588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73720"/>
                      <a:invGamma/>
                    </a:schemeClr>
                  </a:gs>
                </a:gsLst>
                <a:lin ang="5400000" scaled="1"/>
              </a:gra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/>
                <a:tailEnd type="none"/>
              </a:ln>
              <a:effectLst/>
            </p:spPr>
          </p:cxnSp>
        </p:grpSp>
        <p:sp>
          <p:nvSpPr>
            <p:cNvPr id="7" name="모서리가 둥근 사각형 설명선 6"/>
            <p:cNvSpPr/>
            <p:nvPr/>
          </p:nvSpPr>
          <p:spPr>
            <a:xfrm rot="10800000">
              <a:off x="2030922" y="5371389"/>
              <a:ext cx="486902" cy="360040"/>
            </a:xfrm>
            <a:prstGeom prst="wedgeRoundRectCallout">
              <a:avLst>
                <a:gd name="adj1" fmla="val 3759"/>
                <a:gd name="adj2" fmla="val 68315"/>
                <a:gd name="adj3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8575" cap="flat" cmpd="sng" algn="ctr">
              <a:noFill/>
              <a:prstDash val="sysDash"/>
              <a:round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kumimoji="0" lang="ko-KR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8" name="모서리가 둥근 사각형 설명선 7"/>
            <p:cNvSpPr/>
            <p:nvPr/>
          </p:nvSpPr>
          <p:spPr>
            <a:xfrm rot="10800000">
              <a:off x="4226192" y="5371389"/>
              <a:ext cx="486902" cy="360040"/>
            </a:xfrm>
            <a:prstGeom prst="wedgeRoundRectCallout">
              <a:avLst>
                <a:gd name="adj1" fmla="val 3759"/>
                <a:gd name="adj2" fmla="val 68315"/>
                <a:gd name="adj3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8575" cap="flat" cmpd="sng" algn="ctr">
              <a:noFill/>
              <a:prstDash val="sysDash"/>
              <a:round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kumimoji="0" lang="ko-KR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9" name="모서리가 둥근 사각형 설명선 8"/>
            <p:cNvSpPr/>
            <p:nvPr/>
          </p:nvSpPr>
          <p:spPr>
            <a:xfrm rot="10800000">
              <a:off x="6375121" y="5371389"/>
              <a:ext cx="486902" cy="360040"/>
            </a:xfrm>
            <a:prstGeom prst="wedgeRoundRectCallout">
              <a:avLst>
                <a:gd name="adj1" fmla="val 3759"/>
                <a:gd name="adj2" fmla="val 68315"/>
                <a:gd name="adj3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8575" cap="flat" cmpd="sng" algn="ctr">
              <a:noFill/>
              <a:prstDash val="sysDash"/>
              <a:round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kumimoji="0" lang="ko-KR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8720" y="537138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13990" y="537138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62919" y="537138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5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>
                <a:latin typeface="+mn-ea"/>
              </a:rPr>
              <a:t>Android Overview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6</a:t>
            </a:fld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182" y="980728"/>
            <a:ext cx="8363290" cy="5501879"/>
          </a:xfrm>
        </p:spPr>
        <p:txBody>
          <a:bodyPr/>
          <a:lstStyle/>
          <a:p>
            <a:pPr>
              <a:defRPr lang="ko-KR" altLang="en-US"/>
            </a:pPr>
            <a:r>
              <a:rPr lang="en-US" altLang="ko-KR" sz="2400" dirty="0" smtClean="0">
                <a:latin typeface="Calibri" panose="020F0502020204030204" pitchFamily="34" charset="0"/>
                <a:ea typeface="+mn-ea"/>
              </a:rPr>
              <a:t>Kind of Intent</a:t>
            </a:r>
            <a:endParaRPr lang="en-US" altLang="ko-KR" sz="2400" dirty="0">
              <a:latin typeface="Calibri" panose="020F0502020204030204" pitchFamily="34" charset="0"/>
              <a:ea typeface="+mn-ea"/>
            </a:endParaRPr>
          </a:p>
          <a:p>
            <a:pPr lvl="1">
              <a:defRPr lang="ko-KR" altLang="en-US"/>
            </a:pPr>
            <a:r>
              <a:rPr lang="en-US" altLang="ko-KR" dirty="0" smtClean="0"/>
              <a:t>Explicit Intent</a:t>
            </a:r>
            <a:endParaRPr lang="en-US" altLang="ko-KR" dirty="0" smtClean="0"/>
          </a:p>
          <a:p>
            <a:pPr lvl="2">
              <a:defRPr lang="ko-KR" altLang="en-US"/>
            </a:pPr>
            <a:r>
              <a:rPr lang="en-US" altLang="ko-KR" dirty="0"/>
              <a:t>specifies that it should be delivered to a particular application specified by the </a:t>
            </a:r>
            <a:r>
              <a:rPr lang="en-US" altLang="ko-KR" dirty="0" smtClean="0"/>
              <a:t>Intent</a:t>
            </a:r>
          </a:p>
          <a:p>
            <a:pPr lvl="2">
              <a:defRPr lang="ko-KR" altLang="en-US"/>
            </a:pPr>
            <a:endParaRPr lang="en-US" altLang="ko-KR" sz="1600" dirty="0"/>
          </a:p>
          <a:p>
            <a:pPr lvl="2">
              <a:defRPr lang="ko-KR" altLang="en-US"/>
            </a:pPr>
            <a:endParaRPr lang="en-US" altLang="ko-KR" sz="1600" dirty="0" smtClean="0"/>
          </a:p>
          <a:p>
            <a:pPr lvl="2">
              <a:defRPr lang="ko-KR" altLang="en-US"/>
            </a:pPr>
            <a:endParaRPr lang="en-US" altLang="ko-KR" sz="1400" dirty="0"/>
          </a:p>
          <a:p>
            <a:pPr lvl="2">
              <a:defRPr lang="ko-KR" altLang="en-US"/>
            </a:pPr>
            <a:endParaRPr lang="en-US" altLang="ko-KR" sz="1400" dirty="0" smtClean="0"/>
          </a:p>
          <a:p>
            <a:pPr lvl="2">
              <a:defRPr lang="ko-KR" altLang="en-US"/>
            </a:pPr>
            <a:endParaRPr lang="en-US" altLang="ko-KR" sz="1400" dirty="0"/>
          </a:p>
          <a:p>
            <a:pPr lvl="1">
              <a:defRPr lang="ko-KR" altLang="en-US"/>
            </a:pPr>
            <a:r>
              <a:rPr lang="en-US" altLang="ko-KR" dirty="0" smtClean="0"/>
              <a:t>Implicit </a:t>
            </a:r>
            <a:r>
              <a:rPr lang="en-US" altLang="ko-KR" dirty="0"/>
              <a:t>Intent</a:t>
            </a:r>
          </a:p>
          <a:p>
            <a:pPr lvl="2">
              <a:defRPr lang="ko-KR" altLang="en-US"/>
            </a:pPr>
            <a:r>
              <a:rPr lang="en-US" altLang="ko-KR" dirty="0" smtClean="0"/>
              <a:t>requests </a:t>
            </a:r>
            <a:r>
              <a:rPr lang="en-US" altLang="ko-KR" dirty="0"/>
              <a:t>delivery to any application that supports a desired operation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 lvl="2">
              <a:defRPr lang="ko-KR" altLang="en-US"/>
            </a:pPr>
            <a:endParaRPr lang="en-US" altLang="ko-KR" sz="1400" dirty="0" smtClean="0"/>
          </a:p>
          <a:p>
            <a:pPr lvl="2">
              <a:defRPr lang="ko-KR" altLang="en-US"/>
            </a:pPr>
            <a:endParaRPr lang="en-US" altLang="ko-KR" sz="1400" dirty="0" smtClean="0"/>
          </a:p>
          <a:p>
            <a:pPr marL="288000" lvl="1" indent="0">
              <a:buNone/>
              <a:defRPr lang="ko-KR" altLang="en-US"/>
            </a:pPr>
            <a:endParaRPr lang="en-US" altLang="ko-KR" sz="2000" dirty="0" smtClean="0"/>
          </a:p>
          <a:p>
            <a:pPr lvl="2">
              <a:defRPr lang="ko-KR" altLang="en-US"/>
            </a:pPr>
            <a:endParaRPr lang="en-US" altLang="ko-KR" sz="1200" dirty="0" smtClean="0"/>
          </a:p>
          <a:p>
            <a:pPr lvl="2">
              <a:defRPr lang="ko-KR" altLang="en-US"/>
            </a:pPr>
            <a:endParaRPr lang="en-US" altLang="ko-KR" sz="1600" dirty="0" smtClean="0"/>
          </a:p>
          <a:p>
            <a:pPr marL="360000" lvl="1" indent="0">
              <a:buNone/>
            </a:pPr>
            <a:endParaRPr lang="en-US" altLang="ko-KR" b="0" dirty="0" smtClean="0"/>
          </a:p>
        </p:txBody>
      </p:sp>
      <p:grpSp>
        <p:nvGrpSpPr>
          <p:cNvPr id="8" name="그룹 7"/>
          <p:cNvGrpSpPr/>
          <p:nvPr/>
        </p:nvGrpSpPr>
        <p:grpSpPr>
          <a:xfrm>
            <a:off x="457182" y="2694544"/>
            <a:ext cx="3917176" cy="921371"/>
            <a:chOff x="1999071" y="2708920"/>
            <a:chExt cx="3917176" cy="92137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02"/>
            <a:stretch/>
          </p:blipFill>
          <p:spPr bwMode="auto">
            <a:xfrm>
              <a:off x="1999071" y="2708920"/>
              <a:ext cx="3917176" cy="9213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1999071" y="3032956"/>
              <a:ext cx="3365017" cy="21602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kumimoji="0" lang="ko-KR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Arial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67544" y="4977172"/>
            <a:ext cx="3917177" cy="1485900"/>
            <a:chOff x="1999071" y="4977172"/>
            <a:chExt cx="3917177" cy="148590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65"/>
            <a:stretch/>
          </p:blipFill>
          <p:spPr bwMode="auto">
            <a:xfrm>
              <a:off x="1999072" y="4977172"/>
              <a:ext cx="3917176" cy="1485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직사각형 12"/>
            <p:cNvSpPr/>
            <p:nvPr/>
          </p:nvSpPr>
          <p:spPr>
            <a:xfrm>
              <a:off x="1999071" y="5121187"/>
              <a:ext cx="3365017" cy="40504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kumimoji="0" lang="ko-KR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Arial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20411" y="2573805"/>
            <a:ext cx="3826710" cy="1538838"/>
            <a:chOff x="4566857" y="2816932"/>
            <a:chExt cx="3826710" cy="1538838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4566857" y="3176972"/>
              <a:ext cx="833235" cy="4320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ko-KR" sz="1400" b="1" dirty="0" smtClean="0">
                  <a:latin typeface="Calibri" pitchFamily="34" charset="0"/>
                  <a:cs typeface="Calibri" pitchFamily="34" charset="0"/>
                </a:rPr>
                <a:t>Activity A</a:t>
              </a:r>
              <a:endParaRPr kumimoji="0" lang="ko-KR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7560332" y="2939206"/>
              <a:ext cx="833235" cy="4320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ko-KR" sz="1400" b="1" dirty="0" smtClean="0">
                  <a:latin typeface="Calibri" pitchFamily="34" charset="0"/>
                  <a:cs typeface="Calibri" pitchFamily="34" charset="0"/>
                </a:rPr>
                <a:t>Activity B</a:t>
              </a:r>
              <a:endParaRPr kumimoji="0" lang="ko-KR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7560332" y="3465004"/>
              <a:ext cx="833235" cy="4320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ko-KR" sz="1400" b="1" dirty="0" smtClean="0">
                  <a:latin typeface="Calibri" pitchFamily="34" charset="0"/>
                  <a:cs typeface="Calibri" pitchFamily="34" charset="0"/>
                </a:rPr>
                <a:t>Activity C</a:t>
              </a:r>
              <a:endParaRPr kumimoji="0" lang="ko-KR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6050969" y="2816932"/>
              <a:ext cx="792088" cy="116950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kumimoji="0" lang="ko-KR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1" name="오른쪽 화살표 10"/>
            <p:cNvSpPr/>
            <p:nvPr/>
          </p:nvSpPr>
          <p:spPr>
            <a:xfrm>
              <a:off x="5451335" y="3032956"/>
              <a:ext cx="2060634" cy="324036"/>
            </a:xfrm>
            <a:prstGeom prst="rightArrow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kumimoji="0" lang="en-US" altLang="ko-K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Intent B</a:t>
              </a:r>
              <a:endParaRPr kumimoji="0" lang="ko-KR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오른쪽 화살표 19"/>
            <p:cNvSpPr/>
            <p:nvPr/>
          </p:nvSpPr>
          <p:spPr>
            <a:xfrm>
              <a:off x="5451335" y="3501008"/>
              <a:ext cx="2060634" cy="324036"/>
            </a:xfrm>
            <a:prstGeom prst="rightArrow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ko-KR" sz="1400" b="1" dirty="0" smtClean="0">
                  <a:latin typeface="Calibri" pitchFamily="34" charset="0"/>
                  <a:cs typeface="Calibri" pitchFamily="34" charset="0"/>
                </a:rPr>
                <a:t>Intent C</a:t>
              </a:r>
              <a:endParaRPr kumimoji="0" lang="ko-KR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32140" y="3986438"/>
              <a:ext cx="1306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Intent Filter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4566857" y="5547971"/>
            <a:ext cx="833235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00" b="1" dirty="0" smtClean="0">
                <a:latin typeface="Calibri" pitchFamily="34" charset="0"/>
                <a:cs typeface="Calibri" pitchFamily="34" charset="0"/>
              </a:rPr>
              <a:t>Activity A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7686345" y="5310205"/>
            <a:ext cx="833235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00" b="1" dirty="0" smtClean="0">
                <a:latin typeface="Calibri" pitchFamily="34" charset="0"/>
                <a:cs typeface="Calibri" pitchFamily="34" charset="0"/>
              </a:rPr>
              <a:t>Activity B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7686345" y="5836003"/>
            <a:ext cx="833235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00" b="1" dirty="0" smtClean="0">
                <a:latin typeface="Calibri" pitchFamily="34" charset="0"/>
                <a:cs typeface="Calibri" pitchFamily="34" charset="0"/>
              </a:rPr>
              <a:t>Activity F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6158555" y="5187931"/>
            <a:ext cx="792088" cy="11695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41" name="오른쪽 화살표 40"/>
          <p:cNvSpPr/>
          <p:nvPr/>
        </p:nvSpPr>
        <p:spPr>
          <a:xfrm>
            <a:off x="5451335" y="5403955"/>
            <a:ext cx="707220" cy="324036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Intent B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오른쪽 화살표 41"/>
          <p:cNvSpPr/>
          <p:nvPr/>
        </p:nvSpPr>
        <p:spPr>
          <a:xfrm>
            <a:off x="5451335" y="5872007"/>
            <a:ext cx="707220" cy="324036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00" b="1" dirty="0" smtClean="0">
                <a:latin typeface="Calibri" pitchFamily="34" charset="0"/>
                <a:cs typeface="Calibri" pitchFamily="34" charset="0"/>
              </a:rPr>
              <a:t>Intent C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44108" y="4931876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Filter through Action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오른쪽 화살표 43"/>
          <p:cNvSpPr/>
          <p:nvPr/>
        </p:nvSpPr>
        <p:spPr>
          <a:xfrm>
            <a:off x="6984268" y="5403955"/>
            <a:ext cx="707220" cy="324036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Intent B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01343" y="6336032"/>
            <a:ext cx="130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Intent Filter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 smtClean="0">
                <a:latin typeface="+mn-ea"/>
                <a:ea typeface="+mn-ea"/>
              </a:rPr>
              <a:t>Android Overview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7</a:t>
            </a:fld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182" y="980728"/>
            <a:ext cx="8748972" cy="5501879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/>
              <a:t>Activity</a:t>
            </a:r>
          </a:p>
          <a:p>
            <a:pPr lvl="1"/>
            <a:r>
              <a:rPr lang="en-US" altLang="zh-TW" dirty="0"/>
              <a:t>Display on </a:t>
            </a:r>
            <a:r>
              <a:rPr lang="en-US" altLang="zh-TW" dirty="0" smtClean="0"/>
              <a:t>screen</a:t>
            </a:r>
          </a:p>
          <a:p>
            <a:pPr lvl="1"/>
            <a:endParaRPr lang="zh-TW" altLang="en-US" dirty="0"/>
          </a:p>
          <a:p>
            <a:r>
              <a:rPr lang="en-US" altLang="zh-TW" sz="2400" dirty="0" smtClean="0"/>
              <a:t>Service</a:t>
            </a:r>
          </a:p>
          <a:p>
            <a:pPr lvl="1"/>
            <a:r>
              <a:rPr lang="en-US" altLang="zh-TW" dirty="0" smtClean="0"/>
              <a:t>Background process</a:t>
            </a:r>
          </a:p>
          <a:p>
            <a:pPr lvl="1"/>
            <a:endParaRPr lang="en-US" altLang="zh-TW" dirty="0"/>
          </a:p>
          <a:p>
            <a:r>
              <a:rPr lang="en-US" altLang="zh-TW" sz="2400" dirty="0" smtClean="0"/>
              <a:t>Broadcast </a:t>
            </a:r>
            <a:r>
              <a:rPr lang="en-US" altLang="zh-TW" sz="2400" dirty="0"/>
              <a:t>Receiver</a:t>
            </a:r>
          </a:p>
          <a:p>
            <a:pPr lvl="1"/>
            <a:r>
              <a:rPr lang="en-US" altLang="zh-TW" dirty="0"/>
              <a:t>Asynchronous event </a:t>
            </a:r>
            <a:r>
              <a:rPr lang="en-US" altLang="zh-TW" dirty="0" smtClean="0"/>
              <a:t>notification</a:t>
            </a:r>
          </a:p>
          <a:p>
            <a:pPr lvl="1"/>
            <a:r>
              <a:rPr lang="en-US" altLang="zh-TW" dirty="0" smtClean="0"/>
              <a:t>Broadcast Intent</a:t>
            </a:r>
          </a:p>
          <a:p>
            <a:pPr lvl="2"/>
            <a:r>
              <a:rPr lang="en-US" altLang="zh-TW" dirty="0" smtClean="0"/>
              <a:t>Normal, Ordered, Sticky</a:t>
            </a:r>
          </a:p>
          <a:p>
            <a:pPr lvl="1"/>
            <a:endParaRPr lang="zh-TW" altLang="en-US" dirty="0"/>
          </a:p>
          <a:p>
            <a:r>
              <a:rPr lang="en-US" altLang="zh-TW" sz="2400" dirty="0"/>
              <a:t>Content Provider</a:t>
            </a:r>
          </a:p>
          <a:p>
            <a:pPr lvl="1"/>
            <a:r>
              <a:rPr lang="en-US" altLang="zh-TW" dirty="0"/>
              <a:t>Share data between applications</a:t>
            </a:r>
          </a:p>
          <a:p>
            <a:pPr lvl="1"/>
            <a:r>
              <a:rPr lang="en-US" altLang="zh-TW" dirty="0" smtClean="0"/>
              <a:t>Use </a:t>
            </a:r>
            <a:r>
              <a:rPr lang="en-US" altLang="zh-TW" dirty="0"/>
              <a:t>URI (Uniform Resource Identifier)</a:t>
            </a:r>
            <a:endParaRPr lang="zh-TW" altLang="en-US" dirty="0"/>
          </a:p>
          <a:p>
            <a:pPr>
              <a:defRPr lang="ko-KR" altLang="en-US"/>
            </a:pPr>
            <a:endParaRPr lang="en-US" altLang="ko-KR" sz="2400" dirty="0" smtClean="0">
              <a:latin typeface="+mn-ea"/>
            </a:endParaRPr>
          </a:p>
          <a:p>
            <a:pPr>
              <a:defRPr lang="ko-KR" altLang="en-US"/>
            </a:pPr>
            <a:endParaRPr lang="en-US" altLang="ko-KR" sz="1600" dirty="0" smtClean="0"/>
          </a:p>
          <a:p>
            <a:pPr lvl="2">
              <a:defRPr lang="ko-KR" altLang="en-US"/>
            </a:pPr>
            <a:endParaRPr lang="en-US" altLang="ko-KR" sz="1600" dirty="0" smtClean="0"/>
          </a:p>
          <a:p>
            <a:pPr marL="360000" lvl="1" indent="0">
              <a:buNone/>
            </a:pPr>
            <a:endParaRPr lang="en-US" altLang="ko-KR" b="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1338" y="843085"/>
            <a:ext cx="3412740" cy="117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104" y="2108628"/>
            <a:ext cx="3258488" cy="140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6611" y="3731667"/>
            <a:ext cx="2808312" cy="143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5255143"/>
            <a:ext cx="3273279" cy="139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25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 smtClean="0">
                <a:latin typeface="+mn-ea"/>
                <a:ea typeface="+mn-ea"/>
              </a:rPr>
              <a:t>Android Overview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8</a:t>
            </a:fld>
            <a:endParaRPr lang="en-US" altLang="ko-KR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21" y="1880828"/>
            <a:ext cx="8748713" cy="205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1403648" y="4113076"/>
            <a:ext cx="8605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smtClean="0">
                <a:latin typeface="Calibri" panose="020F0502020204030204" pitchFamily="34" charset="0"/>
              </a:rPr>
              <a:t>A sender can assign any action, type, or category</a:t>
            </a:r>
            <a:endParaRPr lang="en-US" altLang="zh-TW" sz="24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 dirty="0" smtClean="0">
                <a:latin typeface="+mn-ea"/>
                <a:ea typeface="+mn-ea"/>
              </a:rPr>
              <a:t>Android Overview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5066261-4EC7-485E-BA9A-DBC5B47B8898}" type="slidenum">
              <a:rPr lang="ko-KR" altLang="en-US"/>
              <a:pPr lvl="0">
                <a:defRPr lang="ko-KR" altLang="en-US"/>
              </a:pPr>
              <a:t>9</a:t>
            </a:fld>
            <a:endParaRPr lang="en-US" altLang="ko-KR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182" y="980728"/>
            <a:ext cx="8748972" cy="5501879"/>
          </a:xfrm>
        </p:spPr>
        <p:txBody>
          <a:bodyPr/>
          <a:lstStyle/>
          <a:p>
            <a:r>
              <a:rPr lang="en-US" altLang="zh-TW" sz="2400" dirty="0"/>
              <a:t>Component Declaration</a:t>
            </a:r>
          </a:p>
          <a:p>
            <a:pPr lvl="1"/>
            <a:r>
              <a:rPr lang="en-US" altLang="zh-TW" dirty="0"/>
              <a:t>AndroidManifest.xml</a:t>
            </a:r>
          </a:p>
          <a:p>
            <a:pPr lvl="1"/>
            <a:r>
              <a:rPr lang="en-US" altLang="zh-TW" dirty="0" smtClean="0"/>
              <a:t>To </a:t>
            </a:r>
            <a:r>
              <a:rPr lang="en-US" altLang="zh-TW" dirty="0"/>
              <a:t>receive </a:t>
            </a:r>
            <a:r>
              <a:rPr lang="en-US" altLang="zh-TW" dirty="0" smtClean="0"/>
              <a:t>Intents</a:t>
            </a:r>
            <a:endParaRPr lang="en-US" altLang="zh-TW" dirty="0"/>
          </a:p>
          <a:p>
            <a:pPr lvl="2"/>
            <a:r>
              <a:rPr lang="en-US" altLang="zh-TW" dirty="0"/>
              <a:t>Service and Activity </a:t>
            </a:r>
            <a:r>
              <a:rPr lang="en-US" altLang="zh-TW" dirty="0">
                <a:solidFill>
                  <a:schemeClr val="accent2"/>
                </a:solidFill>
              </a:rPr>
              <a:t>must</a:t>
            </a:r>
            <a:r>
              <a:rPr lang="en-US" altLang="zh-TW" dirty="0"/>
              <a:t> be declared in the manifest</a:t>
            </a:r>
          </a:p>
          <a:p>
            <a:pPr lvl="2"/>
            <a:r>
              <a:rPr lang="en-US" altLang="zh-TW" dirty="0"/>
              <a:t>Broadcast Receivers can be declared at runtime or in the </a:t>
            </a:r>
            <a:r>
              <a:rPr lang="en-US" altLang="zh-TW" dirty="0" smtClean="0"/>
              <a:t>manifest</a:t>
            </a:r>
          </a:p>
          <a:p>
            <a:pPr lvl="2"/>
            <a:endParaRPr lang="en-US" altLang="zh-TW" dirty="0"/>
          </a:p>
          <a:p>
            <a:r>
              <a:rPr lang="en-US" altLang="zh-TW" sz="2400" dirty="0"/>
              <a:t>Exported Components</a:t>
            </a:r>
          </a:p>
          <a:p>
            <a:pPr lvl="1"/>
            <a:r>
              <a:rPr lang="en-US" altLang="zh-TW" dirty="0"/>
              <a:t>EXPORTED flag (in AndroidManifest.xml)</a:t>
            </a:r>
          </a:p>
          <a:p>
            <a:pPr lvl="1"/>
            <a:r>
              <a:rPr lang="en-US" altLang="zh-TW" dirty="0"/>
              <a:t>Includes at least one Intent filter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Intent filter</a:t>
            </a:r>
          </a:p>
          <a:p>
            <a:pPr lvl="2"/>
            <a:r>
              <a:rPr lang="en-US" altLang="zh-TW" dirty="0"/>
              <a:t>Action, category, data, extra data…</a:t>
            </a:r>
          </a:p>
          <a:p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92" y="4511078"/>
            <a:ext cx="5514966" cy="111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接點 5"/>
          <p:cNvCxnSpPr/>
          <p:nvPr/>
        </p:nvCxnSpPr>
        <p:spPr>
          <a:xfrm>
            <a:off x="2169564" y="5013176"/>
            <a:ext cx="12241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7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 cap="flat" cmpd="sng" algn="ctr">
          <a:solidFill>
            <a:schemeClr val="accent2">
              <a:lumMod val="75000"/>
            </a:schemeClr>
          </a:solidFill>
          <a:prstDash val="sysDash"/>
          <a:round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latin typeface="Arial"/>
          </a:defRPr>
        </a:defPPr>
      </a:lstStyle>
    </a:spDef>
    <a:lnDef>
      <a:spPr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73720"/>
                <a:invGamma/>
              </a:schemeClr>
            </a:gs>
          </a:gsLst>
          <a:lin ang="5400000" scaled="1"/>
        </a:gradFill>
        <a:ln w="19050" cap="flat" cmpd="sng" algn="ctr">
          <a:solidFill>
            <a:schemeClr val="tx1"/>
          </a:solidFill>
          <a:prstDash val="sysDash"/>
          <a:round/>
          <a:tailEnd type="triangle"/>
        </a:ln>
        <a:effectLst/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16339</TotalTime>
  <Words>679</Words>
  <Application>Microsoft Office PowerPoint</Application>
  <PresentationFormat>화면 슬라이드 쇼(4:3)</PresentationFormat>
  <Paragraphs>203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Arial Unicode MS</vt:lpstr>
      <vt:lpstr>新細明體</vt:lpstr>
      <vt:lpstr>굴림</vt:lpstr>
      <vt:lpstr>맑은 고딕</vt:lpstr>
      <vt:lpstr>Arial</vt:lpstr>
      <vt:lpstr>Calibri</vt:lpstr>
      <vt:lpstr>Wingdings</vt:lpstr>
      <vt:lpstr>master</vt:lpstr>
      <vt:lpstr>PowerPoint 프레젠테이션</vt:lpstr>
      <vt:lpstr>Contents</vt:lpstr>
      <vt:lpstr>Introduction</vt:lpstr>
      <vt:lpstr>Android Overview</vt:lpstr>
      <vt:lpstr>Android Overview</vt:lpstr>
      <vt:lpstr>Android Overview</vt:lpstr>
      <vt:lpstr>Android Overview</vt:lpstr>
      <vt:lpstr>Android Overview</vt:lpstr>
      <vt:lpstr>Android Overview</vt:lpstr>
      <vt:lpstr>Android Overview</vt:lpstr>
      <vt:lpstr>INTENT-BASED ATTACK SURFACES</vt:lpstr>
      <vt:lpstr>INTENT-BASED ATTACK SURFACES</vt:lpstr>
      <vt:lpstr>INTENT-BASED ATTACK SURFACES</vt:lpstr>
      <vt:lpstr>PowerPoint 프레젠테이션</vt:lpstr>
      <vt:lpstr>ComDroid</vt:lpstr>
      <vt:lpstr>ComDroid</vt:lpstr>
      <vt:lpstr>Evaluation</vt:lpstr>
      <vt:lpstr>Evaluation</vt:lpstr>
      <vt:lpstr>Evaluation</vt:lpstr>
    </vt:vector>
  </TitlesOfParts>
  <Company>R&amp;D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Dongjin Kim</dc:creator>
  <cp:lastModifiedBy>jonghyuk park</cp:lastModifiedBy>
  <cp:revision>2671</cp:revision>
  <cp:lastPrinted>2015-04-28T00:00:24Z</cp:lastPrinted>
  <dcterms:created xsi:type="dcterms:W3CDTF">2006-10-05T04:04:58Z</dcterms:created>
  <dcterms:modified xsi:type="dcterms:W3CDTF">2015-04-28T00:03:47Z</dcterms:modified>
</cp:coreProperties>
</file>