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9" r:id="rId3"/>
    <p:sldId id="309" r:id="rId4"/>
    <p:sldId id="304" r:id="rId5"/>
    <p:sldId id="300" r:id="rId6"/>
    <p:sldId id="310" r:id="rId7"/>
    <p:sldId id="311" r:id="rId8"/>
    <p:sldId id="315" r:id="rId9"/>
    <p:sldId id="312" r:id="rId10"/>
    <p:sldId id="313" r:id="rId11"/>
    <p:sldId id="316" r:id="rId12"/>
    <p:sldId id="314" r:id="rId13"/>
    <p:sldId id="317" r:id="rId14"/>
    <p:sldId id="301" r:id="rId15"/>
    <p:sldId id="319" r:id="rId16"/>
    <p:sldId id="320" r:id="rId17"/>
    <p:sldId id="303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06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07" r:id="rId36"/>
    <p:sldId id="337" r:id="rId37"/>
    <p:sldId id="338" r:id="rId38"/>
    <p:sldId id="339" r:id="rId39"/>
    <p:sldId id="298" r:id="rId40"/>
    <p:sldId id="308" r:id="rId41"/>
  </p:sldIdLst>
  <p:sldSz cx="9144000" cy="6858000" type="screen4x3"/>
  <p:notesSz cx="6797675" cy="9874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최길모" initials="최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774" autoAdjust="0"/>
  </p:normalViewPr>
  <p:slideViewPr>
    <p:cSldViewPr>
      <p:cViewPr varScale="1">
        <p:scale>
          <a:sx n="123" d="100"/>
          <a:sy n="123" d="100"/>
        </p:scale>
        <p:origin x="12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29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744" y="0"/>
            <a:ext cx="2945341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C746-204E-46A6-8A9C-32176337F00A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9984"/>
            <a:ext cx="2945341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744" y="9379984"/>
            <a:ext cx="2945341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AD49D-87C5-485D-88AD-25873294BF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357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44" y="0"/>
            <a:ext cx="2945341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89993"/>
            <a:ext cx="5438776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06"/>
            <a:ext cx="2945341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44" y="9378406"/>
            <a:ext cx="2945341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98CF1F1-CCCC-4FC6-8661-ADB5915F39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761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5F767A63-F56F-4FFF-9599-85A8FB77407D}" type="slidenum">
              <a:rPr lang="en-US" altLang="ko-KR" smtClean="0"/>
              <a:pPr eaLnBrk="1" hangingPunct="1"/>
              <a:t>1</a:t>
            </a:fld>
            <a:endParaRPr lang="en-US" altLang="ko-K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71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588" y="1628775"/>
            <a:ext cx="261938" cy="52387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H="1" flipV="1">
            <a:off x="0" y="1309688"/>
            <a:ext cx="8748713" cy="3190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288338" y="958850"/>
            <a:ext cx="857250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8" name="Picture 87" descr="da141077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2206626" cy="128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8" descr="kpggv20039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22500" y="-1588"/>
            <a:ext cx="2301875" cy="128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9" descr="kpggv16071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2262187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91"/>
          <p:cNvSpPr txBox="1">
            <a:spLocks noChangeArrowheads="1"/>
          </p:cNvSpPr>
          <p:nvPr/>
        </p:nvSpPr>
        <p:spPr bwMode="auto">
          <a:xfrm>
            <a:off x="6875463" y="44450"/>
            <a:ext cx="223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500" smtClean="0">
                <a:solidFill>
                  <a:srgbClr val="DBEEF4"/>
                </a:solidFill>
                <a:latin typeface="Arial" charset="0"/>
              </a:rPr>
              <a:t>Embedded System Lab.</a:t>
            </a:r>
          </a:p>
        </p:txBody>
      </p:sp>
      <p:grpSp>
        <p:nvGrpSpPr>
          <p:cNvPr id="12" name="그룹 13"/>
          <p:cNvGrpSpPr>
            <a:grpSpLocks/>
          </p:cNvGrpSpPr>
          <p:nvPr userDrawn="1"/>
        </p:nvGrpSpPr>
        <p:grpSpPr bwMode="auto">
          <a:xfrm>
            <a:off x="6372201" y="6264276"/>
            <a:ext cx="2638450" cy="464188"/>
            <a:chOff x="6372228" y="6264275"/>
            <a:chExt cx="2638422" cy="464208"/>
          </a:xfrm>
        </p:grpSpPr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51" b="-5"/>
            <a:stretch>
              <a:fillRect/>
            </a:stretch>
          </p:blipFill>
          <p:spPr bwMode="auto">
            <a:xfrm>
              <a:off x="8429652" y="6264275"/>
              <a:ext cx="580998" cy="450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91"/>
            <p:cNvSpPr txBox="1">
              <a:spLocks noChangeArrowheads="1"/>
            </p:cNvSpPr>
            <p:nvPr userDrawn="1"/>
          </p:nvSpPr>
          <p:spPr bwMode="auto">
            <a:xfrm>
              <a:off x="6372228" y="6420693"/>
              <a:ext cx="2160217" cy="30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ko-KR" sz="1400" dirty="0" smtClean="0">
                  <a:solidFill>
                    <a:schemeClr val="tx2"/>
                  </a:solidFill>
                  <a:latin typeface="Arial" charset="0"/>
                </a:rPr>
                <a:t>Embedded System Lab.</a:t>
              </a:r>
            </a:p>
          </p:txBody>
        </p:sp>
      </p:grp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479925"/>
            <a:ext cx="7340600" cy="533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>
                <a:latin typeface="굴림" pitchFamily="50" charset="-127"/>
              </a:defRPr>
            </a:lvl1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00113" y="2492375"/>
            <a:ext cx="7315200" cy="1143000"/>
          </a:xfrm>
        </p:spPr>
        <p:txBody>
          <a:bodyPr anchor="ctr"/>
          <a:lstStyle>
            <a:lvl1pPr algn="ctr"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altLang="ko-KR" dirty="0"/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gray">
          <a:xfrm>
            <a:off x="1475655" y="6538912"/>
            <a:ext cx="4889443" cy="101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8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 sz="2400" b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21376" y="6455722"/>
            <a:ext cx="1278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chemeClr val="tx2"/>
                </a:solidFill>
                <a:latin typeface="+mn-ea"/>
                <a:ea typeface="+mn-ea"/>
              </a:rPr>
              <a:t>Daeyeon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  <a:ea typeface="+mn-ea"/>
              </a:rPr>
              <a:t> Son</a:t>
            </a:r>
            <a:endParaRPr lang="ko-KR" altLang="en-US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540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5957E36-317B-45C0-9FF5-F4A86AED9E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018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57988" y="928670"/>
            <a:ext cx="2168525" cy="542926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928670"/>
            <a:ext cx="6354763" cy="542926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2A87FD3-5CED-46CF-9F04-4DAECCADB8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41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955" y="142852"/>
            <a:ext cx="8569325" cy="685800"/>
          </a:xfrm>
        </p:spPr>
        <p:txBody>
          <a:bodyPr/>
          <a:lstStyle>
            <a:lvl1pPr>
              <a:defRPr>
                <a:solidFill>
                  <a:srgbClr val="FFE6CD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1143000" indent="-228600">
              <a:buFont typeface="Wingdings" pitchFamily="2" charset="2"/>
              <a:buChar char="ü"/>
              <a:defRPr sz="1600"/>
            </a:lvl3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786063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538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F6D5FBE-F0CB-40B7-8761-123D0AA2BA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684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152900" cy="537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73613" y="981075"/>
            <a:ext cx="4152900" cy="537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B1AF2F9-AD01-4A9B-90BE-4294E97358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75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3553D00-A443-4FEF-869F-80A3DE8D7A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594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D150342-CE50-402E-849F-354876B0F0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521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CAD8E7C-3C03-4BF4-85A2-549F2E4598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321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2BF255E-873B-41F3-983C-B8FAC29CF5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521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DE21378-7097-4C24-9C6D-B2AFA061D6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88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5913" y="65468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838200"/>
            <a:ext cx="228600" cy="563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ko-KR" sz="2400">
                <a:latin typeface="Times New Roman" pitchFamily="18" charset="0"/>
              </a:rPr>
              <a:t> 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250825" y="114300"/>
            <a:ext cx="8569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 </a:t>
            </a:r>
            <a:r>
              <a:rPr lang="en-US" altLang="ko-KR" smtClean="0"/>
              <a:t>abc</a:t>
            </a:r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4582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 </a:t>
            </a:r>
            <a:r>
              <a:rPr lang="en-US" altLang="ko-KR" smtClean="0"/>
              <a:t>abc</a:t>
            </a:r>
          </a:p>
          <a:p>
            <a:pPr lvl="1"/>
            <a:r>
              <a:rPr lang="ko-KR" altLang="en-US" smtClean="0"/>
              <a:t>둘째 수준 </a:t>
            </a:r>
            <a:r>
              <a:rPr lang="en-US" altLang="ko-KR" smtClean="0"/>
              <a:t>abc</a:t>
            </a:r>
          </a:p>
          <a:p>
            <a:pPr lvl="2"/>
            <a:r>
              <a:rPr lang="ko-KR" altLang="en-US" smtClean="0"/>
              <a:t>셋째 수준 </a:t>
            </a:r>
            <a:r>
              <a:rPr lang="en-US" altLang="ko-KR" smtClean="0"/>
              <a:t>abc</a:t>
            </a:r>
          </a:p>
          <a:p>
            <a:pPr lvl="3"/>
            <a:r>
              <a:rPr lang="ko-KR" altLang="en-US" smtClean="0"/>
              <a:t>넷째 수준 </a:t>
            </a:r>
            <a:r>
              <a:rPr lang="en-US" altLang="ko-KR" smtClean="0"/>
              <a:t>abc</a:t>
            </a:r>
          </a:p>
          <a:p>
            <a:pPr lvl="4"/>
            <a:r>
              <a:rPr lang="ko-KR" altLang="en-US" smtClean="0"/>
              <a:t>다섯째 수준 </a:t>
            </a:r>
            <a:r>
              <a:rPr lang="en-US" altLang="ko-KR" smtClean="0"/>
              <a:t>abc</a:t>
            </a: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838200"/>
            <a:ext cx="228600" cy="563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2400"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gray">
          <a:xfrm>
            <a:off x="1481156" y="6538912"/>
            <a:ext cx="4889443" cy="101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8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ko-KR" altLang="ko-KR" sz="2400" b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1376" y="6455722"/>
            <a:ext cx="1278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chemeClr val="tx2"/>
                </a:solidFill>
                <a:latin typeface="+mn-ea"/>
                <a:ea typeface="+mn-ea"/>
              </a:rPr>
              <a:t>Daeyeon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  <a:ea typeface="+mn-ea"/>
              </a:rPr>
              <a:t> Son</a:t>
            </a:r>
            <a:endParaRPr lang="ko-KR" altLang="en-US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7" name="그룹 13"/>
          <p:cNvGrpSpPr>
            <a:grpSpLocks/>
          </p:cNvGrpSpPr>
          <p:nvPr userDrawn="1"/>
        </p:nvGrpSpPr>
        <p:grpSpPr bwMode="auto">
          <a:xfrm>
            <a:off x="6372201" y="6264276"/>
            <a:ext cx="2638450" cy="464188"/>
            <a:chOff x="6372228" y="6264275"/>
            <a:chExt cx="2638422" cy="464208"/>
          </a:xfrm>
        </p:grpSpPr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51" b="-5"/>
            <a:stretch>
              <a:fillRect/>
            </a:stretch>
          </p:blipFill>
          <p:spPr bwMode="auto">
            <a:xfrm>
              <a:off x="8429652" y="6264275"/>
              <a:ext cx="580998" cy="450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91"/>
            <p:cNvSpPr txBox="1">
              <a:spLocks noChangeArrowheads="1"/>
            </p:cNvSpPr>
            <p:nvPr userDrawn="1"/>
          </p:nvSpPr>
          <p:spPr bwMode="auto">
            <a:xfrm>
              <a:off x="6372228" y="6420693"/>
              <a:ext cx="2160217" cy="30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ko-KR" sz="1400" dirty="0" smtClean="0">
                  <a:solidFill>
                    <a:schemeClr val="tx2"/>
                  </a:solidFill>
                  <a:latin typeface="Arial" charset="0"/>
                </a:rPr>
                <a:t>Embedded System Lab.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+mj-ea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6pPr>
      <a:lvl7pPr marL="9144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7pPr>
      <a:lvl8pPr marL="13716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8pPr>
      <a:lvl9pPr marL="18288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£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£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88840"/>
            <a:ext cx="87849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  <a:latin typeface="+mn-lt"/>
              </a:rPr>
              <a:t>Data Retention in MLC NAND Flash Memory: Characterization, Optimization, and Recovery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/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/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Yu </a:t>
            </a:r>
            <a:r>
              <a:rPr lang="en-US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Cai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en-US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Yixin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Luo, Erich F. </a:t>
            </a:r>
            <a:r>
              <a:rPr lang="en-US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Haratsch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*, Ken Mai, </a:t>
            </a:r>
            <a:r>
              <a:rPr lang="en-US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Onur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Mutlu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/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Canegie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Mellon University, LSI Corporation*</a:t>
            </a:r>
          </a:p>
          <a:p>
            <a:pPr algn="ctr"/>
            <a:endParaRPr lang="en-US" altLang="ko-KR" sz="24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n-US" altLang="ko-KR" sz="2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Daeyeon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Son</a:t>
            </a:r>
          </a:p>
          <a:p>
            <a:pPr algn="ctr"/>
            <a:endParaRPr lang="en-US" altLang="ko-KR" sz="24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2015.5.12</a:t>
            </a:r>
            <a:endParaRPr lang="ko-KR" altLang="en-US" sz="28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Hot Issues in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T</a:t>
            </a:r>
            <a:r>
              <a:rPr lang="en-US" altLang="ko-KR" dirty="0" smtClean="0"/>
              <a:t>rap-</a:t>
            </a:r>
            <a:r>
              <a:rPr lang="en-US" altLang="ko-KR" dirty="0" smtClean="0">
                <a:solidFill>
                  <a:srgbClr val="FF0000"/>
                </a:solidFill>
              </a:rPr>
              <a:t>A</a:t>
            </a:r>
            <a:r>
              <a:rPr lang="en-US" altLang="ko-KR" dirty="0" smtClean="0"/>
              <a:t>ssisted </a:t>
            </a:r>
            <a:r>
              <a:rPr lang="en-US" altLang="ko-KR" dirty="0" smtClean="0">
                <a:solidFill>
                  <a:srgbClr val="FF0000"/>
                </a:solidFill>
              </a:rPr>
              <a:t>T</a:t>
            </a:r>
            <a:r>
              <a:rPr lang="en-US" altLang="ko-KR" dirty="0" smtClean="0"/>
              <a:t>unneling Effect</a:t>
            </a:r>
          </a:p>
          <a:p>
            <a:pPr lvl="1"/>
            <a:r>
              <a:rPr lang="en-US" altLang="ko-KR" dirty="0" smtClean="0">
                <a:solidFill>
                  <a:srgbClr val="000000"/>
                </a:solidFill>
              </a:rPr>
              <a:t>‘</a:t>
            </a:r>
            <a:r>
              <a:rPr lang="en-US" altLang="ko-KR" dirty="0" smtClean="0">
                <a:solidFill>
                  <a:srgbClr val="FF0000"/>
                </a:solidFill>
              </a:rPr>
              <a:t>TAT effect</a:t>
            </a:r>
            <a:r>
              <a:rPr lang="en-US" altLang="ko-KR" dirty="0" smtClean="0">
                <a:solidFill>
                  <a:srgbClr val="000000"/>
                </a:solidFill>
              </a:rPr>
              <a:t>’</a:t>
            </a:r>
            <a:r>
              <a:rPr lang="en-US" altLang="ko-KR" dirty="0" smtClean="0"/>
              <a:t> is proceed by increase P/E cycles and electric charge gets in the tunnel oxide between floating gate and substrate.</a:t>
            </a:r>
          </a:p>
          <a:p>
            <a:pPr lvl="1"/>
            <a:r>
              <a:rPr lang="en-US" altLang="ko-KR" dirty="0" smtClean="0"/>
              <a:t>As long as the retention age, electric charge will be remained more than </a:t>
            </a:r>
            <a:r>
              <a:rPr lang="en-US" altLang="ko-KR" dirty="0"/>
              <a:t>the previous </a:t>
            </a:r>
            <a:r>
              <a:rPr lang="en-US" altLang="ko-KR" dirty="0" smtClean="0"/>
              <a:t>state.</a:t>
            </a:r>
          </a:p>
          <a:p>
            <a:pPr lvl="1"/>
            <a:r>
              <a:rPr lang="en-US" altLang="ko-KR" dirty="0"/>
              <a:t>And, Electric charge in the tunnel oxide is </a:t>
            </a:r>
            <a:r>
              <a:rPr lang="en-US" altLang="ko-KR" dirty="0" smtClean="0"/>
              <a:t>related with ‘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tress </a:t>
            </a:r>
            <a:r>
              <a:rPr lang="en-US" altLang="ko-KR" dirty="0">
                <a:solidFill>
                  <a:srgbClr val="FF0000"/>
                </a:solidFill>
              </a:rPr>
              <a:t>I</a:t>
            </a:r>
            <a:r>
              <a:rPr lang="en-US" altLang="ko-KR" dirty="0"/>
              <a:t>nduced </a:t>
            </a:r>
            <a:r>
              <a:rPr lang="en-US" altLang="ko-KR" dirty="0">
                <a:solidFill>
                  <a:srgbClr val="FF0000"/>
                </a:solidFill>
              </a:rPr>
              <a:t>L</a:t>
            </a:r>
            <a:r>
              <a:rPr lang="en-US" altLang="ko-KR" dirty="0"/>
              <a:t>eakage </a:t>
            </a:r>
            <a:r>
              <a:rPr lang="en-US" altLang="ko-KR" dirty="0">
                <a:solidFill>
                  <a:srgbClr val="FF0000"/>
                </a:solidFill>
              </a:rPr>
              <a:t>C</a:t>
            </a:r>
            <a:r>
              <a:rPr lang="en-US" altLang="ko-KR" dirty="0"/>
              <a:t>urrent(</a:t>
            </a:r>
            <a:r>
              <a:rPr lang="en-US" altLang="ko-KR" dirty="0">
                <a:solidFill>
                  <a:srgbClr val="FF0000"/>
                </a:solidFill>
              </a:rPr>
              <a:t>SILC</a:t>
            </a:r>
            <a:r>
              <a:rPr lang="en-US" altLang="ko-KR" dirty="0" smtClean="0"/>
              <a:t>)’.</a:t>
            </a:r>
          </a:p>
          <a:p>
            <a:pPr lvl="1"/>
            <a:r>
              <a:rPr lang="en-US" altLang="ko-KR" dirty="0" smtClean="0"/>
              <a:t>Electric charge in the floating gate are faster removed through ‘SILC’ by TAT effect on tunnel oxide.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2650297" cy="23534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49080"/>
            <a:ext cx="2754549" cy="206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Hot Issues in This Paper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>
                    <a:solidFill>
                      <a:srgbClr val="FF0000"/>
                    </a:solidFill>
                  </a:rPr>
                  <a:t>T</a:t>
                </a:r>
                <a:r>
                  <a:rPr lang="en-US" altLang="ko-KR" dirty="0"/>
                  <a:t>rap-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ko-KR" dirty="0"/>
                  <a:t>ssisted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T</a:t>
                </a:r>
                <a:r>
                  <a:rPr lang="en-US" altLang="ko-KR" dirty="0"/>
                  <a:t>unneling </a:t>
                </a:r>
                <a:r>
                  <a:rPr lang="en-US" altLang="ko-KR" dirty="0" smtClean="0"/>
                  <a:t>Effect</a:t>
                </a:r>
              </a:p>
              <a:p>
                <a:pPr lvl="1"/>
                <a:r>
                  <a:rPr lang="en-US" altLang="ko-KR" dirty="0" smtClean="0"/>
                  <a:t>What </a:t>
                </a:r>
                <a:r>
                  <a:rPr lang="en-US" altLang="ko-KR" dirty="0"/>
                  <a:t>is the origin of the 'TAT Effect</a:t>
                </a:r>
                <a:r>
                  <a:rPr lang="en-US" altLang="ko-KR" dirty="0" smtClean="0"/>
                  <a:t>'?</a:t>
                </a:r>
              </a:p>
              <a:p>
                <a:pPr lvl="2"/>
                <a:r>
                  <a:rPr lang="en-US" altLang="ko-KR" dirty="0" smtClean="0"/>
                  <a:t>Basically, </a:t>
                </a:r>
                <a:r>
                  <a:rPr lang="en-US" altLang="ko-KR" u="sng" dirty="0" smtClean="0">
                    <a:solidFill>
                      <a:srgbClr val="FF0000"/>
                    </a:solidFill>
                  </a:rPr>
                  <a:t>Threshold voltage of a flash cell</a:t>
                </a:r>
                <a:r>
                  <a:rPr lang="en-US" altLang="ko-KR" dirty="0" smtClean="0"/>
                  <a:t> is calculated that above formula.</a:t>
                </a:r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r>
                  <a:rPr lang="en-US" altLang="ko-KR" dirty="0" smtClean="0"/>
                  <a:t>And, We can find that threshold voltage is directly affected by the amount of the charge(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𝐹𝐺</m:t>
                        </m:r>
                      </m:sub>
                    </m:sSub>
                  </m:oMath>
                </a14:m>
                <a:r>
                  <a:rPr lang="en-US" altLang="ko-KR" dirty="0" smtClean="0"/>
                  <a:t>) that is programmed on the floating gate.</a:t>
                </a:r>
              </a:p>
              <a:p>
                <a:pPr lvl="2"/>
                <a:r>
                  <a:rPr lang="en-US" altLang="ko-KR" u="sng" dirty="0" smtClean="0">
                    <a:solidFill>
                      <a:srgbClr val="FF0000"/>
                    </a:solidFill>
                  </a:rPr>
                  <a:t>Tunneling current in a flash cell</a:t>
                </a:r>
                <a:r>
                  <a:rPr lang="en-US" altLang="ko-KR" dirty="0" smtClean="0"/>
                  <a:t> is calculated that above formula.</a:t>
                </a:r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r>
                  <a:rPr lang="en-US" altLang="ko-KR" dirty="0" smtClean="0"/>
                  <a:t>The tunneling 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𝐹𝑁</m:t>
                        </m:r>
                      </m:sub>
                    </m:sSub>
                  </m:oMath>
                </a14:m>
                <a:r>
                  <a:rPr lang="en-US" altLang="ko-KR" dirty="0" smtClean="0"/>
                  <a:t>) exponentially correlates with the oxide electric field strength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𝑜𝑥</m:t>
                        </m:r>
                      </m:sub>
                    </m:sSub>
                  </m:oMath>
                </a14:m>
                <a:r>
                  <a:rPr lang="en-US" altLang="ko-KR" dirty="0" smtClean="0"/>
                  <a:t>).</a:t>
                </a:r>
              </a:p>
              <a:p>
                <a:pPr lvl="2"/>
                <a:r>
                  <a:rPr lang="en-US" altLang="ko-KR" u="sng" dirty="0" smtClean="0">
                    <a:solidFill>
                      <a:srgbClr val="FF0000"/>
                    </a:solidFill>
                  </a:rPr>
                  <a:t>Oxide electric field strength</a:t>
                </a:r>
                <a:r>
                  <a:rPr lang="en-US" altLang="ko-KR" dirty="0" smtClean="0"/>
                  <a:t> is calculated that above formula.</a:t>
                </a:r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r>
                  <a:rPr lang="en-US" altLang="ko-KR" dirty="0" smtClean="0">
                    <a:solidFill>
                      <a:srgbClr val="FF0000"/>
                    </a:solidFill>
                  </a:rPr>
                  <a:t>As a result, We can find that Tunneling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current(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FF0000"/>
                    </a:solidFill>
                  </a:rPr>
                  <a:t>) is totally affected by the amount of the charge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𝐹𝐺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.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7" t="-5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13432" y="2132856"/>
                <a:ext cx="2520369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𝑡h𝑖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𝐹𝐺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</m:sub>
                      </m:sSub>
                    </m:oMath>
                  </m:oMathPara>
                </a14:m>
                <a:endParaRPr lang="ko-KR" alt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432" y="2132856"/>
                <a:ext cx="2520369" cy="298415"/>
              </a:xfrm>
              <a:prstGeom prst="rect">
                <a:avLst/>
              </a:prstGeom>
              <a:blipFill rotWithShape="0">
                <a:blip r:embed="rId3"/>
                <a:stretch>
                  <a:fillRect l="-1695" r="-484" b="-265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타원 4"/>
          <p:cNvSpPr/>
          <p:nvPr/>
        </p:nvSpPr>
        <p:spPr bwMode="auto">
          <a:xfrm>
            <a:off x="3275856" y="2060848"/>
            <a:ext cx="432048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4572000" y="2060848"/>
            <a:ext cx="792088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2631" y="3581689"/>
                <a:ext cx="2631170" cy="289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𝑜𝑥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𝐹𝑁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𝑜𝑥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ko-KR" alt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31" y="3581689"/>
                <a:ext cx="2631170" cy="289951"/>
              </a:xfrm>
              <a:prstGeom prst="rect">
                <a:avLst/>
              </a:prstGeom>
              <a:blipFill rotWithShape="0">
                <a:blip r:embed="rId4"/>
                <a:stretch>
                  <a:fillRect l="-463" t="-4255" b="-34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타원 7"/>
          <p:cNvSpPr/>
          <p:nvPr/>
        </p:nvSpPr>
        <p:spPr bwMode="auto">
          <a:xfrm>
            <a:off x="3202631" y="3535129"/>
            <a:ext cx="432048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4283968" y="3535129"/>
            <a:ext cx="360040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5436096" y="3501008"/>
            <a:ext cx="288032" cy="361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9695" y="212298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(1)</a:t>
            </a:r>
            <a:endParaRPr lang="ko-KR" altLang="en-US" sz="140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336" y="35727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(2)</a:t>
            </a:r>
            <a:endParaRPr lang="ko-KR" altLang="en-US" sz="1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43064" y="4962349"/>
                <a:ext cx="4600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𝑜𝑛𝑜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𝑜𝑛𝑜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𝑜𝑥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𝑡h𝑖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𝑜𝑥</m:t>
                          </m:r>
                        </m:sub>
                      </m:sSub>
                    </m:oMath>
                  </m:oMathPara>
                </a14:m>
                <a:endParaRPr lang="ko-KR" alt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064" y="4962349"/>
                <a:ext cx="4600747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596336" y="496234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(3)</a:t>
            </a:r>
            <a:endParaRPr lang="ko-KR" altLang="en-US" sz="1400" dirty="0" smtClean="0">
              <a:latin typeface="+mn-lt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2411760" y="4962348"/>
            <a:ext cx="432048" cy="33885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5292080" y="4900213"/>
            <a:ext cx="432048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 bwMode="auto">
              <a:xfrm>
                <a:off x="5457570" y="5904531"/>
                <a:ext cx="2930854" cy="444124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</a:rPr>
                        <m:t>(−</m:t>
                      </m:r>
                      <m:sSub>
                        <m:sSubPr>
                          <m:ctrlPr>
                            <a:rPr kumimoji="1" lang="en-US" altLang="ko-KR" sz="1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1" lang="en-US" altLang="ko-KR" sz="1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ko-KR" sz="1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</a:rPr>
                            <m:t>𝑭𝑮</m:t>
                          </m:r>
                        </m:sub>
                      </m:sSub>
                      <m:r>
                        <a:rPr kumimoji="1" lang="en-US" altLang="ko-K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  <m:r>
                        <a:rPr kumimoji="1" lang="en-US" altLang="ko-K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ko-KR" sz="1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1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1" lang="en-US" altLang="ko-KR" sz="1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𝒕𝒉</m:t>
                          </m:r>
                        </m:sub>
                      </m:sSub>
                      <m:r>
                        <a:rPr lang="en-US" altLang="ko-K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ko-KR" sz="1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𝒐𝒙</m:t>
                          </m:r>
                        </m:sub>
                      </m:sSub>
                      <m:r>
                        <a:rPr lang="en-US" altLang="ko-K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ko-KR" sz="1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1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kumimoji="1" lang="en-US" altLang="ko-KR" sz="1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𝑭𝑵</m:t>
                          </m:r>
                        </m:sub>
                      </m:sSub>
                    </m:oMath>
                  </m:oMathPara>
                </a14:m>
                <a:endParaRPr kumimoji="1" lang="ko-KR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7570" y="5904531"/>
                <a:ext cx="2930854" cy="444124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직선 화살표 연결선 18"/>
          <p:cNvCxnSpPr/>
          <p:nvPr/>
        </p:nvCxnSpPr>
        <p:spPr bwMode="auto">
          <a:xfrm>
            <a:off x="4355976" y="5904531"/>
            <a:ext cx="1008112" cy="188765"/>
          </a:xfrm>
          <a:prstGeom prst="straightConnector1">
            <a:avLst/>
          </a:prstGeom>
          <a:solidFill>
            <a:schemeClr val="accent2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9843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Hot Issues in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Charge De-Trapping</a:t>
            </a:r>
          </a:p>
          <a:p>
            <a:pPr lvl="1"/>
            <a:r>
              <a:rPr lang="en-US" altLang="ko-KR" dirty="0" smtClean="0"/>
              <a:t>The electric charge trapped in the tunnel oxide can also be spontaneously de-trapped over time.</a:t>
            </a:r>
          </a:p>
          <a:p>
            <a:pPr lvl="1"/>
            <a:r>
              <a:rPr lang="en-US" altLang="ko-KR" dirty="0" smtClean="0"/>
              <a:t>The electric charge is </a:t>
            </a:r>
            <a:r>
              <a:rPr lang="en-US" altLang="ko-KR" b="1" dirty="0" smtClean="0">
                <a:solidFill>
                  <a:srgbClr val="FF0000"/>
                </a:solidFill>
              </a:rPr>
              <a:t>mainly</a:t>
            </a:r>
            <a:r>
              <a:rPr lang="en-US" altLang="ko-KR" dirty="0" smtClean="0"/>
              <a:t> configured by </a:t>
            </a:r>
            <a:r>
              <a:rPr lang="en-US" altLang="ko-KR" dirty="0" smtClean="0">
                <a:solidFill>
                  <a:srgbClr val="FF0000"/>
                </a:solidFill>
              </a:rPr>
              <a:t>electrons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But, The electric charge trapped in the tunnel </a:t>
            </a:r>
            <a:r>
              <a:rPr lang="en-US" altLang="ko-KR" b="1" dirty="0" smtClean="0">
                <a:solidFill>
                  <a:srgbClr val="FF0000"/>
                </a:solidFill>
              </a:rPr>
              <a:t>can</a:t>
            </a:r>
            <a:r>
              <a:rPr lang="en-US" altLang="ko-KR" dirty="0" smtClean="0"/>
              <a:t> be inserted by </a:t>
            </a:r>
            <a:r>
              <a:rPr lang="en-US" altLang="ko-KR" dirty="0" smtClean="0">
                <a:solidFill>
                  <a:srgbClr val="FF0000"/>
                </a:solidFill>
              </a:rPr>
              <a:t>holes</a:t>
            </a:r>
            <a:r>
              <a:rPr lang="en-US" altLang="ko-KR" dirty="0" smtClean="0"/>
              <a:t> that affected by higher threshold voltage on the control gate.</a:t>
            </a:r>
          </a:p>
          <a:p>
            <a:pPr lvl="1"/>
            <a:r>
              <a:rPr lang="en-US" altLang="ko-KR" u="sng" dirty="0"/>
              <a:t>Over time, the charge can be brought </a:t>
            </a:r>
            <a:r>
              <a:rPr lang="en-US" altLang="ko-KR" u="sng" dirty="0" smtClean="0"/>
              <a:t>out to the substrate.</a:t>
            </a:r>
            <a:endParaRPr lang="ko-KR" altLang="en-US" u="sng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65" y="3645024"/>
            <a:ext cx="5318546" cy="217083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4716016" y="3626136"/>
            <a:ext cx="2586695" cy="194421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97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Hot Issues in This Paper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Charge </a:t>
                </a:r>
                <a:r>
                  <a:rPr lang="en-US" altLang="ko-KR" dirty="0" smtClean="0"/>
                  <a:t>De-Trapping</a:t>
                </a:r>
              </a:p>
              <a:p>
                <a:pPr lvl="1"/>
                <a:r>
                  <a:rPr lang="en-US" altLang="ko-KR" dirty="0" smtClean="0"/>
                  <a:t>Why </a:t>
                </a:r>
                <a:r>
                  <a:rPr lang="en-US" altLang="ko-KR" dirty="0"/>
                  <a:t>would we should to watch with interest this phenomenon</a:t>
                </a:r>
                <a:r>
                  <a:rPr lang="en-US" altLang="ko-KR" dirty="0" smtClean="0"/>
                  <a:t>?</a:t>
                </a:r>
              </a:p>
              <a:p>
                <a:pPr lvl="2"/>
                <a:r>
                  <a:rPr lang="en-US" altLang="ko-KR" dirty="0" smtClean="0"/>
                  <a:t>In TAT effect section, we saw the threshold voltage formula on the control gate like that.</a:t>
                </a:r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r>
                  <a:rPr lang="en-US" altLang="ko-KR" dirty="0" smtClean="0"/>
                  <a:t>And, Charge de-trapping phenomenon can trap the electric charge into the tunnel oxide. so that can be brought out the charge to the substrate.</a:t>
                </a:r>
              </a:p>
              <a:p>
                <a:pPr lvl="2"/>
                <a:endParaRPr lang="en-US" altLang="ko-KR" dirty="0"/>
              </a:p>
              <a:p>
                <a:pPr lvl="2"/>
                <a:r>
                  <a:rPr lang="en-US" altLang="ko-KR" dirty="0" smtClean="0"/>
                  <a:t>This means that processing step about </a:t>
                </a:r>
                <a:r>
                  <a:rPr lang="en-US" altLang="ko-KR" b="1" u="sng" dirty="0" smtClean="0">
                    <a:solidFill>
                      <a:srgbClr val="FF0000"/>
                    </a:solidFill>
                  </a:rPr>
                  <a:t>‘Charge de-trapping’ can affect to change the leaking speed about electric charge(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𝑭𝑮</m:t>
                        </m:r>
                      </m:sub>
                    </m:sSub>
                  </m:oMath>
                </a14:m>
                <a:r>
                  <a:rPr lang="en-US" altLang="ko-KR" b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altLang="ko-KR" dirty="0" smtClean="0"/>
                  <a:t>in the tunnel oxide.</a:t>
                </a:r>
              </a:p>
              <a:p>
                <a:pPr lvl="2"/>
                <a:endParaRPr lang="en-US" altLang="ko-KR" dirty="0"/>
              </a:p>
              <a:p>
                <a:pPr lvl="2"/>
                <a:r>
                  <a:rPr lang="en-US" altLang="ko-KR" dirty="0" smtClean="0"/>
                  <a:t>And, Threshold voltage in the control gate for read the state on a flash cell can change in real-time.</a:t>
                </a:r>
              </a:p>
              <a:p>
                <a:pPr lvl="2"/>
                <a:endParaRPr lang="en-US" altLang="ko-KR" dirty="0"/>
              </a:p>
              <a:p>
                <a:pPr lvl="2"/>
                <a:r>
                  <a:rPr lang="en-US" altLang="ko-KR" dirty="0" smtClean="0"/>
                  <a:t>Because, Decreasing and Increasing the threshold voltage of a flash cell is depending on the </a:t>
                </a:r>
                <a:r>
                  <a:rPr lang="en-US" altLang="ko-KR" b="1" u="sng" dirty="0" smtClean="0">
                    <a:solidFill>
                      <a:srgbClr val="FF0000"/>
                    </a:solidFill>
                  </a:rPr>
                  <a:t>polarity of the de-trapped charge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7" t="-585" r="-7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5856" y="2348880"/>
                <a:ext cx="2520369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𝑡h𝑖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𝐹𝐺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</m:sub>
                      </m:sSub>
                    </m:oMath>
                  </m:oMathPara>
                </a14:m>
                <a:endParaRPr lang="ko-KR" alt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348880"/>
                <a:ext cx="2520369" cy="298415"/>
              </a:xfrm>
              <a:prstGeom prst="rect">
                <a:avLst/>
              </a:prstGeom>
              <a:blipFill rotWithShape="0">
                <a:blip r:embed="rId3"/>
                <a:stretch>
                  <a:fillRect l="-1449" r="-242" b="-265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타원 4"/>
          <p:cNvSpPr/>
          <p:nvPr/>
        </p:nvSpPr>
        <p:spPr bwMode="auto">
          <a:xfrm>
            <a:off x="3238280" y="2276872"/>
            <a:ext cx="432048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4534424" y="2276872"/>
            <a:ext cx="792088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2119" y="233900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(1)</a:t>
            </a:r>
            <a:endParaRPr lang="ko-KR" altLang="en-US" sz="1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 bwMode="auto">
              <a:xfrm>
                <a:off x="3491880" y="6009212"/>
                <a:ext cx="2808312" cy="444124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1" lang="en-US" altLang="ko-KR" sz="18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</a:rPr>
                  <a:t>Ohm’s law : </a:t>
                </a:r>
                <a14:m>
                  <m:oMath xmlns:m="http://schemas.openxmlformats.org/officeDocument/2006/math">
                    <m:r>
                      <a:rPr kumimoji="1" lang="en-US" altLang="ko-KR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</a:rPr>
                      <m:t>𝑽</m:t>
                    </m:r>
                    <m:r>
                      <a:rPr kumimoji="1" lang="en-US" altLang="ko-KR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1" lang="en-US" altLang="ko-KR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</a:rPr>
                      <m:t>𝑰𝑹</m:t>
                    </m:r>
                  </m:oMath>
                </a14:m>
                <a:endParaRPr kumimoji="1" lang="ko-KR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6009212"/>
                <a:ext cx="2808312" cy="444124"/>
              </a:xfrm>
              <a:prstGeom prst="rect">
                <a:avLst/>
              </a:prstGeom>
              <a:blipFill rotWithShape="0">
                <a:blip r:embed="rId4"/>
                <a:stretch>
                  <a:fillRect b="-9211"/>
                </a:stretch>
              </a:blip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1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2"/>
          <p:cNvSpPr txBox="1">
            <a:spLocks/>
          </p:cNvSpPr>
          <p:nvPr/>
        </p:nvSpPr>
        <p:spPr bwMode="auto">
          <a:xfrm>
            <a:off x="428596" y="1071546"/>
            <a:ext cx="8429684" cy="521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£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ü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£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 smtClean="0"/>
              <a:t>Retention Loss Problem</a:t>
            </a:r>
          </a:p>
          <a:p>
            <a:pPr lvl="1"/>
            <a:r>
              <a:rPr lang="en-US" altLang="ko-KR" kern="0" dirty="0" smtClean="0"/>
              <a:t>In generally, Amount of the electric charge is fixed by threshold voltage in the control gate on initial time to running the programmed on flash memory.</a:t>
            </a:r>
          </a:p>
          <a:p>
            <a:pPr lvl="1"/>
            <a:r>
              <a:rPr lang="en-US" altLang="ko-KR" kern="0" dirty="0" smtClean="0"/>
              <a:t>But, We saw truth that amount of the electric charge can changed by ‘TAT Effect’ and ‘Charge De-Trapping’. It called the ‘</a:t>
            </a:r>
            <a:r>
              <a:rPr lang="en-US" altLang="ko-KR" u="sng" kern="0" dirty="0" smtClean="0">
                <a:solidFill>
                  <a:srgbClr val="FF0000"/>
                </a:solidFill>
              </a:rPr>
              <a:t>Retention Loss</a:t>
            </a:r>
            <a:r>
              <a:rPr lang="en-US" altLang="ko-KR" kern="0" dirty="0" smtClean="0"/>
              <a:t>’.</a:t>
            </a:r>
          </a:p>
          <a:p>
            <a:pPr lvl="1"/>
            <a:r>
              <a:rPr lang="en-US" altLang="ko-KR" kern="0" dirty="0" smtClean="0"/>
              <a:t>This reason is mainly in accordance with the supply of a constant voltage over long time for save data.</a:t>
            </a:r>
            <a:endParaRPr lang="ko-KR" altLang="en-US" kern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Hot Issues in This Paper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852902"/>
            <a:ext cx="3600400" cy="200223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 rot="1302716">
            <a:off x="6513696" y="4045611"/>
            <a:ext cx="66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latin typeface="+mn-lt"/>
              </a:rPr>
              <a:t>Pika</a:t>
            </a:r>
            <a:r>
              <a:rPr lang="en-US" altLang="ko-KR" sz="1200" dirty="0" smtClean="0">
                <a:latin typeface="+mn-lt"/>
              </a:rPr>
              <a:t>..?!</a:t>
            </a:r>
            <a:endParaRPr lang="ko-KR" altLang="en-US" sz="1200" dirty="0" smtClean="0">
              <a:latin typeface="+mn-lt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67079" y="5961175"/>
            <a:ext cx="6003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</a:rPr>
              <a:t>S</a:t>
            </a:r>
            <a:r>
              <a:rPr lang="en-US" altLang="ko-KR" sz="1400" b="1" dirty="0" smtClean="0">
                <a:latin typeface="arial" panose="020B0604020202020204" pitchFamily="34" charset="0"/>
              </a:rPr>
              <a:t>upplying the voltage is the </a:t>
            </a:r>
            <a:r>
              <a:rPr lang="en-US" altLang="ko-KR" sz="1400" b="1" dirty="0">
                <a:latin typeface="arial" panose="020B0604020202020204" pitchFamily="34" charset="0"/>
              </a:rPr>
              <a:t>cause of the </a:t>
            </a:r>
            <a:r>
              <a:rPr lang="en-US" altLang="ko-KR" sz="1400" b="1" dirty="0" smtClean="0">
                <a:latin typeface="arial" panose="020B0604020202020204" pitchFamily="34" charset="0"/>
              </a:rPr>
              <a:t>all problem about retention.</a:t>
            </a:r>
            <a:endParaRPr lang="ko-KR" altLang="en-US" sz="1400" b="1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05064"/>
            <a:ext cx="3506095" cy="1682925"/>
          </a:xfrm>
        </p:spPr>
      </p:pic>
    </p:spTree>
    <p:extLst>
      <p:ext uri="{BB962C8B-B14F-4D97-AF65-F5344CB8AC3E}">
        <p14:creationId xmlns:p14="http://schemas.microsoft.com/office/powerpoint/2010/main" val="380405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Hot Issues in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Loss Problem</a:t>
            </a:r>
          </a:p>
          <a:p>
            <a:pPr lvl="1"/>
            <a:r>
              <a:rPr lang="en-US" altLang="ko-KR" dirty="0" smtClean="0"/>
              <a:t>How to find the reason about ‘retention loss’?</a:t>
            </a:r>
          </a:p>
          <a:p>
            <a:pPr lvl="2"/>
            <a:r>
              <a:rPr lang="en-US" altLang="ko-KR" dirty="0" smtClean="0"/>
              <a:t>In figure 2 and figure 3 the paper, It can find shifting to left the distribution of threshold voltage about each state in a flash cell.</a:t>
            </a:r>
          </a:p>
          <a:p>
            <a:pPr lvl="2"/>
            <a:r>
              <a:rPr lang="en-US" altLang="ko-KR" dirty="0" smtClean="0"/>
              <a:t>Threshold voltage mean of each state are increasingly inclined.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837" y="2636912"/>
            <a:ext cx="3364063" cy="374262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20" name="직선 연결선 19"/>
          <p:cNvCxnSpPr/>
          <p:nvPr/>
        </p:nvCxnSpPr>
        <p:spPr bwMode="auto">
          <a:xfrm>
            <a:off x="5508104" y="5373217"/>
            <a:ext cx="720080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22" name="직선 연결선 21"/>
          <p:cNvCxnSpPr/>
          <p:nvPr/>
        </p:nvCxnSpPr>
        <p:spPr bwMode="auto">
          <a:xfrm>
            <a:off x="5508104" y="5517233"/>
            <a:ext cx="720080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23" name="직선 연결선 22"/>
          <p:cNvCxnSpPr/>
          <p:nvPr/>
        </p:nvCxnSpPr>
        <p:spPr bwMode="auto">
          <a:xfrm>
            <a:off x="6588224" y="5085185"/>
            <a:ext cx="720080" cy="216024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25" name="직선 연결선 24"/>
          <p:cNvCxnSpPr/>
          <p:nvPr/>
        </p:nvCxnSpPr>
        <p:spPr bwMode="auto">
          <a:xfrm>
            <a:off x="6577902" y="5265205"/>
            <a:ext cx="720080" cy="216024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26" name="직선 연결선 25"/>
          <p:cNvCxnSpPr/>
          <p:nvPr/>
        </p:nvCxnSpPr>
        <p:spPr bwMode="auto">
          <a:xfrm>
            <a:off x="7636603" y="4797153"/>
            <a:ext cx="751821" cy="792088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28" name="직선 연결선 27"/>
          <p:cNvCxnSpPr/>
          <p:nvPr/>
        </p:nvCxnSpPr>
        <p:spPr bwMode="auto">
          <a:xfrm>
            <a:off x="7632523" y="5085185"/>
            <a:ext cx="539877" cy="601009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38" y="3147204"/>
            <a:ext cx="4331707" cy="172819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31" name="직사각형 30"/>
          <p:cNvSpPr/>
          <p:nvPr/>
        </p:nvSpPr>
        <p:spPr bwMode="auto">
          <a:xfrm>
            <a:off x="265168" y="5316333"/>
            <a:ext cx="4836953" cy="45554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ko-KR" sz="1000" b="1" dirty="0" smtClean="0">
                <a:latin typeface="+mn-ea"/>
                <a:ea typeface="+mn-ea"/>
              </a:rPr>
              <a:t>Ref) </a:t>
            </a:r>
            <a:r>
              <a:rPr lang="en-US" altLang="ko-KR" sz="1000" b="1" dirty="0">
                <a:latin typeface="+mn-ea"/>
                <a:ea typeface="+mn-ea"/>
              </a:rPr>
              <a:t>Y. </a:t>
            </a:r>
            <a:r>
              <a:rPr lang="en-US" altLang="ko-KR" sz="1000" b="1" dirty="0" err="1">
                <a:latin typeface="+mn-ea"/>
                <a:ea typeface="+mn-ea"/>
              </a:rPr>
              <a:t>Cai</a:t>
            </a:r>
            <a:r>
              <a:rPr lang="en-US" altLang="ko-KR" sz="1000" b="1" dirty="0">
                <a:latin typeface="+mn-ea"/>
                <a:ea typeface="+mn-ea"/>
              </a:rPr>
              <a:t> et al., “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  <a:ea typeface="+mn-ea"/>
              </a:rPr>
              <a:t>Threshold Voltage </a:t>
            </a:r>
            <a:r>
              <a:rPr lang="en-US" altLang="ko-KR" sz="1000" b="1" dirty="0" smtClean="0">
                <a:solidFill>
                  <a:srgbClr val="FF0000"/>
                </a:solidFill>
                <a:latin typeface="+mn-ea"/>
                <a:ea typeface="+mn-ea"/>
              </a:rPr>
              <a:t>Distribution in 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  <a:ea typeface="+mn-ea"/>
              </a:rPr>
              <a:t>MLC </a:t>
            </a:r>
            <a:r>
              <a:rPr lang="en-US" altLang="ko-KR" sz="1000" b="1" dirty="0" smtClean="0">
                <a:solidFill>
                  <a:srgbClr val="FF0000"/>
                </a:solidFill>
                <a:latin typeface="+mn-ea"/>
                <a:ea typeface="+mn-ea"/>
              </a:rPr>
              <a:t>NAND</a:t>
            </a:r>
            <a:br>
              <a:rPr lang="en-US" altLang="ko-KR" sz="1000" b="1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en-US" altLang="ko-KR" sz="1000" b="1" dirty="0" smtClean="0">
                <a:solidFill>
                  <a:srgbClr val="FF0000"/>
                </a:solidFill>
                <a:latin typeface="+mn-ea"/>
                <a:ea typeface="+mn-ea"/>
              </a:rPr>
              <a:t>Flash Memory: Characterization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  <a:ea typeface="+mn-ea"/>
              </a:rPr>
              <a:t>, Analysis, and Modeling</a:t>
            </a:r>
            <a:r>
              <a:rPr lang="en-US" altLang="ko-KR" sz="1000" b="1" dirty="0" smtClean="0">
                <a:latin typeface="+mn-ea"/>
                <a:ea typeface="+mn-ea"/>
              </a:rPr>
              <a:t>”, DATE 2013, pp. 2.</a:t>
            </a:r>
            <a:endParaRPr lang="en-US" altLang="ko-KR" sz="1000" b="1" dirty="0">
              <a:latin typeface="+mn-ea"/>
              <a:ea typeface="+mn-ea"/>
            </a:endParaRPr>
          </a:p>
        </p:txBody>
      </p:sp>
      <p:cxnSp>
        <p:nvCxnSpPr>
          <p:cNvPr id="33" name="직선 화살표 연결선 32"/>
          <p:cNvCxnSpPr/>
          <p:nvPr/>
        </p:nvCxnSpPr>
        <p:spPr bwMode="auto">
          <a:xfrm flipV="1">
            <a:off x="2555776" y="4941168"/>
            <a:ext cx="0" cy="360041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7368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Hot Issues in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Loss Problem</a:t>
            </a:r>
          </a:p>
          <a:p>
            <a:pPr lvl="1"/>
            <a:r>
              <a:rPr lang="en-US" altLang="ko-KR" dirty="0"/>
              <a:t>How to find the reason about ‘retention loss</a:t>
            </a:r>
            <a:r>
              <a:rPr lang="en-US" altLang="ko-KR" dirty="0" smtClean="0"/>
              <a:t>’?</a:t>
            </a:r>
          </a:p>
          <a:p>
            <a:pPr lvl="2"/>
            <a:r>
              <a:rPr lang="en-US" altLang="ko-KR" dirty="0" smtClean="0"/>
              <a:t>In figure 4, It can find the increasing about threshold voltage variance in each state by retention age(time) for a long time.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r>
              <a:rPr lang="en-US" altLang="ko-KR" dirty="0" smtClean="0"/>
              <a:t>Finally, We gets about hint for information on the retention loss the electric charge from the floating gate to the substrate. (Into Fig 2, Fig 3, Fig 4)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marL="914400" lvl="2" indent="0">
              <a:buNone/>
            </a:pP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492896"/>
            <a:ext cx="4870379" cy="275309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948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1 : Characterization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Characterization on section 3.2 in the paper</a:t>
                </a:r>
              </a:p>
              <a:p>
                <a:pPr lvl="1"/>
                <a:r>
                  <a:rPr lang="en-US" altLang="ko-KR" b="1" dirty="0" smtClean="0">
                    <a:solidFill>
                      <a:srgbClr val="FF0000"/>
                    </a:solidFill>
                  </a:rPr>
                  <a:t>Finding 1</a:t>
                </a:r>
                <a:r>
                  <a:rPr lang="en-US" altLang="ko-KR" b="1" dirty="0" smtClean="0"/>
                  <a:t> </a:t>
                </a:r>
                <a:r>
                  <a:rPr lang="en-US" altLang="ko-KR" dirty="0" smtClean="0"/>
                  <a:t>: The threshold voltage distributions of the P2 and P3 states systematically shift to lower voltages with retention age.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1&lt;∆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2&lt;∆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b="1" dirty="0" smtClean="0">
                    <a:solidFill>
                      <a:srgbClr val="FF0000"/>
                    </a:solidFill>
                  </a:rPr>
                  <a:t>Finding 2</a:t>
                </a:r>
                <a:r>
                  <a:rPr lang="en-US" altLang="ko-KR" b="1" dirty="0" smtClean="0"/>
                  <a:t> </a:t>
                </a:r>
                <a:r>
                  <a:rPr lang="en-US" altLang="ko-KR" dirty="0" smtClean="0"/>
                  <a:t>: The threshold voltage distribution of each state becomes wider with higher retention age.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1&lt;∆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2&lt;∆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b="1" dirty="0" smtClean="0">
                    <a:solidFill>
                      <a:srgbClr val="FF0000"/>
                    </a:solidFill>
                  </a:rPr>
                  <a:t>Finding 3</a:t>
                </a:r>
                <a:r>
                  <a:rPr lang="en-US" altLang="ko-KR" dirty="0" smtClean="0"/>
                  <a:t> : The threshold voltage distribution of a higher-voltage state shifts faster than that of a lower-voltage state.</a:t>
                </a:r>
              </a:p>
              <a:p>
                <a:pPr lvl="2"/>
                <a:r>
                  <a:rPr lang="en-US" altLang="ko-KR" dirty="0" smtClean="0"/>
                  <a:t>In page 11, We prove the correlation using formula between intrinsic electric field and threshold voltage in a flash cell.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r>
                  <a:rPr lang="en-US" altLang="ko-KR" dirty="0" smtClean="0"/>
                  <a:t>1</a:t>
                </a:r>
                <a:r>
                  <a:rPr lang="en-US" altLang="ko-KR" baseline="30000" dirty="0" smtClean="0"/>
                  <a:t>st</a:t>
                </a:r>
                <a:r>
                  <a:rPr lang="en-US" altLang="ko-KR" dirty="0" smtClean="0"/>
                  <a:t> Theorem in the paper</a:t>
                </a:r>
              </a:p>
              <a:p>
                <a:pPr lvl="1"/>
                <a:r>
                  <a:rPr lang="en-US" altLang="ko-KR" dirty="0" smtClean="0"/>
                  <a:t>All findings are related on the ‘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TAT</a:t>
                </a:r>
                <a:r>
                  <a:rPr lang="en-US" altLang="ko-KR" dirty="0" smtClean="0"/>
                  <a:t>’ and ‘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charge de-trapping</a:t>
                </a:r>
                <a:r>
                  <a:rPr lang="en-US" altLang="ko-KR" dirty="0" smtClean="0"/>
                  <a:t>’.</a:t>
                </a:r>
              </a:p>
              <a:p>
                <a:pPr lvl="2"/>
                <a:r>
                  <a:rPr lang="en-US" altLang="ko-KR" dirty="0" smtClean="0">
                    <a:solidFill>
                      <a:srgbClr val="FF0000"/>
                    </a:solidFill>
                  </a:rPr>
                  <a:t>Retention loss problem</a:t>
                </a:r>
                <a:r>
                  <a:rPr lang="en-US" altLang="ko-KR" dirty="0" smtClean="0"/>
                  <a:t> is related on the ‘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TAT</a:t>
                </a:r>
                <a:r>
                  <a:rPr lang="en-US" altLang="ko-KR" dirty="0" smtClean="0"/>
                  <a:t>’ and ‘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charge de-trapping</a:t>
                </a:r>
                <a:r>
                  <a:rPr lang="en-US" altLang="ko-KR" dirty="0" smtClean="0"/>
                  <a:t>’.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7" t="-5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2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Hot Issues in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Optimal Read Reference Voltage (</a:t>
            </a:r>
            <a:r>
              <a:rPr lang="en-US" altLang="ko-KR" dirty="0" smtClean="0">
                <a:solidFill>
                  <a:srgbClr val="FF0000"/>
                </a:solidFill>
              </a:rPr>
              <a:t>OPT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There exists an optimal read reference voltage that achieves the minimal raw bit error rate(</a:t>
            </a:r>
            <a:r>
              <a:rPr lang="en-US" altLang="ko-KR" dirty="0" smtClean="0">
                <a:solidFill>
                  <a:srgbClr val="FF0000"/>
                </a:solidFill>
              </a:rPr>
              <a:t>RBER</a:t>
            </a:r>
            <a:r>
              <a:rPr lang="en-US" altLang="ko-KR" dirty="0" smtClean="0"/>
              <a:t>) between every two neighboring states.</a:t>
            </a:r>
          </a:p>
          <a:p>
            <a:pPr lvl="1"/>
            <a:r>
              <a:rPr lang="en-US" altLang="ko-KR" dirty="0" smtClean="0"/>
              <a:t>When random data is programmed to cells, OPT lies at the intersection of neighboring threshold voltage distributions.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345" y="3864169"/>
            <a:ext cx="4896544" cy="195354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836" y="2828949"/>
            <a:ext cx="3600400" cy="78379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894614"/>
            <a:ext cx="4605338" cy="65246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직사각형 8"/>
          <p:cNvSpPr/>
          <p:nvPr/>
        </p:nvSpPr>
        <p:spPr bwMode="auto">
          <a:xfrm>
            <a:off x="2224961" y="5884160"/>
            <a:ext cx="4836953" cy="45554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ko-KR" sz="1000" b="1" dirty="0" smtClean="0">
                <a:latin typeface="+mn-ea"/>
                <a:ea typeface="+mn-ea"/>
              </a:rPr>
              <a:t>Ref) </a:t>
            </a:r>
            <a:r>
              <a:rPr lang="en-US" altLang="ko-KR" sz="1000" b="1" dirty="0">
                <a:latin typeface="+mn-ea"/>
                <a:ea typeface="+mn-ea"/>
              </a:rPr>
              <a:t>Y. </a:t>
            </a:r>
            <a:r>
              <a:rPr lang="en-US" altLang="ko-KR" sz="1000" b="1" dirty="0" err="1">
                <a:latin typeface="+mn-ea"/>
                <a:ea typeface="+mn-ea"/>
              </a:rPr>
              <a:t>Cai</a:t>
            </a:r>
            <a:r>
              <a:rPr lang="en-US" altLang="ko-KR" sz="1000" b="1" dirty="0">
                <a:latin typeface="+mn-ea"/>
                <a:ea typeface="+mn-ea"/>
              </a:rPr>
              <a:t> et al., “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  <a:ea typeface="+mn-ea"/>
              </a:rPr>
              <a:t>Threshold Voltage </a:t>
            </a:r>
            <a:r>
              <a:rPr lang="en-US" altLang="ko-KR" sz="1000" b="1" dirty="0" smtClean="0">
                <a:solidFill>
                  <a:srgbClr val="FF0000"/>
                </a:solidFill>
                <a:latin typeface="+mn-ea"/>
                <a:ea typeface="+mn-ea"/>
              </a:rPr>
              <a:t>Distribution in 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  <a:ea typeface="+mn-ea"/>
              </a:rPr>
              <a:t>MLC </a:t>
            </a:r>
            <a:r>
              <a:rPr lang="en-US" altLang="ko-KR" sz="1000" b="1" dirty="0" smtClean="0">
                <a:solidFill>
                  <a:srgbClr val="FF0000"/>
                </a:solidFill>
                <a:latin typeface="+mn-ea"/>
                <a:ea typeface="+mn-ea"/>
              </a:rPr>
              <a:t>NAND</a:t>
            </a:r>
            <a:br>
              <a:rPr lang="en-US" altLang="ko-KR" sz="1000" b="1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en-US" altLang="ko-KR" sz="1000" b="1" dirty="0" smtClean="0">
                <a:solidFill>
                  <a:srgbClr val="FF0000"/>
                </a:solidFill>
                <a:latin typeface="+mn-ea"/>
                <a:ea typeface="+mn-ea"/>
              </a:rPr>
              <a:t>Flash Memory: Characterization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  <a:ea typeface="+mn-ea"/>
              </a:rPr>
              <a:t>, Analysis, and Modeling</a:t>
            </a:r>
            <a:r>
              <a:rPr lang="en-US" altLang="ko-KR" sz="1000" b="1" dirty="0" smtClean="0">
                <a:latin typeface="+mn-ea"/>
                <a:ea typeface="+mn-ea"/>
              </a:rPr>
              <a:t>”, DATE 2013, pp. 2.</a:t>
            </a:r>
            <a:endParaRPr lang="en-US" altLang="ko-KR" sz="1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Hot Issues in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Optimal Read Reference Voltage (</a:t>
            </a:r>
            <a:r>
              <a:rPr lang="en-US" altLang="ko-KR" dirty="0">
                <a:solidFill>
                  <a:srgbClr val="FF0000"/>
                </a:solidFill>
              </a:rPr>
              <a:t>OPT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 smtClean="0"/>
              <a:t>Is there a relation about between ‘OPT’ and ‘Retention age’?</a:t>
            </a:r>
          </a:p>
          <a:p>
            <a:pPr lvl="2"/>
            <a:r>
              <a:rPr lang="en-US" altLang="ko-KR" dirty="0" smtClean="0"/>
              <a:t>In figure 5, ‘OPT’ in each state on 40 days are more shifter than 0 days to left.</a:t>
            </a:r>
          </a:p>
          <a:p>
            <a:pPr lvl="2"/>
            <a:r>
              <a:rPr lang="en-US" altLang="ko-KR" dirty="0" smtClean="0"/>
              <a:t>This result is similarly with mean of threshold voltage distributions in each state on a flash cell.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780928"/>
            <a:ext cx="5616624" cy="286129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5" name="직선 연결선 4"/>
          <p:cNvCxnSpPr/>
          <p:nvPr/>
        </p:nvCxnSpPr>
        <p:spPr bwMode="auto">
          <a:xfrm>
            <a:off x="2843808" y="3933056"/>
            <a:ext cx="1800200" cy="288032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2843808" y="4221088"/>
            <a:ext cx="1800200" cy="144016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10" name="직선 연결선 9"/>
          <p:cNvCxnSpPr/>
          <p:nvPr/>
        </p:nvCxnSpPr>
        <p:spPr bwMode="auto">
          <a:xfrm>
            <a:off x="5364088" y="3068960"/>
            <a:ext cx="1800200" cy="144016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12" name="직선 연결선 11"/>
          <p:cNvCxnSpPr/>
          <p:nvPr/>
        </p:nvCxnSpPr>
        <p:spPr bwMode="auto">
          <a:xfrm>
            <a:off x="5364088" y="3501008"/>
            <a:ext cx="1440160" cy="1152128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7268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Typical Retention in NAND Flash Memory </a:t>
            </a:r>
            <a:r>
              <a:rPr lang="en-US" altLang="ko-KR" dirty="0" smtClean="0"/>
              <a:t>error </a:t>
            </a:r>
            <a:r>
              <a:rPr lang="en-US" altLang="ko-KR" dirty="0"/>
              <a:t>occurs due to the leakage of electrons stored in the Floating Gate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/>
              <a:t>This paper focuses on the problem of dealing </a:t>
            </a:r>
            <a:r>
              <a:rPr lang="en-US" altLang="ko-KR" dirty="0" smtClean="0"/>
              <a:t>retention </a:t>
            </a:r>
            <a:r>
              <a:rPr lang="en-US" altLang="ko-KR" dirty="0"/>
              <a:t>age varies depending on the distribution of the Threshold voltage in MLC NAND flash chip for 2y-nm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Using Retention Optimized Reading according to each of the State Voltage Retention State check in real time, and allows to modify the Voltage is maintained at the optimal level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Using the Data Retention Failure Recovery allows to recover for the Error has occurred Cell.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4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1 : Characterization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Characterization on section 3.3 </a:t>
                </a:r>
                <a:r>
                  <a:rPr lang="en-US" altLang="ko-KR" dirty="0"/>
                  <a:t>in the paper</a:t>
                </a:r>
              </a:p>
              <a:p>
                <a:pPr lvl="1"/>
                <a:r>
                  <a:rPr lang="en-US" altLang="ko-KR" b="1" dirty="0">
                    <a:solidFill>
                      <a:srgbClr val="FF0000"/>
                    </a:solidFill>
                  </a:rPr>
                  <a:t>Finding </a:t>
                </a:r>
                <a:r>
                  <a:rPr lang="en-US" altLang="ko-KR" b="1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US" altLang="ko-KR" b="1" dirty="0" smtClean="0"/>
                  <a:t> </a:t>
                </a:r>
                <a:r>
                  <a:rPr lang="en-US" altLang="ko-KR" dirty="0"/>
                  <a:t>: </a:t>
                </a:r>
                <a:r>
                  <a:rPr lang="en-US" altLang="ko-KR" dirty="0" smtClean="0"/>
                  <a:t>Both P1-P2 OPT and P2-P3 OPT become smaller over retention age.</a:t>
                </a:r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1)&lt;∆(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endParaRPr lang="en-US" altLang="ko-KR" dirty="0"/>
              </a:p>
              <a:p>
                <a:pPr lvl="1"/>
                <a:r>
                  <a:rPr lang="en-US" altLang="ko-KR" b="1" dirty="0">
                    <a:solidFill>
                      <a:srgbClr val="FF0000"/>
                    </a:solidFill>
                  </a:rPr>
                  <a:t>Finding </a:t>
                </a:r>
                <a:r>
                  <a:rPr lang="en-US" altLang="ko-KR" b="1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altLang="ko-KR" b="1" dirty="0" smtClean="0"/>
                  <a:t> </a:t>
                </a:r>
                <a:r>
                  <a:rPr lang="en-US" altLang="ko-KR" dirty="0"/>
                  <a:t>: </a:t>
                </a:r>
                <a:r>
                  <a:rPr lang="en-US" altLang="ko-KR" dirty="0" smtClean="0"/>
                  <a:t>P2-P3 OPT changes more significantly over retention age than P1-P2 OPT.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1)&lt;∆(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r>
                  <a:rPr lang="en-US" altLang="ko-KR" dirty="0" smtClean="0"/>
                  <a:t>2</a:t>
                </a:r>
                <a:r>
                  <a:rPr lang="en-US" altLang="ko-KR" baseline="30000" dirty="0" smtClean="0"/>
                  <a:t>nd</a:t>
                </a:r>
                <a:r>
                  <a:rPr lang="en-US" altLang="ko-KR" dirty="0" smtClean="0"/>
                  <a:t> Theorem </a:t>
                </a:r>
                <a:r>
                  <a:rPr lang="en-US" altLang="ko-KR" dirty="0"/>
                  <a:t>in the paper</a:t>
                </a:r>
              </a:p>
              <a:p>
                <a:pPr lvl="1"/>
                <a:r>
                  <a:rPr lang="en-US" altLang="ko-KR" dirty="0" smtClean="0"/>
                  <a:t>Changing the ‘OPT’ is related over the retention age.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7" t="-5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Hot Issues in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RBER for Suboptimal Read Reference Voltages.</a:t>
            </a:r>
          </a:p>
          <a:p>
            <a:pPr lvl="1"/>
            <a:r>
              <a:rPr lang="en-US" altLang="ko-KR" dirty="0" smtClean="0"/>
              <a:t>The flash controller uses a fixed read reference voltage for the entire flash memory, and is unaware of the distribution distortion caused by retention age.</a:t>
            </a:r>
          </a:p>
          <a:p>
            <a:pPr lvl="1"/>
            <a:r>
              <a:rPr lang="en-US" altLang="ko-KR" dirty="0" smtClean="0"/>
              <a:t>But, It can’t apply to entire block in the flash memory.</a:t>
            </a:r>
          </a:p>
          <a:p>
            <a:pPr lvl="2"/>
            <a:r>
              <a:rPr lang="en-US" altLang="ko-KR" dirty="0" smtClean="0"/>
              <a:t>First, the retention age of an individual block varies over time due to both environmental factors that might change rapidly.</a:t>
            </a:r>
          </a:p>
          <a:p>
            <a:pPr lvl="2"/>
            <a:r>
              <a:rPr lang="en-US" altLang="ko-KR" dirty="0" smtClean="0"/>
              <a:t>Second, different blocks are likely to be programmed at different times, and thus are likely to have different retention ages.</a:t>
            </a:r>
          </a:p>
          <a:p>
            <a:pPr lvl="1"/>
            <a:r>
              <a:rPr lang="en-US" altLang="ko-KR" dirty="0" smtClean="0"/>
              <a:t>Every retention threshold voltages on each blocks in the flash memory are different.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32" y="4509120"/>
            <a:ext cx="2025284" cy="166016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84" y="4509120"/>
            <a:ext cx="1851084" cy="13883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430" y="4502095"/>
            <a:ext cx="2160240" cy="186167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8" name="직선 화살표 연결선 7"/>
          <p:cNvCxnSpPr/>
          <p:nvPr/>
        </p:nvCxnSpPr>
        <p:spPr bwMode="auto">
          <a:xfrm>
            <a:off x="4860032" y="5360002"/>
            <a:ext cx="864096" cy="0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" name="직사각형 8"/>
          <p:cNvSpPr/>
          <p:nvPr/>
        </p:nvSpPr>
        <p:spPr bwMode="auto">
          <a:xfrm>
            <a:off x="1272341" y="4509120"/>
            <a:ext cx="3385993" cy="187220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7375" y="547584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</a:rPr>
              <a:t>Diversity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4852791" y="484318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</a:rPr>
              <a:t>Factor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 bwMode="auto">
          <a:xfrm>
            <a:off x="2275919" y="4335702"/>
            <a:ext cx="1378835" cy="34683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Suspects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6416029" y="4335702"/>
            <a:ext cx="1378835" cy="34683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Victims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47664" y="5975824"/>
            <a:ext cx="1279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</a:rPr>
              <a:t>Environments</a:t>
            </a:r>
            <a:endParaRPr lang="ko-KR" altLang="en-US" sz="1400" dirty="0"/>
          </a:p>
        </p:txBody>
      </p:sp>
      <p:sp>
        <p:nvSpPr>
          <p:cNvPr id="17" name="직사각형 16"/>
          <p:cNvSpPr/>
          <p:nvPr/>
        </p:nvSpPr>
        <p:spPr>
          <a:xfrm>
            <a:off x="3442182" y="5975823"/>
            <a:ext cx="782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</a:rPr>
              <a:t>Voltage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183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Hot Issues in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RBER for Suboptimal Read Reference Voltages.</a:t>
            </a:r>
          </a:p>
          <a:p>
            <a:pPr lvl="1"/>
            <a:r>
              <a:rPr lang="en-US" altLang="ko-KR" dirty="0" smtClean="0"/>
              <a:t>In figure 6, ‘RBER’ according to the ‘OPT’ is becoming increasingly stable over the time.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Fig. 6 shows the RBER obtained when reading the 28-day-old data with different OPTs, normalized to the RBER obtained when reading the data with the 28-day OPT.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22" y="2387149"/>
            <a:ext cx="5688632" cy="190594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5" name="직선 연결선 4"/>
          <p:cNvCxnSpPr/>
          <p:nvPr/>
        </p:nvCxnSpPr>
        <p:spPr bwMode="auto">
          <a:xfrm>
            <a:off x="2699792" y="2459157"/>
            <a:ext cx="4320480" cy="648072"/>
          </a:xfrm>
          <a:prstGeom prst="line">
            <a:avLst/>
          </a:prstGeom>
          <a:solidFill>
            <a:schemeClr val="accent2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7592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1 : Characterization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Characterization on section </a:t>
            </a:r>
            <a:r>
              <a:rPr lang="en-US" altLang="ko-KR" dirty="0" smtClean="0"/>
              <a:t>3.4 </a:t>
            </a:r>
            <a:r>
              <a:rPr lang="en-US" altLang="ko-KR" dirty="0"/>
              <a:t>in the paper</a:t>
            </a:r>
          </a:p>
          <a:p>
            <a:pPr lvl="1"/>
            <a:r>
              <a:rPr lang="en-US" altLang="ko-KR" b="1" dirty="0">
                <a:solidFill>
                  <a:srgbClr val="FF0000"/>
                </a:solidFill>
              </a:rPr>
              <a:t>Finding </a:t>
            </a:r>
            <a:r>
              <a:rPr lang="en-US" altLang="ko-KR" b="1" dirty="0" smtClean="0">
                <a:solidFill>
                  <a:srgbClr val="FF0000"/>
                </a:solidFill>
              </a:rPr>
              <a:t>6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: The optimal read reference voltage corresponding to one retention age is suboptimal for reading data with a different retention age.</a:t>
            </a:r>
            <a:endParaRPr lang="en-US" altLang="ko-KR" dirty="0"/>
          </a:p>
          <a:p>
            <a:pPr lvl="1"/>
            <a:r>
              <a:rPr lang="en-US" altLang="ko-KR" b="1" dirty="0" smtClean="0">
                <a:solidFill>
                  <a:srgbClr val="FF0000"/>
                </a:solidFill>
              </a:rPr>
              <a:t>Finding 7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: RBER becomes lower when the retention age for which the used read reference voltage is optimized becomes closer to the actual retention age of the data.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</a:t>
            </a:r>
            <a:r>
              <a:rPr lang="en-US" altLang="ko-KR" dirty="0"/>
              <a:t>Theorem in the </a:t>
            </a:r>
            <a:r>
              <a:rPr lang="en-US" altLang="ko-KR" dirty="0" smtClean="0"/>
              <a:t>paper</a:t>
            </a:r>
          </a:p>
          <a:p>
            <a:pPr lvl="1"/>
            <a:r>
              <a:rPr lang="en-US" altLang="ko-KR" dirty="0" smtClean="0"/>
              <a:t>Optimal </a:t>
            </a:r>
            <a:r>
              <a:rPr lang="en-US" altLang="ko-KR" dirty="0"/>
              <a:t>read reference voltage</a:t>
            </a:r>
            <a:r>
              <a:rPr lang="en-US" altLang="ko-KR" dirty="0" smtClean="0"/>
              <a:t> for reduce RBER is stable in progress gradually as a long time.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7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Hot Issues in This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Lifetime vs. RBER</a:t>
            </a:r>
          </a:p>
          <a:p>
            <a:pPr lvl="1"/>
            <a:r>
              <a:rPr lang="en-US" altLang="ko-KR" dirty="0" smtClean="0"/>
              <a:t>In figure 7, There are distinct stage on RBER state for check to allow limitation range in OPT.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b="1" dirty="0">
                <a:solidFill>
                  <a:srgbClr val="FF0000"/>
                </a:solidFill>
              </a:rPr>
              <a:t>Finding </a:t>
            </a:r>
            <a:r>
              <a:rPr lang="en-US" altLang="ko-KR" b="1" dirty="0" smtClean="0">
                <a:solidFill>
                  <a:srgbClr val="FF0000"/>
                </a:solidFill>
              </a:rPr>
              <a:t>8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: The P/E-cycle lifetime of flash memory can be extended if the optimal read reference voltage that corresponds to the retention age of the data is used.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30" y="2204864"/>
            <a:ext cx="5544616" cy="239729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6" name="직선 화살표 연결선 5"/>
          <p:cNvCxnSpPr/>
          <p:nvPr/>
        </p:nvCxnSpPr>
        <p:spPr bwMode="auto">
          <a:xfrm flipV="1">
            <a:off x="1475656" y="3573016"/>
            <a:ext cx="936104" cy="504056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 bwMode="auto">
              <a:xfrm>
                <a:off x="916862" y="4077072"/>
                <a:ext cx="861476" cy="65060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</a:rPr>
                  <a:t>0.001</a:t>
                </a:r>
              </a:p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ko-KR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</a:rPr>
                      <m:t>𝟏</m:t>
                    </m:r>
                    <m:sSup>
                      <m:sSupPr>
                        <m:ctrlPr>
                          <a:rPr kumimoji="1" lang="en-US" altLang="ko-KR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1" lang="en-US" altLang="ko-KR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e>
                      <m:sup>
                        <m:r>
                          <a:rPr kumimoji="1" lang="en-US" altLang="ko-KR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  <m:t>−</m:t>
                        </m:r>
                        <m:r>
                          <a:rPr kumimoji="1" lang="en-US" altLang="ko-KR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ko-KR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</a:rPr>
                  <a:t>)</a:t>
                </a:r>
                <a:endParaRPr kumimoji="1" lang="ko-KR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862" y="4077072"/>
                <a:ext cx="861476" cy="650604"/>
              </a:xfrm>
              <a:prstGeom prst="rect">
                <a:avLst/>
              </a:prstGeom>
              <a:blipFill rotWithShape="0">
                <a:blip r:embed="rId3"/>
                <a:stretch>
                  <a:fillRect l="-4861" t="-3670" r="-4861" b="-12844"/>
                </a:stretch>
              </a:blipFill>
              <a:ln w="127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직사각형 7"/>
          <p:cNvSpPr/>
          <p:nvPr/>
        </p:nvSpPr>
        <p:spPr bwMode="auto">
          <a:xfrm>
            <a:off x="3491880" y="2492896"/>
            <a:ext cx="792088" cy="65060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smtClean="0">
                <a:latin typeface="+mn-ea"/>
                <a:ea typeface="+mn-ea"/>
              </a:rPr>
              <a:t>Minimum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Limit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smtClean="0">
                <a:latin typeface="+mn-ea"/>
                <a:ea typeface="+mn-ea"/>
              </a:rPr>
              <a:t>(0-day)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4409356" y="2492896"/>
            <a:ext cx="792088" cy="65060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smtClean="0">
                <a:latin typeface="+mn-ea"/>
                <a:ea typeface="+mn-ea"/>
              </a:rPr>
              <a:t>Maximum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Limit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smtClean="0">
                <a:latin typeface="+mn-ea"/>
                <a:ea typeface="+mn-ea"/>
              </a:rPr>
              <a:t>(7-day)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727684" y="4915947"/>
            <a:ext cx="1368152" cy="32530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smtClean="0">
                <a:latin typeface="+mn-ea"/>
                <a:ea typeface="+mn-ea"/>
              </a:rPr>
              <a:t>All OPT are safe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3347864" y="4915947"/>
            <a:ext cx="2070856" cy="32530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smtClean="0">
                <a:latin typeface="+mn-ea"/>
                <a:ea typeface="+mn-ea"/>
              </a:rPr>
              <a:t>Some OPT are dangerous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5652120" y="4915947"/>
            <a:ext cx="2070856" cy="32530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smtClean="0">
                <a:latin typeface="+mn-ea"/>
                <a:ea typeface="+mn-ea"/>
              </a:rPr>
              <a:t>All OPT are dangerous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cxnSp>
        <p:nvCxnSpPr>
          <p:cNvPr id="13" name="직선 화살표 연결선 12"/>
          <p:cNvCxnSpPr>
            <a:stCxn id="10" idx="0"/>
          </p:cNvCxnSpPr>
          <p:nvPr/>
        </p:nvCxnSpPr>
        <p:spPr bwMode="auto">
          <a:xfrm flipV="1">
            <a:off x="2411760" y="3832699"/>
            <a:ext cx="836228" cy="1083248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직선 화살표 연결선 14"/>
          <p:cNvCxnSpPr>
            <a:stCxn id="11" idx="0"/>
          </p:cNvCxnSpPr>
          <p:nvPr/>
        </p:nvCxnSpPr>
        <p:spPr bwMode="auto">
          <a:xfrm flipV="1">
            <a:off x="4383292" y="3832699"/>
            <a:ext cx="133524" cy="1083248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직선 화살표 연결선 16"/>
          <p:cNvCxnSpPr>
            <a:stCxn id="12" idx="0"/>
          </p:cNvCxnSpPr>
          <p:nvPr/>
        </p:nvCxnSpPr>
        <p:spPr bwMode="auto">
          <a:xfrm flipH="1" flipV="1">
            <a:off x="6084168" y="3832699"/>
            <a:ext cx="603380" cy="1083248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0209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1 : Characterization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Conclusions for theorems</a:t>
            </a:r>
          </a:p>
          <a:p>
            <a:pPr lvl="1"/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Theorem : </a:t>
            </a:r>
            <a:r>
              <a:rPr lang="en-US" altLang="ko-KR" b="1" u="sng" dirty="0">
                <a:solidFill>
                  <a:srgbClr val="FF0000"/>
                </a:solidFill>
              </a:rPr>
              <a:t>Retention loss problem</a:t>
            </a:r>
            <a:r>
              <a:rPr lang="en-US" altLang="ko-KR" dirty="0"/>
              <a:t> is related on the ‘TAT’ and ‘charge de-trapping</a:t>
            </a:r>
            <a:r>
              <a:rPr lang="en-US" altLang="ko-KR" dirty="0" smtClean="0"/>
              <a:t>’. (</a:t>
            </a:r>
            <a:r>
              <a:rPr lang="en-US" altLang="ko-KR" dirty="0" smtClean="0">
                <a:solidFill>
                  <a:srgbClr val="FF0000"/>
                </a:solidFill>
              </a:rPr>
              <a:t>Finding 1, 2, 3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Theorem </a:t>
            </a:r>
            <a:r>
              <a:rPr lang="en-US" altLang="ko-KR" dirty="0"/>
              <a:t>: </a:t>
            </a:r>
            <a:r>
              <a:rPr lang="en-US" altLang="ko-KR" b="1" u="sng" dirty="0">
                <a:solidFill>
                  <a:srgbClr val="FF0000"/>
                </a:solidFill>
              </a:rPr>
              <a:t>Changing the ‘OPT’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is related </a:t>
            </a:r>
            <a:r>
              <a:rPr lang="en-US" altLang="ko-KR" dirty="0" smtClean="0"/>
              <a:t>by the </a:t>
            </a:r>
            <a:r>
              <a:rPr lang="en-US" altLang="ko-KR" dirty="0"/>
              <a:t>retention age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FF0000"/>
                </a:solidFill>
              </a:rPr>
              <a:t>Finding 4, 5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Theorem : </a:t>
            </a:r>
            <a:r>
              <a:rPr lang="en-US" altLang="ko-KR" b="1" u="sng" dirty="0">
                <a:solidFill>
                  <a:srgbClr val="FF0000"/>
                </a:solidFill>
              </a:rPr>
              <a:t>Optimal read reference voltage for reduce RBER</a:t>
            </a:r>
            <a:r>
              <a:rPr lang="en-US" altLang="ko-KR" dirty="0"/>
              <a:t> is stable in progress gradually as a long time</a:t>
            </a:r>
            <a:r>
              <a:rPr lang="en-US" altLang="ko-KR" dirty="0" smtClean="0"/>
              <a:t>. (</a:t>
            </a:r>
            <a:r>
              <a:rPr lang="en-US" altLang="ko-KR" dirty="0" smtClean="0">
                <a:solidFill>
                  <a:srgbClr val="FF0000"/>
                </a:solidFill>
              </a:rPr>
              <a:t>Finding 6, 7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Theorem : </a:t>
            </a:r>
            <a:r>
              <a:rPr lang="en-US" altLang="ko-KR" b="1" u="sng" dirty="0" smtClean="0">
                <a:solidFill>
                  <a:srgbClr val="FF0000"/>
                </a:solidFill>
              </a:rPr>
              <a:t>Lifetime on P/E cycle of the flash memory</a:t>
            </a:r>
            <a:r>
              <a:rPr lang="en-US" altLang="ko-KR" dirty="0" smtClean="0"/>
              <a:t> can be improved over the time by using the ‘OPT’ in daily. (</a:t>
            </a:r>
            <a:r>
              <a:rPr lang="en-US" altLang="ko-KR" dirty="0" smtClean="0">
                <a:solidFill>
                  <a:srgbClr val="FF0000"/>
                </a:solidFill>
              </a:rPr>
              <a:t>Finding 8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1816839" y="4941168"/>
            <a:ext cx="5653198" cy="84489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+mn-ea"/>
                <a:ea typeface="+mn-ea"/>
              </a:rPr>
              <a:t>It must get the threshold voltage for everything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+mn-ea"/>
                <a:ea typeface="+mn-ea"/>
              </a:rPr>
              <a:t>about retention problem. 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7" name="아래쪽 화살표 6"/>
          <p:cNvSpPr/>
          <p:nvPr/>
        </p:nvSpPr>
        <p:spPr bwMode="auto">
          <a:xfrm>
            <a:off x="4283398" y="4005064"/>
            <a:ext cx="720080" cy="79208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82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1 : Characterization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Threshold voltage on flash memory cell is very important for retention loss problem and OPT, lifetime.</a:t>
            </a:r>
          </a:p>
          <a:p>
            <a:endParaRPr lang="en-US" altLang="ko-KR" dirty="0"/>
          </a:p>
          <a:p>
            <a:r>
              <a:rPr lang="en-US" altLang="ko-KR" dirty="0" smtClean="0"/>
              <a:t>How to retention the threshold voltage in flash memory cells exactly and periodically?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51270"/>
            <a:ext cx="2520280" cy="32626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40" y="3886459"/>
            <a:ext cx="1991589" cy="1684883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98" y="3980136"/>
            <a:ext cx="123825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1941" y="5260518"/>
            <a:ext cx="84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Speaker</a:t>
            </a:r>
          </a:p>
          <a:p>
            <a:pPr algn="ctr"/>
            <a:r>
              <a:rPr lang="en-US" altLang="ko-KR" sz="1400" dirty="0" smtClean="0">
                <a:latin typeface="+mn-lt"/>
              </a:rPr>
              <a:t>‘Dyson’</a:t>
            </a:r>
            <a:endParaRPr lang="ko-KR" altLang="en-US" dirty="0" smtClean="0">
              <a:latin typeface="+mn-lt"/>
            </a:endParaRPr>
          </a:p>
        </p:txBody>
      </p:sp>
      <p:cxnSp>
        <p:nvCxnSpPr>
          <p:cNvPr id="11" name="직선 화살표 연결선 10"/>
          <p:cNvCxnSpPr/>
          <p:nvPr/>
        </p:nvCxnSpPr>
        <p:spPr bwMode="auto">
          <a:xfrm>
            <a:off x="5154416" y="4589736"/>
            <a:ext cx="680045" cy="0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83" y="3635690"/>
            <a:ext cx="432048" cy="43204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00" y="3486906"/>
            <a:ext cx="432048" cy="43204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61" y="3950097"/>
            <a:ext cx="432048" cy="43204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78" y="4728901"/>
            <a:ext cx="432048" cy="4320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39805" y="5660347"/>
            <a:ext cx="172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Threshold Voltage</a:t>
            </a:r>
            <a:endParaRPr lang="ko-KR" altLang="en-US" dirty="0" smtClean="0">
              <a:latin typeface="+mn-lt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517" y="3514221"/>
            <a:ext cx="1030583" cy="1244333"/>
          </a:xfrm>
          <a:prstGeom prst="rect">
            <a:avLst/>
          </a:prstGeom>
        </p:spPr>
      </p:pic>
      <p:sp>
        <p:nvSpPr>
          <p:cNvPr id="22" name="구름 모양 설명선 21"/>
          <p:cNvSpPr/>
          <p:nvPr/>
        </p:nvSpPr>
        <p:spPr bwMode="auto">
          <a:xfrm>
            <a:off x="473255" y="3149739"/>
            <a:ext cx="2520280" cy="2058368"/>
          </a:xfrm>
          <a:prstGeom prst="cloudCallout">
            <a:avLst>
              <a:gd name="adj1" fmla="val 76220"/>
              <a:gd name="adj2" fmla="val 16411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5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2 : Optimization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Retention Optimized Reading (</a:t>
            </a:r>
            <a:r>
              <a:rPr lang="en-US" altLang="ko-KR" dirty="0" smtClean="0">
                <a:solidFill>
                  <a:srgbClr val="FF0000"/>
                </a:solidFill>
              </a:rPr>
              <a:t>ROR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b="1" dirty="0" smtClean="0">
                <a:solidFill>
                  <a:srgbClr val="FF0000"/>
                </a:solidFill>
              </a:rPr>
              <a:t>Observation 1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: Flash read latency can be reduced by minimizing the number of read retries.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43808" y="2204864"/>
                <a:ext cx="3019801" cy="56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𝑟𝑒𝑎𝑑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𝐸𝐶𝐶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𝑓𝑙𝑎𝑠h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04864"/>
                <a:ext cx="3019801" cy="5669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562" y="3118926"/>
            <a:ext cx="2420688" cy="316759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7" name="타원 6"/>
          <p:cNvSpPr/>
          <p:nvPr/>
        </p:nvSpPr>
        <p:spPr bwMode="auto">
          <a:xfrm>
            <a:off x="2843808" y="2281845"/>
            <a:ext cx="576064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4378870" y="2281845"/>
            <a:ext cx="576064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5076056" y="2281845"/>
            <a:ext cx="652607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2329462"/>
            <a:ext cx="1310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Read Latency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" name="직선 화살표 연결선 11"/>
          <p:cNvCxnSpPr>
            <a:stCxn id="4" idx="1"/>
            <a:endCxn id="10" idx="3"/>
          </p:cNvCxnSpPr>
          <p:nvPr/>
        </p:nvCxnSpPr>
        <p:spPr bwMode="auto">
          <a:xfrm flipH="1" flipV="1">
            <a:off x="2210005" y="2483351"/>
            <a:ext cx="633803" cy="4988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744222" y="4476361"/>
            <a:ext cx="2189361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Error Correction Latency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4221" y="3312538"/>
            <a:ext cx="2189361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Time to read the data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꺾인 연결선 16"/>
          <p:cNvCxnSpPr>
            <a:stCxn id="9" idx="4"/>
            <a:endCxn id="15" idx="0"/>
          </p:cNvCxnSpPr>
          <p:nvPr/>
        </p:nvCxnSpPr>
        <p:spPr bwMode="auto">
          <a:xfrm rot="16200000" flipH="1">
            <a:off x="5321309" y="2794944"/>
            <a:ext cx="598645" cy="436542"/>
          </a:xfrm>
          <a:prstGeom prst="bentConnector3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꺾인 연결선 18"/>
          <p:cNvCxnSpPr>
            <a:stCxn id="8" idx="0"/>
            <a:endCxn id="14" idx="3"/>
          </p:cNvCxnSpPr>
          <p:nvPr/>
        </p:nvCxnSpPr>
        <p:spPr bwMode="auto">
          <a:xfrm rot="16200000" flipH="1">
            <a:off x="4626039" y="2322707"/>
            <a:ext cx="2348405" cy="2266681"/>
          </a:xfrm>
          <a:prstGeom prst="bentConnector4">
            <a:avLst>
              <a:gd name="adj1" fmla="val -9734"/>
              <a:gd name="adj2" fmla="val 112102"/>
            </a:avLst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직선 화살표 연결선 22"/>
          <p:cNvCxnSpPr>
            <a:endCxn id="15" idx="1"/>
          </p:cNvCxnSpPr>
          <p:nvPr/>
        </p:nvCxnSpPr>
        <p:spPr bwMode="auto">
          <a:xfrm flipV="1">
            <a:off x="3419872" y="3466427"/>
            <a:ext cx="1324349" cy="4424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" name="오른쪽 중괄호 23"/>
          <p:cNvSpPr/>
          <p:nvPr/>
        </p:nvSpPr>
        <p:spPr bwMode="auto">
          <a:xfrm>
            <a:off x="3458671" y="3803945"/>
            <a:ext cx="769779" cy="2073327"/>
          </a:xfrm>
          <a:prstGeom prst="rightBrace">
            <a:avLst>
              <a:gd name="adj1" fmla="val 44487"/>
              <a:gd name="adj2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/>
          <p:cNvCxnSpPr>
            <a:stCxn id="24" idx="1"/>
            <a:endCxn id="14" idx="1"/>
          </p:cNvCxnSpPr>
          <p:nvPr/>
        </p:nvCxnSpPr>
        <p:spPr bwMode="auto">
          <a:xfrm flipV="1">
            <a:off x="4228450" y="4630250"/>
            <a:ext cx="515772" cy="210359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418523" y="2943205"/>
            <a:ext cx="40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+mn-lt"/>
              </a:rPr>
              <a:t>①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18523" y="4137805"/>
            <a:ext cx="40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+mn-lt"/>
              </a:rPr>
              <a:t>②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3447" y="234398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(4)</a:t>
            </a:r>
            <a:endParaRPr lang="ko-KR" altLang="en-US" sz="1400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45034" y="3633614"/>
            <a:ext cx="1310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(Constant)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5034" y="4797152"/>
            <a:ext cx="1310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(Variable)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5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2 : Optimization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Optimized Reading (</a:t>
            </a:r>
            <a:r>
              <a:rPr lang="en-US" altLang="ko-KR" dirty="0">
                <a:solidFill>
                  <a:srgbClr val="FF0000"/>
                </a:solidFill>
              </a:rPr>
              <a:t>ROR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b="1" dirty="0">
                <a:solidFill>
                  <a:srgbClr val="FF0000"/>
                </a:solidFill>
              </a:rPr>
              <a:t>Observation </a:t>
            </a:r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: The number of read-retries can be reduced by using a closer-to-optimal starting read reference voltage.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en-US" altLang="ko-KR" dirty="0" smtClean="0"/>
              <a:t>It</a:t>
            </a:r>
            <a:r>
              <a:rPr lang="ko-KR" altLang="en-US" dirty="0"/>
              <a:t> </a:t>
            </a:r>
            <a:r>
              <a:rPr lang="en-US" altLang="ko-KR" dirty="0" smtClean="0"/>
              <a:t>really needs the exactly starting read reference</a:t>
            </a:r>
            <a:br>
              <a:rPr lang="en-US" altLang="ko-KR" dirty="0" smtClean="0"/>
            </a:br>
            <a:r>
              <a:rPr lang="en-US" altLang="ko-KR" dirty="0" smtClean="0"/>
              <a:t>voltage for minimum control count.</a:t>
            </a:r>
            <a:br>
              <a:rPr lang="en-US" altLang="ko-KR" dirty="0" smtClean="0"/>
            </a:br>
            <a:r>
              <a:rPr lang="en-US" altLang="ko-KR" dirty="0" smtClean="0"/>
              <a:t>(for observation 1)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75684" y="2401724"/>
                <a:ext cx="33958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𝑐𝑜𝑟𝑟𝑒𝑐𝑡𝑎𝑏𝑙𝑒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ko-KR" altLang="en-US" sz="2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84" y="2401724"/>
                <a:ext cx="3395866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1257" r="-898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53447" y="240172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(5)</a:t>
            </a:r>
            <a:endParaRPr lang="ko-KR" altLang="en-US" sz="1400" dirty="0" smtClean="0">
              <a:latin typeface="+mn-lt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2875684" y="2391852"/>
            <a:ext cx="328164" cy="3699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3491880" y="2391852"/>
            <a:ext cx="695328" cy="3699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4355976" y="2391852"/>
            <a:ext cx="1362788" cy="3699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5900020" y="2391852"/>
            <a:ext cx="328164" cy="3699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22" y="2329716"/>
            <a:ext cx="155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Minimum Control Count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직선 화살표 연결선 10"/>
          <p:cNvCxnSpPr>
            <a:stCxn id="4" idx="1"/>
            <a:endCxn id="10" idx="3"/>
          </p:cNvCxnSpPr>
          <p:nvPr/>
        </p:nvCxnSpPr>
        <p:spPr bwMode="auto">
          <a:xfrm flipH="1">
            <a:off x="2234735" y="2555613"/>
            <a:ext cx="640949" cy="35713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79712" y="3212976"/>
            <a:ext cx="1715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Starting Read Reference Voltage</a:t>
            </a:r>
          </a:p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ko-KR" altLang="en-US" sz="1400" dirty="0" smtClean="0">
                <a:solidFill>
                  <a:srgbClr val="FF0000"/>
                </a:solidFill>
              </a:rPr>
              <a:t>★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</a:rPr>
              <a:t>★</a:t>
            </a:r>
            <a:r>
              <a:rPr lang="ko-KR" altLang="en-US" sz="1400" dirty="0">
                <a:solidFill>
                  <a:srgbClr val="FF0000"/>
                </a:solidFill>
              </a:rPr>
              <a:t> ★</a:t>
            </a:r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)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0688" y="3225842"/>
            <a:ext cx="1715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Maximum Read Reference Voltage in Allowed Range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5092" y="3225842"/>
            <a:ext cx="1715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Minimal Step Size for decrease in each time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직선 화살표 연결선 17"/>
          <p:cNvCxnSpPr>
            <a:stCxn id="7" idx="4"/>
          </p:cNvCxnSpPr>
          <p:nvPr/>
        </p:nvCxnSpPr>
        <p:spPr bwMode="auto">
          <a:xfrm flipH="1">
            <a:off x="3229309" y="2761764"/>
            <a:ext cx="610235" cy="451212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" name="직선 화살표 연결선 20"/>
          <p:cNvCxnSpPr>
            <a:stCxn id="8" idx="4"/>
            <a:endCxn id="16" idx="0"/>
          </p:cNvCxnSpPr>
          <p:nvPr/>
        </p:nvCxnSpPr>
        <p:spPr bwMode="auto">
          <a:xfrm flipH="1">
            <a:off x="4878318" y="2761764"/>
            <a:ext cx="159052" cy="464078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직선 화살표 연결선 23"/>
          <p:cNvCxnSpPr>
            <a:stCxn id="9" idx="4"/>
          </p:cNvCxnSpPr>
          <p:nvPr/>
        </p:nvCxnSpPr>
        <p:spPr bwMode="auto">
          <a:xfrm>
            <a:off x="6064102" y="2761764"/>
            <a:ext cx="345338" cy="451212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47511"/>
            <a:ext cx="2348880" cy="2348880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 bwMode="auto">
          <a:xfrm>
            <a:off x="6236771" y="4077072"/>
            <a:ext cx="2209447" cy="2209447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직선 연결선 29"/>
          <p:cNvCxnSpPr/>
          <p:nvPr/>
        </p:nvCxnSpPr>
        <p:spPr bwMode="auto">
          <a:xfrm flipH="1">
            <a:off x="6271550" y="4094067"/>
            <a:ext cx="2233236" cy="2192452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7618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2 : Optimization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Optimized Reading (</a:t>
            </a:r>
            <a:r>
              <a:rPr lang="en-US" altLang="ko-KR" dirty="0">
                <a:solidFill>
                  <a:srgbClr val="FF0000"/>
                </a:solidFill>
              </a:rPr>
              <a:t>ROR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b="1" dirty="0">
                <a:solidFill>
                  <a:srgbClr val="FF0000"/>
                </a:solidFill>
              </a:rPr>
              <a:t>Observation </a:t>
            </a:r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r>
              <a:rPr lang="en-US" altLang="ko-KR" b="1" dirty="0" smtClean="0"/>
              <a:t> </a:t>
            </a:r>
            <a:r>
              <a:rPr lang="en-US" altLang="ko-KR" dirty="0"/>
              <a:t>: </a:t>
            </a:r>
            <a:r>
              <a:rPr lang="en-US" altLang="ko-KR" dirty="0" smtClean="0"/>
              <a:t>The optimal read reference voltages of pages in the same block are close, while those of pages in different blocks are not.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Workloads : FIU, MSR-Cambridge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54" y="2492896"/>
            <a:ext cx="6912768" cy="255352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954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Reviewer’s History..</a:t>
            </a:r>
            <a:endParaRPr lang="ko-KR" altLang="en-US" dirty="0"/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89" y="3075108"/>
            <a:ext cx="3190875" cy="1114425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9" y="1302363"/>
            <a:ext cx="4248472" cy="78175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273110"/>
            <a:ext cx="4763939" cy="62293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44" y="3082040"/>
            <a:ext cx="3900121" cy="89532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304" y="4163363"/>
            <a:ext cx="3600400" cy="78379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835" y="5157192"/>
            <a:ext cx="4605338" cy="65246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489" y="1719277"/>
            <a:ext cx="3228975" cy="6286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945844" y="42890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+mn-lt"/>
              </a:rPr>
              <a:t>- Arrhenius’s Law -</a:t>
            </a:r>
            <a:endParaRPr lang="ko-KR" altLang="en-US" dirty="0" smtClean="0">
              <a:latin typeface="+mn-lt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5519489" y="2896041"/>
            <a:ext cx="3228975" cy="190111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13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2 : Optimization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Optimized Reading (</a:t>
            </a:r>
            <a:r>
              <a:rPr lang="en-US" altLang="ko-KR" dirty="0">
                <a:solidFill>
                  <a:srgbClr val="FF0000"/>
                </a:solidFill>
              </a:rPr>
              <a:t>ROR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b="1" dirty="0" smtClean="0">
                <a:solidFill>
                  <a:srgbClr val="FF0000"/>
                </a:solidFill>
              </a:rPr>
              <a:t>Observation </a:t>
            </a:r>
            <a:r>
              <a:rPr lang="en-US" altLang="ko-KR" b="1" dirty="0">
                <a:solidFill>
                  <a:srgbClr val="FF0000"/>
                </a:solidFill>
              </a:rPr>
              <a:t>4</a:t>
            </a:r>
            <a:r>
              <a:rPr lang="en-US" altLang="ko-KR" b="1" dirty="0"/>
              <a:t> </a:t>
            </a:r>
            <a:r>
              <a:rPr lang="en-US" altLang="ko-KR" dirty="0"/>
              <a:t>: The optimal read reference voltage of pages in a block is upper-bounded by the optimal read reference voltage of the last-programmed page.</a:t>
            </a:r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592161"/>
            <a:ext cx="5616624" cy="149206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19587" y="6104329"/>
            <a:ext cx="2448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+mn-lt"/>
              </a:rPr>
              <a:t>Contents of page </a:t>
            </a:r>
            <a:r>
              <a:rPr lang="en-US" altLang="ko-KR" sz="1200" dirty="0" smtClean="0">
                <a:solidFill>
                  <a:srgbClr val="FF0000"/>
                </a:solidFill>
                <a:latin typeface="+mn-lt"/>
              </a:rPr>
              <a:t>6</a:t>
            </a:r>
            <a:r>
              <a:rPr lang="en-US" altLang="ko-KR" sz="1200" dirty="0" smtClean="0">
                <a:latin typeface="+mn-lt"/>
              </a:rPr>
              <a:t> in this paper</a:t>
            </a:r>
            <a:endParaRPr lang="ko-KR" altLang="en-US" sz="1200" dirty="0" smtClean="0">
              <a:latin typeface="+mn-lt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4860602" y="4808185"/>
            <a:ext cx="2591718" cy="288032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835696" y="5096217"/>
            <a:ext cx="5616624" cy="242894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1823110" y="5339111"/>
            <a:ext cx="2677452" cy="242894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464906" y="4884914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★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403648" y="2767800"/>
            <a:ext cx="6696744" cy="1008112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5865" y="2581216"/>
            <a:ext cx="949831" cy="37316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</a:rPr>
              <a:t>Block</a:t>
            </a:r>
            <a:endParaRPr kumimoji="1" lang="ko-KR" altLang="en-US" sz="1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979712" y="2954384"/>
            <a:ext cx="576064" cy="402608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2810748" y="2950759"/>
            <a:ext cx="576064" cy="40260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3616422" y="2954939"/>
            <a:ext cx="576064" cy="40260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4422096" y="2960396"/>
            <a:ext cx="576064" cy="40260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6303096" y="2960396"/>
            <a:ext cx="576064" cy="40260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7108911" y="2954423"/>
            <a:ext cx="576064" cy="402608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936820" y="3402033"/>
            <a:ext cx="661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+mn-ea"/>
                <a:ea typeface="+mn-ea"/>
              </a:rPr>
              <a:t>Page 0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766139" y="3402033"/>
            <a:ext cx="6618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+mn-ea"/>
                <a:ea typeface="+mn-ea"/>
              </a:rPr>
              <a:t>Page 1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571587" y="3404897"/>
            <a:ext cx="6618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+mn-ea"/>
                <a:ea typeface="+mn-ea"/>
              </a:rPr>
              <a:t>Page 2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377035" y="3411088"/>
            <a:ext cx="6618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+mn-ea"/>
                <a:ea typeface="+mn-ea"/>
              </a:rPr>
              <a:t>Page 3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179865" y="3402033"/>
            <a:ext cx="831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+mn-ea"/>
                <a:ea typeface="+mn-ea"/>
              </a:rPr>
              <a:t>Page 254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981060" y="3402033"/>
            <a:ext cx="831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+mn-ea"/>
                <a:ea typeface="+mn-ea"/>
              </a:rPr>
              <a:t>Page 255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6368" y="2891782"/>
            <a:ext cx="104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/>
              <a:t>……</a:t>
            </a:r>
            <a:endParaRPr lang="ko-KR" altLang="en-US" sz="2800" b="1" dirty="0" smtClean="0">
              <a:latin typeface="+mn-lt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316375" y="2420888"/>
            <a:ext cx="4989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+mn-ea"/>
                <a:ea typeface="+mn-ea"/>
              </a:rPr>
              <a:t>Small threshold voltage differences between ‘Page 0’ and ‘Page 255’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514469" y="4028966"/>
            <a:ext cx="2475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+mn-ea"/>
                <a:ea typeface="+mn-ea"/>
              </a:rPr>
              <a:t>Maximum retention age &lt; 1 day</a:t>
            </a:r>
            <a:endParaRPr lang="ko-KR" altLang="en-US" sz="1200" dirty="0">
              <a:latin typeface="+mn-ea"/>
              <a:ea typeface="+mn-ea"/>
            </a:endParaRPr>
          </a:p>
        </p:txBody>
      </p:sp>
      <p:cxnSp>
        <p:nvCxnSpPr>
          <p:cNvPr id="28" name="직선 연결선 27"/>
          <p:cNvCxnSpPr/>
          <p:nvPr/>
        </p:nvCxnSpPr>
        <p:spPr bwMode="auto">
          <a:xfrm>
            <a:off x="2267744" y="3688087"/>
            <a:ext cx="0" cy="479378"/>
          </a:xfrm>
          <a:prstGeom prst="line">
            <a:avLst/>
          </a:prstGeom>
          <a:solidFill>
            <a:schemeClr val="accent2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7382497" y="3688087"/>
            <a:ext cx="0" cy="479378"/>
          </a:xfrm>
          <a:prstGeom prst="line">
            <a:avLst/>
          </a:prstGeom>
          <a:solidFill>
            <a:schemeClr val="accent2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직선 화살표 연결선 30"/>
          <p:cNvCxnSpPr/>
          <p:nvPr/>
        </p:nvCxnSpPr>
        <p:spPr bwMode="auto">
          <a:xfrm>
            <a:off x="2267744" y="4005064"/>
            <a:ext cx="5114753" cy="0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FF0000"/>
            </a:solidFill>
            <a:prstDash val="dash"/>
            <a:round/>
            <a:headEnd type="triangl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505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2 : Optimization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Optimized Reading (</a:t>
            </a:r>
            <a:r>
              <a:rPr lang="en-US" altLang="ko-KR" dirty="0">
                <a:solidFill>
                  <a:srgbClr val="FF0000"/>
                </a:solidFill>
              </a:rPr>
              <a:t>ROR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 smtClean="0"/>
              <a:t>Online pre-optimization algorith</a:t>
            </a:r>
            <a:r>
              <a:rPr lang="en-US" altLang="ko-KR" dirty="0"/>
              <a:t>m</a:t>
            </a:r>
            <a:endParaRPr lang="en-US" altLang="ko-KR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smtClean="0"/>
              <a:t>Initialization</a:t>
            </a:r>
          </a:p>
          <a:p>
            <a:pPr marL="1371600" lvl="3" indent="0">
              <a:buNone/>
            </a:pPr>
            <a:r>
              <a:rPr lang="en-US" altLang="ko-KR" sz="1400" dirty="0" smtClean="0">
                <a:sym typeface="Wingdings" panose="05000000000000000000" pitchFamily="2" charset="2"/>
              </a:rPr>
              <a:t> </a:t>
            </a:r>
            <a:r>
              <a:rPr lang="en-US" altLang="ko-KR" sz="1400" dirty="0" smtClean="0"/>
              <a:t>The flash controller first reads page 255 with any default read reference voltage.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smtClean="0"/>
              <a:t>Try with a lower/higher read reference voltage</a:t>
            </a:r>
          </a:p>
          <a:p>
            <a:pPr marL="1371600" lvl="3" indent="0">
              <a:buNone/>
            </a:pPr>
            <a:r>
              <a:rPr lang="en-US" altLang="ko-KR" sz="1400" dirty="0" smtClean="0">
                <a:sym typeface="Wingdings" panose="05000000000000000000" pitchFamily="2" charset="2"/>
              </a:rPr>
              <a:t> </a:t>
            </a:r>
            <a:r>
              <a:rPr lang="en-US" altLang="ko-KR" sz="1400" dirty="0" smtClean="0"/>
              <a:t>Find the optimal read reference voltage on the lowest RBER.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smtClean="0"/>
              <a:t>Record the optimal read reference voltage.</a:t>
            </a:r>
          </a:p>
          <a:p>
            <a:pPr marL="1371600" lvl="3" indent="0">
              <a:buNone/>
            </a:pPr>
            <a:r>
              <a:rPr lang="en-US" altLang="ko-KR" sz="1400" dirty="0" smtClean="0">
                <a:sym typeface="Wingdings" panose="05000000000000000000" pitchFamily="2" charset="2"/>
              </a:rPr>
              <a:t> Apply the recorded OPT to target block.</a:t>
            </a:r>
            <a:endParaRPr lang="en-US" altLang="ko-KR" sz="1400" dirty="0" smtClean="0"/>
          </a:p>
          <a:p>
            <a:pPr lvl="2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868627"/>
            <a:ext cx="6574196" cy="215266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462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2 : Optimization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Optimized Reading (</a:t>
            </a:r>
            <a:r>
              <a:rPr lang="en-US" altLang="ko-KR" dirty="0">
                <a:solidFill>
                  <a:srgbClr val="FF0000"/>
                </a:solidFill>
              </a:rPr>
              <a:t>ROR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 smtClean="0"/>
              <a:t>Improved read-retry technique</a:t>
            </a:r>
          </a:p>
          <a:p>
            <a:pPr lvl="2"/>
            <a:r>
              <a:rPr lang="en-US" altLang="ko-KR" dirty="0" smtClean="0"/>
              <a:t>It needs to fast access for checking about OPT and RBER.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43808" y="2279286"/>
                <a:ext cx="3019801" cy="56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𝑟𝑒𝑎𝑑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𝐸𝐶𝐶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𝑓𝑙𝑎𝑠h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79286"/>
                <a:ext cx="3019801" cy="5669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53447" y="241840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(4)</a:t>
            </a:r>
            <a:endParaRPr lang="ko-KR" altLang="en-US" sz="1400" dirty="0" smtClean="0">
              <a:latin typeface="+mn-lt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3923928" y="2204864"/>
            <a:ext cx="288032" cy="29044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128" y="3717032"/>
            <a:ext cx="2868279" cy="253272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61962" y="2969073"/>
                <a:ext cx="33958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𝑐𝑜𝑟𝑟𝑒𝑐𝑡𝑎𝑏𝑙𝑒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ko-KR" altLang="en-US" sz="2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962" y="2969073"/>
                <a:ext cx="3395866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075" r="-896" b="-372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539725" y="296907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(5)</a:t>
            </a:r>
            <a:endParaRPr lang="ko-KR" altLang="en-US" sz="1400" dirty="0" smtClean="0">
              <a:latin typeface="+mn-lt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2817540" y="2969073"/>
            <a:ext cx="360040" cy="34949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219195"/>
            <a:ext cx="3816424" cy="67463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744571" y="4931341"/>
            <a:ext cx="2448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+mn-lt"/>
              </a:rPr>
              <a:t>Contents of page </a:t>
            </a:r>
            <a:r>
              <a:rPr lang="en-US" altLang="ko-KR" sz="1200" dirty="0" smtClean="0">
                <a:solidFill>
                  <a:srgbClr val="FF0000"/>
                </a:solidFill>
                <a:latin typeface="+mn-lt"/>
              </a:rPr>
              <a:t>8</a:t>
            </a:r>
            <a:r>
              <a:rPr lang="en-US" altLang="ko-KR" sz="1200" dirty="0" smtClean="0">
                <a:latin typeface="+mn-lt"/>
              </a:rPr>
              <a:t> in this paper</a:t>
            </a:r>
            <a:endParaRPr lang="ko-KR" altLang="en-US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31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2 : Optimization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Optimized Reading (</a:t>
            </a:r>
            <a:r>
              <a:rPr lang="en-US" altLang="ko-KR" dirty="0">
                <a:solidFill>
                  <a:srgbClr val="FF0000"/>
                </a:solidFill>
              </a:rPr>
              <a:t>ROR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Minimizing the Error Correction Latency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smtClean="0"/>
              <a:t>Syndrome calculation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err="1" smtClean="0"/>
              <a:t>Berlekamp</a:t>
            </a:r>
            <a:r>
              <a:rPr lang="en-US" altLang="ko-KR" dirty="0" smtClean="0"/>
              <a:t>-Massey algorithm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err="1" smtClean="0"/>
              <a:t>Chien</a:t>
            </a:r>
            <a:r>
              <a:rPr lang="en-US" altLang="ko-KR" dirty="0" smtClean="0"/>
              <a:t> search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837" y="2810925"/>
            <a:ext cx="4213559" cy="140088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4694" y="4363530"/>
                <a:ext cx="5337487" cy="316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𝐵𝐶𝐻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𝑑𝑒𝑐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𝑠𝑦𝑛𝑑𝑟𝑜𝑚𝑒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𝐵𝑒𝑟𝑙𝑒𝑘𝑎𝑚𝑝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𝐶h𝑖𝑒𝑛</m:t>
                          </m:r>
                        </m:sub>
                      </m:sSub>
                    </m:oMath>
                  </m:oMathPara>
                </a14:m>
                <a:endParaRPr lang="ko-KR" alt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694" y="4363530"/>
                <a:ext cx="5337487" cy="316177"/>
              </a:xfrm>
              <a:prstGeom prst="rect">
                <a:avLst/>
              </a:prstGeom>
              <a:blipFill rotWithShape="0">
                <a:blip r:embed="rId3"/>
                <a:stretch>
                  <a:fillRect l="-571" t="-1923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45170" y="437193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(6)</a:t>
            </a:r>
            <a:endParaRPr lang="ko-KR" altLang="en-US" sz="1400" dirty="0" smtClean="0">
              <a:latin typeface="+mn-lt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1942617" y="4293096"/>
            <a:ext cx="613159" cy="45028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3923928" y="4345298"/>
            <a:ext cx="358916" cy="37984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6592099" y="4328221"/>
            <a:ext cx="720081" cy="37984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1690" y="5059948"/>
                <a:ext cx="1045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ko-KR" alt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690" y="5059948"/>
                <a:ext cx="1045671" cy="276999"/>
              </a:xfrm>
              <a:prstGeom prst="rect">
                <a:avLst/>
              </a:prstGeom>
              <a:blipFill rotWithShape="0">
                <a:blip r:embed="rId4"/>
                <a:stretch>
                  <a:fillRect r="-4678" b="-3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>
            <a:endCxn id="20" idx="0"/>
          </p:cNvCxnSpPr>
          <p:nvPr/>
        </p:nvCxnSpPr>
        <p:spPr bwMode="auto">
          <a:xfrm flipH="1">
            <a:off x="4067659" y="4737126"/>
            <a:ext cx="35728" cy="221345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직선 화살표 연결선 12"/>
          <p:cNvCxnSpPr>
            <a:stCxn id="5" idx="1"/>
          </p:cNvCxnSpPr>
          <p:nvPr/>
        </p:nvCxnSpPr>
        <p:spPr bwMode="auto">
          <a:xfrm flipH="1" flipV="1">
            <a:off x="1540539" y="4518144"/>
            <a:ext cx="434155" cy="3475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31751" y="4371388"/>
            <a:ext cx="1208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ECC latency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4038977" y="5025153"/>
            <a:ext cx="358916" cy="37984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3491880" y="4958471"/>
            <a:ext cx="1151557" cy="558762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5932" y="4922601"/>
            <a:ext cx="131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Number of raw bit errors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5" name="꺾인 연결선 24"/>
          <p:cNvCxnSpPr>
            <a:stCxn id="18" idx="4"/>
            <a:endCxn id="23" idx="3"/>
          </p:cNvCxnSpPr>
          <p:nvPr/>
        </p:nvCxnSpPr>
        <p:spPr bwMode="auto">
          <a:xfrm rot="5400000" flipH="1">
            <a:off x="3519644" y="4706208"/>
            <a:ext cx="220788" cy="1176795"/>
          </a:xfrm>
          <a:prstGeom prst="bentConnector4">
            <a:avLst>
              <a:gd name="adj1" fmla="val -103538"/>
              <a:gd name="adj2" fmla="val 76079"/>
            </a:avLst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294285" y="4927742"/>
            <a:ext cx="131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rgbClr val="FF0000"/>
                </a:solidFill>
                <a:latin typeface="+mn-lt"/>
              </a:rPr>
              <a:t>Chien</a:t>
            </a:r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 search </a:t>
            </a:r>
            <a:r>
              <a:rPr lang="en-US" altLang="ko-KR" sz="1400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ime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2" name="직선 화살표 연결선 31"/>
          <p:cNvCxnSpPr>
            <a:endCxn id="31" idx="0"/>
          </p:cNvCxnSpPr>
          <p:nvPr/>
        </p:nvCxnSpPr>
        <p:spPr bwMode="auto">
          <a:xfrm flipH="1">
            <a:off x="6952139" y="4695511"/>
            <a:ext cx="17864" cy="232231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/>
              <p:cNvSpPr/>
              <p:nvPr/>
            </p:nvSpPr>
            <p:spPr bwMode="auto">
              <a:xfrm>
                <a:off x="1674976" y="5909502"/>
                <a:ext cx="5653198" cy="478493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1" lang="en-US" altLang="ko-KR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</a:rPr>
                  <a:t>ROR</a:t>
                </a:r>
                <a:r>
                  <a:rPr kumimoji="1" lang="en-US" altLang="ko-KR" sz="18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</a:rPr>
                  <a:t> </a:t>
                </a:r>
                <a:r>
                  <a:rPr kumimoji="1" lang="en-US" altLang="ko-KR" sz="18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ea typeface="+mn-ea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ko-KR" sz="18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kumimoji="1" lang="en-US" altLang="ko-KR" sz="18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𝑅𝐵𝐸𝑅</m:t>
                        </m:r>
                        <m:r>
                          <a:rPr kumimoji="1" lang="en-US" altLang="ko-KR" sz="18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∝</m:t>
                        </m:r>
                        <m:d>
                          <m:dPr>
                            <m:ctrlPr>
                              <a:rPr kumimoji="1" lang="en-US" altLang="ko-KR" sz="1800" b="1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𝐵𝐶𝐻</m:t>
                                </m:r>
                              </m:sub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𝑑𝑒𝑐</m:t>
                                </m:r>
                              </m:sup>
                            </m:sSubSup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sSubSup>
                              <m:sSub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𝐸𝐶𝐶</m:t>
                                </m:r>
                              </m:sub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𝑟𝑒𝑎𝑑</m:t>
                            </m:r>
                          </m:sub>
                        </m:sSub>
                      </m:e>
                    </m:d>
                  </m:oMath>
                </a14:m>
                <a:endParaRPr kumimoji="1" lang="ko-KR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36" name="직사각형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4976" y="5909502"/>
                <a:ext cx="5653198" cy="478493"/>
              </a:xfrm>
              <a:prstGeom prst="rect">
                <a:avLst/>
              </a:prstGeom>
              <a:blipFill rotWithShape="0">
                <a:blip r:embed="rId5"/>
                <a:stretch>
                  <a:fillRect b="-4878"/>
                </a:stretch>
              </a:blip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6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2 : Optimization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Optimized Reading (</a:t>
            </a:r>
            <a:r>
              <a:rPr lang="en-US" altLang="ko-KR" dirty="0">
                <a:solidFill>
                  <a:srgbClr val="FF0000"/>
                </a:solidFill>
              </a:rPr>
              <a:t>ROR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 smtClean="0"/>
              <a:t>Evaluation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934972"/>
            <a:ext cx="4354997" cy="188294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55" y="4256732"/>
            <a:ext cx="4149104" cy="144036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765" y="4256732"/>
            <a:ext cx="4271554" cy="144036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8" name="직선 화살표 연결선 7"/>
          <p:cNvCxnSpPr/>
          <p:nvPr/>
        </p:nvCxnSpPr>
        <p:spPr bwMode="auto">
          <a:xfrm flipH="1">
            <a:off x="2987824" y="3284984"/>
            <a:ext cx="792088" cy="864096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" name="직선 화살표 연결선 8"/>
          <p:cNvCxnSpPr/>
          <p:nvPr/>
        </p:nvCxnSpPr>
        <p:spPr bwMode="auto">
          <a:xfrm>
            <a:off x="4438059" y="3284984"/>
            <a:ext cx="854021" cy="864096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09216" y="3925569"/>
            <a:ext cx="1208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Stage 0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9140" y="3925569"/>
            <a:ext cx="1208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+mn-lt"/>
              </a:rPr>
              <a:t>Stage 1</a:t>
            </a:r>
            <a:endParaRPr lang="ko-KR" altLang="en-US" sz="1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5786100"/>
            <a:ext cx="385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ROR reduces the 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+mn-lt"/>
              </a:rPr>
              <a:t>ECC decoding latency</a:t>
            </a:r>
            <a:r>
              <a:rPr lang="en-US" altLang="ko-KR" sz="1400" dirty="0" smtClean="0">
                <a:latin typeface="+mn-lt"/>
              </a:rPr>
              <a:t> by </a:t>
            </a:r>
            <a:r>
              <a:rPr lang="en-US" altLang="ko-KR" sz="1400" b="1" dirty="0" smtClean="0">
                <a:solidFill>
                  <a:srgbClr val="FF0000"/>
                </a:solidFill>
                <a:latin typeface="+mn-lt"/>
              </a:rPr>
              <a:t>10.1%</a:t>
            </a:r>
            <a:endParaRPr lang="ko-KR" altLang="en-US" sz="1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7856" y="5786100"/>
            <a:ext cx="385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ROR reduces the 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+mn-lt"/>
              </a:rPr>
              <a:t>overall read latency</a:t>
            </a:r>
            <a:r>
              <a:rPr lang="en-US" altLang="ko-KR" sz="1400" dirty="0" smtClean="0">
                <a:latin typeface="+mn-lt"/>
              </a:rPr>
              <a:t> by </a:t>
            </a:r>
            <a:r>
              <a:rPr lang="en-US" altLang="ko-KR" sz="1400" b="1" dirty="0" smtClean="0">
                <a:solidFill>
                  <a:srgbClr val="FF0000"/>
                </a:solidFill>
                <a:latin typeface="+mn-lt"/>
              </a:rPr>
              <a:t>70.4%</a:t>
            </a:r>
            <a:endParaRPr lang="ko-KR" altLang="en-US" sz="1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27" y="1412294"/>
            <a:ext cx="2048216" cy="1798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63482" y="3511846"/>
                <a:ext cx="2013949" cy="377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𝑟𝑒𝑎𝑑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𝐸𝐶𝐶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𝑓𝑙𝑎𝑠h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2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482" y="3511846"/>
                <a:ext cx="2013949" cy="377989"/>
              </a:xfrm>
              <a:prstGeom prst="rect">
                <a:avLst/>
              </a:prstGeom>
              <a:blipFill rotWithShape="0">
                <a:blip r:embed="rId6"/>
                <a:stretch>
                  <a:fillRect l="-1208" t="-177419" b="-2661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타원 17"/>
          <p:cNvSpPr/>
          <p:nvPr/>
        </p:nvSpPr>
        <p:spPr bwMode="auto">
          <a:xfrm>
            <a:off x="1316422" y="3533133"/>
            <a:ext cx="358916" cy="37984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7668344" y="3462659"/>
            <a:ext cx="240357" cy="25437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87862" y="3511845"/>
                <a:ext cx="2013949" cy="377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𝑟𝑒𝑎𝑑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𝐸𝐶𝐶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𝑓𝑙𝑎𝑠h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2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2" y="3511845"/>
                <a:ext cx="2013949" cy="377989"/>
              </a:xfrm>
              <a:prstGeom prst="rect">
                <a:avLst/>
              </a:prstGeom>
              <a:blipFill rotWithShape="0">
                <a:blip r:embed="rId7"/>
                <a:stretch>
                  <a:fillRect l="-1208" t="-177419" b="-2661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6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3 : Recovery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Failure Recovery (</a:t>
            </a:r>
            <a:r>
              <a:rPr lang="en-US" altLang="ko-KR" dirty="0">
                <a:solidFill>
                  <a:srgbClr val="FF0000"/>
                </a:solidFill>
              </a:rPr>
              <a:t>RFR</a:t>
            </a:r>
            <a:r>
              <a:rPr lang="en-US" altLang="ko-KR" dirty="0"/>
              <a:t>)</a:t>
            </a:r>
            <a:endParaRPr lang="ko-KR" altLang="en-US" dirty="0"/>
          </a:p>
          <a:p>
            <a:pPr lvl="1"/>
            <a:r>
              <a:rPr lang="en-US" altLang="ko-KR" dirty="0" smtClean="0"/>
              <a:t>To avoid data loss resulting from retention failure, It propose an offline technique, RFR, to reduce RBER and increase the chances of successful recovery of data </a:t>
            </a:r>
            <a:r>
              <a:rPr lang="en-US" altLang="ko-KR" dirty="0" smtClean="0">
                <a:solidFill>
                  <a:srgbClr val="FF0000"/>
                </a:solidFill>
              </a:rPr>
              <a:t>after</a:t>
            </a:r>
            <a:r>
              <a:rPr lang="en-US" altLang="ko-KR" dirty="0" smtClean="0"/>
              <a:t> </a:t>
            </a:r>
            <a:r>
              <a:rPr lang="en-US" altLang="ko-KR" u="sng" dirty="0" smtClean="0"/>
              <a:t>a retention failure happens.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smtClean="0"/>
              <a:t>Arrhenius Law</a:t>
            </a:r>
          </a:p>
          <a:p>
            <a:pPr lvl="2"/>
            <a:r>
              <a:rPr lang="en-US" altLang="ko-KR" dirty="0" smtClean="0"/>
              <a:t>ex) Temperature </a:t>
            </a:r>
            <a:r>
              <a:rPr lang="ko-KR" altLang="en-US" b="1" dirty="0" smtClean="0"/>
              <a:t>↑</a:t>
            </a:r>
            <a:r>
              <a:rPr lang="ko-KR" altLang="en-US" dirty="0" smtClean="0"/>
              <a:t> </a:t>
            </a:r>
            <a:r>
              <a:rPr lang="en-US" altLang="ko-KR" dirty="0" smtClean="0"/>
              <a:t>= Retention Age </a:t>
            </a:r>
            <a:r>
              <a:rPr lang="ko-KR" altLang="en-US" b="1" dirty="0"/>
              <a:t>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1760" y="3356992"/>
                <a:ext cx="454772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𝐴𝑔𝑖𝑛𝑔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356992"/>
                <a:ext cx="4547720" cy="6223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87352" y="350100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+mn-lt"/>
              </a:rPr>
              <a:t>(8)</a:t>
            </a:r>
            <a:endParaRPr lang="ko-KR" altLang="en-US" sz="1400" dirty="0" smtClean="0">
              <a:latin typeface="+mn-lt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482" y="4193017"/>
            <a:ext cx="6476306" cy="200689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833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3 : Recovery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Failure Recovery (</a:t>
            </a:r>
            <a:r>
              <a:rPr lang="en-US" altLang="ko-KR" dirty="0">
                <a:solidFill>
                  <a:srgbClr val="FF0000"/>
                </a:solidFill>
              </a:rPr>
              <a:t>RFR</a:t>
            </a:r>
            <a:r>
              <a:rPr lang="en-US" altLang="ko-KR" dirty="0"/>
              <a:t>)</a:t>
            </a:r>
            <a:endParaRPr lang="ko-KR" altLang="en-US" dirty="0"/>
          </a:p>
          <a:p>
            <a:pPr lvl="1"/>
            <a:r>
              <a:rPr lang="en-US" altLang="ko-KR" dirty="0" smtClean="0"/>
              <a:t>Fast- and Slow- Leaking Cells</a:t>
            </a:r>
          </a:p>
          <a:p>
            <a:pPr lvl="2"/>
            <a:r>
              <a:rPr lang="en-US" altLang="ko-KR" dirty="0" smtClean="0"/>
              <a:t>Leaking the electric charge is related on the retention age in a flash cell.</a:t>
            </a:r>
          </a:p>
          <a:p>
            <a:pPr lvl="2"/>
            <a:r>
              <a:rPr lang="en-US" altLang="ko-KR" dirty="0" smtClean="0"/>
              <a:t>It can find the fast/slow leaking cells to using the statistics about mean of leaking speed in flash memory cells.</a:t>
            </a:r>
          </a:p>
          <a:p>
            <a:pPr lvl="2"/>
            <a:r>
              <a:rPr lang="en-US" altLang="ko-KR" dirty="0" smtClean="0"/>
              <a:t>Graphs are divided by 8 regions in P2, P3 state.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339" y="3046770"/>
            <a:ext cx="3965252" cy="316272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26" y="3046770"/>
            <a:ext cx="3135134" cy="180029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013176"/>
            <a:ext cx="3476953" cy="138717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8" name="타원 7"/>
          <p:cNvSpPr/>
          <p:nvPr/>
        </p:nvSpPr>
        <p:spPr bwMode="auto">
          <a:xfrm>
            <a:off x="2094582" y="3102968"/>
            <a:ext cx="834772" cy="115212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3089156" y="3102968"/>
            <a:ext cx="834772" cy="115212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2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3 : Recovery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Failure Recovery (</a:t>
            </a:r>
            <a:r>
              <a:rPr lang="en-US" altLang="ko-KR" dirty="0">
                <a:solidFill>
                  <a:srgbClr val="FF0000"/>
                </a:solidFill>
              </a:rPr>
              <a:t>RFR</a:t>
            </a:r>
            <a:r>
              <a:rPr lang="en-US" altLang="ko-KR" dirty="0"/>
              <a:t>)</a:t>
            </a:r>
            <a:endParaRPr lang="ko-KR" altLang="en-US" dirty="0"/>
          </a:p>
          <a:p>
            <a:pPr lvl="1"/>
            <a:r>
              <a:rPr lang="en-US" altLang="ko-KR" dirty="0" smtClean="0"/>
              <a:t>Retention Failure Recovery Mechanism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smtClean="0"/>
              <a:t>Identify data with a retention failure. (Using the ROR)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smtClean="0"/>
              <a:t>Identify risky cells using three read operations.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smtClean="0"/>
              <a:t>Identify fast- and slow-leaking cells.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smtClean="0"/>
              <a:t>Selective bit flipping.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740" y="3068960"/>
            <a:ext cx="5147395" cy="308495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18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3 : Recovery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Retention Failure Recovery (</a:t>
            </a:r>
            <a:r>
              <a:rPr lang="en-US" altLang="ko-KR" dirty="0">
                <a:solidFill>
                  <a:srgbClr val="FF0000"/>
                </a:solidFill>
              </a:rPr>
              <a:t>RFR</a:t>
            </a:r>
            <a:r>
              <a:rPr lang="en-US" altLang="ko-KR" dirty="0"/>
              <a:t>)</a:t>
            </a:r>
            <a:endParaRPr lang="ko-KR" altLang="en-US" dirty="0"/>
          </a:p>
          <a:p>
            <a:pPr lvl="1"/>
            <a:r>
              <a:rPr lang="en-US" altLang="ko-KR" dirty="0" smtClean="0"/>
              <a:t>Evaluation</a:t>
            </a:r>
          </a:p>
          <a:p>
            <a:pPr lvl="2"/>
            <a:r>
              <a:rPr lang="en-US" altLang="ko-KR" dirty="0" smtClean="0"/>
              <a:t>Fig. 16 shows that </a:t>
            </a:r>
            <a:r>
              <a:rPr lang="en-US" altLang="ko-KR" b="1" u="sng" dirty="0" smtClean="0">
                <a:solidFill>
                  <a:srgbClr val="FF0000"/>
                </a:solidFill>
              </a:rPr>
              <a:t>RFR reduces RBER by 50%</a:t>
            </a:r>
            <a:r>
              <a:rPr lang="en-US" altLang="ko-KR" dirty="0" smtClean="0"/>
              <a:t>, averaged across all P/E cycles.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48" y="2852936"/>
            <a:ext cx="5788180" cy="253294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268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Retention Optimized Reading (ROR) improves reliability, lifetime, and performance of MLC NAND flash memory.</a:t>
            </a:r>
          </a:p>
          <a:p>
            <a:endParaRPr lang="en-US" altLang="ko-KR" dirty="0"/>
          </a:p>
          <a:p>
            <a:r>
              <a:rPr lang="en-US" altLang="ko-KR" dirty="0" smtClean="0"/>
              <a:t>This paper demonstrate significant benefits with ROR in terms of reduced RBER, extended flash lifetime, and reduction in flash read latency.</a:t>
            </a:r>
          </a:p>
          <a:p>
            <a:endParaRPr lang="en-US" altLang="ko-KR" dirty="0"/>
          </a:p>
          <a:p>
            <a:r>
              <a:rPr lang="en-US" altLang="ko-KR" dirty="0" smtClean="0"/>
              <a:t>Retention Failure Recovery (RFR) recovers data with uncorrectable errors by identifying and probabilistically correcting flash cells with retention errors.</a:t>
            </a:r>
          </a:p>
          <a:p>
            <a:endParaRPr lang="en-US" altLang="ko-KR" dirty="0"/>
          </a:p>
          <a:p>
            <a:r>
              <a:rPr lang="en-US" altLang="ko-KR" dirty="0" smtClean="0"/>
              <a:t>This paper demonstrated large raw bit error rate reductions with RFR.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60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529" y="1745840"/>
            <a:ext cx="3369895" cy="433911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do we think it is difficult..?!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answer is very simple because we need to learn about the</a:t>
            </a:r>
            <a:br>
              <a:rPr lang="en-US" altLang="ko-KR" dirty="0" smtClean="0"/>
            </a:br>
            <a:r>
              <a:rPr lang="en-US" altLang="ko-KR" dirty="0" smtClean="0"/>
              <a:t>NAND Flash Memory..</a:t>
            </a:r>
            <a:endParaRPr lang="en-US" altLang="ko-KR" dirty="0"/>
          </a:p>
          <a:p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4694016" y="6084952"/>
            <a:ext cx="216024" cy="0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" name="직선 연결선 6"/>
          <p:cNvCxnSpPr/>
          <p:nvPr/>
        </p:nvCxnSpPr>
        <p:spPr bwMode="auto">
          <a:xfrm>
            <a:off x="4694016" y="2729260"/>
            <a:ext cx="216024" cy="0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4694016" y="2009180"/>
            <a:ext cx="216024" cy="0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직선 화살표 연결선 9"/>
          <p:cNvCxnSpPr/>
          <p:nvPr/>
        </p:nvCxnSpPr>
        <p:spPr bwMode="auto">
          <a:xfrm>
            <a:off x="4802028" y="2729260"/>
            <a:ext cx="0" cy="3355692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1" name="직선 화살표 연결선 10"/>
          <p:cNvCxnSpPr/>
          <p:nvPr/>
        </p:nvCxnSpPr>
        <p:spPr bwMode="auto">
          <a:xfrm>
            <a:off x="4796404" y="2009180"/>
            <a:ext cx="0" cy="720080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3" name="직사각형 12"/>
          <p:cNvSpPr/>
          <p:nvPr/>
        </p:nvSpPr>
        <p:spPr bwMode="auto">
          <a:xfrm>
            <a:off x="653000" y="2780928"/>
            <a:ext cx="3797845" cy="338437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sz="1400" b="1" dirty="0" smtClean="0">
                <a:latin typeface="+mj-ea"/>
              </a:rPr>
              <a:t>NAND Flash Memory..?!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latin typeface="+mj-ea"/>
              </a:rPr>
              <a:t>Hardware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latin typeface="+mj-ea"/>
              </a:rPr>
              <a:t>How to identify the ‘0’ and ‘1’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latin typeface="+mj-ea"/>
              </a:rPr>
              <a:t>Threshold Voltage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1400" b="1" dirty="0" smtClean="0">
              <a:latin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400" b="1" dirty="0" smtClean="0">
                <a:latin typeface="+mj-ea"/>
              </a:rPr>
              <a:t>SLC, MLC, TLC..?!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latin typeface="+mj-ea"/>
              </a:rPr>
              <a:t>Single Level Cell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latin typeface="+mj-ea"/>
              </a:rPr>
              <a:t>Multi Level Cell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latin typeface="+mj-ea"/>
              </a:rPr>
              <a:t>Triple Level Cell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1400" b="1" dirty="0" smtClean="0">
              <a:latin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400" b="1" dirty="0" smtClean="0">
                <a:latin typeface="+mj-ea"/>
              </a:rPr>
              <a:t>Hot Issues in This Paper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latin typeface="+mj-ea"/>
              </a:rPr>
              <a:t>Tunneling </a:t>
            </a:r>
            <a:r>
              <a:rPr lang="en-US" altLang="ko-KR" sz="1200" b="1" dirty="0">
                <a:latin typeface="+mj-ea"/>
              </a:rPr>
              <a:t>Effect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b="1" dirty="0">
                <a:latin typeface="+mj-ea"/>
              </a:rPr>
              <a:t>Trap-Assisted Tunneling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latin typeface="+mj-ea"/>
              </a:rPr>
              <a:t>Charge De-Trapping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b="1" dirty="0">
                <a:latin typeface="+mj-ea"/>
              </a:rPr>
              <a:t>Retention Age in Each </a:t>
            </a:r>
            <a:r>
              <a:rPr lang="en-US" altLang="ko-KR" sz="1200" b="1" dirty="0" smtClean="0">
                <a:latin typeface="+mj-ea"/>
              </a:rPr>
              <a:t>State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latin typeface="+mj-ea"/>
              </a:rPr>
              <a:t>Read Latency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latin typeface="+mj-ea"/>
              </a:rPr>
              <a:t>Error Correction Latency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653000" y="1916832"/>
            <a:ext cx="3797845" cy="7200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ko-KR" sz="1400" b="1" dirty="0" smtClean="0">
                <a:latin typeface="+mj-ea"/>
                <a:ea typeface="+mj-ea"/>
              </a:rPr>
              <a:t>Retention Optimized Reading (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ROR</a:t>
            </a:r>
            <a:r>
              <a:rPr lang="en-US" altLang="ko-KR" sz="1400" b="1" dirty="0" smtClean="0">
                <a:latin typeface="+mj-ea"/>
                <a:ea typeface="+mj-ea"/>
              </a:rPr>
              <a:t>)</a:t>
            </a:r>
          </a:p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Retention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Failure Recovery (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</a:rPr>
              <a:t>RFR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)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556792"/>
            <a:ext cx="360040" cy="5669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90422" y="1624827"/>
            <a:ext cx="848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Speaker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‘Dyson’</a:t>
            </a:r>
            <a:endParaRPr lang="ko-KR" altLang="en-US" sz="1400" dirty="0" smtClean="0">
              <a:latin typeface="+mn-lt"/>
            </a:endParaRPr>
          </a:p>
        </p:txBody>
      </p:sp>
      <p:cxnSp>
        <p:nvCxnSpPr>
          <p:cNvPr id="20" name="직선 화살표 연결선 19"/>
          <p:cNvCxnSpPr/>
          <p:nvPr/>
        </p:nvCxnSpPr>
        <p:spPr bwMode="auto">
          <a:xfrm>
            <a:off x="7594672" y="1826741"/>
            <a:ext cx="361704" cy="1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5792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sz="1600" dirty="0"/>
              <a:t>http://</a:t>
            </a:r>
            <a:r>
              <a:rPr lang="en-US" altLang="ko-KR" sz="1600" dirty="0" smtClean="0"/>
              <a:t>cappleblog.co.kr/582, “</a:t>
            </a:r>
            <a:r>
              <a:rPr lang="en-US" altLang="ko-KR" sz="1600" dirty="0"/>
              <a:t>SSD </a:t>
            </a:r>
            <a:r>
              <a:rPr lang="ko-KR" altLang="en-US" sz="1600" dirty="0"/>
              <a:t>의 이해 </a:t>
            </a:r>
            <a:r>
              <a:rPr lang="en-US" altLang="ko-KR" sz="1600" dirty="0"/>
              <a:t>- </a:t>
            </a:r>
            <a:r>
              <a:rPr lang="ko-KR" altLang="en-US" sz="1600" dirty="0" err="1"/>
              <a:t>낸드</a:t>
            </a:r>
            <a:r>
              <a:rPr lang="ko-KR" altLang="en-US" sz="1600" dirty="0"/>
              <a:t> 플래시 메모리의 구조와 </a:t>
            </a:r>
            <a:r>
              <a:rPr lang="en-US" altLang="ko-KR" sz="1600" dirty="0"/>
              <a:t>SLC, MLC, TLC </a:t>
            </a:r>
            <a:r>
              <a:rPr lang="ko-KR" altLang="en-US" sz="1600" dirty="0"/>
              <a:t>방식의 </a:t>
            </a:r>
            <a:r>
              <a:rPr lang="ko-KR" altLang="en-US" sz="1600" dirty="0" smtClean="0"/>
              <a:t>차이</a:t>
            </a:r>
            <a:r>
              <a:rPr lang="en-US" altLang="ko-KR" sz="1600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1600" dirty="0" smtClean="0"/>
              <a:t>Y. </a:t>
            </a:r>
            <a:r>
              <a:rPr lang="en-US" altLang="ko-KR" sz="1600" dirty="0" err="1" smtClean="0"/>
              <a:t>Cai</a:t>
            </a:r>
            <a:r>
              <a:rPr lang="en-US" altLang="ko-KR" sz="1600" dirty="0" smtClean="0"/>
              <a:t> et al., “Error Patterns in MLC NAND Flash Memory: Measurement, Characterization and Analysis”, DATE 2012.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1600" dirty="0" smtClean="0"/>
              <a:t>N. </a:t>
            </a:r>
            <a:r>
              <a:rPr lang="en-US" altLang="ko-KR" sz="1600" dirty="0" err="1" smtClean="0"/>
              <a:t>Mielke</a:t>
            </a:r>
            <a:r>
              <a:rPr lang="en-US" altLang="ko-KR" sz="1600" dirty="0" smtClean="0"/>
              <a:t> et al., “Bit Error Rate in NAND Flash Memories”, IRPS 2008.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1600" dirty="0" smtClean="0"/>
              <a:t>Y. </a:t>
            </a:r>
            <a:r>
              <a:rPr lang="en-US" altLang="ko-KR" sz="1600" dirty="0" err="1" smtClean="0"/>
              <a:t>Cai</a:t>
            </a:r>
            <a:r>
              <a:rPr lang="en-US" altLang="ko-KR" sz="1600" dirty="0" smtClean="0"/>
              <a:t> et al., “Program Interference in MLC NAND Flash Memory: Characterization, Modeling, and Mitigation”, ICCD 2013.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1600" dirty="0" smtClean="0"/>
              <a:t>Y. </a:t>
            </a:r>
            <a:r>
              <a:rPr lang="en-US" altLang="ko-KR" sz="1600" dirty="0" err="1" smtClean="0"/>
              <a:t>Cai</a:t>
            </a:r>
            <a:r>
              <a:rPr lang="en-US" altLang="ko-KR" sz="1600" dirty="0" smtClean="0"/>
              <a:t> et al., “Neighbor-cell Assisted Error Correction for MLC NAND Flash Memories”, SIGMETRICS 2014.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1600" dirty="0" smtClean="0"/>
              <a:t>Y. </a:t>
            </a:r>
            <a:r>
              <a:rPr lang="en-US" altLang="ko-KR" sz="1600" dirty="0" err="1" smtClean="0"/>
              <a:t>Cai</a:t>
            </a:r>
            <a:r>
              <a:rPr lang="en-US" altLang="ko-KR" sz="1600" dirty="0" smtClean="0"/>
              <a:t> et al., “Threshold Voltage Distribution in MLC NAND Flash Memory: Characterization, Analysis, and Modeling”, DATE 2013.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1600" dirty="0" smtClean="0"/>
              <a:t>J. E. Brewer and M. Gill, “Nonvolatile Memory Technologies with Emphasis on Flash: A Comprehensive Guide to Understanding and Using NVM Devices”, IEEE Press Series on Microelectronic Systems, WILEY Press 2007.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1600" dirty="0" smtClean="0"/>
              <a:t>Y. </a:t>
            </a:r>
            <a:r>
              <a:rPr lang="en-US" altLang="ko-KR" sz="1600" dirty="0" err="1" smtClean="0"/>
              <a:t>Cai</a:t>
            </a:r>
            <a:r>
              <a:rPr lang="en-US" altLang="ko-KR" sz="1600" dirty="0" smtClean="0"/>
              <a:t> et al., “FPGA-Based Solid-State Drive Prototyping Platform”, FCCM 2011.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1600" dirty="0" smtClean="0"/>
              <a:t>Y. Lee et al., “6.4Gb/s Multi-Threaded BCH Encoder and Decoder for Multi-Channel SSD Controllers”, ISSCC 2012.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1600" dirty="0" err="1" smtClean="0"/>
              <a:t>C.L.Chen</a:t>
            </a:r>
            <a:r>
              <a:rPr lang="en-US" altLang="ko-KR" sz="1600" dirty="0" smtClean="0"/>
              <a:t>, “High-Speed Decoding of BCH Codes”, IEEE Transactions on Information Theory 1979.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45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NAND Flash Memory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NAND Flash Memory is non-volatile storage.</a:t>
            </a:r>
          </a:p>
          <a:p>
            <a:r>
              <a:rPr lang="en-US" altLang="ko-KR" dirty="0" smtClean="0"/>
              <a:t>Memory structure is configured by bit line and word line.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45" y="2318355"/>
            <a:ext cx="3856005" cy="180056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2" y="2284065"/>
            <a:ext cx="3905250" cy="3305175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00952" y="249887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(bit line)</a:t>
            </a:r>
            <a:endParaRPr lang="ko-KR" altLang="en-US" dirty="0" smtClean="0">
              <a:latin typeface="+mn-lt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45" y="4688874"/>
            <a:ext cx="3801545" cy="900366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530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NAND Flash Memory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NAND Flash Memory Cell separation between 0 and 1 </a:t>
            </a:r>
            <a:r>
              <a:rPr lang="en-US" altLang="ko-KR" dirty="0" smtClean="0"/>
              <a:t>rely on the </a:t>
            </a:r>
            <a:r>
              <a:rPr lang="en-US" altLang="ko-KR" dirty="0"/>
              <a:t>charge on Floating Gate is filled by a current that is sent from a </a:t>
            </a:r>
            <a:r>
              <a:rPr lang="en-US" altLang="ko-KR" dirty="0" smtClean="0"/>
              <a:t>Drain  to Source.</a:t>
            </a:r>
          </a:p>
          <a:p>
            <a:r>
              <a:rPr lang="en-US" altLang="ko-KR" dirty="0" smtClean="0"/>
              <a:t>‘Program’ operation is called that inserting electric charge from substrate to the floating gate.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284984"/>
            <a:ext cx="2520280" cy="217194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828" y="3047498"/>
            <a:ext cx="2548368" cy="267861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047498"/>
            <a:ext cx="2509420" cy="264692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088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NAND Flash Memory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If voltage send to P-well, electric charge within floating gate is forced out to N-channel.</a:t>
            </a:r>
          </a:p>
          <a:p>
            <a:r>
              <a:rPr lang="en-US" altLang="ko-KR" dirty="0" smtClean="0"/>
              <a:t>‘Erase’ operation is called that removing electric charge from the floating gate to substrate.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780928"/>
            <a:ext cx="2292141" cy="340901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780928"/>
            <a:ext cx="2305209" cy="341054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660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NAND Flash Memory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‘Read’ operation that is identify reference voltage on control gate is affected by intrinsic electric field which is made by electric charge in floating gate.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46924"/>
            <a:ext cx="3042584" cy="286705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142027"/>
            <a:ext cx="3024336" cy="2871947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222" y="5188514"/>
            <a:ext cx="3888432" cy="115618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293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NAND Flash Memory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SLC :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ingle-</a:t>
            </a:r>
            <a:r>
              <a:rPr lang="en-US" altLang="ko-KR" dirty="0" smtClean="0">
                <a:solidFill>
                  <a:srgbClr val="FF0000"/>
                </a:solidFill>
              </a:rPr>
              <a:t>L</a:t>
            </a:r>
            <a:r>
              <a:rPr lang="en-US" altLang="ko-KR" dirty="0" smtClean="0"/>
              <a:t>evel </a:t>
            </a: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ell</a:t>
            </a:r>
          </a:p>
          <a:p>
            <a:pPr lvl="1"/>
            <a:r>
              <a:rPr lang="en-US" altLang="ko-KR" dirty="0"/>
              <a:t>1</a:t>
            </a:r>
            <a:r>
              <a:rPr lang="en-US" altLang="ko-KR" dirty="0" smtClean="0"/>
              <a:t>, 0</a:t>
            </a:r>
          </a:p>
          <a:p>
            <a:r>
              <a:rPr lang="en-US" altLang="ko-KR" dirty="0" smtClean="0"/>
              <a:t>MLC :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ulti-</a:t>
            </a:r>
            <a:r>
              <a:rPr lang="en-US" altLang="ko-KR" dirty="0" smtClean="0">
                <a:solidFill>
                  <a:srgbClr val="FF0000"/>
                </a:solidFill>
              </a:rPr>
              <a:t>L</a:t>
            </a:r>
            <a:r>
              <a:rPr lang="en-US" altLang="ko-KR" dirty="0" smtClean="0"/>
              <a:t>evel </a:t>
            </a: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ell</a:t>
            </a:r>
          </a:p>
          <a:p>
            <a:pPr lvl="1"/>
            <a:r>
              <a:rPr lang="en-US" altLang="ko-KR" dirty="0" smtClean="0"/>
              <a:t>11, 10, 00, 01</a:t>
            </a:r>
          </a:p>
          <a:p>
            <a:r>
              <a:rPr lang="en-US" altLang="ko-KR" dirty="0" smtClean="0"/>
              <a:t>TLC : </a:t>
            </a:r>
            <a:r>
              <a:rPr lang="en-US" altLang="ko-KR" dirty="0" smtClean="0">
                <a:solidFill>
                  <a:srgbClr val="FF0000"/>
                </a:solidFill>
              </a:rPr>
              <a:t>T</a:t>
            </a:r>
            <a:r>
              <a:rPr lang="en-US" altLang="ko-KR" dirty="0" smtClean="0"/>
              <a:t>riple-</a:t>
            </a:r>
            <a:r>
              <a:rPr lang="en-US" altLang="ko-KR" dirty="0" smtClean="0">
                <a:solidFill>
                  <a:srgbClr val="FF0000"/>
                </a:solidFill>
              </a:rPr>
              <a:t>L</a:t>
            </a:r>
            <a:r>
              <a:rPr lang="en-US" altLang="ko-KR" dirty="0" smtClean="0"/>
              <a:t>evel </a:t>
            </a: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ell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522702"/>
            <a:ext cx="4214842" cy="392252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 rot="5400000">
            <a:off x="568853" y="395425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…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…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…</a:t>
            </a:r>
            <a:r>
              <a:rPr lang="en-US" altLang="ko-KR" sz="2400" b="1" dirty="0"/>
              <a:t> …</a:t>
            </a:r>
            <a:endParaRPr lang="ko-KR" altLang="en-US" sz="2400" b="1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840042" y="395425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…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…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…</a:t>
            </a:r>
            <a:r>
              <a:rPr lang="en-US" altLang="ko-KR" sz="2400" b="1" dirty="0"/>
              <a:t> …</a:t>
            </a:r>
            <a:endParaRPr lang="ko-KR" altLang="en-US" sz="2400" b="1" dirty="0" smtClean="0">
              <a:latin typeface="+mn-lt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043608" y="5157191"/>
            <a:ext cx="2088232" cy="50405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More </a:t>
            </a:r>
            <a:r>
              <a:rPr kumimoji="1" lang="en-US" altLang="ko-K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More</a:t>
            </a: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~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cxnSp>
        <p:nvCxnSpPr>
          <p:cNvPr id="9" name="직선 연결선 8"/>
          <p:cNvCxnSpPr/>
          <p:nvPr/>
        </p:nvCxnSpPr>
        <p:spPr bwMode="auto">
          <a:xfrm>
            <a:off x="5364088" y="2314790"/>
            <a:ext cx="792088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직선 연결선 9"/>
          <p:cNvCxnSpPr/>
          <p:nvPr/>
        </p:nvCxnSpPr>
        <p:spPr bwMode="auto">
          <a:xfrm>
            <a:off x="5364088" y="3322902"/>
            <a:ext cx="1872208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직선 연결선 11"/>
          <p:cNvCxnSpPr/>
          <p:nvPr/>
        </p:nvCxnSpPr>
        <p:spPr bwMode="auto">
          <a:xfrm>
            <a:off x="5364088" y="4403022"/>
            <a:ext cx="19442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직선 연결선 14"/>
          <p:cNvCxnSpPr/>
          <p:nvPr/>
        </p:nvCxnSpPr>
        <p:spPr bwMode="auto">
          <a:xfrm>
            <a:off x="5364088" y="5195110"/>
            <a:ext cx="19442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1692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랩실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07기본글꼴테마아잉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mtClean="0">
            <a:latin typeface="+mn-lt"/>
          </a:defRPr>
        </a:defPPr>
      </a:lstStyle>
    </a:txDef>
  </a:objectDefaults>
  <a:extraClrSchemeLst>
    <a:extraClrScheme>
      <a:clrScheme name="1_GD_KO_MovieFilmDesign_KGUILD001[1]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D_KO_MovieFilmDesign_KGUILD001[1] 2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D_KO_MovieFilmDesign_KGUILD001[1] 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D_KO_MovieFilmDesign_KGUILD001[1] 4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23886</TotalTime>
  <Words>2717</Words>
  <Application>Microsoft Office PowerPoint</Application>
  <PresentationFormat>화면 슬라이드 쇼(4:3)</PresentationFormat>
  <Paragraphs>405</Paragraphs>
  <Slides>40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8" baseType="lpstr">
      <vt:lpstr>굴림</vt:lpstr>
      <vt:lpstr>맑은 고딕</vt:lpstr>
      <vt:lpstr>Arial</vt:lpstr>
      <vt:lpstr>Arial</vt:lpstr>
      <vt:lpstr>Cambria Math</vt:lpstr>
      <vt:lpstr>Times New Roman</vt:lpstr>
      <vt:lpstr>Wingdings</vt:lpstr>
      <vt:lpstr>랩실2</vt:lpstr>
      <vt:lpstr>PowerPoint 프레젠테이션</vt:lpstr>
      <vt:lpstr>Introduction</vt:lpstr>
      <vt:lpstr>Reviewer’s History..</vt:lpstr>
      <vt:lpstr>Why do we think it is difficult..?!</vt:lpstr>
      <vt:lpstr>NAND Flash Memory</vt:lpstr>
      <vt:lpstr>NAND Flash Memory</vt:lpstr>
      <vt:lpstr>NAND Flash Memory</vt:lpstr>
      <vt:lpstr>NAND Flash Memory</vt:lpstr>
      <vt:lpstr>NAND Flash Memory</vt:lpstr>
      <vt:lpstr>Hot Issues in This Paper</vt:lpstr>
      <vt:lpstr>Hot Issues in This Paper</vt:lpstr>
      <vt:lpstr>Hot Issues in This Paper</vt:lpstr>
      <vt:lpstr>Hot Issues in This Paper</vt:lpstr>
      <vt:lpstr>Hot Issues in This Paper</vt:lpstr>
      <vt:lpstr>Hot Issues in This Paper</vt:lpstr>
      <vt:lpstr>Hot Issues in This Paper</vt:lpstr>
      <vt:lpstr>Step 1 : Characterization</vt:lpstr>
      <vt:lpstr>Hot Issues in This Paper</vt:lpstr>
      <vt:lpstr>Hot Issues in This Paper</vt:lpstr>
      <vt:lpstr>Step 1 : Characterization</vt:lpstr>
      <vt:lpstr>Hot Issues in This Paper</vt:lpstr>
      <vt:lpstr>Hot Issues in This Paper</vt:lpstr>
      <vt:lpstr>Step 1 : Characterization</vt:lpstr>
      <vt:lpstr>Hot Issues in This Paper</vt:lpstr>
      <vt:lpstr>Step 1 : Characterization</vt:lpstr>
      <vt:lpstr>Step 1 : Characterization</vt:lpstr>
      <vt:lpstr>Step 2 : Optimization</vt:lpstr>
      <vt:lpstr>Step 2 : Optimization</vt:lpstr>
      <vt:lpstr>Step 2 : Optimization</vt:lpstr>
      <vt:lpstr>Step 2 : Optimization</vt:lpstr>
      <vt:lpstr>Step 2 : Optimization</vt:lpstr>
      <vt:lpstr>Step 2 : Optimization</vt:lpstr>
      <vt:lpstr>Step 2 : Optimization</vt:lpstr>
      <vt:lpstr>Step 2 : Optimization</vt:lpstr>
      <vt:lpstr>Step 3 : Recovery</vt:lpstr>
      <vt:lpstr>Step 3 : Recovery</vt:lpstr>
      <vt:lpstr>Step 3 : Recovery</vt:lpstr>
      <vt:lpstr>Step 3 : Recovery</vt:lpstr>
      <vt:lpstr>Conclusion</vt:lpstr>
      <vt:lpstr>References</vt:lpstr>
    </vt:vector>
  </TitlesOfParts>
  <Company>eslab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이수봉</dc:creator>
  <cp:lastModifiedBy>손대연</cp:lastModifiedBy>
  <cp:revision>2180</cp:revision>
  <cp:lastPrinted>2014-11-01T18:03:08Z</cp:lastPrinted>
  <dcterms:created xsi:type="dcterms:W3CDTF">2005-01-04T01:53:55Z</dcterms:created>
  <dcterms:modified xsi:type="dcterms:W3CDTF">2015-05-11T12:12:38Z</dcterms:modified>
</cp:coreProperties>
</file>