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58" r:id="rId4"/>
    <p:sldId id="260" r:id="rId5"/>
    <p:sldId id="262" r:id="rId6"/>
    <p:sldId id="264" r:id="rId7"/>
    <p:sldId id="265" r:id="rId8"/>
    <p:sldId id="263" r:id="rId9"/>
    <p:sldId id="266" r:id="rId10"/>
    <p:sldId id="267" r:id="rId11"/>
    <p:sldId id="268" r:id="rId12"/>
    <p:sldId id="269" r:id="rId13"/>
    <p:sldId id="273" r:id="rId14"/>
    <p:sldId id="270" r:id="rId15"/>
    <p:sldId id="271" r:id="rId1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856A6-C85D-40F1-8BEF-58F402BAE33C}" type="datetimeFigureOut">
              <a:rPr lang="ko-KR" altLang="en-US" smtClean="0"/>
              <a:t>2015-05-18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F7E45-E020-4BF1-97F9-44F4746204FD}" type="slidenum">
              <a:rPr lang="ko-KR" altLang="en-US" smtClean="0"/>
              <a:t>‹#›</a:t>
            </a:fld>
            <a:endParaRPr lang="ko-KR" altLang="en-US"/>
          </a:p>
        </p:txBody>
      </p:sp>
    </p:spTree>
    <p:extLst>
      <p:ext uri="{BB962C8B-B14F-4D97-AF65-F5344CB8AC3E}">
        <p14:creationId xmlns:p14="http://schemas.microsoft.com/office/powerpoint/2010/main" val="18853689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ko.wikipedia.org/wiki/%EC%98%81%EC%96%B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b="1" dirty="0" err="1" smtClean="0">
                <a:effectLst/>
              </a:rPr>
              <a:t>라즈베리</a:t>
            </a:r>
            <a:r>
              <a:rPr lang="ko-KR" altLang="ko-KR" b="1" dirty="0" smtClean="0">
                <a:effectLst/>
              </a:rPr>
              <a:t> 파이</a:t>
            </a:r>
            <a:r>
              <a:rPr lang="ko-KR" altLang="ko-KR" dirty="0" smtClean="0">
                <a:effectLst/>
              </a:rPr>
              <a:t>(</a:t>
            </a:r>
            <a:r>
              <a:rPr lang="ko-KR" altLang="ko-KR" dirty="0" smtClean="0">
                <a:effectLst/>
                <a:hlinkClick r:id="rId3" tooltip="영어"/>
              </a:rPr>
              <a:t>영어</a:t>
            </a:r>
            <a:r>
              <a:rPr lang="ko-KR" altLang="ko-KR" dirty="0" smtClean="0">
                <a:effectLst/>
              </a:rPr>
              <a:t>: Raspberry Pi)는 영국의 </a:t>
            </a:r>
            <a:r>
              <a:rPr lang="ko-KR" altLang="ko-KR" dirty="0" err="1" smtClean="0">
                <a:effectLst/>
              </a:rPr>
              <a:t>라즈베리</a:t>
            </a:r>
            <a:r>
              <a:rPr lang="ko-KR" altLang="ko-KR" dirty="0" smtClean="0">
                <a:effectLst/>
              </a:rPr>
              <a:t> 파이 재단이 학교에서 기초 컴퓨터 과학 교육을 증진시키기 위해 만든 </a:t>
            </a:r>
            <a:r>
              <a:rPr lang="ko-KR" altLang="ko-KR" dirty="0" err="1" smtClean="0">
                <a:effectLst/>
              </a:rPr>
              <a:t>싱글</a:t>
            </a:r>
            <a:r>
              <a:rPr lang="ko-KR" altLang="ko-KR" dirty="0" smtClean="0">
                <a:effectLst/>
              </a:rPr>
              <a:t> 보드 컴퓨터이다</a:t>
            </a:r>
            <a:r>
              <a:rPr lang="en-US" altLang="ko-KR" dirty="0" smtClean="0">
                <a:effectLst/>
              </a:rPr>
              <a:t>. </a:t>
            </a:r>
            <a:r>
              <a:rPr lang="ko-KR" altLang="ko-KR" dirty="0" err="1" smtClean="0">
                <a:effectLst/>
              </a:rPr>
              <a:t>라즈베리</a:t>
            </a:r>
            <a:r>
              <a:rPr lang="ko-KR" altLang="ko-KR" dirty="0" smtClean="0">
                <a:effectLst/>
              </a:rPr>
              <a:t> 파이는 그래픽 성능이 뛰어나면서도 저렴한 가격</a:t>
            </a:r>
            <a:endParaRPr lang="ko-KR" altLang="en-US" dirty="0"/>
          </a:p>
        </p:txBody>
      </p:sp>
      <p:sp>
        <p:nvSpPr>
          <p:cNvPr id="4" name="슬라이드 번호 개체 틀 3"/>
          <p:cNvSpPr>
            <a:spLocks noGrp="1"/>
          </p:cNvSpPr>
          <p:nvPr>
            <p:ph type="sldNum" sz="quarter" idx="10"/>
          </p:nvPr>
        </p:nvSpPr>
        <p:spPr/>
        <p:txBody>
          <a:bodyPr/>
          <a:lstStyle/>
          <a:p>
            <a:fld id="{65FF7E45-E020-4BF1-97F9-44F4746204FD}" type="slidenum">
              <a:rPr lang="ko-KR" altLang="en-US" smtClean="0"/>
              <a:t>3</a:t>
            </a:fld>
            <a:endParaRPr lang="ko-KR" altLang="en-US"/>
          </a:p>
        </p:txBody>
      </p:sp>
    </p:spTree>
    <p:extLst>
      <p:ext uri="{BB962C8B-B14F-4D97-AF65-F5344CB8AC3E}">
        <p14:creationId xmlns:p14="http://schemas.microsoft.com/office/powerpoint/2010/main" val="43977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5FF7E45-E020-4BF1-97F9-44F4746204FD}" type="slidenum">
              <a:rPr lang="ko-KR" altLang="en-US" smtClean="0"/>
              <a:t>15</a:t>
            </a:fld>
            <a:endParaRPr lang="ko-KR" altLang="en-US"/>
          </a:p>
        </p:txBody>
      </p:sp>
    </p:spTree>
    <p:extLst>
      <p:ext uri="{BB962C8B-B14F-4D97-AF65-F5344CB8AC3E}">
        <p14:creationId xmlns:p14="http://schemas.microsoft.com/office/powerpoint/2010/main" val="214919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72438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415685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24750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348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107917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79350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8294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4074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93924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34992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91044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71997DD-90FF-4D7D-9CBB-B1ABE64443C3}" type="datetimeFigureOut">
              <a:rPr lang="ko-KR" altLang="en-US" smtClean="0"/>
              <a:t>2015-05-18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326680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997DD-90FF-4D7D-9CBB-B1ABE64443C3}" type="datetimeFigureOut">
              <a:rPr lang="ko-KR" altLang="en-US" smtClean="0"/>
              <a:t>2015-05-18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5490F-6789-4644-923F-60CEAAB84A92}" type="slidenum">
              <a:rPr lang="ko-KR" altLang="en-US" smtClean="0"/>
              <a:t>‹#›</a:t>
            </a:fld>
            <a:endParaRPr lang="ko-KR" altLang="en-US"/>
          </a:p>
        </p:txBody>
      </p:sp>
    </p:spTree>
    <p:extLst>
      <p:ext uri="{BB962C8B-B14F-4D97-AF65-F5344CB8AC3E}">
        <p14:creationId xmlns:p14="http://schemas.microsoft.com/office/powerpoint/2010/main" val="2623729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0" y="2563285"/>
            <a:ext cx="6711133" cy="415498"/>
          </a:xfrm>
          <a:prstGeom prst="rect">
            <a:avLst/>
          </a:prstGeom>
          <a:noFill/>
          <a:ln w="9525">
            <a:noFill/>
            <a:miter lim="800000"/>
            <a:headEnd/>
            <a:tailEnd/>
          </a:ln>
        </p:spPr>
        <p:txBody>
          <a:bodyPr wrap="none" lIns="45720" tIns="22860" rIns="45720" bIns="22860">
            <a:spAutoFit/>
          </a:bodyPr>
          <a:lstStyle/>
          <a:p>
            <a:pPr defTabSz="1088232" fontAlgn="auto">
              <a:spcBef>
                <a:spcPts val="0"/>
              </a:spcBef>
              <a:spcAft>
                <a:spcPts val="0"/>
              </a:spcAft>
              <a:defRPr/>
            </a:pPr>
            <a:r>
              <a:rPr lang="en-CA" sz="2400" b="1" spc="-150" dirty="0" err="1" smtClean="0">
                <a:solidFill>
                  <a:srgbClr val="45C1A4"/>
                </a:solidFill>
                <a:latin typeface="Open Sans" pitchFamily="34" charset="0"/>
                <a:ea typeface="Open Sans" pitchFamily="34" charset="0"/>
                <a:cs typeface="Open Sans" pitchFamily="34" charset="0"/>
              </a:rPr>
              <a:t>Iridis</a:t>
            </a:r>
            <a:r>
              <a:rPr lang="en-CA" sz="2400" b="1" spc="-150" dirty="0" smtClean="0">
                <a:solidFill>
                  <a:srgbClr val="45C1A4"/>
                </a:solidFill>
                <a:latin typeface="Open Sans" pitchFamily="34" charset="0"/>
                <a:ea typeface="Open Sans" pitchFamily="34" charset="0"/>
                <a:cs typeface="Open Sans" pitchFamily="34" charset="0"/>
              </a:rPr>
              <a:t>-pi : a low-cost, compact demonstration cluster</a:t>
            </a:r>
            <a:endParaRPr lang="en-CA" sz="2400" b="1" spc="-150" dirty="0">
              <a:solidFill>
                <a:srgbClr val="45C1A4"/>
              </a:solidFill>
              <a:latin typeface="Open Sans" pitchFamily="34" charset="0"/>
              <a:ea typeface="Open Sans" pitchFamily="34" charset="0"/>
              <a:cs typeface="Open Sans" pitchFamily="34" charset="0"/>
            </a:endParaRPr>
          </a:p>
        </p:txBody>
      </p:sp>
      <p:sp>
        <p:nvSpPr>
          <p:cNvPr id="6" name="Rectangle 5"/>
          <p:cNvSpPr/>
          <p:nvPr/>
        </p:nvSpPr>
        <p:spPr>
          <a:xfrm>
            <a:off x="4011614" y="3530600"/>
            <a:ext cx="1547218" cy="584775"/>
          </a:xfrm>
          <a:prstGeom prst="rect">
            <a:avLst/>
          </a:prstGeom>
        </p:spPr>
        <p:txBody>
          <a:bodyPr wrap="none">
            <a:spAutoFit/>
          </a:bodyPr>
          <a:lstStyle/>
          <a:p>
            <a:pPr fontAlgn="auto">
              <a:spcBef>
                <a:spcPts val="0"/>
              </a:spcBef>
              <a:spcAft>
                <a:spcPts val="0"/>
              </a:spcAft>
              <a:defRPr/>
            </a:pPr>
            <a:r>
              <a:rPr lang="ko-KR" altLang="en-US" sz="3200" b="1" spc="-150" dirty="0" smtClean="0">
                <a:solidFill>
                  <a:schemeClr val="tx1">
                    <a:lumMod val="50000"/>
                    <a:lumOff val="50000"/>
                  </a:schemeClr>
                </a:solidFill>
                <a:latin typeface="Open Sans Light" pitchFamily="34" charset="0"/>
                <a:ea typeface="Open Sans Light" pitchFamily="34" charset="0"/>
                <a:cs typeface="Open Sans Light" pitchFamily="34" charset="0"/>
              </a:rPr>
              <a:t>윤 준 기</a:t>
            </a:r>
            <a:endParaRPr lang="en-US" sz="3200" b="1" dirty="0">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1068889101"/>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7"/>
          <p:cNvSpPr txBox="1">
            <a:spLocks noChangeArrowheads="1"/>
          </p:cNvSpPr>
          <p:nvPr/>
        </p:nvSpPr>
        <p:spPr bwMode="auto">
          <a:xfrm>
            <a:off x="-9147" y="7469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Performance results</a:t>
            </a:r>
          </a:p>
        </p:txBody>
      </p:sp>
      <p:sp>
        <p:nvSpPr>
          <p:cNvPr id="102" name="TextBox 101"/>
          <p:cNvSpPr txBox="1"/>
          <p:nvPr/>
        </p:nvSpPr>
        <p:spPr>
          <a:xfrm>
            <a:off x="323528" y="1285578"/>
            <a:ext cx="3096344" cy="369332"/>
          </a:xfrm>
          <a:prstGeom prst="rect">
            <a:avLst/>
          </a:prstGeom>
          <a:noFill/>
        </p:spPr>
        <p:txBody>
          <a:bodyPr wrap="square" rtlCol="0">
            <a:spAutoFit/>
          </a:bodyPr>
          <a:lstStyle/>
          <a:p>
            <a:r>
              <a:rPr lang="en-US" altLang="ko-KR" dirty="0">
                <a:solidFill>
                  <a:schemeClr val="bg1">
                    <a:lumMod val="65000"/>
                  </a:schemeClr>
                </a:solidFill>
              </a:rPr>
              <a:t>3.2 Cluster compute</a:t>
            </a:r>
            <a:endParaRPr lang="ko-KR" altLang="en-US" dirty="0">
              <a:solidFill>
                <a:schemeClr val="bg1">
                  <a:lumMod val="65000"/>
                </a:schemeClr>
              </a:solidFill>
            </a:endParaRPr>
          </a:p>
        </p:txBody>
      </p:sp>
      <p:pic>
        <p:nvPicPr>
          <p:cNvPr id="103" name="그림 10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16832"/>
            <a:ext cx="7771720" cy="2598170"/>
          </a:xfrm>
          <a:prstGeom prst="rect">
            <a:avLst/>
          </a:prstGeom>
        </p:spPr>
      </p:pic>
      <p:sp>
        <p:nvSpPr>
          <p:cNvPr id="105" name="TextBox 104"/>
          <p:cNvSpPr txBox="1"/>
          <p:nvPr/>
        </p:nvSpPr>
        <p:spPr>
          <a:xfrm>
            <a:off x="1115616" y="4653136"/>
            <a:ext cx="3024336" cy="646331"/>
          </a:xfrm>
          <a:prstGeom prst="rect">
            <a:avLst/>
          </a:prstGeom>
          <a:noFill/>
        </p:spPr>
        <p:txBody>
          <a:bodyPr wrap="square" rtlCol="0">
            <a:spAutoFit/>
          </a:bodyPr>
          <a:lstStyle/>
          <a:p>
            <a:r>
              <a:rPr lang="en-US" altLang="ko-KR" dirty="0">
                <a:solidFill>
                  <a:srgbClr val="FF0000"/>
                </a:solidFill>
              </a:rPr>
              <a:t>problem sizes n </a:t>
            </a:r>
          </a:p>
          <a:p>
            <a:r>
              <a:rPr lang="en-US" altLang="ko-KR" dirty="0" smtClean="0">
                <a:solidFill>
                  <a:srgbClr val="FF0000"/>
                </a:solidFill>
              </a:rPr>
              <a:t>numbers </a:t>
            </a:r>
            <a:r>
              <a:rPr lang="en-US" altLang="ko-KR" dirty="0">
                <a:solidFill>
                  <a:srgbClr val="FF0000"/>
                </a:solidFill>
              </a:rPr>
              <a:t>of nodes N</a:t>
            </a:r>
            <a:endParaRPr lang="ko-KR" altLang="en-US" dirty="0">
              <a:solidFill>
                <a:srgbClr val="FF0000"/>
              </a:solidFill>
            </a:endParaRPr>
          </a:p>
        </p:txBody>
      </p:sp>
    </p:spTree>
    <p:extLst>
      <p:ext uri="{BB962C8B-B14F-4D97-AF65-F5344CB8AC3E}">
        <p14:creationId xmlns:p14="http://schemas.microsoft.com/office/powerpoint/2010/main" val="260759540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7"/>
          <p:cNvSpPr txBox="1">
            <a:spLocks noChangeArrowheads="1"/>
          </p:cNvSpPr>
          <p:nvPr/>
        </p:nvSpPr>
        <p:spPr bwMode="auto">
          <a:xfrm>
            <a:off x="-9147" y="7469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Performance results</a:t>
            </a:r>
          </a:p>
        </p:txBody>
      </p:sp>
      <p:sp>
        <p:nvSpPr>
          <p:cNvPr id="102" name="TextBox 101"/>
          <p:cNvSpPr txBox="1"/>
          <p:nvPr/>
        </p:nvSpPr>
        <p:spPr>
          <a:xfrm>
            <a:off x="323528" y="1285578"/>
            <a:ext cx="3096344" cy="369332"/>
          </a:xfrm>
          <a:prstGeom prst="rect">
            <a:avLst/>
          </a:prstGeom>
          <a:noFill/>
        </p:spPr>
        <p:txBody>
          <a:bodyPr wrap="square" rtlCol="0">
            <a:spAutoFit/>
          </a:bodyPr>
          <a:lstStyle/>
          <a:p>
            <a:r>
              <a:rPr lang="en-US" altLang="ko-KR" dirty="0" smtClean="0">
                <a:solidFill>
                  <a:schemeClr val="bg1">
                    <a:lumMod val="65000"/>
                  </a:schemeClr>
                </a:solidFill>
              </a:rPr>
              <a:t>3.3 Network</a:t>
            </a:r>
            <a:endParaRPr lang="ko-KR" altLang="en-US" dirty="0">
              <a:solidFill>
                <a:schemeClr val="bg1">
                  <a:lumMod val="65000"/>
                </a:schemeClr>
              </a:solidFill>
            </a:endParaRPr>
          </a:p>
        </p:txBody>
      </p:sp>
      <p:sp>
        <p:nvSpPr>
          <p:cNvPr id="2" name="TextBox 1"/>
          <p:cNvSpPr txBox="1"/>
          <p:nvPr/>
        </p:nvSpPr>
        <p:spPr>
          <a:xfrm>
            <a:off x="467544" y="1772816"/>
            <a:ext cx="7272808" cy="2862322"/>
          </a:xfrm>
          <a:prstGeom prst="rect">
            <a:avLst/>
          </a:prstGeom>
          <a:noFill/>
        </p:spPr>
        <p:txBody>
          <a:bodyPr wrap="square" rtlCol="0">
            <a:spAutoFit/>
          </a:bodyPr>
          <a:lstStyle/>
          <a:p>
            <a:r>
              <a:rPr lang="en-US" altLang="ko-KR" sz="1200" dirty="0">
                <a:solidFill>
                  <a:schemeClr val="bg1">
                    <a:lumMod val="65000"/>
                  </a:schemeClr>
                </a:solidFill>
              </a:rPr>
              <a:t>We used the nodes’ on-board 100 Mbit s−1 network interface (which is part of the SMSC 9512 USB hub and Ethernet adaptor, and therefore communicates to the processor over USB 2.0) for our cluster’s inter-node communications. </a:t>
            </a:r>
          </a:p>
          <a:p>
            <a:r>
              <a:rPr lang="en-US" altLang="ko-KR" sz="1200" dirty="0">
                <a:solidFill>
                  <a:schemeClr val="bg1">
                    <a:lumMod val="65000"/>
                  </a:schemeClr>
                </a:solidFill>
              </a:rPr>
              <a:t>We now present the results we obtained from assessing the available bandwidth and latency using these interfaces. </a:t>
            </a:r>
            <a:endParaRPr lang="en-US" altLang="ko-KR" sz="1200" dirty="0" smtClean="0">
              <a:solidFill>
                <a:schemeClr val="bg1">
                  <a:lumMod val="65000"/>
                </a:schemeClr>
              </a:solidFill>
            </a:endParaRPr>
          </a:p>
          <a:p>
            <a:endParaRPr lang="en-US" altLang="ko-KR" sz="1200" dirty="0">
              <a:solidFill>
                <a:schemeClr val="bg1">
                  <a:lumMod val="65000"/>
                </a:schemeClr>
              </a:solidFill>
            </a:endParaRPr>
          </a:p>
          <a:p>
            <a:r>
              <a:rPr lang="en-US" altLang="ko-KR" sz="1200" dirty="0">
                <a:solidFill>
                  <a:schemeClr val="bg1">
                    <a:lumMod val="65000"/>
                  </a:schemeClr>
                </a:solidFill>
              </a:rPr>
              <a:t>We considered three </a:t>
            </a:r>
            <a:r>
              <a:rPr lang="en-US" altLang="ko-KR" sz="1200" dirty="0" smtClean="0">
                <a:solidFill>
                  <a:schemeClr val="bg1">
                    <a:lumMod val="65000"/>
                  </a:schemeClr>
                </a:solidFill>
              </a:rPr>
              <a:t>scenarios.</a:t>
            </a:r>
          </a:p>
          <a:p>
            <a:endParaRPr lang="en-US" altLang="ko-KR" sz="1200" dirty="0">
              <a:solidFill>
                <a:schemeClr val="bg1">
                  <a:lumMod val="65000"/>
                </a:schemeClr>
              </a:solidFill>
            </a:endParaRPr>
          </a:p>
          <a:p>
            <a:pPr marL="228600" indent="-228600">
              <a:buAutoNum type="arabicParenR"/>
            </a:pPr>
            <a:r>
              <a:rPr lang="en-US" altLang="ko-KR" sz="1200" dirty="0" smtClean="0">
                <a:solidFill>
                  <a:schemeClr val="bg1">
                    <a:lumMod val="65000"/>
                  </a:schemeClr>
                </a:solidFill>
              </a:rPr>
              <a:t>firstly</a:t>
            </a:r>
            <a:r>
              <a:rPr lang="en-US" altLang="ko-KR" sz="1200" dirty="0">
                <a:solidFill>
                  <a:schemeClr val="bg1">
                    <a:lumMod val="65000"/>
                  </a:schemeClr>
                </a:solidFill>
              </a:rPr>
              <a:t>, picking two physical nodes, we measured the bandwidth between them as a function of the size of the message passed between the nodes in a “ping pong” style </a:t>
            </a:r>
            <a:r>
              <a:rPr lang="en-US" altLang="ko-KR" sz="1200" dirty="0" smtClean="0">
                <a:solidFill>
                  <a:schemeClr val="bg1">
                    <a:lumMod val="65000"/>
                  </a:schemeClr>
                </a:solidFill>
              </a:rPr>
              <a:t>test.</a:t>
            </a:r>
          </a:p>
          <a:p>
            <a:pPr marL="228600" indent="-228600">
              <a:buAutoNum type="arabicParenR"/>
            </a:pPr>
            <a:endParaRPr lang="en-US" altLang="ko-KR" sz="1200" dirty="0">
              <a:solidFill>
                <a:schemeClr val="bg1">
                  <a:lumMod val="65000"/>
                </a:schemeClr>
              </a:solidFill>
            </a:endParaRPr>
          </a:p>
          <a:p>
            <a:pPr marL="228600" indent="-228600">
              <a:buAutoNum type="arabicParenR"/>
            </a:pPr>
            <a:r>
              <a:rPr lang="en-US" altLang="ko-KR" sz="1200" dirty="0">
                <a:solidFill>
                  <a:schemeClr val="bg1">
                    <a:lumMod val="65000"/>
                  </a:schemeClr>
                </a:solidFill>
              </a:rPr>
              <a:t>secondly as a function of the </a:t>
            </a:r>
            <a:r>
              <a:rPr lang="en-US" altLang="ko-KR" sz="1200" dirty="0" smtClean="0">
                <a:solidFill>
                  <a:schemeClr val="bg1">
                    <a:lumMod val="65000"/>
                  </a:schemeClr>
                </a:solidFill>
              </a:rPr>
              <a:t>number </a:t>
            </a:r>
            <a:r>
              <a:rPr lang="en-US" altLang="ko-KR" sz="1200" dirty="0">
                <a:solidFill>
                  <a:schemeClr val="bg1">
                    <a:lumMod val="65000"/>
                  </a:schemeClr>
                </a:solidFill>
              </a:rPr>
              <a:t>of TCP connections made in parallel. </a:t>
            </a:r>
            <a:endParaRPr lang="en-US" altLang="ko-KR" sz="1200" dirty="0" smtClean="0">
              <a:solidFill>
                <a:schemeClr val="bg1">
                  <a:lumMod val="65000"/>
                </a:schemeClr>
              </a:solidFill>
            </a:endParaRPr>
          </a:p>
          <a:p>
            <a:pPr marL="228600" indent="-228600">
              <a:buAutoNum type="arabicParenR"/>
            </a:pPr>
            <a:endParaRPr lang="en-US" altLang="ko-KR" sz="1200" dirty="0">
              <a:solidFill>
                <a:schemeClr val="bg1">
                  <a:lumMod val="65000"/>
                </a:schemeClr>
              </a:solidFill>
            </a:endParaRPr>
          </a:p>
          <a:p>
            <a:pPr marL="228600" indent="-228600">
              <a:buAutoNum type="arabicParenR"/>
            </a:pPr>
            <a:r>
              <a:rPr lang="en-US" altLang="ko-KR" sz="1200" dirty="0">
                <a:solidFill>
                  <a:schemeClr val="bg1">
                    <a:lumMod val="65000"/>
                  </a:schemeClr>
                </a:solidFill>
              </a:rPr>
              <a:t>Finally, we nominated one physical node a ‘server’ and measured the bandwidth that it afforded to various numbers N of ‘client’ nodes that connected to </a:t>
            </a:r>
            <a:r>
              <a:rPr lang="en-US" altLang="ko-KR" sz="1200" dirty="0" smtClean="0">
                <a:solidFill>
                  <a:schemeClr val="bg1">
                    <a:lumMod val="65000"/>
                  </a:schemeClr>
                </a:solidFill>
              </a:rPr>
              <a:t>it.</a:t>
            </a:r>
            <a:endParaRPr lang="ko-KR" altLang="en-US" sz="1200" dirty="0">
              <a:solidFill>
                <a:schemeClr val="bg1">
                  <a:lumMod val="65000"/>
                </a:schemeClr>
              </a:solidFill>
            </a:endParaRPr>
          </a:p>
        </p:txBody>
      </p:sp>
    </p:spTree>
    <p:extLst>
      <p:ext uri="{BB962C8B-B14F-4D97-AF65-F5344CB8AC3E}">
        <p14:creationId xmlns:p14="http://schemas.microsoft.com/office/powerpoint/2010/main" val="23892026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6961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sz="3200" b="1" spc="-150" dirty="0">
                <a:solidFill>
                  <a:schemeClr val="tx1">
                    <a:lumMod val="50000"/>
                    <a:lumOff val="50000"/>
                  </a:schemeClr>
                </a:solidFill>
                <a:latin typeface="Open Sans" pitchFamily="34" charset="0"/>
                <a:ea typeface="Open Sans" pitchFamily="34" charset="0"/>
                <a:cs typeface="Open Sans" pitchFamily="34" charset="0"/>
              </a:rPr>
              <a:t>Performance results</a:t>
            </a:r>
            <a:endParaRPr lang="en-CA" sz="3200" b="1" spc="-150" dirty="0" smtClean="0">
              <a:solidFill>
                <a:schemeClr val="tx1">
                  <a:lumMod val="50000"/>
                  <a:lumOff val="50000"/>
                </a:schemeClr>
              </a:solidFill>
              <a:latin typeface="Open Sans" pitchFamily="34" charset="0"/>
              <a:ea typeface="Open Sans" pitchFamily="34" charset="0"/>
              <a:cs typeface="Open Sans" pitchFamily="34" charset="0"/>
            </a:endParaRPr>
          </a:p>
        </p:txBody>
      </p:sp>
      <p:sp>
        <p:nvSpPr>
          <p:cNvPr id="4" name="Text Box 10"/>
          <p:cNvSpPr txBox="1">
            <a:spLocks noChangeArrowheads="1"/>
          </p:cNvSpPr>
          <p:nvPr/>
        </p:nvSpPr>
        <p:spPr bwMode="auto">
          <a:xfrm>
            <a:off x="457200" y="2348880"/>
            <a:ext cx="3962400" cy="1046440"/>
          </a:xfrm>
          <a:prstGeom prst="rect">
            <a:avLst/>
          </a:prstGeom>
          <a:noFill/>
          <a:ln w="9525">
            <a:noFill/>
            <a:miter lim="800000"/>
            <a:headEnd/>
            <a:tailEnd/>
          </a:ln>
        </p:spPr>
        <p:txBody>
          <a:bodyPr wrap="square" lIns="45720" tIns="22860" rIns="45720" bIns="22860">
            <a:spAutoFit/>
          </a:bodyPr>
          <a:lstStyle/>
          <a:p>
            <a:pPr defTabSz="1088232"/>
            <a:r>
              <a:rPr lang="en-US" sz="1400" b="1" dirty="0" smtClean="0">
                <a:solidFill>
                  <a:srgbClr val="45C1A4"/>
                </a:solidFill>
                <a:latin typeface="Open Sans" pitchFamily="34" charset="0"/>
                <a:ea typeface="Open Sans" pitchFamily="34" charset="0"/>
                <a:cs typeface="Open Sans" pitchFamily="34" charset="0"/>
              </a:rPr>
              <a:t>Benchmark</a:t>
            </a:r>
            <a:endParaRPr lang="en-US" sz="1400" b="1" dirty="0" smtClean="0">
              <a:solidFill>
                <a:srgbClr val="45C1A4"/>
              </a:solidFill>
              <a:latin typeface="Open Sans" pitchFamily="34" charset="0"/>
              <a:ea typeface="Open Sans" pitchFamily="34" charset="0"/>
              <a:cs typeface="Open Sans" pitchFamily="34" charset="0"/>
            </a:endParaRPr>
          </a:p>
          <a:p>
            <a:pPr defTabSz="1088232"/>
            <a:endParaRPr lang="en-US" sz="900" b="1" dirty="0" smtClean="0">
              <a:solidFill>
                <a:srgbClr val="45C1A4"/>
              </a:solidFill>
              <a:latin typeface="Open Sans" pitchFamily="34" charset="0"/>
              <a:ea typeface="Open Sans" pitchFamily="34" charset="0"/>
              <a:cs typeface="Open Sans" pitchFamily="34" charset="0"/>
            </a:endParaRPr>
          </a:p>
          <a:p>
            <a:pPr defTabSz="1088232"/>
            <a:r>
              <a:rPr lang="en-US" altLang="ko-KR" sz="1050" dirty="0">
                <a:solidFill>
                  <a:schemeClr val="bg1">
                    <a:lumMod val="65000"/>
                  </a:schemeClr>
                </a:solidFill>
              </a:rPr>
              <a:t>We nominated one node as our ‘reference’ node, and used the </a:t>
            </a:r>
            <a:r>
              <a:rPr lang="en-US" altLang="ko-KR" sz="1050" dirty="0" err="1">
                <a:solidFill>
                  <a:schemeClr val="bg1">
                    <a:lumMod val="65000"/>
                  </a:schemeClr>
                </a:solidFill>
              </a:rPr>
              <a:t>NetPIPE</a:t>
            </a:r>
            <a:r>
              <a:rPr lang="en-US" altLang="ko-KR" sz="1050" dirty="0">
                <a:solidFill>
                  <a:schemeClr val="bg1">
                    <a:lumMod val="65000"/>
                  </a:schemeClr>
                </a:solidFill>
              </a:rPr>
              <a:t> software to investigate the effect of block size on throughput and round-trip time between this reference node and the other nodes in the system. </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cxnSp>
        <p:nvCxnSpPr>
          <p:cNvPr id="6" name="Straight Connector 5"/>
          <p:cNvCxnSpPr/>
          <p:nvPr/>
        </p:nvCxnSpPr>
        <p:spPr>
          <a:xfrm>
            <a:off x="533400" y="4119771"/>
            <a:ext cx="79248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248" y="1234778"/>
            <a:ext cx="3856759" cy="369332"/>
          </a:xfrm>
          <a:prstGeom prst="rect">
            <a:avLst/>
          </a:prstGeom>
          <a:noFill/>
        </p:spPr>
        <p:txBody>
          <a:bodyPr wrap="square" rtlCol="0">
            <a:spAutoFit/>
          </a:bodyPr>
          <a:lstStyle/>
          <a:p>
            <a:r>
              <a:rPr lang="en-US" altLang="ko-KR" b="1" dirty="0">
                <a:solidFill>
                  <a:schemeClr val="bg1">
                    <a:lumMod val="65000"/>
                  </a:schemeClr>
                </a:solidFill>
              </a:rPr>
              <a:t>3.3.1 Effects of data block size</a:t>
            </a:r>
            <a:endParaRPr lang="ko-KR" altLang="en-US" b="1" dirty="0">
              <a:solidFill>
                <a:schemeClr val="bg1">
                  <a:lumMod val="65000"/>
                </a:schemeClr>
              </a:solidFill>
            </a:endParaRPr>
          </a:p>
        </p:txBody>
      </p:sp>
      <p:sp>
        <p:nvSpPr>
          <p:cNvPr id="13" name="TextBox 12"/>
          <p:cNvSpPr txBox="1"/>
          <p:nvPr/>
        </p:nvSpPr>
        <p:spPr>
          <a:xfrm>
            <a:off x="457200" y="4221088"/>
            <a:ext cx="6707088" cy="738664"/>
          </a:xfrm>
          <a:prstGeom prst="rect">
            <a:avLst/>
          </a:prstGeom>
          <a:noFill/>
        </p:spPr>
        <p:txBody>
          <a:bodyPr wrap="square" rtlCol="0">
            <a:spAutoFit/>
          </a:bodyPr>
          <a:lstStyle/>
          <a:p>
            <a:r>
              <a:rPr lang="en-US" altLang="ko-KR" sz="1050" dirty="0">
                <a:solidFill>
                  <a:schemeClr val="bg1">
                    <a:lumMod val="65000"/>
                  </a:schemeClr>
                </a:solidFill>
              </a:rPr>
              <a:t>A round trip consists of the ‘reference’ node sending, then receiving, a block of some size c, whilst the ‘other’ node receives, then sends blocks of size c. </a:t>
            </a:r>
          </a:p>
          <a:p>
            <a:r>
              <a:rPr lang="en-US" altLang="ko-KR" sz="1050" dirty="0">
                <a:solidFill>
                  <a:schemeClr val="bg1">
                    <a:lumMod val="65000"/>
                  </a:schemeClr>
                </a:solidFill>
              </a:rPr>
              <a:t>Our recorded times are the half-round-trip times, i.e. they represent the time taken to send or receive a block of a given size.</a:t>
            </a:r>
            <a:endParaRPr lang="ko-KR" altLang="en-US" dirty="0"/>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419444"/>
            <a:ext cx="3343742" cy="2581635"/>
          </a:xfrm>
          <a:prstGeom prst="rect">
            <a:avLst/>
          </a:prstGeom>
        </p:spPr>
      </p:pic>
      <p:cxnSp>
        <p:nvCxnSpPr>
          <p:cNvPr id="9" name="직선 화살표 연결선 8"/>
          <p:cNvCxnSpPr/>
          <p:nvPr/>
        </p:nvCxnSpPr>
        <p:spPr>
          <a:xfrm>
            <a:off x="6813249" y="1556792"/>
            <a:ext cx="0" cy="1838528"/>
          </a:xfrm>
          <a:prstGeom prst="straightConnector1">
            <a:avLst/>
          </a:prstGeom>
          <a:ln w="317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95229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7"/>
          <p:cNvSpPr txBox="1">
            <a:spLocks noChangeArrowheads="1"/>
          </p:cNvSpPr>
          <p:nvPr/>
        </p:nvSpPr>
        <p:spPr bwMode="auto">
          <a:xfrm>
            <a:off x="-9147" y="7469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Performance results</a:t>
            </a:r>
          </a:p>
        </p:txBody>
      </p:sp>
      <p:sp>
        <p:nvSpPr>
          <p:cNvPr id="102" name="TextBox 101"/>
          <p:cNvSpPr txBox="1"/>
          <p:nvPr/>
        </p:nvSpPr>
        <p:spPr>
          <a:xfrm>
            <a:off x="323528" y="1285578"/>
            <a:ext cx="7200800" cy="369332"/>
          </a:xfrm>
          <a:prstGeom prst="rect">
            <a:avLst/>
          </a:prstGeom>
          <a:noFill/>
        </p:spPr>
        <p:txBody>
          <a:bodyPr wrap="square" rtlCol="0">
            <a:spAutoFit/>
          </a:bodyPr>
          <a:lstStyle/>
          <a:p>
            <a:r>
              <a:rPr lang="en-US" altLang="ko-KR" dirty="0">
                <a:solidFill>
                  <a:schemeClr val="bg1">
                    <a:lumMod val="65000"/>
                  </a:schemeClr>
                </a:solidFill>
              </a:rPr>
              <a:t>3.3.2 Multiple connections between one client and one server</a:t>
            </a:r>
            <a:endParaRPr lang="ko-KR" altLang="en-US" dirty="0">
              <a:solidFill>
                <a:schemeClr val="bg1">
                  <a:lumMod val="65000"/>
                </a:schemeClr>
              </a:solidFill>
            </a:endParaRPr>
          </a:p>
        </p:txBody>
      </p:sp>
      <p:pic>
        <p:nvPicPr>
          <p:cNvPr id="2" name="그림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348880"/>
            <a:ext cx="3315163" cy="2619741"/>
          </a:xfrm>
          <a:prstGeom prst="rect">
            <a:avLst/>
          </a:prstGeom>
        </p:spPr>
      </p:pic>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276872"/>
            <a:ext cx="3172268" cy="2657846"/>
          </a:xfrm>
          <a:prstGeom prst="rect">
            <a:avLst/>
          </a:prstGeom>
        </p:spPr>
      </p:pic>
    </p:spTree>
    <p:extLst>
      <p:ext uri="{BB962C8B-B14F-4D97-AF65-F5344CB8AC3E}">
        <p14:creationId xmlns:p14="http://schemas.microsoft.com/office/powerpoint/2010/main" val="24385797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7"/>
          <p:cNvSpPr txBox="1">
            <a:spLocks noChangeArrowheads="1"/>
          </p:cNvSpPr>
          <p:nvPr/>
        </p:nvSpPr>
        <p:spPr bwMode="auto">
          <a:xfrm>
            <a:off x="-9147" y="7469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smtClean="0">
                <a:solidFill>
                  <a:schemeClr val="tx1">
                    <a:lumMod val="50000"/>
                    <a:lumOff val="50000"/>
                  </a:schemeClr>
                </a:solidFill>
                <a:latin typeface="Open Sans" pitchFamily="34" charset="0"/>
                <a:ea typeface="Open Sans" pitchFamily="34" charset="0"/>
                <a:cs typeface="Open Sans" pitchFamily="34" charset="0"/>
              </a:rPr>
              <a:t>Conclusion</a:t>
            </a:r>
            <a:endParaRPr lang="en-CA" altLang="ko-KR" sz="3200" b="1" spc="-150" dirty="0">
              <a:solidFill>
                <a:schemeClr val="tx1">
                  <a:lumMod val="50000"/>
                  <a:lumOff val="50000"/>
                </a:schemeClr>
              </a:solidFill>
              <a:latin typeface="Open Sans" pitchFamily="34" charset="0"/>
              <a:ea typeface="Open Sans" pitchFamily="34" charset="0"/>
              <a:cs typeface="Open Sans" pitchFamily="34" charset="0"/>
            </a:endParaRP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049" y="1819050"/>
            <a:ext cx="5029902" cy="3219900"/>
          </a:xfrm>
          <a:prstGeom prst="rect">
            <a:avLst/>
          </a:prstGeom>
        </p:spPr>
      </p:pic>
    </p:spTree>
    <p:extLst>
      <p:ext uri="{BB962C8B-B14F-4D97-AF65-F5344CB8AC3E}">
        <p14:creationId xmlns:p14="http://schemas.microsoft.com/office/powerpoint/2010/main" val="61546007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0400" y="1828800"/>
            <a:ext cx="2667000" cy="2667000"/>
          </a:xfrm>
          <a:prstGeom prst="ellipse">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0"/>
          <p:cNvSpPr txBox="1">
            <a:spLocks noChangeArrowheads="1"/>
          </p:cNvSpPr>
          <p:nvPr/>
        </p:nvSpPr>
        <p:spPr bwMode="auto">
          <a:xfrm>
            <a:off x="3390900" y="2723719"/>
            <a:ext cx="2405236" cy="877163"/>
          </a:xfrm>
          <a:prstGeom prst="rect">
            <a:avLst/>
          </a:prstGeom>
          <a:noFill/>
          <a:ln w="9525">
            <a:noFill/>
            <a:miter lim="800000"/>
            <a:headEnd/>
            <a:tailEnd/>
          </a:ln>
        </p:spPr>
        <p:txBody>
          <a:bodyPr wrap="square" lIns="45720" tIns="22860" rIns="45720" bIns="22860">
            <a:spAutoFit/>
          </a:bodyPr>
          <a:lstStyle/>
          <a:p>
            <a:pPr defTabSz="1088232"/>
            <a:r>
              <a:rPr lang="en-US" sz="5400" dirty="0" smtClean="0">
                <a:solidFill>
                  <a:schemeClr val="bg1"/>
                </a:solidFill>
                <a:latin typeface="Open Sans Light" pitchFamily="34" charset="0"/>
                <a:ea typeface="Open Sans Light" pitchFamily="34" charset="0"/>
                <a:cs typeface="Open Sans Light" pitchFamily="34" charset="0"/>
              </a:rPr>
              <a:t>Thanks</a:t>
            </a:r>
            <a:endParaRPr lang="en-US" sz="5400" i="1" dirty="0">
              <a:solidFill>
                <a:schemeClr val="bg1"/>
              </a:solidFill>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3694336979"/>
      </p:ext>
    </p:extLst>
  </p:cSld>
  <p:clrMapOvr>
    <a:masterClrMapping/>
  </p:clrMapOvr>
  <p:transition spd="slow" advClick="0" advTm="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388198"/>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sz="3200" b="1" spc="-150" dirty="0" smtClean="0">
                <a:solidFill>
                  <a:schemeClr val="tx1">
                    <a:lumMod val="50000"/>
                    <a:lumOff val="50000"/>
                  </a:schemeClr>
                </a:solidFill>
                <a:latin typeface="Open Sans" pitchFamily="34" charset="0"/>
                <a:ea typeface="Open Sans" pitchFamily="34" charset="0"/>
                <a:cs typeface="Open Sans" pitchFamily="34" charset="0"/>
              </a:rPr>
              <a:t>Index</a:t>
            </a:r>
          </a:p>
        </p:txBody>
      </p:sp>
      <p:sp>
        <p:nvSpPr>
          <p:cNvPr id="4" name="Oval 3"/>
          <p:cNvSpPr/>
          <p:nvPr/>
        </p:nvSpPr>
        <p:spPr>
          <a:xfrm>
            <a:off x="1422541" y="3351012"/>
            <a:ext cx="533400" cy="711200"/>
          </a:xfrm>
          <a:prstGeom prst="ellipse">
            <a:avLst/>
          </a:prstGeom>
          <a:noFill/>
          <a:ln w="762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91872" y="4591828"/>
            <a:ext cx="533400" cy="711200"/>
          </a:xfrm>
          <a:prstGeom prst="ellipse">
            <a:avLst/>
          </a:prstGeom>
          <a:noFill/>
          <a:ln w="762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23412" y="2824237"/>
            <a:ext cx="533400" cy="711200"/>
          </a:xfrm>
          <a:prstGeom prst="ellipse">
            <a:avLst/>
          </a:prstGeom>
          <a:noFill/>
          <a:ln w="762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17407" y="4100112"/>
            <a:ext cx="533400" cy="711200"/>
          </a:xfrm>
          <a:prstGeom prst="ellipse">
            <a:avLst/>
          </a:prstGeom>
          <a:noFill/>
          <a:ln w="762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31016" y="2211891"/>
            <a:ext cx="533400" cy="711200"/>
          </a:xfrm>
          <a:prstGeom prst="ellipse">
            <a:avLst/>
          </a:prstGeom>
          <a:noFill/>
          <a:ln w="76200">
            <a:solidFill>
              <a:srgbClr val="45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4" idx="5"/>
            <a:endCxn id="5" idx="2"/>
          </p:cNvCxnSpPr>
          <p:nvPr/>
        </p:nvCxnSpPr>
        <p:spPr>
          <a:xfrm>
            <a:off x="1877826" y="3958060"/>
            <a:ext cx="1114046" cy="989369"/>
          </a:xfrm>
          <a:prstGeom prst="line">
            <a:avLst/>
          </a:prstGeom>
          <a:ln w="7620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6"/>
            <a:endCxn id="6" idx="3"/>
          </p:cNvCxnSpPr>
          <p:nvPr/>
        </p:nvCxnSpPr>
        <p:spPr>
          <a:xfrm flipV="1">
            <a:off x="3525273" y="3431284"/>
            <a:ext cx="1376255" cy="1516144"/>
          </a:xfrm>
          <a:prstGeom prst="line">
            <a:avLst/>
          </a:prstGeom>
          <a:ln w="7620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a:endCxn id="7" idx="1"/>
          </p:cNvCxnSpPr>
          <p:nvPr/>
        </p:nvCxnSpPr>
        <p:spPr>
          <a:xfrm>
            <a:off x="5278698" y="3431284"/>
            <a:ext cx="716825" cy="772981"/>
          </a:xfrm>
          <a:prstGeom prst="line">
            <a:avLst/>
          </a:prstGeom>
          <a:ln w="7620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6"/>
            <a:endCxn id="8" idx="3"/>
          </p:cNvCxnSpPr>
          <p:nvPr/>
        </p:nvCxnSpPr>
        <p:spPr>
          <a:xfrm flipV="1">
            <a:off x="6450807" y="2818938"/>
            <a:ext cx="1658324" cy="1636775"/>
          </a:xfrm>
          <a:prstGeom prst="line">
            <a:avLst/>
          </a:prstGeom>
          <a:ln w="76200">
            <a:solidFill>
              <a:srgbClr val="45C1A4"/>
            </a:solidFill>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331450" y="2234203"/>
            <a:ext cx="1718154" cy="1054135"/>
          </a:xfrm>
          <a:prstGeom prst="rect">
            <a:avLst/>
          </a:prstGeom>
          <a:noFill/>
          <a:ln w="9525">
            <a:noFill/>
            <a:miter lim="800000"/>
            <a:headEnd/>
            <a:tailEnd/>
          </a:ln>
        </p:spPr>
        <p:txBody>
          <a:bodyPr wrap="square" lIns="45720" tIns="22860" rIns="45720" bIns="22860">
            <a:spAutoFit/>
          </a:bodyPr>
          <a:lstStyle/>
          <a:p>
            <a:pPr algn="r" defTabSz="1088232"/>
            <a:r>
              <a:rPr lang="en-US" sz="3200" dirty="0" smtClean="0">
                <a:solidFill>
                  <a:srgbClr val="4BACC6"/>
                </a:solidFill>
                <a:latin typeface="Open Sans" pitchFamily="34" charset="0"/>
                <a:ea typeface="Open Sans" pitchFamily="34" charset="0"/>
                <a:cs typeface="Open Sans" pitchFamily="34" charset="0"/>
              </a:rPr>
              <a:t>01</a:t>
            </a:r>
            <a:endParaRPr lang="en-US" sz="1400" dirty="0" smtClean="0">
              <a:solidFill>
                <a:srgbClr val="4BACC6"/>
              </a:solidFill>
              <a:latin typeface="Open Sans" pitchFamily="34" charset="0"/>
              <a:ea typeface="Open Sans" pitchFamily="34" charset="0"/>
              <a:cs typeface="Open Sans" pitchFamily="34" charset="0"/>
            </a:endParaRPr>
          </a:p>
          <a:p>
            <a:pPr algn="r" defTabSz="1088232"/>
            <a:r>
              <a:rPr lang="en-US" sz="1400" b="1" dirty="0" smtClean="0">
                <a:solidFill>
                  <a:srgbClr val="4BACC6"/>
                </a:solidFill>
                <a:latin typeface="Open Sans" pitchFamily="34" charset="0"/>
                <a:ea typeface="Open Sans" pitchFamily="34" charset="0"/>
                <a:cs typeface="Open Sans" pitchFamily="34" charset="0"/>
              </a:rPr>
              <a:t>Background</a:t>
            </a:r>
          </a:p>
          <a:p>
            <a:pPr algn="r" defTabSz="1088232"/>
            <a:endParaRPr lang="en-US" sz="900" b="1" dirty="0" smtClean="0">
              <a:solidFill>
                <a:srgbClr val="45C1A4"/>
              </a:solidFill>
              <a:latin typeface="Open Sans" pitchFamily="34" charset="0"/>
              <a:ea typeface="Open Sans" pitchFamily="34" charset="0"/>
              <a:cs typeface="Open Sans" pitchFamily="34" charset="0"/>
            </a:endParaRPr>
          </a:p>
          <a:p>
            <a:pPr algn="r" defTabSz="1088232"/>
            <a:r>
              <a:rPr lang="en-US" sz="1050" dirty="0" smtClean="0">
                <a:solidFill>
                  <a:schemeClr val="bg1">
                    <a:lumMod val="65000"/>
                  </a:schemeClr>
                </a:solidFill>
                <a:latin typeface="Open Sans" pitchFamily="34" charset="0"/>
                <a:ea typeface="Open Sans" pitchFamily="34" charset="0"/>
                <a:cs typeface="Open Sans" pitchFamily="34" charset="0"/>
              </a:rPr>
              <a:t>.</a:t>
            </a:r>
            <a:endParaRPr lang="en-US" sz="1000" dirty="0" smtClean="0">
              <a:solidFill>
                <a:schemeClr val="bg1">
                  <a:lumMod val="65000"/>
                </a:schemeClr>
              </a:solidFill>
              <a:latin typeface="Open Sans" pitchFamily="34" charset="0"/>
              <a:ea typeface="Open Sans" pitchFamily="34" charset="0"/>
              <a:cs typeface="Open Sans" pitchFamily="34" charset="0"/>
            </a:endParaRPr>
          </a:p>
        </p:txBody>
      </p:sp>
      <p:sp>
        <p:nvSpPr>
          <p:cNvPr id="23" name="Text Box 10"/>
          <p:cNvSpPr txBox="1">
            <a:spLocks noChangeArrowheads="1"/>
          </p:cNvSpPr>
          <p:nvPr/>
        </p:nvSpPr>
        <p:spPr bwMode="auto">
          <a:xfrm>
            <a:off x="1101246" y="4811312"/>
            <a:ext cx="1718154" cy="892552"/>
          </a:xfrm>
          <a:prstGeom prst="rect">
            <a:avLst/>
          </a:prstGeom>
          <a:noFill/>
          <a:ln w="9525">
            <a:noFill/>
            <a:miter lim="800000"/>
            <a:headEnd/>
            <a:tailEnd/>
          </a:ln>
        </p:spPr>
        <p:txBody>
          <a:bodyPr wrap="square" lIns="45720" tIns="22860" rIns="45720" bIns="22860">
            <a:spAutoFit/>
          </a:bodyPr>
          <a:lstStyle/>
          <a:p>
            <a:pPr algn="r" defTabSz="1088232"/>
            <a:r>
              <a:rPr lang="en-US" sz="3200" dirty="0" smtClean="0">
                <a:solidFill>
                  <a:srgbClr val="4BACC6"/>
                </a:solidFill>
                <a:latin typeface="Open Sans" pitchFamily="34" charset="0"/>
                <a:ea typeface="Open Sans" pitchFamily="34" charset="0"/>
                <a:cs typeface="Open Sans" pitchFamily="34" charset="0"/>
              </a:rPr>
              <a:t>02</a:t>
            </a:r>
            <a:endParaRPr lang="en-US" sz="1400" dirty="0" smtClean="0">
              <a:solidFill>
                <a:srgbClr val="4BACC6"/>
              </a:solidFill>
              <a:latin typeface="Open Sans" pitchFamily="34" charset="0"/>
              <a:ea typeface="Open Sans" pitchFamily="34" charset="0"/>
              <a:cs typeface="Open Sans" pitchFamily="34" charset="0"/>
            </a:endParaRPr>
          </a:p>
          <a:p>
            <a:pPr algn="r" defTabSz="1088232"/>
            <a:r>
              <a:rPr lang="en-US" sz="1400" b="1" dirty="0" smtClean="0">
                <a:solidFill>
                  <a:srgbClr val="4BACC6"/>
                </a:solidFill>
                <a:latin typeface="Open Sans" pitchFamily="34" charset="0"/>
                <a:ea typeface="Open Sans" pitchFamily="34" charset="0"/>
                <a:cs typeface="Open Sans" pitchFamily="34" charset="0"/>
              </a:rPr>
              <a:t>Introduction</a:t>
            </a:r>
          </a:p>
          <a:p>
            <a:pPr algn="r" defTabSz="1088232"/>
            <a:endParaRPr lang="en-US" sz="900" b="1" dirty="0" smtClean="0">
              <a:solidFill>
                <a:srgbClr val="45C1A4"/>
              </a:solidFill>
              <a:latin typeface="Open Sans" pitchFamily="34" charset="0"/>
              <a:ea typeface="Open Sans" pitchFamily="34" charset="0"/>
              <a:cs typeface="Open Sans" pitchFamily="34" charset="0"/>
            </a:endParaRPr>
          </a:p>
        </p:txBody>
      </p:sp>
      <p:sp>
        <p:nvSpPr>
          <p:cNvPr id="24" name="Text Box 10"/>
          <p:cNvSpPr txBox="1">
            <a:spLocks noChangeArrowheads="1"/>
          </p:cNvSpPr>
          <p:nvPr/>
        </p:nvSpPr>
        <p:spPr bwMode="auto">
          <a:xfrm>
            <a:off x="3115470" y="1911770"/>
            <a:ext cx="1828800" cy="1054135"/>
          </a:xfrm>
          <a:prstGeom prst="rect">
            <a:avLst/>
          </a:prstGeom>
          <a:noFill/>
          <a:ln w="9525">
            <a:noFill/>
            <a:miter lim="800000"/>
            <a:headEnd/>
            <a:tailEnd/>
          </a:ln>
        </p:spPr>
        <p:txBody>
          <a:bodyPr wrap="square" lIns="45720" tIns="22860" rIns="45720" bIns="22860">
            <a:spAutoFit/>
          </a:bodyPr>
          <a:lstStyle/>
          <a:p>
            <a:pPr algn="r" defTabSz="1088232"/>
            <a:r>
              <a:rPr lang="en-US" sz="3200" dirty="0" smtClean="0">
                <a:solidFill>
                  <a:srgbClr val="4BACC6"/>
                </a:solidFill>
                <a:latin typeface="Open Sans" pitchFamily="34" charset="0"/>
                <a:ea typeface="Open Sans" pitchFamily="34" charset="0"/>
                <a:cs typeface="Open Sans" pitchFamily="34" charset="0"/>
              </a:rPr>
              <a:t>03</a:t>
            </a:r>
            <a:endParaRPr lang="en-US" sz="1400" dirty="0" smtClean="0">
              <a:solidFill>
                <a:srgbClr val="4BACC6"/>
              </a:solidFill>
              <a:latin typeface="Open Sans" pitchFamily="34" charset="0"/>
              <a:ea typeface="Open Sans" pitchFamily="34" charset="0"/>
              <a:cs typeface="Open Sans" pitchFamily="34" charset="0"/>
            </a:endParaRPr>
          </a:p>
          <a:p>
            <a:pPr algn="r" defTabSz="1088232"/>
            <a:r>
              <a:rPr lang="en-US" sz="1400" b="1" dirty="0" smtClean="0">
                <a:solidFill>
                  <a:srgbClr val="4BACC6"/>
                </a:solidFill>
                <a:latin typeface="Open Sans" pitchFamily="34" charset="0"/>
                <a:ea typeface="Open Sans" pitchFamily="34" charset="0"/>
                <a:cs typeface="Open Sans" pitchFamily="34" charset="0"/>
              </a:rPr>
              <a:t>System description</a:t>
            </a:r>
          </a:p>
          <a:p>
            <a:pPr algn="r" defTabSz="1088232"/>
            <a:endParaRPr lang="en-US" sz="900" b="1" dirty="0" smtClean="0">
              <a:solidFill>
                <a:srgbClr val="45C1A4"/>
              </a:solidFill>
              <a:latin typeface="Open Sans" pitchFamily="34" charset="0"/>
              <a:ea typeface="Open Sans" pitchFamily="34" charset="0"/>
              <a:cs typeface="Open Sans" pitchFamily="34" charset="0"/>
            </a:endParaRPr>
          </a:p>
          <a:p>
            <a:pPr algn="r" defTabSz="1088232"/>
            <a:r>
              <a:rPr lang="en-US" sz="1050" dirty="0" smtClean="0">
                <a:solidFill>
                  <a:schemeClr val="bg1">
                    <a:lumMod val="65000"/>
                  </a:schemeClr>
                </a:solidFill>
                <a:latin typeface="Open Sans" pitchFamily="34" charset="0"/>
                <a:ea typeface="Open Sans" pitchFamily="34" charset="0"/>
                <a:cs typeface="Open Sans" pitchFamily="34" charset="0"/>
              </a:rPr>
              <a:t>.</a:t>
            </a:r>
            <a:endParaRPr lang="en-US" sz="1000" dirty="0" smtClean="0">
              <a:solidFill>
                <a:schemeClr val="bg1">
                  <a:lumMod val="65000"/>
                </a:schemeClr>
              </a:solidFill>
              <a:latin typeface="Open Sans" pitchFamily="34" charset="0"/>
              <a:ea typeface="Open Sans" pitchFamily="34" charset="0"/>
              <a:cs typeface="Open Sans" pitchFamily="34" charset="0"/>
            </a:endParaRPr>
          </a:p>
        </p:txBody>
      </p:sp>
      <p:sp>
        <p:nvSpPr>
          <p:cNvPr id="25" name="Text Box 10"/>
          <p:cNvSpPr txBox="1">
            <a:spLocks noChangeArrowheads="1"/>
          </p:cNvSpPr>
          <p:nvPr/>
        </p:nvSpPr>
        <p:spPr bwMode="auto">
          <a:xfrm>
            <a:off x="5917407" y="1857176"/>
            <a:ext cx="2013826" cy="754053"/>
          </a:xfrm>
          <a:prstGeom prst="rect">
            <a:avLst/>
          </a:prstGeom>
          <a:noFill/>
          <a:ln w="9525">
            <a:noFill/>
            <a:miter lim="800000"/>
            <a:headEnd/>
            <a:tailEnd/>
          </a:ln>
        </p:spPr>
        <p:txBody>
          <a:bodyPr wrap="square" lIns="45720" tIns="22860" rIns="45720" bIns="22860">
            <a:spAutoFit/>
          </a:bodyPr>
          <a:lstStyle/>
          <a:p>
            <a:pPr algn="r" defTabSz="1088232"/>
            <a:r>
              <a:rPr lang="en-US" sz="3200" dirty="0" smtClean="0">
                <a:solidFill>
                  <a:srgbClr val="4BACC6"/>
                </a:solidFill>
                <a:latin typeface="Open Sans" pitchFamily="34" charset="0"/>
                <a:ea typeface="Open Sans" pitchFamily="34" charset="0"/>
                <a:cs typeface="Open Sans" pitchFamily="34" charset="0"/>
              </a:rPr>
              <a:t>05</a:t>
            </a:r>
            <a:endParaRPr lang="en-US" sz="1400" dirty="0" smtClean="0">
              <a:solidFill>
                <a:srgbClr val="4BACC6"/>
              </a:solidFill>
              <a:latin typeface="Open Sans" pitchFamily="34" charset="0"/>
              <a:ea typeface="Open Sans" pitchFamily="34" charset="0"/>
              <a:cs typeface="Open Sans" pitchFamily="34" charset="0"/>
            </a:endParaRPr>
          </a:p>
          <a:p>
            <a:pPr algn="r" defTabSz="1088232"/>
            <a:r>
              <a:rPr lang="en-US" sz="1400" b="1" dirty="0" smtClean="0">
                <a:solidFill>
                  <a:srgbClr val="4BACC6"/>
                </a:solidFill>
                <a:latin typeface="Open Sans" pitchFamily="34" charset="0"/>
                <a:ea typeface="Open Sans" pitchFamily="34" charset="0"/>
                <a:cs typeface="Open Sans" pitchFamily="34" charset="0"/>
              </a:rPr>
              <a:t>Conclusion</a:t>
            </a:r>
            <a:endParaRPr lang="en-US" sz="1400" b="1" dirty="0" smtClean="0">
              <a:solidFill>
                <a:srgbClr val="4BACC6"/>
              </a:solidFill>
              <a:latin typeface="Open Sans" pitchFamily="34" charset="0"/>
              <a:ea typeface="Open Sans" pitchFamily="34" charset="0"/>
              <a:cs typeface="Open Sans" pitchFamily="34" charset="0"/>
            </a:endParaRPr>
          </a:p>
        </p:txBody>
      </p:sp>
      <p:sp>
        <p:nvSpPr>
          <p:cNvPr id="26" name="Text Box 10"/>
          <p:cNvSpPr txBox="1">
            <a:spLocks noChangeArrowheads="1"/>
          </p:cNvSpPr>
          <p:nvPr/>
        </p:nvSpPr>
        <p:spPr bwMode="auto">
          <a:xfrm>
            <a:off x="6556720" y="4437400"/>
            <a:ext cx="1859102" cy="892552"/>
          </a:xfrm>
          <a:prstGeom prst="rect">
            <a:avLst/>
          </a:prstGeom>
          <a:noFill/>
          <a:ln w="9525">
            <a:noFill/>
            <a:miter lim="800000"/>
            <a:headEnd/>
            <a:tailEnd/>
          </a:ln>
        </p:spPr>
        <p:txBody>
          <a:bodyPr wrap="square" lIns="45720" tIns="22860" rIns="45720" bIns="22860">
            <a:spAutoFit/>
          </a:bodyPr>
          <a:lstStyle/>
          <a:p>
            <a:pPr defTabSz="1088232"/>
            <a:r>
              <a:rPr lang="en-US" sz="3200" dirty="0" smtClean="0">
                <a:solidFill>
                  <a:srgbClr val="4BACC6"/>
                </a:solidFill>
                <a:latin typeface="Open Sans" pitchFamily="34" charset="0"/>
                <a:ea typeface="Open Sans" pitchFamily="34" charset="0"/>
                <a:cs typeface="Open Sans" pitchFamily="34" charset="0"/>
              </a:rPr>
              <a:t>04</a:t>
            </a:r>
            <a:endParaRPr lang="en-US" sz="1400" dirty="0" smtClean="0">
              <a:solidFill>
                <a:srgbClr val="4BACC6"/>
              </a:solidFill>
              <a:latin typeface="Open Sans" pitchFamily="34" charset="0"/>
              <a:ea typeface="Open Sans" pitchFamily="34" charset="0"/>
              <a:cs typeface="Open Sans" pitchFamily="34" charset="0"/>
            </a:endParaRPr>
          </a:p>
          <a:p>
            <a:pPr defTabSz="1088232"/>
            <a:r>
              <a:rPr lang="en-US" sz="1400" b="1" dirty="0" smtClean="0">
                <a:solidFill>
                  <a:srgbClr val="4BACC6"/>
                </a:solidFill>
                <a:latin typeface="Open Sans" pitchFamily="34" charset="0"/>
                <a:ea typeface="Open Sans" pitchFamily="34" charset="0"/>
                <a:cs typeface="Open Sans" pitchFamily="34" charset="0"/>
              </a:rPr>
              <a:t>Performance results</a:t>
            </a:r>
          </a:p>
          <a:p>
            <a:pPr defTabSz="1088232"/>
            <a:endParaRPr lang="en-US" sz="900" b="1" dirty="0" smtClean="0">
              <a:solidFill>
                <a:srgbClr val="45C1A4"/>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8921211"/>
      </p:ext>
    </p:extLst>
  </p:cSld>
  <p:clrMapOvr>
    <a:masterClrMapping/>
  </p:clrMapOvr>
  <p:transition spd="slow" advClick="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388198"/>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sz="3200" b="1" spc="-150" dirty="0" smtClean="0">
                <a:solidFill>
                  <a:schemeClr val="tx1">
                    <a:lumMod val="50000"/>
                    <a:lumOff val="50000"/>
                  </a:schemeClr>
                </a:solidFill>
                <a:latin typeface="Open Sans" pitchFamily="34" charset="0"/>
                <a:ea typeface="Open Sans" pitchFamily="34" charset="0"/>
                <a:cs typeface="Open Sans" pitchFamily="34" charset="0"/>
              </a:rPr>
              <a:t>About </a:t>
            </a:r>
            <a:r>
              <a:rPr lang="en-US" sz="3200" b="1" spc="-150" dirty="0" smtClean="0">
                <a:solidFill>
                  <a:schemeClr val="tx1">
                    <a:lumMod val="50000"/>
                    <a:lumOff val="50000"/>
                  </a:schemeClr>
                </a:solidFill>
                <a:latin typeface="Open Sans" pitchFamily="34" charset="0"/>
                <a:ea typeface="Open Sans" pitchFamily="34" charset="0"/>
                <a:cs typeface="Open Sans" pitchFamily="34" charset="0"/>
              </a:rPr>
              <a:t>Raspberry Pi</a:t>
            </a:r>
            <a:endParaRPr lang="en-CA" sz="3200" b="1" spc="-150" dirty="0" smtClean="0">
              <a:solidFill>
                <a:schemeClr val="tx1">
                  <a:lumMod val="50000"/>
                  <a:lumOff val="50000"/>
                </a:schemeClr>
              </a:solidFill>
              <a:latin typeface="Open Sans" pitchFamily="34" charset="0"/>
              <a:ea typeface="Open Sans" pitchFamily="34" charset="0"/>
              <a:cs typeface="Open Sans" pitchFamily="34" charset="0"/>
            </a:endParaRPr>
          </a:p>
        </p:txBody>
      </p:sp>
      <p:sp>
        <p:nvSpPr>
          <p:cNvPr id="3" name="Text Box 7"/>
          <p:cNvSpPr txBox="1">
            <a:spLocks noChangeArrowheads="1"/>
          </p:cNvSpPr>
          <p:nvPr/>
        </p:nvSpPr>
        <p:spPr bwMode="auto">
          <a:xfrm>
            <a:off x="553817" y="1304087"/>
            <a:ext cx="8044156" cy="415498"/>
          </a:xfrm>
          <a:prstGeom prst="rect">
            <a:avLst/>
          </a:prstGeom>
          <a:noFill/>
          <a:ln w="9525">
            <a:noFill/>
            <a:miter lim="800000"/>
            <a:headEnd/>
            <a:tailEnd/>
          </a:ln>
        </p:spPr>
        <p:txBody>
          <a:bodyPr wrap="square" lIns="45720" tIns="22860" rIns="45720" bIns="22860" anchor="ctr">
            <a:spAutoFit/>
          </a:bodyPr>
          <a:lstStyle/>
          <a:p>
            <a:pPr algn="ctr" defTabSz="1088232"/>
            <a:r>
              <a:rPr lang="en-US" altLang="ko-KR" sz="1200" dirty="0" smtClean="0">
                <a:solidFill>
                  <a:schemeClr val="bg1">
                    <a:lumMod val="65000"/>
                  </a:schemeClr>
                </a:solidFill>
                <a:effectLst/>
              </a:rPr>
              <a:t>The </a:t>
            </a:r>
            <a:r>
              <a:rPr lang="en-US" altLang="ko-KR" sz="1200" b="1" dirty="0" smtClean="0">
                <a:solidFill>
                  <a:schemeClr val="bg1">
                    <a:lumMod val="65000"/>
                  </a:schemeClr>
                </a:solidFill>
                <a:effectLst/>
              </a:rPr>
              <a:t>Raspberry Pi</a:t>
            </a:r>
            <a:r>
              <a:rPr lang="en-US" altLang="ko-KR" sz="1200" dirty="0" smtClean="0">
                <a:solidFill>
                  <a:schemeClr val="bg1">
                    <a:lumMod val="65000"/>
                  </a:schemeClr>
                </a:solidFill>
                <a:effectLst/>
              </a:rPr>
              <a:t> is a series of credit card-sized single-board computers developed in the UK by the Raspberry Pi Foundation with the intention of promoting the teaching of basic computer science in schools.</a:t>
            </a:r>
            <a:endParaRPr lang="en-US" sz="1200" dirty="0" smtClean="0">
              <a:solidFill>
                <a:schemeClr val="bg1">
                  <a:lumMod val="65000"/>
                </a:schemeClr>
              </a:solidFill>
              <a:latin typeface="Open Sans Semibold" pitchFamily="34" charset="0"/>
              <a:ea typeface="Open Sans Semibold" pitchFamily="34" charset="0"/>
              <a:cs typeface="Open Sans Semibold" pitchFamily="34" charset="0"/>
            </a:endParaRPr>
          </a:p>
        </p:txBody>
      </p:sp>
      <p:sp>
        <p:nvSpPr>
          <p:cNvPr id="6" name="Text Box 10"/>
          <p:cNvSpPr txBox="1">
            <a:spLocks noChangeArrowheads="1"/>
          </p:cNvSpPr>
          <p:nvPr/>
        </p:nvSpPr>
        <p:spPr bwMode="auto">
          <a:xfrm>
            <a:off x="3505200" y="1873589"/>
            <a:ext cx="2939008" cy="3816429"/>
          </a:xfrm>
          <a:prstGeom prst="rect">
            <a:avLst/>
          </a:prstGeom>
          <a:noFill/>
          <a:ln w="9525">
            <a:noFill/>
            <a:miter lim="800000"/>
            <a:headEnd/>
            <a:tailEnd/>
          </a:ln>
        </p:spPr>
        <p:txBody>
          <a:bodyPr wrap="square" lIns="45720" tIns="22860" rIns="45720" bIns="22860">
            <a:spAutoFit/>
          </a:bodyPr>
          <a:lstStyle/>
          <a:p>
            <a:pPr defTabSz="1088232"/>
            <a:endParaRPr lang="en-US" sz="1050" dirty="0" smtClean="0">
              <a:solidFill>
                <a:schemeClr val="bg1">
                  <a:lumMod val="65000"/>
                </a:schemeClr>
              </a:solidFill>
              <a:latin typeface="Open Sans" pitchFamily="34" charset="0"/>
              <a:ea typeface="Open Sans" pitchFamily="34" charset="0"/>
              <a:cs typeface="Open Sans" pitchFamily="34" charset="0"/>
            </a:endParaRPr>
          </a:p>
          <a:p>
            <a:pPr defTabSz="1088232"/>
            <a:endParaRPr lang="en-US" sz="1050" dirty="0" smtClean="0">
              <a:solidFill>
                <a:schemeClr val="bg1">
                  <a:lumMod val="65000"/>
                </a:schemeClr>
              </a:solidFill>
              <a:latin typeface="Open Sans" pitchFamily="34" charset="0"/>
              <a:ea typeface="Open Sans" pitchFamily="34" charset="0"/>
              <a:cs typeface="Open Sans" pitchFamily="34" charset="0"/>
            </a:endParaRPr>
          </a:p>
          <a:p>
            <a:pPr defTabSz="1088232"/>
            <a:endParaRPr lang="en-US" sz="1050" dirty="0">
              <a:solidFill>
                <a:schemeClr val="bg1">
                  <a:lumMod val="65000"/>
                </a:schemeClr>
              </a:solidFill>
              <a:latin typeface="Open Sans" pitchFamily="34" charset="0"/>
              <a:ea typeface="Open Sans" pitchFamily="34" charset="0"/>
              <a:cs typeface="Open Sans" pitchFamily="34" charset="0"/>
            </a:endParaRPr>
          </a:p>
          <a:p>
            <a:pPr defTabSz="1088232"/>
            <a:endParaRPr lang="en-US" sz="1050" dirty="0" smtClean="0">
              <a:solidFill>
                <a:schemeClr val="bg1">
                  <a:lumMod val="65000"/>
                </a:schemeClr>
              </a:solidFill>
              <a:latin typeface="Open Sans" pitchFamily="34" charset="0"/>
              <a:ea typeface="Open Sans" pitchFamily="34" charset="0"/>
              <a:cs typeface="Open Sans" pitchFamily="34" charset="0"/>
            </a:endParaRPr>
          </a:p>
          <a:p>
            <a:pPr defTabSz="1088232"/>
            <a:endParaRPr lang="en-US" sz="1050" dirty="0">
              <a:solidFill>
                <a:schemeClr val="bg1">
                  <a:lumMod val="65000"/>
                </a:schemeClr>
              </a:solidFill>
              <a:latin typeface="Open Sans" pitchFamily="34" charset="0"/>
              <a:ea typeface="Open Sans" pitchFamily="34" charset="0"/>
              <a:cs typeface="Open Sans" pitchFamily="34" charset="0"/>
            </a:endParaRPr>
          </a:p>
          <a:p>
            <a:pPr defTabSz="1088232"/>
            <a:endParaRPr lang="en-US" sz="1050" dirty="0" smtClean="0">
              <a:solidFill>
                <a:schemeClr val="bg1">
                  <a:lumMod val="65000"/>
                </a:schemeClr>
              </a:solidFill>
              <a:latin typeface="Open Sans" pitchFamily="34" charset="0"/>
              <a:ea typeface="Open Sans" pitchFamily="34" charset="0"/>
              <a:cs typeface="Open Sans" pitchFamily="34" charset="0"/>
            </a:endParaRPr>
          </a:p>
          <a:p>
            <a:pPr defTabSz="1088232"/>
            <a:r>
              <a:rPr lang="en-US" sz="1400" dirty="0" smtClean="0">
                <a:solidFill>
                  <a:schemeClr val="accent5"/>
                </a:solidFill>
                <a:latin typeface="Open Sans" pitchFamily="34" charset="0"/>
                <a:ea typeface="Open Sans" pitchFamily="34" charset="0"/>
                <a:cs typeface="Open Sans" pitchFamily="34" charset="0"/>
              </a:rPr>
              <a:t>Raspberry </a:t>
            </a:r>
            <a:r>
              <a:rPr lang="en-US" sz="1400" dirty="0" smtClean="0">
                <a:solidFill>
                  <a:schemeClr val="accent5"/>
                </a:solidFill>
                <a:latin typeface="Open Sans" pitchFamily="34" charset="0"/>
                <a:ea typeface="Open Sans" pitchFamily="34" charset="0"/>
                <a:cs typeface="Open Sans" pitchFamily="34" charset="0"/>
              </a:rPr>
              <a:t>Pi </a:t>
            </a:r>
            <a:r>
              <a:rPr lang="en-US" sz="1400" dirty="0" smtClean="0">
                <a:solidFill>
                  <a:schemeClr val="accent5"/>
                </a:solidFill>
                <a:latin typeface="Open Sans" pitchFamily="34" charset="0"/>
                <a:ea typeface="Open Sans" pitchFamily="34" charset="0"/>
                <a:cs typeface="Open Sans" pitchFamily="34" charset="0"/>
              </a:rPr>
              <a:t>2 B</a:t>
            </a:r>
          </a:p>
          <a:p>
            <a:pPr defTabSz="1088232"/>
            <a:r>
              <a:rPr lang="en-US" altLang="ko-KR" sz="1050" dirty="0">
                <a:solidFill>
                  <a:schemeClr val="bg1">
                    <a:lumMod val="65000"/>
                  </a:schemeClr>
                </a:solidFill>
              </a:rPr>
              <a:t>They feature a Broadcom BCM2835 system-on-chip, which integrates a 700 MHz ARM1176JZF-S RISC processor, 256 </a:t>
            </a:r>
            <a:r>
              <a:rPr lang="en-US" altLang="ko-KR" sz="1050" dirty="0" err="1">
                <a:solidFill>
                  <a:schemeClr val="bg1">
                    <a:lumMod val="65000"/>
                  </a:schemeClr>
                </a:solidFill>
              </a:rPr>
              <a:t>MiB</a:t>
            </a:r>
            <a:r>
              <a:rPr lang="en-US" altLang="ko-KR" sz="1050" dirty="0">
                <a:solidFill>
                  <a:schemeClr val="bg1">
                    <a:lumMod val="65000"/>
                  </a:schemeClr>
                </a:solidFill>
              </a:rPr>
              <a:t> RAM (current Model B production models have been upgraded to 512 </a:t>
            </a:r>
            <a:r>
              <a:rPr lang="en-US" altLang="ko-KR" sz="1050" dirty="0" err="1">
                <a:solidFill>
                  <a:schemeClr val="bg1">
                    <a:lumMod val="65000"/>
                  </a:schemeClr>
                </a:solidFill>
              </a:rPr>
              <a:t>MiB</a:t>
            </a:r>
            <a:r>
              <a:rPr lang="en-US" altLang="ko-KR" sz="1050" dirty="0">
                <a:solidFill>
                  <a:schemeClr val="bg1">
                    <a:lumMod val="65000"/>
                  </a:schemeClr>
                </a:solidFill>
              </a:rPr>
              <a:t>), a Broadcom </a:t>
            </a:r>
            <a:r>
              <a:rPr lang="en-US" altLang="ko-KR" sz="1050" dirty="0" err="1">
                <a:solidFill>
                  <a:schemeClr val="bg1">
                    <a:lumMod val="65000"/>
                  </a:schemeClr>
                </a:solidFill>
              </a:rPr>
              <a:t>VideoCore</a:t>
            </a:r>
            <a:r>
              <a:rPr lang="en-US" altLang="ko-KR" sz="1050" dirty="0">
                <a:solidFill>
                  <a:schemeClr val="bg1">
                    <a:lumMod val="65000"/>
                  </a:schemeClr>
                </a:solidFill>
              </a:rPr>
              <a:t> IV GPU with HDMI and composite output, a DSP for audio, and a single USB controller. </a:t>
            </a:r>
            <a:endParaRPr lang="en-US" altLang="ko-KR" sz="1050" dirty="0" smtClean="0">
              <a:solidFill>
                <a:schemeClr val="bg1">
                  <a:lumMod val="65000"/>
                </a:schemeClr>
              </a:solidFill>
            </a:endParaRPr>
          </a:p>
          <a:p>
            <a:pPr defTabSz="1088232"/>
            <a:r>
              <a:rPr lang="en-US" altLang="ko-KR" sz="1050" dirty="0" smtClean="0">
                <a:solidFill>
                  <a:schemeClr val="bg1">
                    <a:lumMod val="65000"/>
                  </a:schemeClr>
                </a:solidFill>
              </a:rPr>
              <a:t>This </a:t>
            </a:r>
            <a:r>
              <a:rPr lang="en-US" altLang="ko-KR" sz="1050" dirty="0">
                <a:solidFill>
                  <a:schemeClr val="bg1">
                    <a:lumMod val="65000"/>
                  </a:schemeClr>
                </a:solidFill>
              </a:rPr>
              <a:t>is wired up to an SMSC 9512 USB 2.0 hub and 10/100 Mbit s−1 Ethernet adaptor, which exposes two USB 2.0 and one Ethernet ports externally. </a:t>
            </a:r>
            <a:endParaRPr lang="en-US" altLang="ko-KR" sz="1050" dirty="0" smtClean="0">
              <a:solidFill>
                <a:schemeClr val="bg1">
                  <a:lumMod val="65000"/>
                </a:schemeClr>
              </a:solidFill>
            </a:endParaRPr>
          </a:p>
          <a:p>
            <a:pPr defTabSz="1088232"/>
            <a:r>
              <a:rPr lang="en-US" altLang="ko-KR" sz="1050" dirty="0" smtClean="0">
                <a:solidFill>
                  <a:schemeClr val="bg1">
                    <a:lumMod val="65000"/>
                  </a:schemeClr>
                </a:solidFill>
              </a:rPr>
              <a:t>Local </a:t>
            </a:r>
            <a:r>
              <a:rPr lang="en-US" altLang="ko-KR" sz="1050" dirty="0">
                <a:solidFill>
                  <a:schemeClr val="bg1">
                    <a:lumMod val="65000"/>
                  </a:schemeClr>
                </a:solidFill>
              </a:rPr>
              <a:t>storage is provided via an SD (secure digital) card slot on board, and there are various low-level interfaces including I2C and SPI busses, a UART and eight GPIO </a:t>
            </a:r>
            <a:r>
              <a:rPr lang="en-US" altLang="ko-KR" sz="1050" dirty="0" smtClean="0">
                <a:solidFill>
                  <a:schemeClr val="bg1">
                    <a:lumMod val="65000"/>
                  </a:schemeClr>
                </a:solidFill>
              </a:rPr>
              <a:t>pins.</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7" name="Oval 6"/>
          <p:cNvSpPr/>
          <p:nvPr/>
        </p:nvSpPr>
        <p:spPr>
          <a:xfrm>
            <a:off x="6605064" y="2210607"/>
            <a:ext cx="716318" cy="960571"/>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Text Box 10"/>
          <p:cNvSpPr txBox="1">
            <a:spLocks noChangeArrowheads="1"/>
          </p:cNvSpPr>
          <p:nvPr/>
        </p:nvSpPr>
        <p:spPr bwMode="auto">
          <a:xfrm>
            <a:off x="7566205" y="2393946"/>
            <a:ext cx="1808499" cy="358240"/>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200" b="1" dirty="0" err="1" smtClean="0">
                <a:solidFill>
                  <a:srgbClr val="0E7FB7"/>
                </a:solidFill>
                <a:latin typeface="Open Sans" pitchFamily="34" charset="0"/>
                <a:ea typeface="Open Sans" pitchFamily="34" charset="0"/>
                <a:cs typeface="Open Sans" pitchFamily="34" charset="0"/>
              </a:rPr>
              <a:t>Grapic</a:t>
            </a:r>
            <a:endParaRPr lang="en-US" sz="1200" b="1" dirty="0" smtClean="0">
              <a:solidFill>
                <a:srgbClr val="0E7FB7"/>
              </a:solidFill>
              <a:latin typeface="Open Sans" pitchFamily="34" charset="0"/>
              <a:ea typeface="Open Sans" pitchFamily="34" charset="0"/>
              <a:cs typeface="Open Sans" pitchFamily="34" charset="0"/>
            </a:endParaRPr>
          </a:p>
        </p:txBody>
      </p:sp>
      <p:sp>
        <p:nvSpPr>
          <p:cNvPr id="9" name="Oval 8"/>
          <p:cNvSpPr/>
          <p:nvPr/>
        </p:nvSpPr>
        <p:spPr>
          <a:xfrm>
            <a:off x="6630259" y="3628069"/>
            <a:ext cx="716318" cy="960571"/>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Text Box 10"/>
          <p:cNvSpPr txBox="1">
            <a:spLocks noChangeArrowheads="1"/>
          </p:cNvSpPr>
          <p:nvPr/>
        </p:nvSpPr>
        <p:spPr bwMode="auto">
          <a:xfrm>
            <a:off x="7534507" y="3835631"/>
            <a:ext cx="1808498" cy="358240"/>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200" b="1" dirty="0" smtClean="0">
                <a:solidFill>
                  <a:schemeClr val="accent5"/>
                </a:solidFill>
                <a:latin typeface="Open Sans" pitchFamily="34" charset="0"/>
                <a:ea typeface="Open Sans" pitchFamily="34" charset="0"/>
                <a:cs typeface="Open Sans" pitchFamily="34" charset="0"/>
              </a:rPr>
              <a:t>Low </a:t>
            </a:r>
            <a:r>
              <a:rPr lang="en-US" sz="1200" b="1" dirty="0" smtClean="0">
                <a:solidFill>
                  <a:schemeClr val="accent5"/>
                </a:solidFill>
                <a:latin typeface="Open Sans" pitchFamily="34" charset="0"/>
                <a:ea typeface="Open Sans" pitchFamily="34" charset="0"/>
                <a:cs typeface="Open Sans" pitchFamily="34" charset="0"/>
              </a:rPr>
              <a:t>cost</a:t>
            </a:r>
            <a:endParaRPr lang="en-US" sz="1200" b="1" dirty="0" smtClean="0">
              <a:solidFill>
                <a:schemeClr val="accent5"/>
              </a:solidFill>
              <a:latin typeface="Open Sans" pitchFamily="34" charset="0"/>
              <a:ea typeface="Open Sans" pitchFamily="34" charset="0"/>
              <a:cs typeface="Open Sans" pitchFamily="34" charset="0"/>
            </a:endParaRPr>
          </a:p>
        </p:txBody>
      </p:sp>
      <p:sp>
        <p:nvSpPr>
          <p:cNvPr id="11" name="Oval 10"/>
          <p:cNvSpPr/>
          <p:nvPr/>
        </p:nvSpPr>
        <p:spPr>
          <a:xfrm>
            <a:off x="6629612" y="5120882"/>
            <a:ext cx="716318" cy="96057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Text Box 10"/>
          <p:cNvSpPr txBox="1">
            <a:spLocks noChangeArrowheads="1"/>
          </p:cNvSpPr>
          <p:nvPr/>
        </p:nvSpPr>
        <p:spPr bwMode="auto">
          <a:xfrm>
            <a:off x="7566205" y="4984376"/>
            <a:ext cx="1470291" cy="1061829"/>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200" b="1" dirty="0" smtClean="0">
                <a:solidFill>
                  <a:srgbClr val="45C1A4"/>
                </a:solidFill>
                <a:latin typeface="Open Sans" pitchFamily="34" charset="0"/>
                <a:ea typeface="Open Sans" pitchFamily="34" charset="0"/>
                <a:cs typeface="Open Sans" pitchFamily="34" charset="0"/>
              </a:rPr>
              <a:t>Operating system</a:t>
            </a:r>
          </a:p>
          <a:p>
            <a:pPr defTabSz="1088232"/>
            <a:r>
              <a:rPr lang="en-US" altLang="ko-KR" sz="1050" dirty="0" smtClean="0">
                <a:solidFill>
                  <a:schemeClr val="bg1">
                    <a:lumMod val="65000"/>
                  </a:schemeClr>
                </a:solidFill>
                <a:effectLst/>
              </a:rPr>
              <a:t>The Raspberry Pi primarily uses Linux-kernel-based operating systems.</a:t>
            </a:r>
            <a:endParaRPr lang="en-US" sz="1050" dirty="0">
              <a:solidFill>
                <a:schemeClr val="bg1">
                  <a:lumMod val="65000"/>
                </a:schemeClr>
              </a:solidFill>
              <a:latin typeface="Open Sans" pitchFamily="34" charset="0"/>
              <a:ea typeface="Open Sans" pitchFamily="34" charset="0"/>
              <a:cs typeface="Open Sans" pitchFamily="34" charset="0"/>
            </a:endParaRPr>
          </a:p>
        </p:txBody>
      </p: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2" y="2040275"/>
            <a:ext cx="3374257" cy="2261807"/>
          </a:xfrm>
          <a:prstGeom prst="rect">
            <a:avLst/>
          </a:prstGeom>
        </p:spPr>
      </p:pic>
      <p:pic>
        <p:nvPicPr>
          <p:cNvPr id="13"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1" y="4302082"/>
            <a:ext cx="3374257" cy="2253898"/>
          </a:xfrm>
          <a:prstGeom prst="rect">
            <a:avLst/>
          </a:prstGeom>
        </p:spPr>
      </p:pic>
      <p:pic>
        <p:nvPicPr>
          <p:cNvPr id="14" name="그림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6052" y="163270"/>
            <a:ext cx="782216" cy="988464"/>
          </a:xfrm>
          <a:prstGeom prst="rect">
            <a:avLst/>
          </a:prstGeom>
        </p:spPr>
      </p:pic>
      <p:grpSp>
        <p:nvGrpSpPr>
          <p:cNvPr id="44" name="Group 196"/>
          <p:cNvGrpSpPr/>
          <p:nvPr/>
        </p:nvGrpSpPr>
        <p:grpSpPr>
          <a:xfrm>
            <a:off x="6815143" y="2498099"/>
            <a:ext cx="296159" cy="432325"/>
            <a:chOff x="4417791" y="3086470"/>
            <a:chExt cx="441754" cy="421788"/>
          </a:xfrm>
          <a:solidFill>
            <a:schemeClr val="bg1"/>
          </a:solidFill>
        </p:grpSpPr>
        <p:sp>
          <p:nvSpPr>
            <p:cNvPr id="45"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169"/>
          <p:cNvGrpSpPr/>
          <p:nvPr/>
        </p:nvGrpSpPr>
        <p:grpSpPr>
          <a:xfrm>
            <a:off x="6839231" y="3913593"/>
            <a:ext cx="298373" cy="443018"/>
            <a:chOff x="2255043" y="1348583"/>
            <a:chExt cx="366713" cy="455613"/>
          </a:xfrm>
          <a:solidFill>
            <a:schemeClr val="bg1"/>
          </a:solidFill>
        </p:grpSpPr>
        <p:sp>
          <p:nvSpPr>
            <p:cNvPr id="48" name="Freeform 5"/>
            <p:cNvSpPr>
              <a:spLocks/>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
            <p:cNvSpPr>
              <a:spLocks/>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11"/>
          <p:cNvGrpSpPr/>
          <p:nvPr/>
        </p:nvGrpSpPr>
        <p:grpSpPr>
          <a:xfrm>
            <a:off x="6792978" y="5377663"/>
            <a:ext cx="389585" cy="371666"/>
            <a:chOff x="5129089" y="3156352"/>
            <a:chExt cx="474198" cy="351905"/>
          </a:xfrm>
          <a:solidFill>
            <a:schemeClr val="bg1"/>
          </a:solidFill>
        </p:grpSpPr>
        <p:sp>
          <p:nvSpPr>
            <p:cNvPr id="53"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7"/>
            <p:cNvSpPr>
              <a:spLocks/>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6490461"/>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99410" y="1019193"/>
            <a:ext cx="5737510" cy="323165"/>
          </a:xfrm>
          <a:prstGeom prst="rect">
            <a:avLst/>
          </a:prstGeom>
          <a:noFill/>
          <a:ln w="9525">
            <a:noFill/>
            <a:miter lim="800000"/>
            <a:headEnd/>
            <a:tailEnd/>
          </a:ln>
        </p:spPr>
        <p:txBody>
          <a:bodyPr wrap="square" lIns="45720" tIns="22860" rIns="45720" bIns="22860">
            <a:spAutoFit/>
          </a:bodyPr>
          <a:lstStyle/>
          <a:p>
            <a:pPr algn="ctr" defTabSz="1088232"/>
            <a:r>
              <a:rPr lang="en-CA" spc="-150" dirty="0" smtClean="0">
                <a:solidFill>
                  <a:schemeClr val="tx1">
                    <a:lumMod val="50000"/>
                    <a:lumOff val="50000"/>
                  </a:schemeClr>
                </a:solidFill>
                <a:latin typeface="Open Sans" pitchFamily="34" charset="0"/>
                <a:ea typeface="Open Sans" pitchFamily="34" charset="0"/>
                <a:cs typeface="Open Sans" pitchFamily="34" charset="0"/>
              </a:rPr>
              <a:t>The present work</a:t>
            </a:r>
            <a:endParaRPr lang="en-CA" spc="-150" dirty="0" smtClean="0">
              <a:solidFill>
                <a:schemeClr val="tx1">
                  <a:lumMod val="50000"/>
                  <a:lumOff val="50000"/>
                </a:schemeClr>
              </a:solidFill>
              <a:latin typeface="Open Sans" pitchFamily="34" charset="0"/>
              <a:ea typeface="Open Sans" pitchFamily="34" charset="0"/>
              <a:cs typeface="Open Sans" pitchFamily="34" charset="0"/>
            </a:endParaRPr>
          </a:p>
        </p:txBody>
      </p:sp>
      <p:sp>
        <p:nvSpPr>
          <p:cNvPr id="3" name="Oval 2"/>
          <p:cNvSpPr/>
          <p:nvPr/>
        </p:nvSpPr>
        <p:spPr>
          <a:xfrm>
            <a:off x="3740473" y="2843540"/>
            <a:ext cx="1624865" cy="1634189"/>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4" name="Oval 3"/>
          <p:cNvSpPr/>
          <p:nvPr/>
        </p:nvSpPr>
        <p:spPr>
          <a:xfrm>
            <a:off x="5155531" y="2338875"/>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5" name="Oval 4"/>
          <p:cNvSpPr/>
          <p:nvPr/>
        </p:nvSpPr>
        <p:spPr>
          <a:xfrm>
            <a:off x="4186120" y="1969983"/>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 name="Oval 5"/>
          <p:cNvSpPr/>
          <p:nvPr/>
        </p:nvSpPr>
        <p:spPr>
          <a:xfrm>
            <a:off x="4186120" y="4581834"/>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 name="Oval 6"/>
          <p:cNvSpPr/>
          <p:nvPr/>
        </p:nvSpPr>
        <p:spPr>
          <a:xfrm>
            <a:off x="3231198" y="4223113"/>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Oval 7"/>
          <p:cNvSpPr/>
          <p:nvPr/>
        </p:nvSpPr>
        <p:spPr>
          <a:xfrm>
            <a:off x="5518578" y="3291744"/>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Oval 8"/>
          <p:cNvSpPr/>
          <p:nvPr/>
        </p:nvSpPr>
        <p:spPr>
          <a:xfrm>
            <a:off x="2899364" y="3293377"/>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Oval 9"/>
          <p:cNvSpPr/>
          <p:nvPr/>
        </p:nvSpPr>
        <p:spPr>
          <a:xfrm>
            <a:off x="3226900" y="2350822"/>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10"/>
          <p:cNvSpPr/>
          <p:nvPr/>
        </p:nvSpPr>
        <p:spPr>
          <a:xfrm>
            <a:off x="5155531" y="4223113"/>
            <a:ext cx="733572" cy="737781"/>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cxnSp>
        <p:nvCxnSpPr>
          <p:cNvPr id="12" name="Straight Connector 11"/>
          <p:cNvCxnSpPr>
            <a:stCxn id="3" idx="0"/>
            <a:endCxn id="5" idx="4"/>
          </p:cNvCxnSpPr>
          <p:nvPr/>
        </p:nvCxnSpPr>
        <p:spPr>
          <a:xfrm flipV="1">
            <a:off x="4552906" y="2707764"/>
            <a:ext cx="0" cy="135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7"/>
            <a:endCxn id="4" idx="3"/>
          </p:cNvCxnSpPr>
          <p:nvPr/>
        </p:nvCxnSpPr>
        <p:spPr>
          <a:xfrm flipV="1">
            <a:off x="5127382" y="2968609"/>
            <a:ext cx="135577" cy="114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1"/>
            <a:endCxn id="10" idx="5"/>
          </p:cNvCxnSpPr>
          <p:nvPr/>
        </p:nvCxnSpPr>
        <p:spPr>
          <a:xfrm flipH="1" flipV="1">
            <a:off x="3853042" y="2980557"/>
            <a:ext cx="125387" cy="1023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2"/>
            <a:endCxn id="9" idx="6"/>
          </p:cNvCxnSpPr>
          <p:nvPr/>
        </p:nvCxnSpPr>
        <p:spPr>
          <a:xfrm flipH="1">
            <a:off x="3632936" y="3660635"/>
            <a:ext cx="107537" cy="16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6"/>
            <a:endCxn id="8" idx="2"/>
          </p:cNvCxnSpPr>
          <p:nvPr/>
        </p:nvCxnSpPr>
        <p:spPr>
          <a:xfrm>
            <a:off x="5365338" y="3660635"/>
            <a:ext cx="1532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4"/>
            <a:endCxn id="6" idx="0"/>
          </p:cNvCxnSpPr>
          <p:nvPr/>
        </p:nvCxnSpPr>
        <p:spPr>
          <a:xfrm>
            <a:off x="4552906" y="4477729"/>
            <a:ext cx="0" cy="1041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3"/>
            <a:endCxn id="7" idx="7"/>
          </p:cNvCxnSpPr>
          <p:nvPr/>
        </p:nvCxnSpPr>
        <p:spPr>
          <a:xfrm flipH="1">
            <a:off x="3857340" y="4238407"/>
            <a:ext cx="121089" cy="92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5"/>
            <a:endCxn id="11" idx="1"/>
          </p:cNvCxnSpPr>
          <p:nvPr/>
        </p:nvCxnSpPr>
        <p:spPr>
          <a:xfrm>
            <a:off x="5127382" y="4238407"/>
            <a:ext cx="135577" cy="92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Box 10"/>
          <p:cNvSpPr txBox="1">
            <a:spLocks noChangeArrowheads="1"/>
          </p:cNvSpPr>
          <p:nvPr/>
        </p:nvSpPr>
        <p:spPr bwMode="auto">
          <a:xfrm>
            <a:off x="6994890" y="2171008"/>
            <a:ext cx="2041606" cy="1015663"/>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Low-power </a:t>
            </a:r>
            <a:r>
              <a:rPr lang="en-US" sz="1050" b="1" dirty="0">
                <a:solidFill>
                  <a:srgbClr val="45C1A4"/>
                </a:solidFill>
                <a:latin typeface="Open Sans" pitchFamily="34" charset="0"/>
                <a:ea typeface="Open Sans" pitchFamily="34" charset="0"/>
                <a:cs typeface="Open Sans" pitchFamily="34" charset="0"/>
              </a:rPr>
              <a:t>ARM </a:t>
            </a:r>
            <a:r>
              <a:rPr lang="en-US" sz="1050" b="1" dirty="0" smtClean="0">
                <a:solidFill>
                  <a:srgbClr val="45C1A4"/>
                </a:solidFill>
                <a:latin typeface="Open Sans" pitchFamily="34" charset="0"/>
                <a:ea typeface="Open Sans" pitchFamily="34" charset="0"/>
                <a:cs typeface="Open Sans" pitchFamily="34" charset="0"/>
              </a:rPr>
              <a:t>processors</a:t>
            </a:r>
          </a:p>
          <a:p>
            <a:pP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Low-power </a:t>
            </a:r>
            <a:r>
              <a:rPr lang="en-US" sz="1050" b="1" dirty="0">
                <a:solidFill>
                  <a:srgbClr val="45C1A4"/>
                </a:solidFill>
                <a:latin typeface="Open Sans" pitchFamily="34" charset="0"/>
                <a:ea typeface="Open Sans" pitchFamily="34" charset="0"/>
                <a:cs typeface="Open Sans" pitchFamily="34" charset="0"/>
              </a:rPr>
              <a:t>flash based local storage</a:t>
            </a:r>
            <a:endParaRPr lang="en-US" sz="1050" b="1" dirty="0" smtClean="0">
              <a:solidFill>
                <a:srgbClr val="45C1A4"/>
              </a:solidFill>
              <a:latin typeface="Open Sans" pitchFamily="34" charset="0"/>
              <a:ea typeface="Open Sans" pitchFamily="34" charset="0"/>
              <a:cs typeface="Open Sans" pitchFamily="34" charset="0"/>
            </a:endParaRPr>
          </a:p>
        </p:txBody>
      </p:sp>
      <p:sp>
        <p:nvSpPr>
          <p:cNvPr id="21" name="Text Box 10"/>
          <p:cNvSpPr txBox="1">
            <a:spLocks noChangeArrowheads="1"/>
          </p:cNvSpPr>
          <p:nvPr/>
        </p:nvSpPr>
        <p:spPr bwMode="auto">
          <a:xfrm>
            <a:off x="6624005" y="5000425"/>
            <a:ext cx="1697979" cy="319190"/>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Demonstration </a:t>
            </a:r>
            <a:endParaRPr lang="en-US" sz="1050" b="1" dirty="0" smtClean="0">
              <a:solidFill>
                <a:srgbClr val="45C1A4"/>
              </a:solidFill>
              <a:latin typeface="Open Sans" pitchFamily="34" charset="0"/>
              <a:ea typeface="Open Sans" pitchFamily="34" charset="0"/>
              <a:cs typeface="Open Sans" pitchFamily="34" charset="0"/>
            </a:endParaRPr>
          </a:p>
        </p:txBody>
      </p:sp>
      <p:sp>
        <p:nvSpPr>
          <p:cNvPr id="22" name="Text Box 10"/>
          <p:cNvSpPr txBox="1">
            <a:spLocks noChangeArrowheads="1"/>
          </p:cNvSpPr>
          <p:nvPr/>
        </p:nvSpPr>
        <p:spPr bwMode="auto">
          <a:xfrm>
            <a:off x="7059507" y="3910252"/>
            <a:ext cx="2098018" cy="692497"/>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Educational purposes</a:t>
            </a:r>
          </a:p>
          <a:p>
            <a:pP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Military </a:t>
            </a:r>
            <a:r>
              <a:rPr lang="en-US" sz="1050" b="1" dirty="0">
                <a:solidFill>
                  <a:srgbClr val="45C1A4"/>
                </a:solidFill>
                <a:latin typeface="Open Sans" pitchFamily="34" charset="0"/>
                <a:ea typeface="Open Sans" pitchFamily="34" charset="0"/>
                <a:cs typeface="Open Sans" pitchFamily="34" charset="0"/>
              </a:rPr>
              <a:t>and in-vehicle systems</a:t>
            </a:r>
            <a:endParaRPr lang="en-US" sz="1050" b="1" dirty="0" smtClean="0">
              <a:solidFill>
                <a:srgbClr val="45C1A4"/>
              </a:solidFill>
              <a:latin typeface="Open Sans" pitchFamily="34" charset="0"/>
              <a:ea typeface="Open Sans" pitchFamily="34" charset="0"/>
              <a:cs typeface="Open Sans" pitchFamily="34" charset="0"/>
            </a:endParaRPr>
          </a:p>
        </p:txBody>
      </p:sp>
      <p:sp>
        <p:nvSpPr>
          <p:cNvPr id="23" name="Text Box 10"/>
          <p:cNvSpPr txBox="1">
            <a:spLocks noChangeArrowheads="1"/>
          </p:cNvSpPr>
          <p:nvPr/>
        </p:nvSpPr>
        <p:spPr bwMode="auto">
          <a:xfrm>
            <a:off x="7217421" y="3256873"/>
            <a:ext cx="1697979" cy="319190"/>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b="1" dirty="0">
                <a:solidFill>
                  <a:srgbClr val="45C1A4"/>
                </a:solidFill>
                <a:latin typeface="Open Sans" pitchFamily="34" charset="0"/>
                <a:ea typeface="Open Sans" pitchFamily="34" charset="0"/>
                <a:cs typeface="Open Sans" pitchFamily="34" charset="0"/>
              </a:rPr>
              <a:t>L</a:t>
            </a:r>
            <a:r>
              <a:rPr lang="en-US" sz="1050" b="1" dirty="0" smtClean="0">
                <a:solidFill>
                  <a:srgbClr val="45C1A4"/>
                </a:solidFill>
                <a:latin typeface="Open Sans" pitchFamily="34" charset="0"/>
                <a:ea typeface="Open Sans" pitchFamily="34" charset="0"/>
                <a:cs typeface="Open Sans" pitchFamily="34" charset="0"/>
              </a:rPr>
              <a:t>ow-cost</a:t>
            </a:r>
            <a:endParaRPr lang="en-US" sz="1050" b="1" dirty="0" smtClean="0">
              <a:solidFill>
                <a:srgbClr val="45C1A4"/>
              </a:solidFill>
              <a:latin typeface="Open Sans" pitchFamily="34" charset="0"/>
              <a:ea typeface="Open Sans" pitchFamily="34" charset="0"/>
              <a:cs typeface="Open Sans" pitchFamily="34" charset="0"/>
            </a:endParaRPr>
          </a:p>
        </p:txBody>
      </p:sp>
      <p:cxnSp>
        <p:nvCxnSpPr>
          <p:cNvPr id="24" name="Straight Connector 23"/>
          <p:cNvCxnSpPr/>
          <p:nvPr/>
        </p:nvCxnSpPr>
        <p:spPr>
          <a:xfrm>
            <a:off x="6549828" y="4960894"/>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4"/>
          </p:cNvCxnSpPr>
          <p:nvPr/>
        </p:nvCxnSpPr>
        <p:spPr>
          <a:xfrm rot="5400000" flipH="1" flipV="1">
            <a:off x="5483380" y="4285237"/>
            <a:ext cx="103904" cy="1964852"/>
          </a:xfrm>
          <a:prstGeom prst="bentConnector4">
            <a:avLst>
              <a:gd name="adj1" fmla="val -220011"/>
              <a:gd name="adj2" fmla="val 59334"/>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1" idx="6"/>
          </p:cNvCxnSpPr>
          <p:nvPr/>
        </p:nvCxnSpPr>
        <p:spPr>
          <a:xfrm flipV="1">
            <a:off x="5889103" y="4290678"/>
            <a:ext cx="1075223" cy="301326"/>
          </a:xfrm>
          <a:prstGeom prst="bentConnector3">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70165" y="4063376"/>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8" idx="6"/>
          </p:cNvCxnSpPr>
          <p:nvPr/>
        </p:nvCxnSpPr>
        <p:spPr>
          <a:xfrm flipV="1">
            <a:off x="6252150" y="3476231"/>
            <a:ext cx="866369" cy="184404"/>
          </a:xfrm>
          <a:prstGeom prst="bentConnector3">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18519" y="3254823"/>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32478" y="2416934"/>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6"/>
          </p:cNvCxnSpPr>
          <p:nvPr/>
        </p:nvCxnSpPr>
        <p:spPr>
          <a:xfrm>
            <a:off x="5889103" y="2707766"/>
            <a:ext cx="1043375" cy="11946"/>
          </a:xfrm>
          <a:prstGeom prst="line">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sp>
        <p:nvSpPr>
          <p:cNvPr id="32" name="Text Box 10"/>
          <p:cNvSpPr txBox="1">
            <a:spLocks noChangeArrowheads="1"/>
          </p:cNvSpPr>
          <p:nvPr/>
        </p:nvSpPr>
        <p:spPr bwMode="auto">
          <a:xfrm>
            <a:off x="753508" y="1779979"/>
            <a:ext cx="1834550" cy="830997"/>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Very </a:t>
            </a:r>
            <a:r>
              <a:rPr lang="en-US" sz="1050" b="1" dirty="0">
                <a:solidFill>
                  <a:srgbClr val="45C1A4"/>
                </a:solidFill>
                <a:latin typeface="Open Sans" pitchFamily="34" charset="0"/>
                <a:ea typeface="Open Sans" pitchFamily="34" charset="0"/>
                <a:cs typeface="Open Sans" pitchFamily="34" charset="0"/>
              </a:rPr>
              <a:t>compact overall </a:t>
            </a:r>
            <a:r>
              <a:rPr lang="en-US" sz="1050" b="1" dirty="0" smtClean="0">
                <a:solidFill>
                  <a:srgbClr val="45C1A4"/>
                </a:solidFill>
                <a:latin typeface="Open Sans" pitchFamily="34" charset="0"/>
                <a:ea typeface="Open Sans" pitchFamily="34" charset="0"/>
                <a:cs typeface="Open Sans" pitchFamily="34" charset="0"/>
              </a:rPr>
              <a:t>size</a:t>
            </a:r>
          </a:p>
          <a:p>
            <a:pPr algn="r" defTabSz="1088232">
              <a:lnSpc>
                <a:spcPct val="200000"/>
              </a:lnSpc>
            </a:pPr>
            <a:r>
              <a:rPr lang="en-US" altLang="ko-KR" sz="1050" b="1" dirty="0">
                <a:solidFill>
                  <a:srgbClr val="45C1A4"/>
                </a:solidFill>
                <a:latin typeface="Open Sans" pitchFamily="34" charset="0"/>
                <a:ea typeface="Open Sans" pitchFamily="34" charset="0"/>
                <a:cs typeface="Open Sans" pitchFamily="34" charset="0"/>
              </a:rPr>
              <a:t>Light weight</a:t>
            </a:r>
            <a:endParaRPr lang="en-US" sz="1050" b="1" dirty="0" smtClean="0">
              <a:solidFill>
                <a:srgbClr val="45C1A4"/>
              </a:solidFill>
              <a:latin typeface="Open Sans" pitchFamily="34" charset="0"/>
              <a:ea typeface="Open Sans" pitchFamily="34" charset="0"/>
              <a:cs typeface="Open Sans" pitchFamily="34" charset="0"/>
            </a:endParaRPr>
          </a:p>
          <a:p>
            <a:pPr algn="r" defTabSz="1088232"/>
            <a:r>
              <a:rPr lang="en-US" sz="900" dirty="0" smtClean="0">
                <a:solidFill>
                  <a:schemeClr val="bg1">
                    <a:lumMod val="65000"/>
                  </a:schemeClr>
                </a:solidFill>
                <a:latin typeface="Open Sans" pitchFamily="34" charset="0"/>
                <a:ea typeface="Open Sans" pitchFamily="34" charset="0"/>
                <a:cs typeface="Open Sans" pitchFamily="34" charset="0"/>
              </a:rPr>
              <a:t>,</a:t>
            </a:r>
            <a:endParaRPr lang="en-US" sz="900" dirty="0" smtClean="0">
              <a:solidFill>
                <a:schemeClr val="bg1">
                  <a:lumMod val="65000"/>
                </a:schemeClr>
              </a:solidFill>
              <a:latin typeface="Open Sans" pitchFamily="34" charset="0"/>
              <a:ea typeface="Open Sans" pitchFamily="34" charset="0"/>
              <a:cs typeface="Open Sans" pitchFamily="34" charset="0"/>
            </a:endParaRPr>
          </a:p>
        </p:txBody>
      </p:sp>
      <p:sp>
        <p:nvSpPr>
          <p:cNvPr id="33" name="Text Box 10"/>
          <p:cNvSpPr txBox="1">
            <a:spLocks noChangeArrowheads="1"/>
          </p:cNvSpPr>
          <p:nvPr/>
        </p:nvSpPr>
        <p:spPr bwMode="auto">
          <a:xfrm>
            <a:off x="603768" y="4230721"/>
            <a:ext cx="1693933" cy="692497"/>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Ambient cooling</a:t>
            </a:r>
          </a:p>
          <a:p>
            <a:pPr algn="r" defTabSz="1088232">
              <a:lnSpc>
                <a:spcPct val="200000"/>
              </a:lnSpc>
            </a:pPr>
            <a:r>
              <a:rPr lang="en-US" altLang="ko-KR" sz="1050" b="1" dirty="0" smtClean="0">
                <a:solidFill>
                  <a:srgbClr val="45C1A4"/>
                </a:solidFill>
                <a:latin typeface="Open Sans" pitchFamily="34" charset="0"/>
                <a:ea typeface="Open Sans" pitchFamily="34" charset="0"/>
                <a:cs typeface="Open Sans" pitchFamily="34" charset="0"/>
              </a:rPr>
              <a:t>Passive</a:t>
            </a:r>
            <a:endParaRPr lang="en-US" altLang="ko-KR" sz="1050" b="1" dirty="0">
              <a:solidFill>
                <a:srgbClr val="45C1A4"/>
              </a:solidFill>
              <a:latin typeface="Open Sans" pitchFamily="34" charset="0"/>
              <a:ea typeface="Open Sans" pitchFamily="34" charset="0"/>
              <a:cs typeface="Open Sans" pitchFamily="34" charset="0"/>
            </a:endParaRPr>
          </a:p>
        </p:txBody>
      </p:sp>
      <p:sp>
        <p:nvSpPr>
          <p:cNvPr id="34" name="Text Box 10"/>
          <p:cNvSpPr txBox="1">
            <a:spLocks noChangeArrowheads="1"/>
          </p:cNvSpPr>
          <p:nvPr/>
        </p:nvSpPr>
        <p:spPr bwMode="auto">
          <a:xfrm>
            <a:off x="228600" y="3399724"/>
            <a:ext cx="1693933" cy="830997"/>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050" b="1" dirty="0">
                <a:solidFill>
                  <a:srgbClr val="45C1A4"/>
                </a:solidFill>
                <a:latin typeface="Open Sans" pitchFamily="34" charset="0"/>
                <a:ea typeface="Open Sans" pitchFamily="34" charset="0"/>
                <a:cs typeface="Open Sans" pitchFamily="34" charset="0"/>
              </a:rPr>
              <a:t> </a:t>
            </a:r>
            <a:r>
              <a:rPr lang="en-US" sz="1050" b="1" dirty="0" smtClean="0">
                <a:solidFill>
                  <a:srgbClr val="45C1A4"/>
                </a:solidFill>
                <a:latin typeface="Open Sans" pitchFamily="34" charset="0"/>
                <a:ea typeface="Open Sans" pitchFamily="34" charset="0"/>
                <a:cs typeface="Open Sans" pitchFamily="34" charset="0"/>
              </a:rPr>
              <a:t>Commodity </a:t>
            </a:r>
            <a:r>
              <a:rPr lang="en-US" sz="1050" b="1" dirty="0">
                <a:solidFill>
                  <a:srgbClr val="45C1A4"/>
                </a:solidFill>
                <a:latin typeface="Open Sans" pitchFamily="34" charset="0"/>
                <a:ea typeface="Open Sans" pitchFamily="34" charset="0"/>
                <a:cs typeface="Open Sans" pitchFamily="34" charset="0"/>
              </a:rPr>
              <a:t>Ethernet </a:t>
            </a:r>
            <a:endParaRPr lang="en-US" sz="1050" b="1" dirty="0" smtClean="0">
              <a:solidFill>
                <a:srgbClr val="45C1A4"/>
              </a:solidFill>
              <a:latin typeface="Open Sans" pitchFamily="34" charset="0"/>
              <a:ea typeface="Open Sans" pitchFamily="34" charset="0"/>
              <a:cs typeface="Open Sans" pitchFamily="34" charset="0"/>
            </a:endParaRPr>
          </a:p>
          <a:p>
            <a:pPr algn="r" defTabSz="1088232">
              <a:lnSpc>
                <a:spcPct val="200000"/>
              </a:lnSpc>
            </a:pPr>
            <a:r>
              <a:rPr lang="en-US" sz="1050" b="1" dirty="0" smtClean="0">
                <a:solidFill>
                  <a:srgbClr val="45C1A4"/>
                </a:solidFill>
                <a:latin typeface="Open Sans" pitchFamily="34" charset="0"/>
                <a:ea typeface="Open Sans" pitchFamily="34" charset="0"/>
                <a:cs typeface="Open Sans" pitchFamily="34" charset="0"/>
              </a:rPr>
              <a:t>interconnects</a:t>
            </a:r>
            <a:endParaRPr lang="en-US" sz="1050" b="1" dirty="0" smtClean="0">
              <a:solidFill>
                <a:srgbClr val="45C1A4"/>
              </a:solidFill>
              <a:latin typeface="Open Sans" pitchFamily="34" charset="0"/>
              <a:ea typeface="Open Sans" pitchFamily="34" charset="0"/>
              <a:cs typeface="Open Sans" pitchFamily="34" charset="0"/>
            </a:endParaRPr>
          </a:p>
          <a:p>
            <a:pPr algn="r" defTabSz="1088232"/>
            <a:endParaRPr lang="en-US" sz="900" dirty="0" smtClean="0">
              <a:solidFill>
                <a:schemeClr val="bg1">
                  <a:lumMod val="65000"/>
                </a:schemeClr>
              </a:solidFill>
              <a:latin typeface="Open Sans" pitchFamily="34" charset="0"/>
              <a:ea typeface="Open Sans" pitchFamily="34" charset="0"/>
              <a:cs typeface="Open Sans" pitchFamily="34" charset="0"/>
            </a:endParaRPr>
          </a:p>
        </p:txBody>
      </p:sp>
      <p:sp>
        <p:nvSpPr>
          <p:cNvPr id="35" name="Text Box 10"/>
          <p:cNvSpPr txBox="1">
            <a:spLocks noChangeArrowheads="1"/>
          </p:cNvSpPr>
          <p:nvPr/>
        </p:nvSpPr>
        <p:spPr bwMode="auto">
          <a:xfrm>
            <a:off x="226241" y="2546684"/>
            <a:ext cx="2064818" cy="727571"/>
          </a:xfrm>
          <a:prstGeom prst="rect">
            <a:avLst/>
          </a:prstGeom>
          <a:noFill/>
          <a:ln w="9525">
            <a:noFill/>
            <a:miter lim="800000"/>
            <a:headEnd/>
            <a:tailEnd/>
          </a:ln>
        </p:spPr>
        <p:txBody>
          <a:bodyPr wrap="square" lIns="45720" tIns="22860" rIns="45720" bIns="22860">
            <a:spAutoFit/>
          </a:bodyPr>
          <a:lstStyle/>
          <a:p>
            <a:pPr algn="r" defTabSz="1088232">
              <a:lnSpc>
                <a:spcPct val="200000"/>
              </a:lnSpc>
            </a:pPr>
            <a:r>
              <a:rPr lang="en-US" sz="1200" b="1" dirty="0">
                <a:solidFill>
                  <a:srgbClr val="45C1A4"/>
                </a:solidFill>
                <a:latin typeface="Open Sans" pitchFamily="34" charset="0"/>
                <a:ea typeface="Open Sans" pitchFamily="34" charset="0"/>
                <a:cs typeface="Open Sans" pitchFamily="34" charset="0"/>
              </a:rPr>
              <a:t> </a:t>
            </a:r>
            <a:r>
              <a:rPr lang="en-US" sz="1200" b="1" dirty="0" smtClean="0">
                <a:solidFill>
                  <a:srgbClr val="45C1A4"/>
                </a:solidFill>
                <a:latin typeface="Open Sans" pitchFamily="34" charset="0"/>
                <a:ea typeface="Open Sans" pitchFamily="34" charset="0"/>
                <a:cs typeface="Open Sans" pitchFamily="34" charset="0"/>
              </a:rPr>
              <a:t>Many </a:t>
            </a:r>
            <a:r>
              <a:rPr lang="en-US" sz="1200" b="1" dirty="0">
                <a:solidFill>
                  <a:srgbClr val="45C1A4"/>
                </a:solidFill>
                <a:latin typeface="Open Sans" pitchFamily="34" charset="0"/>
                <a:ea typeface="Open Sans" pitchFamily="34" charset="0"/>
                <a:cs typeface="Open Sans" pitchFamily="34" charset="0"/>
              </a:rPr>
              <a:t>supercomputing </a:t>
            </a:r>
            <a:endParaRPr lang="en-US" sz="1200" b="1" dirty="0" smtClean="0">
              <a:solidFill>
                <a:srgbClr val="45C1A4"/>
              </a:solidFill>
              <a:latin typeface="Open Sans" pitchFamily="34" charset="0"/>
              <a:ea typeface="Open Sans" pitchFamily="34" charset="0"/>
              <a:cs typeface="Open Sans" pitchFamily="34" charset="0"/>
            </a:endParaRPr>
          </a:p>
          <a:p>
            <a:pPr algn="r" defTabSz="1088232">
              <a:lnSpc>
                <a:spcPct val="200000"/>
              </a:lnSpc>
            </a:pPr>
            <a:r>
              <a:rPr lang="en-US" sz="1200" b="1" dirty="0" smtClean="0">
                <a:solidFill>
                  <a:srgbClr val="45C1A4"/>
                </a:solidFill>
                <a:latin typeface="Open Sans" pitchFamily="34" charset="0"/>
                <a:ea typeface="Open Sans" pitchFamily="34" charset="0"/>
                <a:cs typeface="Open Sans" pitchFamily="34" charset="0"/>
              </a:rPr>
              <a:t>applications </a:t>
            </a:r>
            <a:r>
              <a:rPr lang="en-US" sz="1200" b="1" dirty="0">
                <a:solidFill>
                  <a:srgbClr val="45C1A4"/>
                </a:solidFill>
                <a:latin typeface="Open Sans" pitchFamily="34" charset="0"/>
                <a:ea typeface="Open Sans" pitchFamily="34" charset="0"/>
                <a:cs typeface="Open Sans" pitchFamily="34" charset="0"/>
              </a:rPr>
              <a:t>are built</a:t>
            </a:r>
            <a:endParaRPr lang="en-US" sz="900" dirty="0" smtClean="0">
              <a:solidFill>
                <a:schemeClr val="bg1">
                  <a:lumMod val="65000"/>
                </a:schemeClr>
              </a:solidFill>
              <a:latin typeface="Open Sans" pitchFamily="34" charset="0"/>
              <a:ea typeface="Open Sans" pitchFamily="34" charset="0"/>
              <a:cs typeface="Open Sans" pitchFamily="34" charset="0"/>
            </a:endParaRPr>
          </a:p>
        </p:txBody>
      </p:sp>
      <p:cxnSp>
        <p:nvCxnSpPr>
          <p:cNvPr id="36" name="Straight Connector 35"/>
          <p:cNvCxnSpPr/>
          <p:nvPr/>
        </p:nvCxnSpPr>
        <p:spPr>
          <a:xfrm>
            <a:off x="2660650" y="1913118"/>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7596" y="2735584"/>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96711" y="3517564"/>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7596" y="4367478"/>
            <a:ext cx="0" cy="513594"/>
          </a:xfrm>
          <a:prstGeom prst="line">
            <a:avLst/>
          </a:prstGeom>
          <a:ln w="571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7" idx="2"/>
          </p:cNvCxnSpPr>
          <p:nvPr/>
        </p:nvCxnSpPr>
        <p:spPr>
          <a:xfrm flipV="1">
            <a:off x="2367596" y="4592004"/>
            <a:ext cx="863602" cy="10745"/>
          </a:xfrm>
          <a:prstGeom prst="line">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endCxn id="9" idx="2"/>
          </p:cNvCxnSpPr>
          <p:nvPr/>
        </p:nvCxnSpPr>
        <p:spPr>
          <a:xfrm flipV="1">
            <a:off x="1996711" y="3662268"/>
            <a:ext cx="902653" cy="113726"/>
          </a:xfrm>
          <a:prstGeom prst="bentConnector3">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367596" y="2751339"/>
            <a:ext cx="867008" cy="241042"/>
          </a:xfrm>
          <a:prstGeom prst="bentConnector3">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5" idx="0"/>
          </p:cNvCxnSpPr>
          <p:nvPr/>
        </p:nvCxnSpPr>
        <p:spPr>
          <a:xfrm flipV="1">
            <a:off x="2660650" y="1969983"/>
            <a:ext cx="1892256" cy="199932"/>
          </a:xfrm>
          <a:prstGeom prst="bentConnector4">
            <a:avLst>
              <a:gd name="adj1" fmla="val 40308"/>
              <a:gd name="adj2" fmla="val 214339"/>
            </a:avLst>
          </a:prstGeom>
          <a:ln w="6350">
            <a:solidFill>
              <a:srgbClr val="45C1A4"/>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382505" y="2545538"/>
            <a:ext cx="464215" cy="324452"/>
            <a:chOff x="7999238" y="1399322"/>
            <a:chExt cx="464215" cy="324452"/>
          </a:xfrm>
          <a:solidFill>
            <a:schemeClr val="bg1"/>
          </a:solidFill>
        </p:grpSpPr>
        <p:sp>
          <p:nvSpPr>
            <p:cNvPr id="72"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Freeform 64"/>
          <p:cNvSpPr>
            <a:spLocks noEditPoints="1"/>
          </p:cNvSpPr>
          <p:nvPr/>
        </p:nvSpPr>
        <p:spPr bwMode="auto">
          <a:xfrm>
            <a:off x="4237288" y="3203771"/>
            <a:ext cx="587664" cy="56110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9" name="Group 78"/>
          <p:cNvGrpSpPr/>
          <p:nvPr/>
        </p:nvGrpSpPr>
        <p:grpSpPr>
          <a:xfrm>
            <a:off x="5371248" y="4429100"/>
            <a:ext cx="389342" cy="339426"/>
            <a:chOff x="7540014" y="4306907"/>
            <a:chExt cx="389342" cy="339426"/>
          </a:xfrm>
          <a:solidFill>
            <a:schemeClr val="bg1"/>
          </a:solidFill>
        </p:grpSpPr>
        <p:sp>
          <p:nvSpPr>
            <p:cNvPr id="80"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a:off x="4337021" y="2112468"/>
            <a:ext cx="431769" cy="429274"/>
            <a:chOff x="6559551" y="1588"/>
            <a:chExt cx="274637" cy="273050"/>
          </a:xfrm>
          <a:solidFill>
            <a:schemeClr val="bg1"/>
          </a:solidFill>
        </p:grpSpPr>
        <p:sp>
          <p:nvSpPr>
            <p:cNvPr id="92"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27"/>
            <p:cNvSpPr>
              <a:spLocks/>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Text Box 10"/>
          <p:cNvSpPr txBox="1">
            <a:spLocks noChangeArrowheads="1"/>
          </p:cNvSpPr>
          <p:nvPr/>
        </p:nvSpPr>
        <p:spPr bwMode="auto">
          <a:xfrm>
            <a:off x="3817745" y="3638991"/>
            <a:ext cx="1516255" cy="415691"/>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sz="1400" b="1" smtClean="0">
                <a:solidFill>
                  <a:schemeClr val="bg1"/>
                </a:solidFill>
                <a:latin typeface="Open Sans" pitchFamily="34" charset="0"/>
                <a:ea typeface="Open Sans" pitchFamily="34" charset="0"/>
                <a:cs typeface="Open Sans" pitchFamily="34" charset="0"/>
              </a:rPr>
              <a:t>System</a:t>
            </a:r>
            <a:endParaRPr lang="en-US" sz="1000" smtClean="0">
              <a:solidFill>
                <a:schemeClr val="bg1"/>
              </a:solidFill>
              <a:latin typeface="Open Sans" pitchFamily="34" charset="0"/>
              <a:ea typeface="Open Sans" pitchFamily="34" charset="0"/>
              <a:cs typeface="Open Sans" pitchFamily="34" charset="0"/>
            </a:endParaRPr>
          </a:p>
        </p:txBody>
      </p:sp>
      <p:pic>
        <p:nvPicPr>
          <p:cNvPr id="96" name="그림 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728" y="3002557"/>
            <a:ext cx="1778077" cy="1288121"/>
          </a:xfrm>
          <a:prstGeom prst="ellipse">
            <a:avLst/>
          </a:prstGeom>
          <a:ln>
            <a:noFill/>
          </a:ln>
          <a:effectLst>
            <a:softEdge rad="112500"/>
          </a:effectLst>
        </p:spPr>
      </p:pic>
      <p:grpSp>
        <p:nvGrpSpPr>
          <p:cNvPr id="97" name="Group 28"/>
          <p:cNvGrpSpPr/>
          <p:nvPr/>
        </p:nvGrpSpPr>
        <p:grpSpPr>
          <a:xfrm>
            <a:off x="5311349" y="2610485"/>
            <a:ext cx="399324" cy="217134"/>
            <a:chOff x="7682273" y="3211260"/>
            <a:chExt cx="399324" cy="217134"/>
          </a:xfrm>
          <a:solidFill>
            <a:schemeClr val="bg1"/>
          </a:solidFill>
        </p:grpSpPr>
        <p:sp>
          <p:nvSpPr>
            <p:cNvPr id="98"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1" name="Group 23"/>
          <p:cNvGrpSpPr/>
          <p:nvPr/>
        </p:nvGrpSpPr>
        <p:grpSpPr>
          <a:xfrm>
            <a:off x="3362473" y="4336756"/>
            <a:ext cx="424283" cy="449241"/>
            <a:chOff x="3659074" y="3351023"/>
            <a:chExt cx="424283" cy="449241"/>
          </a:xfrm>
          <a:solidFill>
            <a:schemeClr val="bg1"/>
          </a:solidFill>
        </p:grpSpPr>
        <p:sp>
          <p:nvSpPr>
            <p:cNvPr id="102" name="Freeform 47"/>
            <p:cNvSpPr>
              <a:spLocks/>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8"/>
            <p:cNvSpPr>
              <a:spLocks/>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9"/>
            <p:cNvSpPr>
              <a:spLocks/>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0"/>
            <p:cNvSpPr>
              <a:spLocks/>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1"/>
            <p:cNvSpPr>
              <a:spLocks/>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곱셈 기호 108"/>
          <p:cNvSpPr/>
          <p:nvPr/>
        </p:nvSpPr>
        <p:spPr>
          <a:xfrm>
            <a:off x="3362473" y="4396655"/>
            <a:ext cx="394333" cy="371871"/>
          </a:xfrm>
          <a:prstGeom prst="mathMultiply">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Freeform 24"/>
          <p:cNvSpPr>
            <a:spLocks noEditPoints="1"/>
          </p:cNvSpPr>
          <p:nvPr/>
        </p:nvSpPr>
        <p:spPr bwMode="auto">
          <a:xfrm>
            <a:off x="2956760" y="3395927"/>
            <a:ext cx="617156" cy="562046"/>
          </a:xfrm>
          <a:custGeom>
            <a:avLst/>
            <a:gdLst>
              <a:gd name="T0" fmla="*/ 0 w 120"/>
              <a:gd name="T1" fmla="*/ 60 h 120"/>
              <a:gd name="T2" fmla="*/ 120 w 120"/>
              <a:gd name="T3" fmla="*/ 60 h 120"/>
              <a:gd name="T4" fmla="*/ 82 w 120"/>
              <a:gd name="T5" fmla="*/ 24 h 120"/>
              <a:gd name="T6" fmla="*/ 85 w 120"/>
              <a:gd name="T7" fmla="*/ 14 h 120"/>
              <a:gd name="T8" fmla="*/ 86 w 120"/>
              <a:gd name="T9" fmla="*/ 28 h 120"/>
              <a:gd name="T10" fmla="*/ 46 w 120"/>
              <a:gd name="T11" fmla="*/ 77 h 120"/>
              <a:gd name="T12" fmla="*/ 40 w 120"/>
              <a:gd name="T13" fmla="*/ 88 h 120"/>
              <a:gd name="T14" fmla="*/ 38 w 120"/>
              <a:gd name="T15" fmla="*/ 95 h 120"/>
              <a:gd name="T16" fmla="*/ 36 w 120"/>
              <a:gd name="T17" fmla="*/ 109 h 120"/>
              <a:gd name="T18" fmla="*/ 30 w 120"/>
              <a:gd name="T19" fmla="*/ 98 h 120"/>
              <a:gd name="T20" fmla="*/ 26 w 120"/>
              <a:gd name="T21" fmla="*/ 89 h 120"/>
              <a:gd name="T22" fmla="*/ 17 w 120"/>
              <a:gd name="T23" fmla="*/ 82 h 120"/>
              <a:gd name="T24" fmla="*/ 15 w 120"/>
              <a:gd name="T25" fmla="*/ 68 h 120"/>
              <a:gd name="T26" fmla="*/ 15 w 120"/>
              <a:gd name="T27" fmla="*/ 60 h 120"/>
              <a:gd name="T28" fmla="*/ 10 w 120"/>
              <a:gd name="T29" fmla="*/ 53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7 w 120"/>
              <a:gd name="T49" fmla="*/ 43 h 120"/>
              <a:gd name="T50" fmla="*/ 33 w 120"/>
              <a:gd name="T51" fmla="*/ 49 h 120"/>
              <a:gd name="T52" fmla="*/ 29 w 120"/>
              <a:gd name="T53" fmla="*/ 51 h 120"/>
              <a:gd name="T54" fmla="*/ 20 w 120"/>
              <a:gd name="T55" fmla="*/ 49 h 120"/>
              <a:gd name="T56" fmla="*/ 15 w 120"/>
              <a:gd name="T57" fmla="*/ 54 h 120"/>
              <a:gd name="T58" fmla="*/ 16 w 120"/>
              <a:gd name="T59" fmla="*/ 58 h 120"/>
              <a:gd name="T60" fmla="*/ 26 w 120"/>
              <a:gd name="T61" fmla="*/ 62 h 120"/>
              <a:gd name="T62" fmla="*/ 40 w 120"/>
              <a:gd name="T63" fmla="*/ 66 h 120"/>
              <a:gd name="T64" fmla="*/ 46 w 120"/>
              <a:gd name="T65" fmla="*/ 77 h 120"/>
              <a:gd name="T66" fmla="*/ 54 w 120"/>
              <a:gd name="T67" fmla="*/ 21 h 120"/>
              <a:gd name="T68" fmla="*/ 43 w 120"/>
              <a:gd name="T69" fmla="*/ 15 h 120"/>
              <a:gd name="T70" fmla="*/ 63 w 120"/>
              <a:gd name="T71" fmla="*/ 10 h 120"/>
              <a:gd name="T72" fmla="*/ 107 w 120"/>
              <a:gd name="T73" fmla="*/ 62 h 120"/>
              <a:gd name="T74" fmla="*/ 91 w 120"/>
              <a:gd name="T75" fmla="*/ 102 h 120"/>
              <a:gd name="T76" fmla="*/ 91 w 120"/>
              <a:gd name="T77" fmla="*/ 92 h 120"/>
              <a:gd name="T78" fmla="*/ 84 w 120"/>
              <a:gd name="T79" fmla="*/ 81 h 120"/>
              <a:gd name="T80" fmla="*/ 65 w 120"/>
              <a:gd name="T81" fmla="*/ 67 h 120"/>
              <a:gd name="T82" fmla="*/ 96 w 120"/>
              <a:gd name="T83" fmla="*/ 55 h 120"/>
              <a:gd name="T84" fmla="*/ 105 w 120"/>
              <a:gd name="T85" fmla="*/ 49 h 120"/>
              <a:gd name="T86" fmla="*/ 92 w 120"/>
              <a:gd name="T87" fmla="*/ 39 h 120"/>
              <a:gd name="T88" fmla="*/ 91 w 120"/>
              <a:gd name="T89" fmla="*/ 51 h 120"/>
              <a:gd name="T90" fmla="*/ 78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2" y="24"/>
                </a:moveTo>
                <a:cubicBezTo>
                  <a:pt x="87" y="21"/>
                  <a:pt x="87" y="21"/>
                  <a:pt x="87" y="21"/>
                </a:cubicBezTo>
                <a:cubicBezTo>
                  <a:pt x="87" y="21"/>
                  <a:pt x="85" y="17"/>
                  <a:pt x="85" y="14"/>
                </a:cubicBezTo>
                <a:cubicBezTo>
                  <a:pt x="86" y="14"/>
                  <a:pt x="91" y="16"/>
                  <a:pt x="94" y="20"/>
                </a:cubicBezTo>
                <a:cubicBezTo>
                  <a:pt x="92" y="29"/>
                  <a:pt x="86" y="28"/>
                  <a:pt x="86" y="28"/>
                </a:cubicBezTo>
                <a:cubicBezTo>
                  <a:pt x="86" y="28"/>
                  <a:pt x="82" y="27"/>
                  <a:pt x="82" y="24"/>
                </a:cubicBezTo>
                <a:close/>
                <a:moveTo>
                  <a:pt x="46" y="77"/>
                </a:moveTo>
                <a:cubicBezTo>
                  <a:pt x="46" y="78"/>
                  <a:pt x="44" y="81"/>
                  <a:pt x="43" y="83"/>
                </a:cubicBezTo>
                <a:cubicBezTo>
                  <a:pt x="42" y="86"/>
                  <a:pt x="42" y="86"/>
                  <a:pt x="40" y="88"/>
                </a:cubicBezTo>
                <a:cubicBezTo>
                  <a:pt x="39" y="89"/>
                  <a:pt x="38" y="90"/>
                  <a:pt x="38" y="90"/>
                </a:cubicBezTo>
                <a:cubicBezTo>
                  <a:pt x="38" y="95"/>
                  <a:pt x="38" y="95"/>
                  <a:pt x="38" y="95"/>
                </a:cubicBezTo>
                <a:cubicBezTo>
                  <a:pt x="38" y="95"/>
                  <a:pt x="39" y="99"/>
                  <a:pt x="39" y="100"/>
                </a:cubicBezTo>
                <a:cubicBezTo>
                  <a:pt x="40" y="101"/>
                  <a:pt x="36" y="109"/>
                  <a:pt x="36" y="109"/>
                </a:cubicBezTo>
                <a:cubicBezTo>
                  <a:pt x="34" y="109"/>
                  <a:pt x="33" y="106"/>
                  <a:pt x="32" y="104"/>
                </a:cubicBezTo>
                <a:cubicBezTo>
                  <a:pt x="31" y="102"/>
                  <a:pt x="30" y="101"/>
                  <a:pt x="30" y="98"/>
                </a:cubicBezTo>
                <a:cubicBezTo>
                  <a:pt x="31" y="96"/>
                  <a:pt x="28" y="95"/>
                  <a:pt x="28" y="93"/>
                </a:cubicBezTo>
                <a:cubicBezTo>
                  <a:pt x="27" y="92"/>
                  <a:pt x="26" y="90"/>
                  <a:pt x="26" y="89"/>
                </a:cubicBezTo>
                <a:cubicBezTo>
                  <a:pt x="26" y="88"/>
                  <a:pt x="23" y="86"/>
                  <a:pt x="23" y="86"/>
                </a:cubicBezTo>
                <a:cubicBezTo>
                  <a:pt x="23" y="86"/>
                  <a:pt x="17" y="83"/>
                  <a:pt x="17" y="82"/>
                </a:cubicBezTo>
                <a:cubicBezTo>
                  <a:pt x="16" y="81"/>
                  <a:pt x="15" y="77"/>
                  <a:pt x="15" y="75"/>
                </a:cubicBezTo>
                <a:cubicBezTo>
                  <a:pt x="14" y="73"/>
                  <a:pt x="15" y="68"/>
                  <a:pt x="15" y="68"/>
                </a:cubicBezTo>
                <a:cubicBezTo>
                  <a:pt x="15" y="68"/>
                  <a:pt x="18" y="66"/>
                  <a:pt x="16" y="65"/>
                </a:cubicBezTo>
                <a:cubicBezTo>
                  <a:pt x="15" y="64"/>
                  <a:pt x="15" y="60"/>
                  <a:pt x="15" y="60"/>
                </a:cubicBezTo>
                <a:cubicBezTo>
                  <a:pt x="12" y="57"/>
                  <a:pt x="12" y="57"/>
                  <a:pt x="12" y="57"/>
                </a:cubicBezTo>
                <a:cubicBezTo>
                  <a:pt x="12" y="57"/>
                  <a:pt x="10" y="55"/>
                  <a:pt x="10" y="53"/>
                </a:cubicBezTo>
                <a:cubicBezTo>
                  <a:pt x="10" y="52"/>
                  <a:pt x="10" y="51"/>
                  <a:pt x="10" y="50"/>
                </a:cubicBezTo>
                <a:cubicBezTo>
                  <a:pt x="11" y="49"/>
                  <a:pt x="10" y="46"/>
                  <a:pt x="10" y="45"/>
                </a:cubicBezTo>
                <a:cubicBezTo>
                  <a:pt x="20" y="20"/>
                  <a:pt x="37" y="15"/>
                  <a:pt x="37" y="15"/>
                </a:cubicBezTo>
                <a:cubicBezTo>
                  <a:pt x="38" y="20"/>
                  <a:pt x="38" y="20"/>
                  <a:pt x="38" y="20"/>
                </a:cubicBezTo>
                <a:cubicBezTo>
                  <a:pt x="38" y="20"/>
                  <a:pt x="35" y="21"/>
                  <a:pt x="33" y="20"/>
                </a:cubicBezTo>
                <a:cubicBezTo>
                  <a:pt x="32" y="20"/>
                  <a:pt x="31" y="20"/>
                  <a:pt x="31" y="20"/>
                </a:cubicBezTo>
                <a:cubicBezTo>
                  <a:pt x="29" y="23"/>
                  <a:pt x="29" y="23"/>
                  <a:pt x="29" y="23"/>
                </a:cubicBezTo>
                <a:cubicBezTo>
                  <a:pt x="29" y="23"/>
                  <a:pt x="28" y="25"/>
                  <a:pt x="28" y="26"/>
                </a:cubicBezTo>
                <a:cubicBezTo>
                  <a:pt x="28" y="27"/>
                  <a:pt x="28" y="28"/>
                  <a:pt x="28" y="28"/>
                </a:cubicBezTo>
                <a:cubicBezTo>
                  <a:pt x="28" y="28"/>
                  <a:pt x="32" y="29"/>
                  <a:pt x="32" y="28"/>
                </a:cubicBezTo>
                <a:cubicBezTo>
                  <a:pt x="32" y="27"/>
                  <a:pt x="32" y="26"/>
                  <a:pt x="32" y="26"/>
                </a:cubicBezTo>
                <a:cubicBezTo>
                  <a:pt x="31" y="24"/>
                  <a:pt x="31" y="24"/>
                  <a:pt x="31" y="24"/>
                </a:cubicBezTo>
                <a:cubicBezTo>
                  <a:pt x="31" y="24"/>
                  <a:pt x="33" y="23"/>
                  <a:pt x="40" y="23"/>
                </a:cubicBezTo>
                <a:cubicBezTo>
                  <a:pt x="46" y="24"/>
                  <a:pt x="44" y="28"/>
                  <a:pt x="47" y="30"/>
                </a:cubicBezTo>
                <a:cubicBezTo>
                  <a:pt x="49" y="31"/>
                  <a:pt x="44" y="34"/>
                  <a:pt x="43" y="37"/>
                </a:cubicBezTo>
                <a:cubicBezTo>
                  <a:pt x="42" y="39"/>
                  <a:pt x="41" y="34"/>
                  <a:pt x="41" y="34"/>
                </a:cubicBezTo>
                <a:cubicBezTo>
                  <a:pt x="41" y="34"/>
                  <a:pt x="42" y="32"/>
                  <a:pt x="40" y="31"/>
                </a:cubicBezTo>
                <a:cubicBezTo>
                  <a:pt x="37" y="31"/>
                  <a:pt x="35" y="36"/>
                  <a:pt x="37" y="36"/>
                </a:cubicBezTo>
                <a:cubicBezTo>
                  <a:pt x="38" y="36"/>
                  <a:pt x="39" y="37"/>
                  <a:pt x="39" y="39"/>
                </a:cubicBezTo>
                <a:cubicBezTo>
                  <a:pt x="39" y="40"/>
                  <a:pt x="39" y="40"/>
                  <a:pt x="37" y="43"/>
                </a:cubicBezTo>
                <a:cubicBezTo>
                  <a:pt x="36" y="46"/>
                  <a:pt x="33" y="48"/>
                  <a:pt x="33" y="48"/>
                </a:cubicBezTo>
                <a:cubicBezTo>
                  <a:pt x="33" y="48"/>
                  <a:pt x="32" y="47"/>
                  <a:pt x="33" y="49"/>
                </a:cubicBezTo>
                <a:cubicBezTo>
                  <a:pt x="33" y="50"/>
                  <a:pt x="32" y="54"/>
                  <a:pt x="32" y="55"/>
                </a:cubicBezTo>
                <a:cubicBezTo>
                  <a:pt x="32" y="56"/>
                  <a:pt x="29" y="53"/>
                  <a:pt x="29" y="51"/>
                </a:cubicBezTo>
                <a:cubicBezTo>
                  <a:pt x="28" y="48"/>
                  <a:pt x="25" y="50"/>
                  <a:pt x="24" y="51"/>
                </a:cubicBezTo>
                <a:cubicBezTo>
                  <a:pt x="23" y="51"/>
                  <a:pt x="21" y="50"/>
                  <a:pt x="20" y="49"/>
                </a:cubicBezTo>
                <a:cubicBezTo>
                  <a:pt x="20" y="48"/>
                  <a:pt x="15" y="52"/>
                  <a:pt x="14" y="52"/>
                </a:cubicBezTo>
                <a:cubicBezTo>
                  <a:pt x="12" y="53"/>
                  <a:pt x="13" y="55"/>
                  <a:pt x="15" y="54"/>
                </a:cubicBezTo>
                <a:cubicBezTo>
                  <a:pt x="17" y="53"/>
                  <a:pt x="19" y="54"/>
                  <a:pt x="18" y="56"/>
                </a:cubicBezTo>
                <a:cubicBezTo>
                  <a:pt x="18" y="58"/>
                  <a:pt x="16" y="57"/>
                  <a:pt x="16" y="58"/>
                </a:cubicBezTo>
                <a:cubicBezTo>
                  <a:pt x="16" y="60"/>
                  <a:pt x="18" y="61"/>
                  <a:pt x="19" y="63"/>
                </a:cubicBezTo>
                <a:cubicBezTo>
                  <a:pt x="20" y="65"/>
                  <a:pt x="25" y="63"/>
                  <a:pt x="26" y="62"/>
                </a:cubicBezTo>
                <a:cubicBezTo>
                  <a:pt x="28" y="61"/>
                  <a:pt x="32" y="61"/>
                  <a:pt x="33" y="63"/>
                </a:cubicBezTo>
                <a:cubicBezTo>
                  <a:pt x="33" y="65"/>
                  <a:pt x="39" y="66"/>
                  <a:pt x="40" y="66"/>
                </a:cubicBezTo>
                <a:cubicBezTo>
                  <a:pt x="42" y="67"/>
                  <a:pt x="46" y="67"/>
                  <a:pt x="48" y="69"/>
                </a:cubicBezTo>
                <a:cubicBezTo>
                  <a:pt x="50" y="71"/>
                  <a:pt x="47" y="75"/>
                  <a:pt x="46" y="77"/>
                </a:cubicBezTo>
                <a:close/>
                <a:moveTo>
                  <a:pt x="58" y="14"/>
                </a:moveTo>
                <a:cubicBezTo>
                  <a:pt x="58" y="17"/>
                  <a:pt x="54" y="20"/>
                  <a:pt x="54" y="21"/>
                </a:cubicBezTo>
                <a:cubicBezTo>
                  <a:pt x="55" y="22"/>
                  <a:pt x="54" y="27"/>
                  <a:pt x="51" y="23"/>
                </a:cubicBezTo>
                <a:cubicBezTo>
                  <a:pt x="47" y="19"/>
                  <a:pt x="43" y="17"/>
                  <a:pt x="43" y="15"/>
                </a:cubicBezTo>
                <a:cubicBezTo>
                  <a:pt x="43" y="14"/>
                  <a:pt x="47" y="13"/>
                  <a:pt x="47" y="12"/>
                </a:cubicBezTo>
                <a:cubicBezTo>
                  <a:pt x="53" y="7"/>
                  <a:pt x="62" y="8"/>
                  <a:pt x="63" y="10"/>
                </a:cubicBezTo>
                <a:cubicBezTo>
                  <a:pt x="61" y="12"/>
                  <a:pt x="59" y="11"/>
                  <a:pt x="58" y="14"/>
                </a:cubicBezTo>
                <a:close/>
                <a:moveTo>
                  <a:pt x="107" y="62"/>
                </a:moveTo>
                <a:cubicBezTo>
                  <a:pt x="107" y="62"/>
                  <a:pt x="109" y="65"/>
                  <a:pt x="112" y="65"/>
                </a:cubicBezTo>
                <a:cubicBezTo>
                  <a:pt x="110" y="87"/>
                  <a:pt x="91" y="102"/>
                  <a:pt x="91" y="102"/>
                </a:cubicBezTo>
                <a:cubicBezTo>
                  <a:pt x="88" y="99"/>
                  <a:pt x="90" y="96"/>
                  <a:pt x="90" y="96"/>
                </a:cubicBezTo>
                <a:cubicBezTo>
                  <a:pt x="91" y="92"/>
                  <a:pt x="91" y="92"/>
                  <a:pt x="91" y="92"/>
                </a:cubicBezTo>
                <a:cubicBezTo>
                  <a:pt x="91" y="85"/>
                  <a:pt x="91" y="85"/>
                  <a:pt x="91" y="85"/>
                </a:cubicBezTo>
                <a:cubicBezTo>
                  <a:pt x="91" y="85"/>
                  <a:pt x="91" y="77"/>
                  <a:pt x="84" y="81"/>
                </a:cubicBezTo>
                <a:cubicBezTo>
                  <a:pt x="76" y="83"/>
                  <a:pt x="80" y="83"/>
                  <a:pt x="72" y="83"/>
                </a:cubicBezTo>
                <a:cubicBezTo>
                  <a:pt x="64" y="84"/>
                  <a:pt x="65" y="67"/>
                  <a:pt x="65" y="67"/>
                </a:cubicBezTo>
                <a:cubicBezTo>
                  <a:pt x="65" y="43"/>
                  <a:pt x="84" y="61"/>
                  <a:pt x="84" y="61"/>
                </a:cubicBezTo>
                <a:cubicBezTo>
                  <a:pt x="95" y="68"/>
                  <a:pt x="96" y="55"/>
                  <a:pt x="96" y="55"/>
                </a:cubicBezTo>
                <a:cubicBezTo>
                  <a:pt x="104" y="53"/>
                  <a:pt x="104" y="53"/>
                  <a:pt x="104" y="53"/>
                </a:cubicBezTo>
                <a:cubicBezTo>
                  <a:pt x="105" y="49"/>
                  <a:pt x="105" y="49"/>
                  <a:pt x="105" y="49"/>
                </a:cubicBezTo>
                <a:cubicBezTo>
                  <a:pt x="104" y="44"/>
                  <a:pt x="104" y="44"/>
                  <a:pt x="104" y="44"/>
                </a:cubicBezTo>
                <a:cubicBezTo>
                  <a:pt x="92" y="39"/>
                  <a:pt x="92" y="39"/>
                  <a:pt x="92" y="39"/>
                </a:cubicBezTo>
                <a:cubicBezTo>
                  <a:pt x="92" y="39"/>
                  <a:pt x="91" y="43"/>
                  <a:pt x="94" y="48"/>
                </a:cubicBezTo>
                <a:cubicBezTo>
                  <a:pt x="94" y="48"/>
                  <a:pt x="93" y="53"/>
                  <a:pt x="91" y="51"/>
                </a:cubicBezTo>
                <a:cubicBezTo>
                  <a:pt x="84" y="48"/>
                  <a:pt x="84" y="48"/>
                  <a:pt x="84" y="48"/>
                </a:cubicBezTo>
                <a:cubicBezTo>
                  <a:pt x="84" y="48"/>
                  <a:pt x="82" y="47"/>
                  <a:pt x="78" y="49"/>
                </a:cubicBezTo>
                <a:cubicBezTo>
                  <a:pt x="75" y="51"/>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0"/>
                  <a:pt x="86" y="37"/>
                  <a:pt x="90" y="36"/>
                </a:cubicBezTo>
                <a:cubicBezTo>
                  <a:pt x="94" y="35"/>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0" name="Group 20"/>
          <p:cNvGrpSpPr/>
          <p:nvPr/>
        </p:nvGrpSpPr>
        <p:grpSpPr>
          <a:xfrm>
            <a:off x="5728363" y="3484322"/>
            <a:ext cx="317664" cy="317664"/>
            <a:chOff x="2522538" y="2613025"/>
            <a:chExt cx="288925" cy="288925"/>
          </a:xfrm>
          <a:solidFill>
            <a:schemeClr val="bg1"/>
          </a:solidFill>
        </p:grpSpPr>
        <p:sp>
          <p:nvSpPr>
            <p:cNvPr id="121"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5" name="Freeform 104"/>
          <p:cNvSpPr>
            <a:spLocks noEditPoints="1"/>
          </p:cNvSpPr>
          <p:nvPr/>
        </p:nvSpPr>
        <p:spPr bwMode="auto">
          <a:xfrm>
            <a:off x="4275022" y="4689657"/>
            <a:ext cx="493768" cy="487595"/>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TextBox 125"/>
          <p:cNvSpPr txBox="1"/>
          <p:nvPr/>
        </p:nvSpPr>
        <p:spPr>
          <a:xfrm>
            <a:off x="1646405" y="404664"/>
            <a:ext cx="5709529" cy="584775"/>
          </a:xfrm>
          <a:prstGeom prst="rect">
            <a:avLst/>
          </a:prstGeom>
          <a:noFill/>
        </p:spPr>
        <p:txBody>
          <a:bodyPr wrap="square" rtlCol="0">
            <a:spAutoFit/>
          </a:bodyPr>
          <a:lstStyle/>
          <a:p>
            <a:pPr algn="ctr"/>
            <a:r>
              <a:rPr lang="en-US" altLang="ko-KR" sz="3200" b="1" dirty="0" smtClean="0">
                <a:solidFill>
                  <a:schemeClr val="bg1">
                    <a:lumMod val="65000"/>
                  </a:schemeClr>
                </a:solidFill>
              </a:rPr>
              <a:t>Introduction</a:t>
            </a:r>
            <a:endParaRPr lang="ko-KR" altLang="en-US" sz="3200" b="1" dirty="0">
              <a:solidFill>
                <a:schemeClr val="bg1">
                  <a:lumMod val="65000"/>
                </a:schemeClr>
              </a:solidFill>
            </a:endParaRPr>
          </a:p>
        </p:txBody>
      </p:sp>
    </p:spTree>
    <p:extLst>
      <p:ext uri="{BB962C8B-B14F-4D97-AF65-F5344CB8AC3E}">
        <p14:creationId xmlns:p14="http://schemas.microsoft.com/office/powerpoint/2010/main" val="784652930"/>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9147" y="719506"/>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sz="3200" b="1" spc="-150" dirty="0">
                <a:solidFill>
                  <a:schemeClr val="tx1">
                    <a:lumMod val="50000"/>
                    <a:lumOff val="50000"/>
                  </a:schemeClr>
                </a:solidFill>
                <a:latin typeface="Open Sans" pitchFamily="34" charset="0"/>
                <a:ea typeface="Open Sans" pitchFamily="34" charset="0"/>
                <a:cs typeface="Open Sans" pitchFamily="34" charset="0"/>
              </a:rPr>
              <a:t>System description </a:t>
            </a:r>
            <a:endParaRPr lang="en-CA" sz="3200" b="1" spc="-150" dirty="0" smtClean="0">
              <a:solidFill>
                <a:schemeClr val="tx1">
                  <a:lumMod val="50000"/>
                  <a:lumOff val="50000"/>
                </a:schemeClr>
              </a:solidFill>
              <a:latin typeface="Open Sans" pitchFamily="34" charset="0"/>
              <a:ea typeface="Open Sans" pitchFamily="34" charset="0"/>
              <a:cs typeface="Open Sans" pitchFamily="34" charset="0"/>
            </a:endParaRPr>
          </a:p>
        </p:txBody>
      </p:sp>
      <p:sp>
        <p:nvSpPr>
          <p:cNvPr id="42" name="TextBox 41"/>
          <p:cNvSpPr txBox="1"/>
          <p:nvPr/>
        </p:nvSpPr>
        <p:spPr>
          <a:xfrm>
            <a:off x="634008" y="1258115"/>
            <a:ext cx="1728192" cy="369332"/>
          </a:xfrm>
          <a:prstGeom prst="rect">
            <a:avLst/>
          </a:prstGeom>
          <a:noFill/>
        </p:spPr>
        <p:txBody>
          <a:bodyPr wrap="square" rtlCol="0">
            <a:spAutoFit/>
          </a:bodyPr>
          <a:lstStyle/>
          <a:p>
            <a:r>
              <a:rPr lang="en-US" altLang="ko-KR" b="1" dirty="0" smtClean="0">
                <a:solidFill>
                  <a:schemeClr val="bg1">
                    <a:lumMod val="65000"/>
                  </a:schemeClr>
                </a:solidFill>
              </a:rPr>
              <a:t>2.1 Hardware</a:t>
            </a:r>
            <a:endParaRPr lang="ko-KR" altLang="en-US" b="1" dirty="0">
              <a:solidFill>
                <a:schemeClr val="bg1">
                  <a:lumMod val="65000"/>
                </a:schemeClr>
              </a:solidFill>
            </a:endParaRPr>
          </a:p>
        </p:txBody>
      </p:sp>
      <p:sp>
        <p:nvSpPr>
          <p:cNvPr id="43" name="TextBox 42"/>
          <p:cNvSpPr txBox="1"/>
          <p:nvPr/>
        </p:nvSpPr>
        <p:spPr>
          <a:xfrm>
            <a:off x="744600" y="1627446"/>
            <a:ext cx="5760297" cy="461665"/>
          </a:xfrm>
          <a:prstGeom prst="rect">
            <a:avLst/>
          </a:prstGeom>
          <a:noFill/>
        </p:spPr>
        <p:txBody>
          <a:bodyPr wrap="square" rtlCol="0">
            <a:spAutoFit/>
          </a:bodyPr>
          <a:lstStyle/>
          <a:p>
            <a:r>
              <a:rPr lang="en-US" altLang="ko-KR" sz="1200" dirty="0">
                <a:solidFill>
                  <a:schemeClr val="bg1">
                    <a:lumMod val="65000"/>
                  </a:schemeClr>
                </a:solidFill>
              </a:rPr>
              <a:t>The “</a:t>
            </a:r>
            <a:r>
              <a:rPr lang="en-US" altLang="ko-KR" sz="1200" dirty="0" err="1">
                <a:solidFill>
                  <a:schemeClr val="bg1">
                    <a:lumMod val="65000"/>
                  </a:schemeClr>
                </a:solidFill>
              </a:rPr>
              <a:t>Iridis</a:t>
            </a:r>
            <a:r>
              <a:rPr lang="en-US" altLang="ko-KR" sz="1200" dirty="0">
                <a:solidFill>
                  <a:schemeClr val="bg1">
                    <a:lumMod val="65000"/>
                  </a:schemeClr>
                </a:solidFill>
              </a:rPr>
              <a:t>-Pi” system consists of 64 Raspberry Pi Model B nodes4 , which are credit card sized single board computers.</a:t>
            </a:r>
            <a:endParaRPr lang="ko-KR" altLang="en-US" sz="1200" dirty="0">
              <a:solidFill>
                <a:schemeClr val="bg1">
                  <a:lumMod val="65000"/>
                </a:schemeClr>
              </a:solidFill>
            </a:endParaRPr>
          </a:p>
        </p:txBody>
      </p:sp>
      <p:pic>
        <p:nvPicPr>
          <p:cNvPr id="44" name="그림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40968"/>
            <a:ext cx="4407778" cy="1944216"/>
          </a:xfrm>
          <a:prstGeom prst="rect">
            <a:avLst/>
          </a:prstGeom>
        </p:spPr>
      </p:pic>
      <p:sp>
        <p:nvSpPr>
          <p:cNvPr id="46" name="TextBox 45"/>
          <p:cNvSpPr txBox="1"/>
          <p:nvPr/>
        </p:nvSpPr>
        <p:spPr>
          <a:xfrm>
            <a:off x="4860032" y="2564904"/>
            <a:ext cx="3672408" cy="3416320"/>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bg1">
                    <a:lumMod val="65000"/>
                  </a:schemeClr>
                </a:solidFill>
              </a:rPr>
              <a:t>The “</a:t>
            </a:r>
            <a:r>
              <a:rPr lang="en-US" altLang="ko-KR" sz="1200" dirty="0" err="1">
                <a:solidFill>
                  <a:schemeClr val="bg1">
                    <a:lumMod val="65000"/>
                  </a:schemeClr>
                </a:solidFill>
              </a:rPr>
              <a:t>Iridis</a:t>
            </a:r>
            <a:r>
              <a:rPr lang="en-US" altLang="ko-KR" sz="1200" dirty="0">
                <a:solidFill>
                  <a:schemeClr val="bg1">
                    <a:lumMod val="65000"/>
                  </a:schemeClr>
                </a:solidFill>
              </a:rPr>
              <a:t>-Pi” nodes are housed in a chassis built from Lego, and interconnected via commodity </a:t>
            </a:r>
            <a:r>
              <a:rPr lang="en-US" altLang="ko-KR" sz="1200" dirty="0" err="1" smtClean="0">
                <a:solidFill>
                  <a:schemeClr val="bg1">
                    <a:lumMod val="65000"/>
                  </a:schemeClr>
                </a:solidFill>
              </a:rPr>
              <a:t>Etherne</a:t>
            </a:r>
            <a:r>
              <a:rPr lang="en-US" altLang="ko-KR" sz="1200" dirty="0" smtClean="0">
                <a:solidFill>
                  <a:schemeClr val="bg1">
                    <a:lumMod val="65000"/>
                  </a:schemeClr>
                </a:solidFill>
              </a:rPr>
              <a:t>.</a:t>
            </a:r>
          </a:p>
          <a:p>
            <a:pPr marL="171450" indent="-171450">
              <a:buFont typeface="Arial" panose="020B0604020202020204" pitchFamily="34" charset="0"/>
              <a:buChar char="•"/>
            </a:pPr>
            <a:endParaRPr lang="en-US" altLang="ko-KR" sz="1200" dirty="0" smtClean="0">
              <a:solidFill>
                <a:schemeClr val="bg1">
                  <a:lumMod val="65000"/>
                </a:schemeClr>
              </a:solidFill>
            </a:endParaRPr>
          </a:p>
          <a:p>
            <a:pPr marL="171450" indent="-171450">
              <a:buFont typeface="Arial" panose="020B0604020202020204" pitchFamily="34" charset="0"/>
              <a:buChar char="•"/>
            </a:pPr>
            <a:r>
              <a:rPr lang="en-US" altLang="ko-KR" sz="1200" dirty="0" smtClean="0">
                <a:solidFill>
                  <a:schemeClr val="bg1">
                    <a:lumMod val="65000"/>
                  </a:schemeClr>
                </a:solidFill>
              </a:rPr>
              <a:t>Installed </a:t>
            </a:r>
            <a:r>
              <a:rPr lang="en-US" altLang="ko-KR" sz="1200" dirty="0">
                <a:solidFill>
                  <a:schemeClr val="bg1">
                    <a:lumMod val="65000"/>
                  </a:schemeClr>
                </a:solidFill>
              </a:rPr>
              <a:t>a Kingston 16 GB SDHC flash memory card in each node, with a specified write speed of up to 15 MB s−1. </a:t>
            </a:r>
            <a:endParaRPr lang="en-US" altLang="ko-KR" sz="1200" dirty="0" smtClean="0">
              <a:solidFill>
                <a:schemeClr val="bg1">
                  <a:lumMod val="65000"/>
                </a:schemeClr>
              </a:solidFill>
            </a:endParaRPr>
          </a:p>
          <a:p>
            <a:pPr marL="171450" indent="-171450">
              <a:buFont typeface="Arial" panose="020B0604020202020204" pitchFamily="34" charset="0"/>
              <a:buChar char="•"/>
            </a:pPr>
            <a:endParaRPr lang="en-US" altLang="ko-KR" sz="1200" dirty="0">
              <a:solidFill>
                <a:schemeClr val="bg1">
                  <a:lumMod val="65000"/>
                </a:schemeClr>
              </a:solidFill>
            </a:endParaRPr>
          </a:p>
          <a:p>
            <a:pPr marL="171450" indent="-171450">
              <a:buFont typeface="Arial" panose="020B0604020202020204" pitchFamily="34" charset="0"/>
              <a:buChar char="•"/>
            </a:pPr>
            <a:r>
              <a:rPr lang="en-US" altLang="ko-KR" sz="1200" dirty="0">
                <a:solidFill>
                  <a:schemeClr val="bg1">
                    <a:lumMod val="65000"/>
                  </a:schemeClr>
                </a:solidFill>
              </a:rPr>
              <a:t>We powered the nodes using individual commodity, off the shelf, 5 V DC power supplies connected to the micro USB power sockets on the nodes</a:t>
            </a:r>
            <a:r>
              <a:rPr lang="en-US" altLang="ko-KR" sz="1200" dirty="0" smtClean="0">
                <a:solidFill>
                  <a:schemeClr val="bg1">
                    <a:lumMod val="65000"/>
                  </a:schemeClr>
                </a:solidFill>
              </a:rPr>
              <a:t>.</a:t>
            </a:r>
          </a:p>
          <a:p>
            <a:pPr marL="171450" indent="-171450">
              <a:buFont typeface="Arial" panose="020B0604020202020204" pitchFamily="34" charset="0"/>
              <a:buChar char="•"/>
            </a:pPr>
            <a:endParaRPr lang="en-US" altLang="ko-KR" sz="1200" dirty="0">
              <a:solidFill>
                <a:schemeClr val="bg1">
                  <a:lumMod val="65000"/>
                </a:schemeClr>
              </a:solidFill>
            </a:endParaRPr>
          </a:p>
          <a:p>
            <a:pPr marL="171450" indent="-171450">
              <a:buFont typeface="Arial" panose="020B0604020202020204" pitchFamily="34" charset="0"/>
              <a:buChar char="•"/>
            </a:pPr>
            <a:r>
              <a:rPr lang="en-US" altLang="ko-KR" sz="1200" dirty="0">
                <a:solidFill>
                  <a:schemeClr val="bg1">
                    <a:lumMod val="65000"/>
                  </a:schemeClr>
                </a:solidFill>
              </a:rPr>
              <a:t>The Raspberry Pi uses the first ARM-based multimedia system-</a:t>
            </a:r>
            <a:r>
              <a:rPr lang="en-US" altLang="ko-KR" sz="1200" dirty="0" err="1">
                <a:solidFill>
                  <a:schemeClr val="bg1">
                    <a:lumMod val="65000"/>
                  </a:schemeClr>
                </a:solidFill>
              </a:rPr>
              <a:t>ona</a:t>
            </a:r>
            <a:r>
              <a:rPr lang="en-US" altLang="ko-KR" sz="1200" dirty="0">
                <a:solidFill>
                  <a:schemeClr val="bg1">
                    <a:lumMod val="65000"/>
                  </a:schemeClr>
                </a:solidFill>
              </a:rPr>
              <a:t>-chip (</a:t>
            </a:r>
            <a:r>
              <a:rPr lang="en-US" altLang="ko-KR" sz="1200" dirty="0" err="1">
                <a:solidFill>
                  <a:schemeClr val="bg1">
                    <a:lumMod val="65000"/>
                  </a:schemeClr>
                </a:solidFill>
              </a:rPr>
              <a:t>SoC</a:t>
            </a:r>
            <a:r>
              <a:rPr lang="en-US" altLang="ko-KR" sz="1200" dirty="0">
                <a:solidFill>
                  <a:schemeClr val="bg1">
                    <a:lumMod val="65000"/>
                  </a:schemeClr>
                </a:solidFill>
              </a:rPr>
              <a:t>) with fully-functional, vendor-provided, fully open-source </a:t>
            </a:r>
            <a:r>
              <a:rPr lang="en-US" altLang="ko-KR" sz="1200" dirty="0" smtClean="0">
                <a:solidFill>
                  <a:schemeClr val="bg1">
                    <a:lumMod val="65000"/>
                  </a:schemeClr>
                </a:solidFill>
              </a:rPr>
              <a:t>drivers, </a:t>
            </a:r>
            <a:r>
              <a:rPr lang="en-US" altLang="ko-KR" sz="1200" dirty="0">
                <a:solidFill>
                  <a:schemeClr val="bg1">
                    <a:lumMod val="65000"/>
                  </a:schemeClr>
                </a:solidFill>
              </a:rPr>
              <a:t>although some code that runs on the GPU remains closed-source. </a:t>
            </a:r>
            <a:endParaRPr lang="ko-KR" altLang="en-US" sz="1200" dirty="0">
              <a:solidFill>
                <a:schemeClr val="bg1">
                  <a:lumMod val="65000"/>
                </a:schemeClr>
              </a:solidFill>
            </a:endParaRPr>
          </a:p>
        </p:txBody>
      </p:sp>
    </p:spTree>
    <p:extLst>
      <p:ext uri="{BB962C8B-B14F-4D97-AF65-F5344CB8AC3E}">
        <p14:creationId xmlns:p14="http://schemas.microsoft.com/office/powerpoint/2010/main" val="3499850115"/>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767398"/>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System description </a:t>
            </a:r>
          </a:p>
        </p:txBody>
      </p:sp>
      <p:sp>
        <p:nvSpPr>
          <p:cNvPr id="3" name="Text Box 7"/>
          <p:cNvSpPr txBox="1">
            <a:spLocks noChangeArrowheads="1"/>
          </p:cNvSpPr>
          <p:nvPr/>
        </p:nvSpPr>
        <p:spPr bwMode="auto">
          <a:xfrm>
            <a:off x="525761" y="1875548"/>
            <a:ext cx="8044156" cy="477054"/>
          </a:xfrm>
          <a:prstGeom prst="rect">
            <a:avLst/>
          </a:prstGeom>
          <a:noFill/>
          <a:ln w="9525">
            <a:noFill/>
            <a:miter lim="800000"/>
            <a:headEnd/>
            <a:tailEnd/>
          </a:ln>
        </p:spPr>
        <p:txBody>
          <a:bodyPr wrap="square" lIns="45720" tIns="22860" rIns="45720" bIns="22860" anchor="ctr">
            <a:spAutoFit/>
          </a:bodyPr>
          <a:lstStyle/>
          <a:p>
            <a:pPr defTabSz="1088232"/>
            <a:r>
              <a:rPr lang="en-US" sz="1400" dirty="0" smtClean="0">
                <a:solidFill>
                  <a:schemeClr val="bg1">
                    <a:lumMod val="65000"/>
                  </a:schemeClr>
                </a:solidFill>
                <a:latin typeface="Open Sans Semibold" pitchFamily="34" charset="0"/>
                <a:ea typeface="Open Sans Semibold" pitchFamily="34" charset="0"/>
                <a:cs typeface="Open Sans Semibold" pitchFamily="34" charset="0"/>
              </a:rPr>
              <a:t>It </a:t>
            </a:r>
            <a:r>
              <a:rPr lang="en-US" sz="1400" dirty="0">
                <a:solidFill>
                  <a:schemeClr val="bg1">
                    <a:lumMod val="65000"/>
                  </a:schemeClr>
                </a:solidFill>
                <a:latin typeface="Open Sans Semibold" pitchFamily="34" charset="0"/>
                <a:ea typeface="Open Sans Semibold" pitchFamily="34" charset="0"/>
                <a:cs typeface="Open Sans Semibold" pitchFamily="34" charset="0"/>
              </a:rPr>
              <a:t>run the </a:t>
            </a:r>
            <a:r>
              <a:rPr lang="en-US" sz="1400" dirty="0" err="1">
                <a:solidFill>
                  <a:schemeClr val="bg1">
                    <a:lumMod val="65000"/>
                  </a:schemeClr>
                </a:solidFill>
                <a:latin typeface="Open Sans Semibold" pitchFamily="34" charset="0"/>
                <a:ea typeface="Open Sans Semibold" pitchFamily="34" charset="0"/>
                <a:cs typeface="Open Sans Semibold" pitchFamily="34" charset="0"/>
              </a:rPr>
              <a:t>Raspbian</a:t>
            </a:r>
            <a:r>
              <a:rPr lang="en-US" sz="1400" dirty="0">
                <a:solidFill>
                  <a:schemeClr val="bg1">
                    <a:lumMod val="65000"/>
                  </a:schemeClr>
                </a:solidFill>
                <a:latin typeface="Open Sans Semibold" pitchFamily="34" charset="0"/>
                <a:ea typeface="Open Sans Semibold" pitchFamily="34" charset="0"/>
                <a:cs typeface="Open Sans Semibold" pitchFamily="34" charset="0"/>
              </a:rPr>
              <a:t> operating system5, an </a:t>
            </a:r>
            <a:r>
              <a:rPr lang="en-US" sz="1400" dirty="0" err="1">
                <a:solidFill>
                  <a:schemeClr val="bg1">
                    <a:lumMod val="65000"/>
                  </a:schemeClr>
                </a:solidFill>
                <a:latin typeface="Open Sans Semibold" pitchFamily="34" charset="0"/>
                <a:ea typeface="Open Sans Semibold" pitchFamily="34" charset="0"/>
                <a:cs typeface="Open Sans Semibold" pitchFamily="34" charset="0"/>
              </a:rPr>
              <a:t>optimised</a:t>
            </a:r>
            <a:r>
              <a:rPr lang="en-US" sz="1400" dirty="0">
                <a:solidFill>
                  <a:schemeClr val="bg1">
                    <a:lumMod val="65000"/>
                  </a:schemeClr>
                </a:solidFill>
                <a:latin typeface="Open Sans Semibold" pitchFamily="34" charset="0"/>
                <a:ea typeface="Open Sans Semibold" pitchFamily="34" charset="0"/>
                <a:cs typeface="Open Sans Semibold" pitchFamily="34" charset="0"/>
              </a:rPr>
              <a:t> version of the </a:t>
            </a:r>
            <a:r>
              <a:rPr lang="en-US" sz="1400" dirty="0" err="1">
                <a:solidFill>
                  <a:schemeClr val="bg1">
                    <a:lumMod val="65000"/>
                  </a:schemeClr>
                </a:solidFill>
                <a:latin typeface="Open Sans Semibold" pitchFamily="34" charset="0"/>
                <a:ea typeface="Open Sans Semibold" pitchFamily="34" charset="0"/>
                <a:cs typeface="Open Sans Semibold" pitchFamily="34" charset="0"/>
              </a:rPr>
              <a:t>Debian</a:t>
            </a:r>
            <a:r>
              <a:rPr lang="en-US" sz="1400" dirty="0">
                <a:solidFill>
                  <a:schemeClr val="bg1">
                    <a:lumMod val="65000"/>
                  </a:schemeClr>
                </a:solidFill>
                <a:latin typeface="Open Sans Semibold" pitchFamily="34" charset="0"/>
                <a:ea typeface="Open Sans Semibold" pitchFamily="34" charset="0"/>
                <a:cs typeface="Open Sans Semibold" pitchFamily="34" charset="0"/>
              </a:rPr>
              <a:t> GNU/Linux distribution for the Raspberry Pi. </a:t>
            </a:r>
            <a:endParaRPr lang="en-US" sz="1400" dirty="0" smtClean="0">
              <a:solidFill>
                <a:schemeClr val="bg1">
                  <a:lumMod val="65000"/>
                </a:schemeClr>
              </a:solidFill>
              <a:latin typeface="Open Sans Semibold" pitchFamily="34" charset="0"/>
              <a:ea typeface="Open Sans Semibold" pitchFamily="34" charset="0"/>
              <a:cs typeface="Open Sans Semibold" pitchFamily="34" charset="0"/>
            </a:endParaRPr>
          </a:p>
        </p:txBody>
      </p:sp>
      <p:sp>
        <p:nvSpPr>
          <p:cNvPr id="7" name="Text Box 10"/>
          <p:cNvSpPr txBox="1">
            <a:spLocks noChangeArrowheads="1"/>
          </p:cNvSpPr>
          <p:nvPr/>
        </p:nvSpPr>
        <p:spPr bwMode="auto">
          <a:xfrm>
            <a:off x="1223095" y="2631668"/>
            <a:ext cx="6085209" cy="692497"/>
          </a:xfrm>
          <a:prstGeom prst="rect">
            <a:avLst/>
          </a:prstGeom>
          <a:noFill/>
          <a:ln w="9525">
            <a:noFill/>
            <a:miter lim="800000"/>
            <a:headEnd/>
            <a:tailEnd/>
          </a:ln>
        </p:spPr>
        <p:txBody>
          <a:bodyPr wrap="square" lIns="45720" tIns="22860" rIns="45720" bIns="22860">
            <a:spAutoFit/>
          </a:bodyPr>
          <a:lstStyle/>
          <a:p>
            <a:pPr marL="228600" indent="-228600" defTabSz="1088232">
              <a:lnSpc>
                <a:spcPct val="200000"/>
              </a:lnSpc>
              <a:buAutoNum type="arabicParenR"/>
            </a:pPr>
            <a:r>
              <a:rPr lang="en-US" sz="1050" dirty="0" smtClean="0">
                <a:solidFill>
                  <a:schemeClr val="bg1">
                    <a:lumMod val="65000"/>
                  </a:schemeClr>
                </a:solidFill>
                <a:latin typeface="Open Sans" pitchFamily="34" charset="0"/>
                <a:ea typeface="Open Sans" pitchFamily="34" charset="0"/>
                <a:cs typeface="Open Sans" pitchFamily="34" charset="0"/>
              </a:rPr>
              <a:t>We </a:t>
            </a:r>
            <a:r>
              <a:rPr lang="en-US" sz="1050" dirty="0">
                <a:solidFill>
                  <a:schemeClr val="bg1">
                    <a:lumMod val="65000"/>
                  </a:schemeClr>
                </a:solidFill>
                <a:latin typeface="Open Sans" pitchFamily="34" charset="0"/>
                <a:ea typeface="Open Sans" pitchFamily="34" charset="0"/>
                <a:cs typeface="Open Sans" pitchFamily="34" charset="0"/>
              </a:rPr>
              <a:t>prepared one SD card using an image downloaded </a:t>
            </a:r>
            <a:r>
              <a:rPr lang="en-US" sz="1050" dirty="0" smtClean="0">
                <a:solidFill>
                  <a:schemeClr val="bg1">
                    <a:lumMod val="65000"/>
                  </a:schemeClr>
                </a:solidFill>
                <a:latin typeface="Open Sans" pitchFamily="34" charset="0"/>
                <a:ea typeface="Open Sans" pitchFamily="34" charset="0"/>
                <a:cs typeface="Open Sans" pitchFamily="34" charset="0"/>
              </a:rPr>
              <a:t>from </a:t>
            </a:r>
            <a:r>
              <a:rPr lang="en-US" sz="1050" dirty="0">
                <a:solidFill>
                  <a:schemeClr val="bg1">
                    <a:lumMod val="65000"/>
                  </a:schemeClr>
                </a:solidFill>
                <a:latin typeface="Open Sans" pitchFamily="34" charset="0"/>
                <a:ea typeface="Open Sans" pitchFamily="34" charset="0"/>
                <a:cs typeface="Open Sans" pitchFamily="34" charset="0"/>
              </a:rPr>
              <a:t>the Raspberry Pi Foundation, and </a:t>
            </a:r>
            <a:endParaRPr lang="en-US" sz="1050" dirty="0" smtClean="0">
              <a:solidFill>
                <a:schemeClr val="bg1">
                  <a:lumMod val="65000"/>
                </a:schemeClr>
              </a:solidFill>
              <a:latin typeface="Open Sans" pitchFamily="34" charset="0"/>
              <a:ea typeface="Open Sans" pitchFamily="34" charset="0"/>
              <a:cs typeface="Open Sans" pitchFamily="34" charset="0"/>
            </a:endParaRPr>
          </a:p>
          <a:p>
            <a:pPr defTabSz="1088232">
              <a:lnSpc>
                <a:spcPct val="200000"/>
              </a:lnSpc>
            </a:pPr>
            <a:r>
              <a:rPr lang="en-US" sz="1050" dirty="0" err="1" smtClean="0">
                <a:solidFill>
                  <a:schemeClr val="bg1">
                    <a:lumMod val="65000"/>
                  </a:schemeClr>
                </a:solidFill>
                <a:latin typeface="Open Sans" pitchFamily="34" charset="0"/>
                <a:ea typeface="Open Sans" pitchFamily="34" charset="0"/>
                <a:cs typeface="Open Sans" pitchFamily="34" charset="0"/>
              </a:rPr>
              <a:t>customised</a:t>
            </a:r>
            <a:r>
              <a:rPr lang="en-US" sz="1050" dirty="0" smtClean="0">
                <a:solidFill>
                  <a:schemeClr val="bg1">
                    <a:lumMod val="65000"/>
                  </a:schemeClr>
                </a:solidFill>
                <a:latin typeface="Open Sans" pitchFamily="34" charset="0"/>
                <a:ea typeface="Open Sans" pitchFamily="34" charset="0"/>
                <a:cs typeface="Open Sans" pitchFamily="34" charset="0"/>
              </a:rPr>
              <a:t> </a:t>
            </a:r>
            <a:r>
              <a:rPr lang="en-US" sz="1050" dirty="0">
                <a:solidFill>
                  <a:schemeClr val="bg1">
                    <a:lumMod val="65000"/>
                  </a:schemeClr>
                </a:solidFill>
                <a:latin typeface="Open Sans" pitchFamily="34" charset="0"/>
                <a:ea typeface="Open Sans" pitchFamily="34" charset="0"/>
                <a:cs typeface="Open Sans" pitchFamily="34" charset="0"/>
              </a:rPr>
              <a:t>this by </a:t>
            </a:r>
            <a:r>
              <a:rPr lang="en-US" sz="1050" dirty="0" smtClean="0">
                <a:solidFill>
                  <a:schemeClr val="bg1">
                    <a:lumMod val="65000"/>
                  </a:schemeClr>
                </a:solidFill>
                <a:latin typeface="Open Sans" pitchFamily="34" charset="0"/>
                <a:ea typeface="Open Sans" pitchFamily="34" charset="0"/>
                <a:cs typeface="Open Sans" pitchFamily="34" charset="0"/>
              </a:rPr>
              <a:t>compiling </a:t>
            </a:r>
            <a:r>
              <a:rPr lang="en-US" sz="1050" dirty="0">
                <a:solidFill>
                  <a:schemeClr val="bg1">
                    <a:lumMod val="65000"/>
                  </a:schemeClr>
                </a:solidFill>
                <a:latin typeface="Open Sans" pitchFamily="34" charset="0"/>
                <a:ea typeface="Open Sans" pitchFamily="34" charset="0"/>
                <a:cs typeface="Open Sans" pitchFamily="34" charset="0"/>
              </a:rPr>
              <a:t>our benchmarks and associated software.</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8" name="Text Box 10"/>
          <p:cNvSpPr txBox="1">
            <a:spLocks noChangeArrowheads="1"/>
          </p:cNvSpPr>
          <p:nvPr/>
        </p:nvSpPr>
        <p:spPr bwMode="auto">
          <a:xfrm>
            <a:off x="1223095" y="3779883"/>
            <a:ext cx="6085209" cy="369332"/>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dirty="0" smtClean="0">
                <a:solidFill>
                  <a:schemeClr val="bg1">
                    <a:lumMod val="65000"/>
                  </a:schemeClr>
                </a:solidFill>
                <a:latin typeface="Open Sans" pitchFamily="34" charset="0"/>
                <a:ea typeface="Open Sans" pitchFamily="34" charset="0"/>
                <a:cs typeface="Open Sans" pitchFamily="34" charset="0"/>
              </a:rPr>
              <a:t>2) We </a:t>
            </a:r>
            <a:r>
              <a:rPr lang="en-US" sz="1050" dirty="0">
                <a:solidFill>
                  <a:schemeClr val="bg1">
                    <a:lumMod val="65000"/>
                  </a:schemeClr>
                </a:solidFill>
                <a:latin typeface="Open Sans" pitchFamily="34" charset="0"/>
                <a:ea typeface="Open Sans" pitchFamily="34" charset="0"/>
                <a:cs typeface="Open Sans" pitchFamily="34" charset="0"/>
              </a:rPr>
              <a:t>cloned this, our ‘master’ image, to the SD cards of the </a:t>
            </a:r>
            <a:r>
              <a:rPr lang="en-US" sz="1050" dirty="0" smtClean="0">
                <a:solidFill>
                  <a:schemeClr val="bg1">
                    <a:lumMod val="65000"/>
                  </a:schemeClr>
                </a:solidFill>
                <a:latin typeface="Open Sans" pitchFamily="34" charset="0"/>
                <a:ea typeface="Open Sans" pitchFamily="34" charset="0"/>
                <a:cs typeface="Open Sans" pitchFamily="34" charset="0"/>
              </a:rPr>
              <a:t>other </a:t>
            </a:r>
            <a:r>
              <a:rPr lang="en-US" sz="1050" dirty="0">
                <a:solidFill>
                  <a:schemeClr val="bg1">
                    <a:lumMod val="65000"/>
                  </a:schemeClr>
                </a:solidFill>
                <a:latin typeface="Open Sans" pitchFamily="34" charset="0"/>
                <a:ea typeface="Open Sans" pitchFamily="34" charset="0"/>
                <a:cs typeface="Open Sans" pitchFamily="34" charset="0"/>
              </a:rPr>
              <a:t>nodes. </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9" name="Text Box 10"/>
          <p:cNvSpPr txBox="1">
            <a:spLocks noChangeArrowheads="1"/>
          </p:cNvSpPr>
          <p:nvPr/>
        </p:nvSpPr>
        <p:spPr bwMode="auto">
          <a:xfrm>
            <a:off x="1259632" y="4862976"/>
            <a:ext cx="6048672" cy="692497"/>
          </a:xfrm>
          <a:prstGeom prst="rect">
            <a:avLst/>
          </a:prstGeom>
          <a:noFill/>
          <a:ln w="9525">
            <a:noFill/>
            <a:miter lim="800000"/>
            <a:headEnd/>
            <a:tailEnd/>
          </a:ln>
        </p:spPr>
        <p:txBody>
          <a:bodyPr wrap="square" lIns="45720" tIns="22860" rIns="45720" bIns="22860">
            <a:spAutoFit/>
          </a:bodyPr>
          <a:lstStyle/>
          <a:p>
            <a:pPr defTabSz="1088232">
              <a:lnSpc>
                <a:spcPct val="200000"/>
              </a:lnSpc>
            </a:pPr>
            <a:r>
              <a:rPr lang="en-US" sz="1050" dirty="0" smtClean="0">
                <a:solidFill>
                  <a:schemeClr val="bg1">
                    <a:lumMod val="65000"/>
                  </a:schemeClr>
                </a:solidFill>
                <a:latin typeface="Open Sans" pitchFamily="34" charset="0"/>
                <a:ea typeface="Open Sans" pitchFamily="34" charset="0"/>
                <a:cs typeface="Open Sans" pitchFamily="34" charset="0"/>
              </a:rPr>
              <a:t>3) We </a:t>
            </a:r>
            <a:r>
              <a:rPr lang="en-US" sz="1050" dirty="0">
                <a:solidFill>
                  <a:schemeClr val="bg1">
                    <a:lumMod val="65000"/>
                  </a:schemeClr>
                </a:solidFill>
                <a:latin typeface="Open Sans" pitchFamily="34" charset="0"/>
                <a:ea typeface="Open Sans" pitchFamily="34" charset="0"/>
                <a:cs typeface="Open Sans" pitchFamily="34" charset="0"/>
              </a:rPr>
              <a:t>have subsequently upgraded to the latest release </a:t>
            </a:r>
            <a:r>
              <a:rPr lang="en-US" sz="1050" dirty="0" smtClean="0">
                <a:solidFill>
                  <a:schemeClr val="bg1">
                    <a:lumMod val="65000"/>
                  </a:schemeClr>
                </a:solidFill>
                <a:latin typeface="Open Sans" pitchFamily="34" charset="0"/>
                <a:ea typeface="Open Sans" pitchFamily="34" charset="0"/>
                <a:cs typeface="Open Sans" pitchFamily="34" charset="0"/>
              </a:rPr>
              <a:t>and noted </a:t>
            </a:r>
            <a:r>
              <a:rPr lang="en-US" sz="1050" dirty="0">
                <a:solidFill>
                  <a:schemeClr val="bg1">
                    <a:lumMod val="65000"/>
                  </a:schemeClr>
                </a:solidFill>
                <a:latin typeface="Open Sans" pitchFamily="34" charset="0"/>
                <a:ea typeface="Open Sans" pitchFamily="34" charset="0"/>
                <a:cs typeface="Open Sans" pitchFamily="34" charset="0"/>
              </a:rPr>
              <a:t>a small performance increase on LINPACK performance when using the default system clock speed settings.</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32" name="TextBox 31"/>
          <p:cNvSpPr txBox="1"/>
          <p:nvPr/>
        </p:nvSpPr>
        <p:spPr>
          <a:xfrm>
            <a:off x="539620" y="1412776"/>
            <a:ext cx="1717361" cy="369332"/>
          </a:xfrm>
          <a:prstGeom prst="rect">
            <a:avLst/>
          </a:prstGeom>
          <a:noFill/>
        </p:spPr>
        <p:txBody>
          <a:bodyPr wrap="square" rtlCol="0">
            <a:spAutoFit/>
          </a:bodyPr>
          <a:lstStyle/>
          <a:p>
            <a:r>
              <a:rPr lang="en-US" altLang="ko-KR" b="1" dirty="0" smtClean="0">
                <a:solidFill>
                  <a:schemeClr val="bg1">
                    <a:lumMod val="65000"/>
                  </a:schemeClr>
                </a:solidFill>
              </a:rPr>
              <a:t>2.2 Software</a:t>
            </a:r>
            <a:endParaRPr lang="ko-KR" altLang="en-US" b="1" dirty="0">
              <a:solidFill>
                <a:schemeClr val="bg1">
                  <a:lumMod val="65000"/>
                </a:schemeClr>
              </a:solidFill>
            </a:endParaRPr>
          </a:p>
        </p:txBody>
      </p:sp>
    </p:spTree>
    <p:extLst>
      <p:ext uri="{BB962C8B-B14F-4D97-AF65-F5344CB8AC3E}">
        <p14:creationId xmlns:p14="http://schemas.microsoft.com/office/powerpoint/2010/main" val="391534887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62" y="620688"/>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System description </a:t>
            </a:r>
            <a:endParaRPr lang="en-CA" altLang="ko-KR" sz="3200" b="1" spc="-150" dirty="0">
              <a:solidFill>
                <a:schemeClr val="tx1">
                  <a:lumMod val="50000"/>
                  <a:lumOff val="50000"/>
                </a:schemeClr>
              </a:solidFill>
              <a:latin typeface="Open Sans" pitchFamily="34" charset="0"/>
              <a:ea typeface="Open Sans" pitchFamily="34" charset="0"/>
              <a:cs typeface="Open Sans" pitchFamily="34" charset="0"/>
            </a:endParaRPr>
          </a:p>
        </p:txBody>
      </p:sp>
      <p:sp>
        <p:nvSpPr>
          <p:cNvPr id="3" name="Rectangle 2"/>
          <p:cNvSpPr/>
          <p:nvPr/>
        </p:nvSpPr>
        <p:spPr>
          <a:xfrm>
            <a:off x="0" y="4275506"/>
            <a:ext cx="9144000" cy="2582494"/>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49722" y="358970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5" name="Oval 4"/>
          <p:cNvSpPr/>
          <p:nvPr/>
        </p:nvSpPr>
        <p:spPr>
          <a:xfrm>
            <a:off x="3030922" y="361129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6" name="Oval 5"/>
          <p:cNvSpPr/>
          <p:nvPr/>
        </p:nvSpPr>
        <p:spPr>
          <a:xfrm>
            <a:off x="5091833" y="3621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7" name="Oval 6"/>
          <p:cNvSpPr/>
          <p:nvPr/>
        </p:nvSpPr>
        <p:spPr>
          <a:xfrm>
            <a:off x="7069522" y="364304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Text Box 10"/>
          <p:cNvSpPr txBox="1">
            <a:spLocks noChangeArrowheads="1"/>
          </p:cNvSpPr>
          <p:nvPr/>
        </p:nvSpPr>
        <p:spPr bwMode="auto">
          <a:xfrm>
            <a:off x="683568" y="4661478"/>
            <a:ext cx="1754832" cy="1985159"/>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sz="1050" b="1" dirty="0">
                <a:solidFill>
                  <a:schemeClr val="bg1"/>
                </a:solidFill>
                <a:latin typeface="Open Sans" pitchFamily="34" charset="0"/>
                <a:ea typeface="Open Sans" pitchFamily="34" charset="0"/>
                <a:cs typeface="Open Sans" pitchFamily="34" charset="0"/>
              </a:rPr>
              <a:t>To assess the numerical compute power of the nodes and the cluster, we employed the well-known LINPACK benchmark </a:t>
            </a:r>
            <a:r>
              <a:rPr lang="en-US" sz="1050" b="1" dirty="0" smtClean="0">
                <a:solidFill>
                  <a:schemeClr val="bg1"/>
                </a:solidFill>
                <a:latin typeface="Open Sans" pitchFamily="34" charset="0"/>
                <a:ea typeface="Open Sans" pitchFamily="34" charset="0"/>
                <a:cs typeface="Open Sans" pitchFamily="34" charset="0"/>
              </a:rPr>
              <a:t>for </a:t>
            </a:r>
            <a:r>
              <a:rPr lang="en-US" sz="1050" b="1" dirty="0">
                <a:solidFill>
                  <a:schemeClr val="bg1"/>
                </a:solidFill>
                <a:latin typeface="Open Sans" pitchFamily="34" charset="0"/>
                <a:ea typeface="Open Sans" pitchFamily="34" charset="0"/>
                <a:cs typeface="Open Sans" pitchFamily="34" charset="0"/>
              </a:rPr>
              <a:t>single-node </a:t>
            </a:r>
            <a:r>
              <a:rPr lang="en-US" sz="1050" b="1" dirty="0" smtClean="0">
                <a:solidFill>
                  <a:schemeClr val="bg1"/>
                </a:solidFill>
                <a:latin typeface="Open Sans" pitchFamily="34" charset="0"/>
                <a:ea typeface="Open Sans" pitchFamily="34" charset="0"/>
                <a:cs typeface="Open Sans" pitchFamily="34" charset="0"/>
              </a:rPr>
              <a:t>performance.</a:t>
            </a:r>
            <a:endParaRPr lang="en-US" sz="1050" dirty="0" smtClean="0">
              <a:solidFill>
                <a:schemeClr val="bg1"/>
              </a:solidFill>
              <a:latin typeface="Open Sans" pitchFamily="34" charset="0"/>
              <a:ea typeface="Open Sans" pitchFamily="34" charset="0"/>
              <a:cs typeface="Open Sans" pitchFamily="34" charset="0"/>
            </a:endParaRPr>
          </a:p>
        </p:txBody>
      </p:sp>
      <p:sp>
        <p:nvSpPr>
          <p:cNvPr id="9" name="Text Box 10"/>
          <p:cNvSpPr txBox="1">
            <a:spLocks noChangeArrowheads="1"/>
          </p:cNvSpPr>
          <p:nvPr/>
        </p:nvSpPr>
        <p:spPr bwMode="auto">
          <a:xfrm>
            <a:off x="2658461" y="4661478"/>
            <a:ext cx="1752600" cy="1338828"/>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sz="1050" b="1" dirty="0">
                <a:solidFill>
                  <a:schemeClr val="bg1"/>
                </a:solidFill>
                <a:latin typeface="Open Sans" pitchFamily="34" charset="0"/>
                <a:ea typeface="Open Sans" pitchFamily="34" charset="0"/>
                <a:cs typeface="Open Sans" pitchFamily="34" charset="0"/>
              </a:rPr>
              <a:t>the HPL (High-Performance LINPACK) benchmark to measure the throughput of the cluster as a whole. </a:t>
            </a:r>
            <a:endParaRPr lang="en-US" sz="1050" dirty="0" smtClean="0">
              <a:solidFill>
                <a:schemeClr val="bg1"/>
              </a:solidFill>
              <a:latin typeface="Open Sans" pitchFamily="34" charset="0"/>
              <a:ea typeface="Open Sans" pitchFamily="34" charset="0"/>
              <a:cs typeface="Open Sans" pitchFamily="34" charset="0"/>
            </a:endParaRPr>
          </a:p>
        </p:txBody>
      </p:sp>
      <p:sp>
        <p:nvSpPr>
          <p:cNvPr id="10" name="Text Box 10"/>
          <p:cNvSpPr txBox="1">
            <a:spLocks noChangeArrowheads="1"/>
          </p:cNvSpPr>
          <p:nvPr/>
        </p:nvSpPr>
        <p:spPr bwMode="auto">
          <a:xfrm>
            <a:off x="4715861" y="4661478"/>
            <a:ext cx="1752600" cy="1661993"/>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sz="1050" b="1" dirty="0">
                <a:solidFill>
                  <a:schemeClr val="bg1"/>
                </a:solidFill>
                <a:latin typeface="Open Sans" pitchFamily="34" charset="0"/>
                <a:ea typeface="Open Sans" pitchFamily="34" charset="0"/>
                <a:cs typeface="Open Sans" pitchFamily="34" charset="0"/>
              </a:rPr>
              <a:t>Network bandwidth and latency measurements were performed using </a:t>
            </a:r>
            <a:r>
              <a:rPr lang="en-US" sz="1050" b="1" dirty="0" err="1">
                <a:solidFill>
                  <a:schemeClr val="bg1"/>
                </a:solidFill>
                <a:latin typeface="Open Sans" pitchFamily="34" charset="0"/>
                <a:ea typeface="Open Sans" pitchFamily="34" charset="0"/>
                <a:cs typeface="Open Sans" pitchFamily="34" charset="0"/>
              </a:rPr>
              <a:t>iperf</a:t>
            </a:r>
            <a:r>
              <a:rPr lang="en-US" sz="1050" b="1" dirty="0">
                <a:solidFill>
                  <a:schemeClr val="bg1"/>
                </a:solidFill>
                <a:latin typeface="Open Sans" pitchFamily="34" charset="0"/>
                <a:ea typeface="Open Sans" pitchFamily="34" charset="0"/>
                <a:cs typeface="Open Sans" pitchFamily="34" charset="0"/>
              </a:rPr>
              <a:t> </a:t>
            </a:r>
            <a:r>
              <a:rPr lang="en-US" sz="1050" b="1" dirty="0" smtClean="0">
                <a:solidFill>
                  <a:schemeClr val="bg1"/>
                </a:solidFill>
                <a:latin typeface="Open Sans" pitchFamily="34" charset="0"/>
                <a:ea typeface="Open Sans" pitchFamily="34" charset="0"/>
                <a:cs typeface="Open Sans" pitchFamily="34" charset="0"/>
              </a:rPr>
              <a:t> </a:t>
            </a:r>
            <a:r>
              <a:rPr lang="en-US" sz="1050" b="1" dirty="0">
                <a:solidFill>
                  <a:schemeClr val="bg1"/>
                </a:solidFill>
                <a:latin typeface="Open Sans" pitchFamily="34" charset="0"/>
                <a:ea typeface="Open Sans" pitchFamily="34" charset="0"/>
                <a:cs typeface="Open Sans" pitchFamily="34" charset="0"/>
              </a:rPr>
              <a:t>and the </a:t>
            </a:r>
            <a:r>
              <a:rPr lang="en-US" sz="1050" b="1" dirty="0" err="1">
                <a:solidFill>
                  <a:schemeClr val="bg1"/>
                </a:solidFill>
                <a:latin typeface="Open Sans" pitchFamily="34" charset="0"/>
                <a:ea typeface="Open Sans" pitchFamily="34" charset="0"/>
                <a:cs typeface="Open Sans" pitchFamily="34" charset="0"/>
              </a:rPr>
              <a:t>NetPIPE</a:t>
            </a:r>
            <a:r>
              <a:rPr lang="en-US" sz="1050" b="1" dirty="0">
                <a:solidFill>
                  <a:schemeClr val="bg1"/>
                </a:solidFill>
                <a:latin typeface="Open Sans" pitchFamily="34" charset="0"/>
                <a:ea typeface="Open Sans" pitchFamily="34" charset="0"/>
                <a:cs typeface="Open Sans" pitchFamily="34" charset="0"/>
              </a:rPr>
              <a:t> performance </a:t>
            </a:r>
            <a:r>
              <a:rPr lang="en-US" sz="1050" b="1" dirty="0" smtClean="0">
                <a:solidFill>
                  <a:schemeClr val="bg1"/>
                </a:solidFill>
                <a:latin typeface="Open Sans" pitchFamily="34" charset="0"/>
                <a:ea typeface="Open Sans" pitchFamily="34" charset="0"/>
                <a:cs typeface="Open Sans" pitchFamily="34" charset="0"/>
              </a:rPr>
              <a:t>evaluator. </a:t>
            </a:r>
            <a:endParaRPr lang="en-US" sz="1050" dirty="0" smtClean="0">
              <a:solidFill>
                <a:schemeClr val="bg1"/>
              </a:solidFill>
              <a:latin typeface="Open Sans" pitchFamily="34" charset="0"/>
              <a:ea typeface="Open Sans" pitchFamily="34" charset="0"/>
              <a:cs typeface="Open Sans" pitchFamily="34" charset="0"/>
            </a:endParaRPr>
          </a:p>
        </p:txBody>
      </p:sp>
      <p:sp>
        <p:nvSpPr>
          <p:cNvPr id="11" name="Text Box 10"/>
          <p:cNvSpPr txBox="1">
            <a:spLocks noChangeArrowheads="1"/>
          </p:cNvSpPr>
          <p:nvPr/>
        </p:nvSpPr>
        <p:spPr bwMode="auto">
          <a:xfrm>
            <a:off x="6697061" y="4661478"/>
            <a:ext cx="1752600" cy="1338828"/>
          </a:xfrm>
          <a:prstGeom prst="rect">
            <a:avLst/>
          </a:prstGeom>
          <a:noFill/>
          <a:ln w="9525">
            <a:noFill/>
            <a:miter lim="800000"/>
            <a:headEnd/>
            <a:tailEnd/>
          </a:ln>
        </p:spPr>
        <p:txBody>
          <a:bodyPr wrap="square" lIns="45720" tIns="22860" rIns="45720" bIns="22860">
            <a:spAutoFit/>
          </a:bodyPr>
          <a:lstStyle/>
          <a:p>
            <a:pPr algn="ctr" defTabSz="1088232">
              <a:lnSpc>
                <a:spcPct val="200000"/>
              </a:lnSpc>
            </a:pPr>
            <a:r>
              <a:rPr lang="en-US" sz="1050" b="1" dirty="0">
                <a:solidFill>
                  <a:schemeClr val="bg1"/>
                </a:solidFill>
                <a:latin typeface="Open Sans" pitchFamily="34" charset="0"/>
                <a:ea typeface="Open Sans" pitchFamily="34" charset="0"/>
                <a:cs typeface="Open Sans" pitchFamily="34" charset="0"/>
              </a:rPr>
              <a:t>We tested the raw IO throughput using DD and the cluster throughput using </a:t>
            </a:r>
            <a:r>
              <a:rPr lang="en-US" sz="1050" b="1" dirty="0" smtClean="0">
                <a:solidFill>
                  <a:schemeClr val="bg1"/>
                </a:solidFill>
                <a:latin typeface="Open Sans" pitchFamily="34" charset="0"/>
                <a:ea typeface="Open Sans" pitchFamily="34" charset="0"/>
                <a:cs typeface="Open Sans" pitchFamily="34" charset="0"/>
              </a:rPr>
              <a:t>Hadoop. </a:t>
            </a:r>
            <a:endParaRPr lang="en-US" sz="1050" dirty="0" smtClean="0">
              <a:solidFill>
                <a:schemeClr val="bg1"/>
              </a:solidFill>
              <a:latin typeface="Open Sans" pitchFamily="34" charset="0"/>
              <a:ea typeface="Open Sans" pitchFamily="34" charset="0"/>
              <a:cs typeface="Open Sans" pitchFamily="34" charset="0"/>
            </a:endParaRPr>
          </a:p>
        </p:txBody>
      </p:sp>
      <p:sp>
        <p:nvSpPr>
          <p:cNvPr id="12" name="Oval 11"/>
          <p:cNvSpPr/>
          <p:nvPr/>
        </p:nvSpPr>
        <p:spPr>
          <a:xfrm>
            <a:off x="3810000" y="1828800"/>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Arc 12"/>
          <p:cNvSpPr/>
          <p:nvPr/>
        </p:nvSpPr>
        <p:spPr>
          <a:xfrm>
            <a:off x="3534760" y="252290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1568341" y="252290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4830161" y="305630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H="1">
            <a:off x="3429000" y="305630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p:cNvGrpSpPr/>
          <p:nvPr/>
        </p:nvGrpSpPr>
        <p:grpSpPr>
          <a:xfrm>
            <a:off x="4271880" y="2132856"/>
            <a:ext cx="524040" cy="520593"/>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Text Box 10"/>
          <p:cNvSpPr txBox="1">
            <a:spLocks noChangeArrowheads="1"/>
          </p:cNvSpPr>
          <p:nvPr/>
        </p:nvSpPr>
        <p:spPr bwMode="auto">
          <a:xfrm>
            <a:off x="3946350" y="2774253"/>
            <a:ext cx="1176214" cy="230832"/>
          </a:xfrm>
          <a:prstGeom prst="rect">
            <a:avLst/>
          </a:prstGeom>
          <a:noFill/>
          <a:ln w="9525">
            <a:noFill/>
            <a:miter lim="800000"/>
            <a:headEnd/>
            <a:tailEnd/>
          </a:ln>
        </p:spPr>
        <p:txBody>
          <a:bodyPr wrap="square" lIns="45720" tIns="22860" rIns="45720" bIns="22860">
            <a:spAutoFit/>
          </a:bodyPr>
          <a:lstStyle/>
          <a:p>
            <a:pPr algn="ctr" defTabSz="1088232"/>
            <a:r>
              <a:rPr lang="en-US" sz="1200" dirty="0" smtClean="0">
                <a:solidFill>
                  <a:schemeClr val="bg1"/>
                </a:solidFill>
                <a:latin typeface="Open Sans" pitchFamily="34" charset="0"/>
                <a:ea typeface="Open Sans" pitchFamily="34" charset="0"/>
                <a:cs typeface="Open Sans" pitchFamily="34" charset="0"/>
              </a:rPr>
              <a:t>Benchmark</a:t>
            </a:r>
            <a:endParaRPr lang="en-US" sz="1000" dirty="0" smtClean="0">
              <a:solidFill>
                <a:schemeClr val="bg1"/>
              </a:solidFill>
              <a:latin typeface="Open Sans" pitchFamily="34" charset="0"/>
              <a:ea typeface="Open Sans" pitchFamily="34" charset="0"/>
              <a:cs typeface="Open Sans" pitchFamily="34" charset="0"/>
            </a:endParaRPr>
          </a:p>
        </p:txBody>
      </p:sp>
      <p:sp>
        <p:nvSpPr>
          <p:cNvPr id="53" name="TextBox 52"/>
          <p:cNvSpPr txBox="1"/>
          <p:nvPr/>
        </p:nvSpPr>
        <p:spPr>
          <a:xfrm>
            <a:off x="467544" y="1106698"/>
            <a:ext cx="1728192" cy="646331"/>
          </a:xfrm>
          <a:prstGeom prst="rect">
            <a:avLst/>
          </a:prstGeom>
          <a:noFill/>
        </p:spPr>
        <p:txBody>
          <a:bodyPr wrap="square" rtlCol="0">
            <a:spAutoFit/>
          </a:bodyPr>
          <a:lstStyle/>
          <a:p>
            <a:r>
              <a:rPr lang="en-US" altLang="ko-KR" b="1" dirty="0">
                <a:solidFill>
                  <a:schemeClr val="bg1">
                    <a:lumMod val="65000"/>
                  </a:schemeClr>
                </a:solidFill>
              </a:rPr>
              <a:t>2.2 Software</a:t>
            </a:r>
            <a:endParaRPr lang="ko-KR" altLang="en-US" b="1" dirty="0">
              <a:solidFill>
                <a:schemeClr val="bg1">
                  <a:lumMod val="65000"/>
                </a:schemeClr>
              </a:solidFill>
            </a:endParaRPr>
          </a:p>
          <a:p>
            <a:endParaRPr lang="ko-KR" altLang="en-US" dirty="0"/>
          </a:p>
        </p:txBody>
      </p:sp>
      <p:sp>
        <p:nvSpPr>
          <p:cNvPr id="54" name="TextBox 53"/>
          <p:cNvSpPr txBox="1"/>
          <p:nvPr/>
        </p:nvSpPr>
        <p:spPr>
          <a:xfrm>
            <a:off x="467544" y="1451216"/>
            <a:ext cx="6192688" cy="307777"/>
          </a:xfrm>
          <a:prstGeom prst="rect">
            <a:avLst/>
          </a:prstGeom>
          <a:noFill/>
        </p:spPr>
        <p:txBody>
          <a:bodyPr wrap="square" rtlCol="0">
            <a:spAutoFit/>
          </a:bodyPr>
          <a:lstStyle/>
          <a:p>
            <a:r>
              <a:rPr lang="en-US" altLang="ko-KR" sz="1400" dirty="0">
                <a:solidFill>
                  <a:schemeClr val="bg1">
                    <a:lumMod val="65000"/>
                  </a:schemeClr>
                </a:solidFill>
              </a:rPr>
              <a:t>The benchmarks in this paper required additional software to be installed. </a:t>
            </a:r>
            <a:endParaRPr lang="ko-KR" altLang="en-US" sz="1400" dirty="0">
              <a:solidFill>
                <a:schemeClr val="bg1">
                  <a:lumMod val="65000"/>
                </a:schemeClr>
              </a:solidFill>
            </a:endParaRPr>
          </a:p>
        </p:txBody>
      </p:sp>
      <p:sp>
        <p:nvSpPr>
          <p:cNvPr id="55" name="TextBox 54"/>
          <p:cNvSpPr txBox="1"/>
          <p:nvPr/>
        </p:nvSpPr>
        <p:spPr>
          <a:xfrm>
            <a:off x="1187624" y="3949038"/>
            <a:ext cx="720080" cy="246221"/>
          </a:xfrm>
          <a:prstGeom prst="rect">
            <a:avLst/>
          </a:prstGeom>
          <a:noFill/>
        </p:spPr>
        <p:txBody>
          <a:bodyPr wrap="square" rtlCol="0">
            <a:spAutoFit/>
          </a:bodyPr>
          <a:lstStyle/>
          <a:p>
            <a:r>
              <a:rPr lang="en-US" altLang="ko-KR" sz="1000" b="1" dirty="0">
                <a:solidFill>
                  <a:schemeClr val="bg1"/>
                </a:solidFill>
              </a:rPr>
              <a:t>LINPACK</a:t>
            </a:r>
            <a:endParaRPr lang="ko-KR" altLang="en-US" sz="1000" b="1" dirty="0">
              <a:solidFill>
                <a:schemeClr val="bg1"/>
              </a:solidFill>
            </a:endParaRPr>
          </a:p>
        </p:txBody>
      </p:sp>
      <p:sp>
        <p:nvSpPr>
          <p:cNvPr id="56" name="TextBox 55"/>
          <p:cNvSpPr txBox="1"/>
          <p:nvPr/>
        </p:nvSpPr>
        <p:spPr>
          <a:xfrm>
            <a:off x="3174720" y="3949038"/>
            <a:ext cx="720080" cy="253916"/>
          </a:xfrm>
          <a:prstGeom prst="rect">
            <a:avLst/>
          </a:prstGeom>
          <a:noFill/>
        </p:spPr>
        <p:txBody>
          <a:bodyPr wrap="square" rtlCol="0">
            <a:spAutoFit/>
          </a:bodyPr>
          <a:lstStyle/>
          <a:p>
            <a:pPr algn="ctr"/>
            <a:r>
              <a:rPr lang="en-US" altLang="ko-KR" sz="1050" b="1" dirty="0">
                <a:solidFill>
                  <a:schemeClr val="bg1"/>
                </a:solidFill>
              </a:rPr>
              <a:t>HPL</a:t>
            </a:r>
            <a:endParaRPr lang="ko-KR" altLang="en-US" sz="1050" b="1" dirty="0">
              <a:solidFill>
                <a:schemeClr val="bg1"/>
              </a:solidFill>
            </a:endParaRPr>
          </a:p>
        </p:txBody>
      </p:sp>
      <p:sp>
        <p:nvSpPr>
          <p:cNvPr id="57" name="TextBox 56"/>
          <p:cNvSpPr txBox="1"/>
          <p:nvPr/>
        </p:nvSpPr>
        <p:spPr>
          <a:xfrm>
            <a:off x="5235632" y="3839646"/>
            <a:ext cx="720080" cy="577081"/>
          </a:xfrm>
          <a:prstGeom prst="rect">
            <a:avLst/>
          </a:prstGeom>
          <a:noFill/>
        </p:spPr>
        <p:txBody>
          <a:bodyPr wrap="square" rtlCol="0">
            <a:spAutoFit/>
          </a:bodyPr>
          <a:lstStyle/>
          <a:p>
            <a:r>
              <a:rPr lang="en-US" altLang="ko-KR" sz="1050" dirty="0">
                <a:solidFill>
                  <a:schemeClr val="bg1"/>
                </a:solidFill>
              </a:rPr>
              <a:t> </a:t>
            </a:r>
            <a:r>
              <a:rPr lang="en-US" altLang="ko-KR" sz="1050" b="1" dirty="0" err="1">
                <a:solidFill>
                  <a:schemeClr val="bg1"/>
                </a:solidFill>
              </a:rPr>
              <a:t>iperf</a:t>
            </a:r>
            <a:r>
              <a:rPr lang="en-US" altLang="ko-KR" sz="1050" b="1" dirty="0">
                <a:solidFill>
                  <a:schemeClr val="bg1"/>
                </a:solidFill>
              </a:rPr>
              <a:t> </a:t>
            </a:r>
            <a:r>
              <a:rPr lang="en-US" altLang="ko-KR" sz="1050" b="1" dirty="0" smtClean="0">
                <a:solidFill>
                  <a:schemeClr val="bg1"/>
                </a:solidFill>
              </a:rPr>
              <a:t> </a:t>
            </a:r>
            <a:r>
              <a:rPr lang="en-US" altLang="ko-KR" sz="1050" b="1" dirty="0">
                <a:solidFill>
                  <a:schemeClr val="bg1"/>
                </a:solidFill>
              </a:rPr>
              <a:t>and the </a:t>
            </a:r>
            <a:r>
              <a:rPr lang="en-US" altLang="ko-KR" sz="1050" b="1" dirty="0" err="1" smtClean="0">
                <a:solidFill>
                  <a:schemeClr val="bg1"/>
                </a:solidFill>
              </a:rPr>
              <a:t>NetPIPE</a:t>
            </a:r>
            <a:endParaRPr lang="ko-KR" altLang="en-US" sz="1050" b="1" dirty="0">
              <a:solidFill>
                <a:schemeClr val="bg1"/>
              </a:solidFill>
            </a:endParaRPr>
          </a:p>
        </p:txBody>
      </p:sp>
      <p:sp>
        <p:nvSpPr>
          <p:cNvPr id="58" name="TextBox 57"/>
          <p:cNvSpPr txBox="1"/>
          <p:nvPr/>
        </p:nvSpPr>
        <p:spPr>
          <a:xfrm>
            <a:off x="7213321" y="3957121"/>
            <a:ext cx="720080" cy="253916"/>
          </a:xfrm>
          <a:prstGeom prst="rect">
            <a:avLst/>
          </a:prstGeom>
          <a:noFill/>
        </p:spPr>
        <p:txBody>
          <a:bodyPr wrap="square" rtlCol="0">
            <a:spAutoFit/>
          </a:bodyPr>
          <a:lstStyle/>
          <a:p>
            <a:pPr algn="ctr"/>
            <a:r>
              <a:rPr lang="en-US" altLang="ko-KR" sz="1050" b="1" dirty="0">
                <a:solidFill>
                  <a:schemeClr val="bg1"/>
                </a:solidFill>
              </a:rPr>
              <a:t>DD</a:t>
            </a:r>
            <a:endParaRPr lang="ko-KR" altLang="en-US" sz="1050" b="1" dirty="0">
              <a:solidFill>
                <a:schemeClr val="bg1"/>
              </a:solidFill>
            </a:endParaRPr>
          </a:p>
        </p:txBody>
      </p:sp>
    </p:spTree>
    <p:extLst>
      <p:ext uri="{BB962C8B-B14F-4D97-AF65-F5344CB8AC3E}">
        <p14:creationId xmlns:p14="http://schemas.microsoft.com/office/powerpoint/2010/main" val="395184889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800167"/>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altLang="ko-KR" sz="3200" b="1" spc="-150" dirty="0">
                <a:solidFill>
                  <a:schemeClr val="tx1">
                    <a:lumMod val="50000"/>
                    <a:lumOff val="50000"/>
                  </a:schemeClr>
                </a:solidFill>
                <a:latin typeface="Open Sans" pitchFamily="34" charset="0"/>
                <a:ea typeface="Open Sans" pitchFamily="34" charset="0"/>
                <a:cs typeface="Open Sans" pitchFamily="34" charset="0"/>
              </a:rPr>
              <a:t>System description </a:t>
            </a:r>
          </a:p>
        </p:txBody>
      </p:sp>
      <p:sp>
        <p:nvSpPr>
          <p:cNvPr id="5" name="Rectangle 4"/>
          <p:cNvSpPr/>
          <p:nvPr/>
        </p:nvSpPr>
        <p:spPr>
          <a:xfrm>
            <a:off x="1832803" y="2209803"/>
            <a:ext cx="1831777" cy="175260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64580" y="2209802"/>
            <a:ext cx="1831777" cy="1752601"/>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97383" y="2209801"/>
            <a:ext cx="1831777" cy="1752601"/>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1948591" y="4343403"/>
            <a:ext cx="1600200" cy="907941"/>
          </a:xfrm>
          <a:prstGeom prst="rect">
            <a:avLst/>
          </a:prstGeom>
          <a:noFill/>
          <a:ln w="9525">
            <a:noFill/>
            <a:miter lim="800000"/>
            <a:headEnd/>
            <a:tailEnd/>
          </a:ln>
        </p:spPr>
        <p:txBody>
          <a:bodyPr wrap="square" lIns="45720" tIns="22860" rIns="45720" bIns="22860">
            <a:spAutoFit/>
          </a:bodyPr>
          <a:lstStyle/>
          <a:p>
            <a:pPr defTabSz="1088232"/>
            <a:r>
              <a:rPr lang="en-US" sz="1200" b="1" dirty="0">
                <a:solidFill>
                  <a:srgbClr val="45C1A4"/>
                </a:solidFill>
                <a:latin typeface="Open Sans" pitchFamily="34" charset="0"/>
                <a:ea typeface="Open Sans" pitchFamily="34" charset="0"/>
                <a:cs typeface="Open Sans" pitchFamily="34" charset="0"/>
              </a:rPr>
              <a:t>Cost</a:t>
            </a:r>
            <a:endParaRPr lang="en-US" sz="900" b="1" dirty="0" smtClean="0">
              <a:solidFill>
                <a:srgbClr val="45C1A4"/>
              </a:solidFill>
              <a:latin typeface="Open Sans" pitchFamily="34" charset="0"/>
              <a:ea typeface="Open Sans" pitchFamily="34" charset="0"/>
              <a:cs typeface="Open Sans" pitchFamily="34" charset="0"/>
            </a:endParaRPr>
          </a:p>
          <a:p>
            <a:pPr defTabSz="1088232"/>
            <a:r>
              <a:rPr lang="en-US" sz="1100" dirty="0">
                <a:solidFill>
                  <a:schemeClr val="bg1">
                    <a:lumMod val="65000"/>
                  </a:schemeClr>
                </a:solidFill>
                <a:latin typeface="Open Sans" pitchFamily="34" charset="0"/>
                <a:ea typeface="Open Sans" pitchFamily="34" charset="0"/>
                <a:cs typeface="Open Sans" pitchFamily="34" charset="0"/>
              </a:rPr>
              <a:t>The total cost of the system excluding network switches was below £</a:t>
            </a:r>
            <a:r>
              <a:rPr lang="en-US" sz="1100" dirty="0" smtClean="0">
                <a:solidFill>
                  <a:schemeClr val="bg1">
                    <a:lumMod val="65000"/>
                  </a:schemeClr>
                </a:solidFill>
                <a:latin typeface="Open Sans" pitchFamily="34" charset="0"/>
                <a:ea typeface="Open Sans" pitchFamily="34" charset="0"/>
                <a:cs typeface="Open Sans" pitchFamily="34" charset="0"/>
              </a:rPr>
              <a:t>2500.</a:t>
            </a:r>
            <a:endParaRPr lang="en-US" sz="1100" dirty="0" smtClean="0">
              <a:solidFill>
                <a:schemeClr val="bg1">
                  <a:lumMod val="65000"/>
                </a:schemeClr>
              </a:solidFill>
              <a:latin typeface="Open Sans" pitchFamily="34" charset="0"/>
              <a:ea typeface="Open Sans" pitchFamily="34" charset="0"/>
              <a:cs typeface="Open Sans" pitchFamily="34" charset="0"/>
            </a:endParaRPr>
          </a:p>
        </p:txBody>
      </p:sp>
      <p:sp>
        <p:nvSpPr>
          <p:cNvPr id="11" name="Text Box 10"/>
          <p:cNvSpPr txBox="1">
            <a:spLocks noChangeArrowheads="1"/>
          </p:cNvSpPr>
          <p:nvPr/>
        </p:nvSpPr>
        <p:spPr bwMode="auto">
          <a:xfrm>
            <a:off x="3775795" y="4343403"/>
            <a:ext cx="1600200" cy="1754326"/>
          </a:xfrm>
          <a:prstGeom prst="rect">
            <a:avLst/>
          </a:prstGeom>
          <a:noFill/>
          <a:ln w="9525">
            <a:noFill/>
            <a:miter lim="800000"/>
            <a:headEnd/>
            <a:tailEnd/>
          </a:ln>
        </p:spPr>
        <p:txBody>
          <a:bodyPr wrap="square" lIns="45720" tIns="22860" rIns="45720" bIns="22860">
            <a:spAutoFit/>
          </a:bodyPr>
          <a:lstStyle/>
          <a:p>
            <a:pPr defTabSz="1088232"/>
            <a:r>
              <a:rPr lang="en-US" sz="1200" b="1" dirty="0" smtClean="0">
                <a:solidFill>
                  <a:srgbClr val="4BACC6"/>
                </a:solidFill>
                <a:latin typeface="Open Sans" pitchFamily="34" charset="0"/>
                <a:ea typeface="Open Sans" pitchFamily="34" charset="0"/>
                <a:cs typeface="Open Sans" pitchFamily="34" charset="0"/>
              </a:rPr>
              <a:t>Power</a:t>
            </a:r>
          </a:p>
          <a:p>
            <a:pPr defTabSz="1088232"/>
            <a:r>
              <a:rPr lang="en-US" sz="1100" dirty="0">
                <a:solidFill>
                  <a:schemeClr val="bg1">
                    <a:lumMod val="65000"/>
                  </a:schemeClr>
                </a:solidFill>
                <a:latin typeface="Open Sans" pitchFamily="34" charset="0"/>
                <a:ea typeface="Open Sans" pitchFamily="34" charset="0"/>
                <a:cs typeface="Open Sans" pitchFamily="34" charset="0"/>
              </a:rPr>
              <a:t>We measured the current drawn from the mains with the cluster idle (the current drawn by the switches was not included in this measurement) as 810 mA, which corresponds to 194 VA with a 240 V mains supply. </a:t>
            </a:r>
            <a:endParaRPr lang="en-US" sz="1100" dirty="0" smtClean="0">
              <a:solidFill>
                <a:schemeClr val="bg1">
                  <a:lumMod val="65000"/>
                </a:schemeClr>
              </a:solidFill>
              <a:latin typeface="Open Sans" pitchFamily="34" charset="0"/>
              <a:ea typeface="Open Sans" pitchFamily="34" charset="0"/>
              <a:cs typeface="Open Sans" pitchFamily="34" charset="0"/>
            </a:endParaRPr>
          </a:p>
        </p:txBody>
      </p:sp>
      <p:sp>
        <p:nvSpPr>
          <p:cNvPr id="12" name="Text Box 10"/>
          <p:cNvSpPr txBox="1">
            <a:spLocks noChangeArrowheads="1"/>
          </p:cNvSpPr>
          <p:nvPr/>
        </p:nvSpPr>
        <p:spPr bwMode="auto">
          <a:xfrm>
            <a:off x="5613171" y="4343403"/>
            <a:ext cx="1600200" cy="1200329"/>
          </a:xfrm>
          <a:prstGeom prst="rect">
            <a:avLst/>
          </a:prstGeom>
          <a:noFill/>
          <a:ln w="9525">
            <a:noFill/>
            <a:miter lim="800000"/>
            <a:headEnd/>
            <a:tailEnd/>
          </a:ln>
        </p:spPr>
        <p:txBody>
          <a:bodyPr wrap="square" lIns="45720" tIns="22860" rIns="45720" bIns="22860">
            <a:spAutoFit/>
          </a:bodyPr>
          <a:lstStyle/>
          <a:p>
            <a:pPr defTabSz="1088232"/>
            <a:r>
              <a:rPr lang="en-US" sz="1200" b="1" dirty="0">
                <a:solidFill>
                  <a:srgbClr val="45C1A4"/>
                </a:solidFill>
                <a:latin typeface="Open Sans" pitchFamily="34" charset="0"/>
                <a:ea typeface="Open Sans" pitchFamily="34" charset="0"/>
                <a:cs typeface="Open Sans" pitchFamily="34" charset="0"/>
              </a:rPr>
              <a:t>Physical enclosure</a:t>
            </a:r>
            <a:endParaRPr lang="en-US" sz="900" b="1" dirty="0" smtClean="0">
              <a:solidFill>
                <a:srgbClr val="45C1A4"/>
              </a:solidFill>
              <a:latin typeface="Open Sans" pitchFamily="34" charset="0"/>
              <a:ea typeface="Open Sans" pitchFamily="34" charset="0"/>
              <a:cs typeface="Open Sans" pitchFamily="34" charset="0"/>
            </a:endParaRPr>
          </a:p>
          <a:p>
            <a:pPr defTabSz="1088232"/>
            <a:r>
              <a:rPr lang="en-US" sz="1050" dirty="0">
                <a:solidFill>
                  <a:schemeClr val="bg1">
                    <a:lumMod val="65000"/>
                  </a:schemeClr>
                </a:solidFill>
                <a:latin typeface="Open Sans" pitchFamily="34" charset="0"/>
                <a:ea typeface="Open Sans" pitchFamily="34" charset="0"/>
                <a:cs typeface="Open Sans" pitchFamily="34" charset="0"/>
              </a:rPr>
              <a:t>The Lego design for the rack consisted of 2 blocks of 8 layers each containing 4 Raspberry Pi computers to give a total of 64 housed together. </a:t>
            </a:r>
            <a:endParaRPr lang="en-US" sz="1000" dirty="0" smtClean="0">
              <a:solidFill>
                <a:schemeClr val="bg1">
                  <a:lumMod val="65000"/>
                </a:schemeClr>
              </a:solidFill>
              <a:latin typeface="Open Sans" pitchFamily="34" charset="0"/>
              <a:ea typeface="Open Sans" pitchFamily="34" charset="0"/>
              <a:cs typeface="Open Sans" pitchFamily="34" charset="0"/>
            </a:endParaRPr>
          </a:p>
        </p:txBody>
      </p:sp>
      <p:grpSp>
        <p:nvGrpSpPr>
          <p:cNvPr id="15" name="Group 14"/>
          <p:cNvGrpSpPr/>
          <p:nvPr/>
        </p:nvGrpSpPr>
        <p:grpSpPr>
          <a:xfrm>
            <a:off x="5967063" y="2705190"/>
            <a:ext cx="892416" cy="761821"/>
            <a:chOff x="3440113" y="1050925"/>
            <a:chExt cx="390525" cy="333376"/>
          </a:xfrm>
          <a:solidFill>
            <a:schemeClr val="bg1"/>
          </a:solidFill>
        </p:grpSpPr>
        <p:sp>
          <p:nvSpPr>
            <p:cNvPr id="16"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7904844" y="2641944"/>
            <a:ext cx="680408" cy="888312"/>
            <a:chOff x="2887663" y="3362325"/>
            <a:chExt cx="285750" cy="373063"/>
          </a:xfrm>
          <a:solidFill>
            <a:schemeClr val="bg1"/>
          </a:solidFill>
        </p:grpSpPr>
        <p:sp>
          <p:nvSpPr>
            <p:cNvPr id="24" name="Freeform 37"/>
            <p:cNvSpPr>
              <a:spLocks noEditPoints="1"/>
            </p:cNvSpPr>
            <p:nvPr/>
          </p:nvSpPr>
          <p:spPr bwMode="auto">
            <a:xfrm>
              <a:off x="2887663" y="3362325"/>
              <a:ext cx="285750" cy="373063"/>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
            <p:cNvSpPr>
              <a:spLocks/>
            </p:cNvSpPr>
            <p:nvPr/>
          </p:nvSpPr>
          <p:spPr bwMode="auto">
            <a:xfrm>
              <a:off x="3009900" y="3616325"/>
              <a:ext cx="38100" cy="84138"/>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476907" y="2737671"/>
            <a:ext cx="877962" cy="696859"/>
            <a:chOff x="2732088" y="4337050"/>
            <a:chExt cx="354013" cy="280988"/>
          </a:xfrm>
          <a:solidFill>
            <a:schemeClr val="bg1"/>
          </a:solidFill>
        </p:grpSpPr>
        <p:sp>
          <p:nvSpPr>
            <p:cNvPr id="27" name="Rectangle 60"/>
            <p:cNvSpPr>
              <a:spLocks noChangeArrowheads="1"/>
            </p:cNvSpPr>
            <p:nvPr/>
          </p:nvSpPr>
          <p:spPr bwMode="auto">
            <a:xfrm>
              <a:off x="2989263" y="4389438"/>
              <a:ext cx="841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61"/>
            <p:cNvSpPr>
              <a:spLocks noChangeArrowheads="1"/>
            </p:cNvSpPr>
            <p:nvPr/>
          </p:nvSpPr>
          <p:spPr bwMode="auto">
            <a:xfrm>
              <a:off x="2989263" y="4411663"/>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62"/>
            <p:cNvSpPr>
              <a:spLocks noChangeArrowheads="1"/>
            </p:cNvSpPr>
            <p:nvPr/>
          </p:nvSpPr>
          <p:spPr bwMode="auto">
            <a:xfrm>
              <a:off x="2989263" y="4351338"/>
              <a:ext cx="841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3"/>
            <p:cNvSpPr>
              <a:spLocks noEditPoints="1"/>
            </p:cNvSpPr>
            <p:nvPr/>
          </p:nvSpPr>
          <p:spPr bwMode="auto">
            <a:xfrm>
              <a:off x="2976563" y="4337050"/>
              <a:ext cx="109538" cy="276225"/>
            </a:xfrm>
            <a:custGeom>
              <a:avLst/>
              <a:gdLst>
                <a:gd name="T0" fmla="*/ 0 w 69"/>
                <a:gd name="T1" fmla="*/ 0 h 174"/>
                <a:gd name="T2" fmla="*/ 0 w 69"/>
                <a:gd name="T3" fmla="*/ 174 h 174"/>
                <a:gd name="T4" fmla="*/ 69 w 69"/>
                <a:gd name="T5" fmla="*/ 174 h 174"/>
                <a:gd name="T6" fmla="*/ 69 w 69"/>
                <a:gd name="T7" fmla="*/ 0 h 174"/>
                <a:gd name="T8" fmla="*/ 0 w 69"/>
                <a:gd name="T9" fmla="*/ 0 h 174"/>
                <a:gd name="T10" fmla="*/ 64 w 69"/>
                <a:gd name="T11" fmla="*/ 164 h 174"/>
                <a:gd name="T12" fmla="*/ 5 w 69"/>
                <a:gd name="T13" fmla="*/ 164 h 174"/>
                <a:gd name="T14" fmla="*/ 5 w 69"/>
                <a:gd name="T15" fmla="*/ 5 h 174"/>
                <a:gd name="T16" fmla="*/ 64 w 69"/>
                <a:gd name="T17" fmla="*/ 5 h 174"/>
                <a:gd name="T18" fmla="*/ 64 w 69"/>
                <a:gd name="T19"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64"/>
            <p:cNvSpPr>
              <a:spLocks noChangeArrowheads="1"/>
            </p:cNvSpPr>
            <p:nvPr/>
          </p:nvSpPr>
          <p:spPr bwMode="auto">
            <a:xfrm>
              <a:off x="2989263" y="4432300"/>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5"/>
            <p:cNvSpPr>
              <a:spLocks noEditPoints="1"/>
            </p:cNvSpPr>
            <p:nvPr/>
          </p:nvSpPr>
          <p:spPr bwMode="auto">
            <a:xfrm>
              <a:off x="3005138" y="4502150"/>
              <a:ext cx="55563" cy="55563"/>
            </a:xfrm>
            <a:custGeom>
              <a:avLst/>
              <a:gdLst>
                <a:gd name="T0" fmla="*/ 10 w 21"/>
                <a:gd name="T1" fmla="*/ 0 h 21"/>
                <a:gd name="T2" fmla="*/ 0 w 21"/>
                <a:gd name="T3" fmla="*/ 10 h 21"/>
                <a:gd name="T4" fmla="*/ 10 w 21"/>
                <a:gd name="T5" fmla="*/ 21 h 21"/>
                <a:gd name="T6" fmla="*/ 21 w 21"/>
                <a:gd name="T7" fmla="*/ 10 h 21"/>
                <a:gd name="T8" fmla="*/ 10 w 21"/>
                <a:gd name="T9" fmla="*/ 0 h 21"/>
                <a:gd name="T10" fmla="*/ 10 w 21"/>
                <a:gd name="T11" fmla="*/ 17 h 21"/>
                <a:gd name="T12" fmla="*/ 4 w 21"/>
                <a:gd name="T13" fmla="*/ 10 h 21"/>
                <a:gd name="T14" fmla="*/ 10 w 21"/>
                <a:gd name="T15" fmla="*/ 4 h 21"/>
                <a:gd name="T16" fmla="*/ 17 w 21"/>
                <a:gd name="T17" fmla="*/ 10 h 21"/>
                <a:gd name="T18" fmla="*/ 10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6"/>
            <p:cNvSpPr>
              <a:spLocks noEditPoints="1"/>
            </p:cNvSpPr>
            <p:nvPr/>
          </p:nvSpPr>
          <p:spPr bwMode="auto">
            <a:xfrm>
              <a:off x="2732088" y="4397375"/>
              <a:ext cx="231775" cy="220663"/>
            </a:xfrm>
            <a:custGeom>
              <a:avLst/>
              <a:gdLst>
                <a:gd name="T0" fmla="*/ 10 w 146"/>
                <a:gd name="T1" fmla="*/ 0 h 139"/>
                <a:gd name="T2" fmla="*/ 0 w 146"/>
                <a:gd name="T3" fmla="*/ 0 h 139"/>
                <a:gd name="T4" fmla="*/ 0 w 146"/>
                <a:gd name="T5" fmla="*/ 10 h 139"/>
                <a:gd name="T6" fmla="*/ 0 w 146"/>
                <a:gd name="T7" fmla="*/ 99 h 139"/>
                <a:gd name="T8" fmla="*/ 0 w 146"/>
                <a:gd name="T9" fmla="*/ 109 h 139"/>
                <a:gd name="T10" fmla="*/ 58 w 146"/>
                <a:gd name="T11" fmla="*/ 109 h 139"/>
                <a:gd name="T12" fmla="*/ 58 w 146"/>
                <a:gd name="T13" fmla="*/ 134 h 139"/>
                <a:gd name="T14" fmla="*/ 45 w 146"/>
                <a:gd name="T15" fmla="*/ 134 h 139"/>
                <a:gd name="T16" fmla="*/ 45 w 146"/>
                <a:gd name="T17" fmla="*/ 139 h 139"/>
                <a:gd name="T18" fmla="*/ 58 w 146"/>
                <a:gd name="T19" fmla="*/ 139 h 139"/>
                <a:gd name="T20" fmla="*/ 88 w 146"/>
                <a:gd name="T21" fmla="*/ 139 h 139"/>
                <a:gd name="T22" fmla="*/ 103 w 146"/>
                <a:gd name="T23" fmla="*/ 139 h 139"/>
                <a:gd name="T24" fmla="*/ 103 w 146"/>
                <a:gd name="T25" fmla="*/ 134 h 139"/>
                <a:gd name="T26" fmla="*/ 88 w 146"/>
                <a:gd name="T27" fmla="*/ 134 h 139"/>
                <a:gd name="T28" fmla="*/ 88 w 146"/>
                <a:gd name="T29" fmla="*/ 109 h 139"/>
                <a:gd name="T30" fmla="*/ 146 w 146"/>
                <a:gd name="T31" fmla="*/ 109 h 139"/>
                <a:gd name="T32" fmla="*/ 146 w 146"/>
                <a:gd name="T33" fmla="*/ 99 h 139"/>
                <a:gd name="T34" fmla="*/ 146 w 146"/>
                <a:gd name="T35" fmla="*/ 10 h 139"/>
                <a:gd name="T36" fmla="*/ 146 w 146"/>
                <a:gd name="T37" fmla="*/ 0 h 139"/>
                <a:gd name="T38" fmla="*/ 137 w 146"/>
                <a:gd name="T39" fmla="*/ 0 h 139"/>
                <a:gd name="T40" fmla="*/ 10 w 146"/>
                <a:gd name="T41" fmla="*/ 0 h 139"/>
                <a:gd name="T42" fmla="*/ 139 w 146"/>
                <a:gd name="T43" fmla="*/ 101 h 139"/>
                <a:gd name="T44" fmla="*/ 10 w 146"/>
                <a:gd name="T45" fmla="*/ 101 h 139"/>
                <a:gd name="T46" fmla="*/ 10 w 146"/>
                <a:gd name="T47" fmla="*/ 10 h 139"/>
                <a:gd name="T48" fmla="*/ 139 w 146"/>
                <a:gd name="T49" fmla="*/ 10 h 139"/>
                <a:gd name="T50" fmla="*/ 139 w 146"/>
                <a:gd name="T51"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27"/>
          <p:cNvGrpSpPr/>
          <p:nvPr/>
        </p:nvGrpSpPr>
        <p:grpSpPr>
          <a:xfrm>
            <a:off x="4336486" y="2848135"/>
            <a:ext cx="595553" cy="408461"/>
            <a:chOff x="2942785" y="3296116"/>
            <a:chExt cx="416796" cy="259561"/>
          </a:xfrm>
          <a:solidFill>
            <a:schemeClr val="bg1"/>
          </a:solidFill>
        </p:grpSpPr>
        <p:sp>
          <p:nvSpPr>
            <p:cNvPr id="35"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41"/>
          <p:cNvGrpSpPr/>
          <p:nvPr/>
        </p:nvGrpSpPr>
        <p:grpSpPr>
          <a:xfrm>
            <a:off x="2538360" y="2792698"/>
            <a:ext cx="420661" cy="548302"/>
            <a:chOff x="5106627" y="2260366"/>
            <a:chExt cx="324452" cy="406813"/>
          </a:xfrm>
          <a:solidFill>
            <a:schemeClr val="bg1"/>
          </a:solidFill>
        </p:grpSpPr>
        <p:sp>
          <p:nvSpPr>
            <p:cNvPr id="40"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781334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147" y="696169"/>
            <a:ext cx="9170084" cy="538609"/>
          </a:xfrm>
          <a:prstGeom prst="rect">
            <a:avLst/>
          </a:prstGeom>
          <a:noFill/>
          <a:ln w="9525">
            <a:noFill/>
            <a:miter lim="800000"/>
            <a:headEnd/>
            <a:tailEnd/>
          </a:ln>
        </p:spPr>
        <p:txBody>
          <a:bodyPr wrap="square" lIns="45720" tIns="22860" rIns="45720" bIns="22860">
            <a:spAutoFit/>
          </a:bodyPr>
          <a:lstStyle/>
          <a:p>
            <a:pPr algn="ctr" defTabSz="1088232"/>
            <a:r>
              <a:rPr lang="en-CA" sz="3200" b="1" spc="-150" dirty="0">
                <a:solidFill>
                  <a:schemeClr val="tx1">
                    <a:lumMod val="50000"/>
                    <a:lumOff val="50000"/>
                  </a:schemeClr>
                </a:solidFill>
                <a:latin typeface="Open Sans" pitchFamily="34" charset="0"/>
                <a:ea typeface="Open Sans" pitchFamily="34" charset="0"/>
                <a:cs typeface="Open Sans" pitchFamily="34" charset="0"/>
              </a:rPr>
              <a:t>Performance results</a:t>
            </a:r>
            <a:endParaRPr lang="en-CA" sz="3200" b="1" spc="-150" dirty="0" smtClean="0">
              <a:solidFill>
                <a:schemeClr val="tx1">
                  <a:lumMod val="50000"/>
                  <a:lumOff val="50000"/>
                </a:schemeClr>
              </a:solidFill>
              <a:latin typeface="Open Sans" pitchFamily="34" charset="0"/>
              <a:ea typeface="Open Sans" pitchFamily="34" charset="0"/>
              <a:cs typeface="Open Sans" pitchFamily="34" charset="0"/>
            </a:endParaRPr>
          </a:p>
        </p:txBody>
      </p:sp>
      <p:sp>
        <p:nvSpPr>
          <p:cNvPr id="3" name="Text Box 10"/>
          <p:cNvSpPr txBox="1">
            <a:spLocks noChangeArrowheads="1"/>
          </p:cNvSpPr>
          <p:nvPr/>
        </p:nvSpPr>
        <p:spPr bwMode="auto">
          <a:xfrm>
            <a:off x="457200" y="1626275"/>
            <a:ext cx="3962400" cy="600164"/>
          </a:xfrm>
          <a:prstGeom prst="rect">
            <a:avLst/>
          </a:prstGeom>
          <a:noFill/>
          <a:ln w="9525">
            <a:noFill/>
            <a:miter lim="800000"/>
            <a:headEnd/>
            <a:tailEnd/>
          </a:ln>
        </p:spPr>
        <p:txBody>
          <a:bodyPr wrap="square" lIns="45720" tIns="22860" rIns="45720" bIns="22860">
            <a:spAutoFit/>
          </a:bodyPr>
          <a:lstStyle/>
          <a:p>
            <a:pPr defTabSz="1088232"/>
            <a:r>
              <a:rPr lang="en-US" sz="1200" i="1" dirty="0">
                <a:solidFill>
                  <a:schemeClr val="bg1">
                    <a:lumMod val="65000"/>
                  </a:schemeClr>
                </a:solidFill>
                <a:latin typeface="Open Sans" pitchFamily="34" charset="0"/>
                <a:ea typeface="Open Sans" pitchFamily="34" charset="0"/>
                <a:cs typeface="Open Sans" pitchFamily="34" charset="0"/>
              </a:rPr>
              <a:t>We benchmarked the nodes of the cluster by running the LINPACK benchmark, both in single and double precision modes. </a:t>
            </a:r>
            <a:endParaRPr lang="en-US" sz="1200" i="1" dirty="0" smtClean="0">
              <a:solidFill>
                <a:schemeClr val="bg1">
                  <a:lumMod val="65000"/>
                </a:schemeClr>
              </a:solidFill>
              <a:latin typeface="Open Sans" pitchFamily="34" charset="0"/>
              <a:ea typeface="Open Sans" pitchFamily="34" charset="0"/>
              <a:cs typeface="Open Sans" pitchFamily="34" charset="0"/>
            </a:endParaRPr>
          </a:p>
        </p:txBody>
      </p:sp>
      <p:sp>
        <p:nvSpPr>
          <p:cNvPr id="4" name="Text Box 10"/>
          <p:cNvSpPr txBox="1">
            <a:spLocks noChangeArrowheads="1"/>
          </p:cNvSpPr>
          <p:nvPr/>
        </p:nvSpPr>
        <p:spPr bwMode="auto">
          <a:xfrm>
            <a:off x="457200" y="2671971"/>
            <a:ext cx="3962400" cy="884858"/>
          </a:xfrm>
          <a:prstGeom prst="rect">
            <a:avLst/>
          </a:prstGeom>
          <a:noFill/>
          <a:ln w="9525">
            <a:noFill/>
            <a:miter lim="800000"/>
            <a:headEnd/>
            <a:tailEnd/>
          </a:ln>
        </p:spPr>
        <p:txBody>
          <a:bodyPr wrap="square" lIns="45720" tIns="22860" rIns="45720" bIns="22860">
            <a:spAutoFit/>
          </a:bodyPr>
          <a:lstStyle/>
          <a:p>
            <a:pPr defTabSz="1088232"/>
            <a:r>
              <a:rPr lang="en-US" sz="1400" b="1" dirty="0" smtClean="0">
                <a:solidFill>
                  <a:srgbClr val="45C1A4"/>
                </a:solidFill>
                <a:latin typeface="Open Sans" pitchFamily="34" charset="0"/>
                <a:ea typeface="Open Sans" pitchFamily="34" charset="0"/>
                <a:cs typeface="Open Sans" pitchFamily="34" charset="0"/>
              </a:rPr>
              <a:t>Benchmark</a:t>
            </a:r>
            <a:endParaRPr lang="en-US" sz="1400" b="1" dirty="0" smtClean="0">
              <a:solidFill>
                <a:srgbClr val="45C1A4"/>
              </a:solidFill>
              <a:latin typeface="Open Sans" pitchFamily="34" charset="0"/>
              <a:ea typeface="Open Sans" pitchFamily="34" charset="0"/>
              <a:cs typeface="Open Sans" pitchFamily="34" charset="0"/>
            </a:endParaRPr>
          </a:p>
          <a:p>
            <a:pPr defTabSz="1088232"/>
            <a:endParaRPr lang="en-US" sz="900" b="1" dirty="0" smtClean="0">
              <a:solidFill>
                <a:srgbClr val="45C1A4"/>
              </a:solidFill>
              <a:latin typeface="Open Sans" pitchFamily="34" charset="0"/>
              <a:ea typeface="Open Sans" pitchFamily="34" charset="0"/>
              <a:cs typeface="Open Sans" pitchFamily="34" charset="0"/>
            </a:endParaRPr>
          </a:p>
          <a:p>
            <a:pPr defTabSz="1088232"/>
            <a:r>
              <a:rPr lang="en-US" altLang="ko-KR" sz="1050" dirty="0">
                <a:solidFill>
                  <a:schemeClr val="bg1">
                    <a:lumMod val="65000"/>
                  </a:schemeClr>
                </a:solidFill>
              </a:rPr>
              <a:t>This benchmark aims to assess the computer’s ability to solve real-world problems by solving a dense n × n system of linear equations, Ax = b, on a single node</a:t>
            </a:r>
            <a:r>
              <a:rPr lang="en-US" altLang="ko-KR" sz="1050" dirty="0" smtClean="0">
                <a:solidFill>
                  <a:schemeClr val="bg1">
                    <a:lumMod val="65000"/>
                  </a:schemeClr>
                </a:solidFill>
              </a:rPr>
              <a:t>.</a:t>
            </a:r>
            <a:r>
              <a:rPr lang="en-US" altLang="ko-KR" sz="1050" dirty="0"/>
              <a:t> </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cxnSp>
        <p:nvCxnSpPr>
          <p:cNvPr id="6" name="Straight Connector 5"/>
          <p:cNvCxnSpPr/>
          <p:nvPr/>
        </p:nvCxnSpPr>
        <p:spPr>
          <a:xfrm>
            <a:off x="533400" y="4119771"/>
            <a:ext cx="79248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 Box 10"/>
          <p:cNvSpPr txBox="1">
            <a:spLocks noChangeArrowheads="1"/>
          </p:cNvSpPr>
          <p:nvPr/>
        </p:nvSpPr>
        <p:spPr bwMode="auto">
          <a:xfrm>
            <a:off x="394248" y="4806894"/>
            <a:ext cx="4177752" cy="477054"/>
          </a:xfrm>
          <a:prstGeom prst="rect">
            <a:avLst/>
          </a:prstGeom>
          <a:noFill/>
          <a:ln w="9525">
            <a:noFill/>
            <a:miter lim="800000"/>
            <a:headEnd/>
            <a:tailEnd/>
          </a:ln>
        </p:spPr>
        <p:txBody>
          <a:bodyPr wrap="square" lIns="45720" tIns="22860" rIns="45720" bIns="22860">
            <a:spAutoFit/>
          </a:bodyPr>
          <a:lstStyle/>
          <a:p>
            <a:pPr defTabSz="1088232"/>
            <a:r>
              <a:rPr lang="en-US" sz="1400" b="1" dirty="0">
                <a:solidFill>
                  <a:srgbClr val="FF0000"/>
                </a:solidFill>
                <a:latin typeface="Open Sans" pitchFamily="34" charset="0"/>
                <a:ea typeface="Open Sans" pitchFamily="34" charset="0"/>
                <a:cs typeface="Open Sans" pitchFamily="34" charset="0"/>
              </a:rPr>
              <a:t>S</a:t>
            </a:r>
            <a:r>
              <a:rPr lang="en-US" sz="1400" b="1" dirty="0" smtClean="0">
                <a:solidFill>
                  <a:srgbClr val="FF0000"/>
                </a:solidFill>
                <a:latin typeface="Open Sans" pitchFamily="34" charset="0"/>
                <a:ea typeface="Open Sans" pitchFamily="34" charset="0"/>
                <a:cs typeface="Open Sans" pitchFamily="34" charset="0"/>
              </a:rPr>
              <a:t>ingle</a:t>
            </a:r>
            <a:r>
              <a:rPr lang="en-US" sz="1400" b="1" dirty="0" smtClean="0">
                <a:solidFill>
                  <a:srgbClr val="4BACC6"/>
                </a:solidFill>
                <a:latin typeface="Open Sans" pitchFamily="34" charset="0"/>
                <a:ea typeface="Open Sans" pitchFamily="34" charset="0"/>
                <a:cs typeface="Open Sans" pitchFamily="34" charset="0"/>
              </a:rPr>
              <a:t> </a:t>
            </a:r>
            <a:r>
              <a:rPr lang="en-US" sz="1400" b="1" dirty="0">
                <a:solidFill>
                  <a:srgbClr val="4BACC6"/>
                </a:solidFill>
                <a:latin typeface="Open Sans" pitchFamily="34" charset="0"/>
                <a:ea typeface="Open Sans" pitchFamily="34" charset="0"/>
                <a:cs typeface="Open Sans" pitchFamily="34" charset="0"/>
              </a:rPr>
              <a:t>precision performance </a:t>
            </a:r>
            <a:r>
              <a:rPr lang="en-US" sz="1400" b="1" dirty="0" smtClean="0">
                <a:solidFill>
                  <a:srgbClr val="4BACC6"/>
                </a:solidFill>
                <a:latin typeface="Open Sans" pitchFamily="34" charset="0"/>
                <a:ea typeface="Open Sans" pitchFamily="34" charset="0"/>
                <a:cs typeface="Open Sans" pitchFamily="34" charset="0"/>
              </a:rPr>
              <a:t>: 55571 </a:t>
            </a:r>
            <a:r>
              <a:rPr lang="en-US" sz="1400" b="1" dirty="0" err="1">
                <a:solidFill>
                  <a:srgbClr val="4BACC6"/>
                </a:solidFill>
                <a:latin typeface="Open Sans" pitchFamily="34" charset="0"/>
                <a:ea typeface="Open Sans" pitchFamily="34" charset="0"/>
                <a:cs typeface="Open Sans" pitchFamily="34" charset="0"/>
              </a:rPr>
              <a:t>kflop</a:t>
            </a:r>
            <a:r>
              <a:rPr lang="en-US" sz="1400" b="1" dirty="0">
                <a:solidFill>
                  <a:srgbClr val="4BACC6"/>
                </a:solidFill>
                <a:latin typeface="Open Sans" pitchFamily="34" charset="0"/>
                <a:ea typeface="Open Sans" pitchFamily="34" charset="0"/>
                <a:cs typeface="Open Sans" pitchFamily="34" charset="0"/>
              </a:rPr>
              <a:t> s−</a:t>
            </a:r>
            <a:r>
              <a:rPr lang="en-US" sz="1400" b="1" dirty="0" smtClean="0">
                <a:solidFill>
                  <a:srgbClr val="4BACC6"/>
                </a:solidFill>
                <a:latin typeface="Open Sans" pitchFamily="34" charset="0"/>
                <a:ea typeface="Open Sans" pitchFamily="34" charset="0"/>
                <a:cs typeface="Open Sans" pitchFamily="34" charset="0"/>
              </a:rPr>
              <a:t>1</a:t>
            </a:r>
            <a:endParaRPr lang="en-US" sz="1400" b="1" dirty="0">
              <a:solidFill>
                <a:srgbClr val="4BACC6"/>
              </a:solidFill>
              <a:latin typeface="Open Sans" pitchFamily="34" charset="0"/>
              <a:ea typeface="Open Sans" pitchFamily="34" charset="0"/>
              <a:cs typeface="Open Sans" pitchFamily="34" charset="0"/>
            </a:endParaRPr>
          </a:p>
          <a:p>
            <a:pPr defTabSz="1088232"/>
            <a:r>
              <a:rPr lang="en-US" sz="1400" b="1" dirty="0" smtClean="0">
                <a:solidFill>
                  <a:srgbClr val="4BACC6"/>
                </a:solidFill>
                <a:latin typeface="Open Sans" pitchFamily="34" charset="0"/>
                <a:ea typeface="Open Sans" pitchFamily="34" charset="0"/>
                <a:cs typeface="Open Sans" pitchFamily="34" charset="0"/>
              </a:rPr>
              <a:t> A </a:t>
            </a:r>
            <a:r>
              <a:rPr lang="en-US" sz="1400" b="1" dirty="0">
                <a:solidFill>
                  <a:srgbClr val="4BACC6"/>
                </a:solidFill>
                <a:latin typeface="Open Sans" pitchFamily="34" charset="0"/>
                <a:ea typeface="Open Sans" pitchFamily="34" charset="0"/>
                <a:cs typeface="Open Sans" pitchFamily="34" charset="0"/>
              </a:rPr>
              <a:t>standard deviation </a:t>
            </a:r>
            <a:r>
              <a:rPr lang="en-US" sz="1400" b="1" dirty="0" smtClean="0">
                <a:solidFill>
                  <a:srgbClr val="4BACC6"/>
                </a:solidFill>
                <a:latin typeface="Open Sans" pitchFamily="34" charset="0"/>
                <a:ea typeface="Open Sans" pitchFamily="34" charset="0"/>
                <a:cs typeface="Open Sans" pitchFamily="34" charset="0"/>
              </a:rPr>
              <a:t>: 304 </a:t>
            </a:r>
            <a:r>
              <a:rPr lang="en-US" sz="1400" b="1" dirty="0" err="1">
                <a:solidFill>
                  <a:srgbClr val="4BACC6"/>
                </a:solidFill>
                <a:latin typeface="Open Sans" pitchFamily="34" charset="0"/>
                <a:ea typeface="Open Sans" pitchFamily="34" charset="0"/>
                <a:cs typeface="Open Sans" pitchFamily="34" charset="0"/>
              </a:rPr>
              <a:t>kflop</a:t>
            </a:r>
            <a:r>
              <a:rPr lang="en-US" sz="1400" b="1" dirty="0">
                <a:solidFill>
                  <a:srgbClr val="4BACC6"/>
                </a:solidFill>
                <a:latin typeface="Open Sans" pitchFamily="34" charset="0"/>
                <a:ea typeface="Open Sans" pitchFamily="34" charset="0"/>
                <a:cs typeface="Open Sans" pitchFamily="34" charset="0"/>
              </a:rPr>
              <a:t> s−1</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10" name="Text Box 10"/>
          <p:cNvSpPr txBox="1">
            <a:spLocks noChangeArrowheads="1"/>
          </p:cNvSpPr>
          <p:nvPr/>
        </p:nvSpPr>
        <p:spPr bwMode="auto">
          <a:xfrm>
            <a:off x="4495800" y="4791937"/>
            <a:ext cx="4180656" cy="477054"/>
          </a:xfrm>
          <a:prstGeom prst="rect">
            <a:avLst/>
          </a:prstGeom>
          <a:noFill/>
          <a:ln w="9525">
            <a:noFill/>
            <a:miter lim="800000"/>
            <a:headEnd/>
            <a:tailEnd/>
          </a:ln>
        </p:spPr>
        <p:txBody>
          <a:bodyPr wrap="square" lIns="45720" tIns="22860" rIns="45720" bIns="22860">
            <a:spAutoFit/>
          </a:bodyPr>
          <a:lstStyle/>
          <a:p>
            <a:pPr defTabSz="1088232"/>
            <a:r>
              <a:rPr lang="en-US" sz="1400" b="1" dirty="0">
                <a:solidFill>
                  <a:srgbClr val="FF0000"/>
                </a:solidFill>
                <a:latin typeface="Open Sans" pitchFamily="34" charset="0"/>
                <a:ea typeface="Open Sans" pitchFamily="34" charset="0"/>
                <a:cs typeface="Open Sans" pitchFamily="34" charset="0"/>
              </a:rPr>
              <a:t>double</a:t>
            </a:r>
            <a:r>
              <a:rPr lang="en-US" sz="1400" b="1" dirty="0">
                <a:solidFill>
                  <a:srgbClr val="4BACC6"/>
                </a:solidFill>
                <a:latin typeface="Open Sans" pitchFamily="34" charset="0"/>
                <a:ea typeface="Open Sans" pitchFamily="34" charset="0"/>
                <a:cs typeface="Open Sans" pitchFamily="34" charset="0"/>
              </a:rPr>
              <a:t> precision performance :</a:t>
            </a:r>
            <a:r>
              <a:rPr lang="en-US" sz="1400" b="1" dirty="0" smtClean="0">
                <a:solidFill>
                  <a:srgbClr val="4BACC6"/>
                </a:solidFill>
                <a:latin typeface="Open Sans" pitchFamily="34" charset="0"/>
                <a:ea typeface="Open Sans" pitchFamily="34" charset="0"/>
                <a:cs typeface="Open Sans" pitchFamily="34" charset="0"/>
              </a:rPr>
              <a:t> 41078 </a:t>
            </a:r>
            <a:r>
              <a:rPr lang="en-US" sz="1400" b="1" dirty="0" err="1">
                <a:solidFill>
                  <a:srgbClr val="4BACC6"/>
                </a:solidFill>
                <a:latin typeface="Open Sans" pitchFamily="34" charset="0"/>
                <a:ea typeface="Open Sans" pitchFamily="34" charset="0"/>
                <a:cs typeface="Open Sans" pitchFamily="34" charset="0"/>
              </a:rPr>
              <a:t>kflop</a:t>
            </a:r>
            <a:r>
              <a:rPr lang="en-US" sz="1400" b="1" dirty="0">
                <a:solidFill>
                  <a:srgbClr val="4BACC6"/>
                </a:solidFill>
                <a:latin typeface="Open Sans" pitchFamily="34" charset="0"/>
                <a:ea typeface="Open Sans" pitchFamily="34" charset="0"/>
                <a:cs typeface="Open Sans" pitchFamily="34" charset="0"/>
              </a:rPr>
              <a:t> s−1 </a:t>
            </a:r>
            <a:r>
              <a:rPr lang="en-US" sz="1400" b="1" dirty="0" smtClean="0">
                <a:solidFill>
                  <a:srgbClr val="4BACC6"/>
                </a:solidFill>
                <a:latin typeface="Open Sans" pitchFamily="34" charset="0"/>
                <a:ea typeface="Open Sans" pitchFamily="34" charset="0"/>
                <a:cs typeface="Open Sans" pitchFamily="34" charset="0"/>
              </a:rPr>
              <a:t>A standard </a:t>
            </a:r>
            <a:r>
              <a:rPr lang="en-US" sz="1400" b="1" dirty="0">
                <a:solidFill>
                  <a:srgbClr val="4BACC6"/>
                </a:solidFill>
                <a:latin typeface="Open Sans" pitchFamily="34" charset="0"/>
                <a:ea typeface="Open Sans" pitchFamily="34" charset="0"/>
                <a:cs typeface="Open Sans" pitchFamily="34" charset="0"/>
              </a:rPr>
              <a:t>deviation 1077 </a:t>
            </a:r>
            <a:r>
              <a:rPr lang="en-US" sz="1400" b="1" dirty="0" err="1">
                <a:solidFill>
                  <a:srgbClr val="4BACC6"/>
                </a:solidFill>
                <a:latin typeface="Open Sans" pitchFamily="34" charset="0"/>
                <a:ea typeface="Open Sans" pitchFamily="34" charset="0"/>
                <a:cs typeface="Open Sans" pitchFamily="34" charset="0"/>
              </a:rPr>
              <a:t>kflop</a:t>
            </a:r>
            <a:r>
              <a:rPr lang="en-US" sz="1400" b="1" dirty="0">
                <a:solidFill>
                  <a:srgbClr val="4BACC6"/>
                </a:solidFill>
                <a:latin typeface="Open Sans" pitchFamily="34" charset="0"/>
                <a:ea typeface="Open Sans" pitchFamily="34" charset="0"/>
                <a:cs typeface="Open Sans" pitchFamily="34" charset="0"/>
              </a:rPr>
              <a:t> s−1.</a:t>
            </a:r>
            <a:endParaRPr lang="en-US" sz="1050" dirty="0" smtClean="0">
              <a:solidFill>
                <a:schemeClr val="bg1">
                  <a:lumMod val="65000"/>
                </a:schemeClr>
              </a:solidFill>
              <a:latin typeface="Open Sans" pitchFamily="34" charset="0"/>
              <a:ea typeface="Open Sans" pitchFamily="34" charset="0"/>
              <a:cs typeface="Open Sans" pitchFamily="34" charset="0"/>
            </a:endParaRPr>
          </a:p>
        </p:txBody>
      </p:sp>
      <p:sp>
        <p:nvSpPr>
          <p:cNvPr id="11" name="TextBox 10"/>
          <p:cNvSpPr txBox="1"/>
          <p:nvPr/>
        </p:nvSpPr>
        <p:spPr>
          <a:xfrm>
            <a:off x="394248" y="1234778"/>
            <a:ext cx="3856759" cy="369332"/>
          </a:xfrm>
          <a:prstGeom prst="rect">
            <a:avLst/>
          </a:prstGeom>
          <a:noFill/>
        </p:spPr>
        <p:txBody>
          <a:bodyPr wrap="square" rtlCol="0">
            <a:spAutoFit/>
          </a:bodyPr>
          <a:lstStyle/>
          <a:p>
            <a:r>
              <a:rPr lang="en-US" altLang="ko-KR" b="1" dirty="0">
                <a:solidFill>
                  <a:schemeClr val="bg1">
                    <a:lumMod val="65000"/>
                  </a:schemeClr>
                </a:solidFill>
              </a:rPr>
              <a:t>3.1 Single node compute</a:t>
            </a:r>
            <a:endParaRPr lang="ko-KR" altLang="en-US" b="1" dirty="0">
              <a:solidFill>
                <a:schemeClr val="bg1">
                  <a:lumMod val="65000"/>
                </a:schemeClr>
              </a:solidFill>
            </a:endParaRPr>
          </a:p>
        </p:txBody>
      </p:sp>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96" y="1423107"/>
            <a:ext cx="3595903" cy="2571682"/>
          </a:xfrm>
          <a:prstGeom prst="rect">
            <a:avLst/>
          </a:prstGeom>
        </p:spPr>
      </p:pic>
      <p:sp>
        <p:nvSpPr>
          <p:cNvPr id="13" name="TextBox 12"/>
          <p:cNvSpPr txBox="1"/>
          <p:nvPr/>
        </p:nvSpPr>
        <p:spPr>
          <a:xfrm>
            <a:off x="457200" y="4221088"/>
            <a:ext cx="6707088" cy="692497"/>
          </a:xfrm>
          <a:prstGeom prst="rect">
            <a:avLst/>
          </a:prstGeom>
          <a:noFill/>
        </p:spPr>
        <p:txBody>
          <a:bodyPr wrap="square" rtlCol="0">
            <a:spAutoFit/>
          </a:bodyPr>
          <a:lstStyle/>
          <a:p>
            <a:r>
              <a:rPr lang="en-US" altLang="ko-KR" sz="1050" dirty="0">
                <a:solidFill>
                  <a:schemeClr val="bg1">
                    <a:lumMod val="65000"/>
                  </a:schemeClr>
                </a:solidFill>
              </a:rPr>
              <a:t>We compiled the benchmark with </a:t>
            </a:r>
            <a:r>
              <a:rPr lang="en-US" altLang="ko-KR" sz="1050" dirty="0" err="1">
                <a:solidFill>
                  <a:schemeClr val="bg1">
                    <a:lumMod val="65000"/>
                  </a:schemeClr>
                </a:solidFill>
              </a:rPr>
              <a:t>optimisations</a:t>
            </a:r>
            <a:r>
              <a:rPr lang="en-US" altLang="ko-KR" sz="1050" dirty="0">
                <a:solidFill>
                  <a:schemeClr val="bg1">
                    <a:lumMod val="65000"/>
                  </a:schemeClr>
                </a:solidFill>
              </a:rPr>
              <a:t>, and ran it for n = 200 in both double and single precision on the individual nodes of the “</a:t>
            </a:r>
            <a:r>
              <a:rPr lang="en-US" altLang="ko-KR" sz="1050" dirty="0" err="1">
                <a:solidFill>
                  <a:schemeClr val="bg1">
                    <a:lumMod val="65000"/>
                  </a:schemeClr>
                </a:solidFill>
              </a:rPr>
              <a:t>Iridis</a:t>
            </a:r>
            <a:r>
              <a:rPr lang="en-US" altLang="ko-KR" sz="1050" dirty="0">
                <a:solidFill>
                  <a:schemeClr val="bg1">
                    <a:lumMod val="65000"/>
                  </a:schemeClr>
                </a:solidFill>
              </a:rPr>
              <a:t>-Pi” system. </a:t>
            </a:r>
            <a:endParaRPr lang="en-US" altLang="ko-KR" sz="1050" dirty="0">
              <a:solidFill>
                <a:schemeClr val="bg1">
                  <a:lumMod val="65000"/>
                </a:schemeClr>
              </a:solidFill>
              <a:latin typeface="Open Sans" pitchFamily="34" charset="0"/>
              <a:ea typeface="Open Sans" pitchFamily="34" charset="0"/>
              <a:cs typeface="Open Sans" pitchFamily="34" charset="0"/>
            </a:endParaRPr>
          </a:p>
          <a:p>
            <a:endParaRPr lang="ko-KR" altLang="en-US" dirty="0"/>
          </a:p>
        </p:txBody>
      </p:sp>
    </p:spTree>
    <p:extLst>
      <p:ext uri="{BB962C8B-B14F-4D97-AF65-F5344CB8AC3E}">
        <p14:creationId xmlns:p14="http://schemas.microsoft.com/office/powerpoint/2010/main" val="347369400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1112</Words>
  <Application>Microsoft Office PowerPoint</Application>
  <PresentationFormat>화면 슬라이드 쇼(4:3)</PresentationFormat>
  <Paragraphs>127</Paragraphs>
  <Slides>15</Slides>
  <Notes>2</Notes>
  <HiddenSlides>0</HiddenSlides>
  <MMClips>0</MMClips>
  <ScaleCrop>false</ScaleCrop>
  <HeadingPairs>
    <vt:vector size="4" baseType="variant">
      <vt:variant>
        <vt:lpstr>테마</vt:lpstr>
      </vt:variant>
      <vt:variant>
        <vt:i4>1</vt:i4>
      </vt:variant>
      <vt:variant>
        <vt:lpstr>슬라이드 제목</vt:lpstr>
      </vt:variant>
      <vt:variant>
        <vt:i4>15</vt:i4>
      </vt:variant>
    </vt:vector>
  </HeadingPairs>
  <TitlesOfParts>
    <vt:vector size="16"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Yoon Jun Kee</dc:creator>
  <cp:lastModifiedBy>Yoon Jun Kee</cp:lastModifiedBy>
  <cp:revision>32</cp:revision>
  <dcterms:created xsi:type="dcterms:W3CDTF">2015-05-17T16:45:36Z</dcterms:created>
  <dcterms:modified xsi:type="dcterms:W3CDTF">2015-05-18T21:44:27Z</dcterms:modified>
</cp:coreProperties>
</file>