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4"/>
  </p:notesMasterIdLst>
  <p:handoutMasterIdLst>
    <p:handoutMasterId r:id="rId25"/>
  </p:handoutMasterIdLst>
  <p:sldIdLst>
    <p:sldId id="284" r:id="rId2"/>
    <p:sldId id="285" r:id="rId3"/>
    <p:sldId id="311" r:id="rId4"/>
    <p:sldId id="286" r:id="rId5"/>
    <p:sldId id="313" r:id="rId6"/>
    <p:sldId id="287" r:id="rId7"/>
    <p:sldId id="288" r:id="rId8"/>
    <p:sldId id="290" r:id="rId9"/>
    <p:sldId id="291" r:id="rId10"/>
    <p:sldId id="292" r:id="rId11"/>
    <p:sldId id="293" r:id="rId12"/>
    <p:sldId id="309" r:id="rId13"/>
    <p:sldId id="294" r:id="rId14"/>
    <p:sldId id="295" r:id="rId15"/>
    <p:sldId id="316" r:id="rId16"/>
    <p:sldId id="296" r:id="rId17"/>
    <p:sldId id="314" r:id="rId18"/>
    <p:sldId id="297" r:id="rId19"/>
    <p:sldId id="317" r:id="rId20"/>
    <p:sldId id="318" r:id="rId21"/>
    <p:sldId id="319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30A2A30-675F-4D57-9FB0-04940D9A3178}">
          <p14:sldIdLst>
            <p14:sldId id="284"/>
            <p14:sldId id="285"/>
            <p14:sldId id="311"/>
            <p14:sldId id="286"/>
            <p14:sldId id="313"/>
            <p14:sldId id="287"/>
            <p14:sldId id="288"/>
            <p14:sldId id="290"/>
            <p14:sldId id="291"/>
            <p14:sldId id="292"/>
            <p14:sldId id="293"/>
            <p14:sldId id="309"/>
            <p14:sldId id="294"/>
            <p14:sldId id="295"/>
            <p14:sldId id="316"/>
            <p14:sldId id="296"/>
            <p14:sldId id="314"/>
            <p14:sldId id="297"/>
            <p14:sldId id="317"/>
            <p14:sldId id="318"/>
            <p14:sldId id="319"/>
            <p14:sldId id="282"/>
          </p14:sldIdLst>
        </p14:section>
        <p14:section name="appendix" id="{689006B7-3814-4D11-8DAA-263186B066B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96122" autoAdjust="0"/>
  </p:normalViewPr>
  <p:slideViewPr>
    <p:cSldViewPr>
      <p:cViewPr varScale="1">
        <p:scale>
          <a:sx n="109" d="100"/>
          <a:sy n="109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8F47D-98AC-412E-874F-7DABF10A60FC}" type="datetimeFigureOut">
              <a:rPr lang="ko-KR" altLang="en-US" smtClean="0"/>
              <a:t>2015-05-25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1209B-F63B-470A-803D-EF35C5AAA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5618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굴림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굴림" pitchFamily="50" charset="-127"/>
              </a:defRPr>
            </a:lvl1pPr>
          </a:lstStyle>
          <a:p>
            <a:fld id="{C0D60FD7-5A2F-46BC-82C9-54BA251A14F1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20300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Host</a:t>
            </a:r>
            <a:r>
              <a:rPr lang="en-US" altLang="ko-KR" baseline="0" dirty="0" smtClean="0"/>
              <a:t> compromise : </a:t>
            </a:r>
            <a:r>
              <a:rPr lang="ko-KR" altLang="en-US" baseline="0" dirty="0" smtClean="0"/>
              <a:t>호스트를 위험에 빠뜨리는</a:t>
            </a:r>
            <a:endParaRPr lang="en-US" altLang="ko-KR" baseline="0" dirty="0" smtClean="0"/>
          </a:p>
          <a:p>
            <a:r>
              <a:rPr lang="ko-KR" altLang="en-US" dirty="0" err="1" smtClean="0"/>
              <a:t>네트웍</a:t>
            </a:r>
            <a:r>
              <a:rPr lang="ko-KR" altLang="en-US" dirty="0" smtClean="0"/>
              <a:t> 보안 쪽에서 종종 사용되는 용어 주로 호스트에 대한 </a:t>
            </a:r>
            <a:r>
              <a:rPr lang="ko-KR" altLang="en-US" dirty="0" err="1" smtClean="0"/>
              <a:t>제어권을</a:t>
            </a:r>
            <a:r>
              <a:rPr lang="ko-KR" altLang="en-US" dirty="0" smtClean="0"/>
              <a:t> 공격자가 얻는 공격을 말함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60FD7-5A2F-46BC-82C9-54BA251A14F1}" type="slidenum">
              <a:rPr lang="ko-KR" altLang="en-US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762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sdfasd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7" name="Rectangle 35"/>
          <p:cNvSpPr>
            <a:spLocks noChangeArrowheads="1"/>
          </p:cNvSpPr>
          <p:nvPr/>
        </p:nvSpPr>
        <p:spPr bwMode="gray">
          <a:xfrm>
            <a:off x="2701" y="2276872"/>
            <a:ext cx="9156714" cy="1240904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  <p:sp>
        <p:nvSpPr>
          <p:cNvPr id="1333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-923" y="2276872"/>
            <a:ext cx="9163962" cy="126380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noProof="0" dirty="0" smtClean="0"/>
              <a:t>마스터 제목 스타일 편집</a:t>
            </a:r>
            <a:endParaRPr lang="en-US" altLang="ko-KR" noProof="0" dirty="0" smtClean="0"/>
          </a:p>
        </p:txBody>
      </p:sp>
      <p:sp>
        <p:nvSpPr>
          <p:cNvPr id="1333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5373688"/>
            <a:ext cx="7775575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noProof="0" dirty="0" smtClean="0"/>
              <a:t>마스터 부제목 스타일 편집</a:t>
            </a:r>
            <a:endParaRPr lang="en-US" altLang="ko-KR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351837" cy="6096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BD31-32DF-42DF-B183-F67D3337CEE0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793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91338" y="692150"/>
            <a:ext cx="2144712" cy="5632450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92150"/>
            <a:ext cx="6281738" cy="5632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9E3D4-15D7-4FEC-9761-E10911D980A8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426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8351837" cy="6096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667F60A-E878-42F5-A3F5-29357804E9F8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1450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제목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8351837" cy="6096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차트 개체 틀 2"/>
          <p:cNvSpPr>
            <a:spLocks noGrp="1"/>
          </p:cNvSpPr>
          <p:nvPr>
            <p:ph type="chart" idx="1"/>
          </p:nvPr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차트를 추가하려면 아이콘을 클릭하십시오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276600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6204582C-1EC4-4905-9789-F8435C107435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19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09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8492" y="1023815"/>
            <a:ext cx="8847016" cy="5515708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>
              <a:defRPr sz="180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>
              <a:defRPr sz="160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>
              <a:defRPr sz="140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>
              <a:defRPr sz="1200">
                <a:solidFill>
                  <a:srgbClr val="000000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맑은 고딕" panose="020B0503020000020004" pitchFamily="50" charset="-127"/>
              </a:defRPr>
            </a:lvl1pPr>
          </a:lstStyle>
          <a:p>
            <a:fld id="{498C03E2-3821-464F-81E8-82E5B5943B09}" type="slidenum">
              <a:rPr lang="ko-KR" altLang="en-US" smtClean="0"/>
              <a:pPr/>
              <a:t>‹#›</a:t>
            </a:fld>
            <a:endParaRPr lang="en-US" altLang="ko-KR" dirty="0"/>
          </a:p>
        </p:txBody>
      </p:sp>
      <p:cxnSp>
        <p:nvCxnSpPr>
          <p:cNvPr id="5" name="직선 연결선 4"/>
          <p:cNvCxnSpPr/>
          <p:nvPr userDrawn="1"/>
        </p:nvCxnSpPr>
        <p:spPr bwMode="auto">
          <a:xfrm>
            <a:off x="-6460" y="858484"/>
            <a:ext cx="915046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53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03F7E86-9F3F-46E8-98F9-AE83A149143D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271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351837" cy="6096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9530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0E5C739-267F-4FBB-888C-9AD09B81270F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026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2D814FC-159F-4671-92C8-0EC77DF11075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142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351837" cy="6096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B944831-DC11-4FCA-8738-D0295BFB9FC8}" type="slidenum">
              <a:rPr lang="ko-KR" alt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137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44B50-AAD9-4F51-B455-299577F1202F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224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18AE0-F3BC-4CA2-A165-534E2C9DF881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21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5943600" y="64770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B4855-6B38-4B35-BCF8-CFE6E755C40D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770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20472" y="6594484"/>
            <a:ext cx="43204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맑은 고딕" panose="020B0503020000020004" pitchFamily="50" charset="-127"/>
              </a:defRPr>
            </a:lvl1pPr>
          </a:lstStyle>
          <a:p>
            <a:fld id="{CD0BA52C-1BB9-4C82-80E7-6ED2036100B8}" type="slidenum">
              <a:rPr lang="ko-KR" altLang="en-US" smtClean="0"/>
              <a:pPr/>
              <a:t>‹#›</a:t>
            </a:fld>
            <a:endParaRPr lang="en-US" altLang="ko-KR"/>
          </a:p>
        </p:txBody>
      </p:sp>
      <p:sp>
        <p:nvSpPr>
          <p:cNvPr id="3" name="TextBox 2"/>
          <p:cNvSpPr txBox="1"/>
          <p:nvPr userDrawn="1"/>
        </p:nvSpPr>
        <p:spPr>
          <a:xfrm>
            <a:off x="-95530" y="6608385"/>
            <a:ext cx="2295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00B05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Computer Security &amp; OS Lab.</a:t>
            </a:r>
            <a:r>
              <a:rPr lang="en-US" altLang="ko-KR" sz="1200" baseline="0" dirty="0" smtClean="0">
                <a:solidFill>
                  <a:srgbClr val="00B050"/>
                </a:solidFill>
                <a:latin typeface="Calibri" panose="020F0502020204030204" pitchFamily="34" charset="0"/>
                <a:ea typeface="맑은 고딕" panose="020B0503020000020004" pitchFamily="50" charset="-127"/>
              </a:rPr>
              <a:t> DKU</a:t>
            </a:r>
            <a:endParaRPr lang="ko-KR" altLang="en-US" sz="1200" dirty="0">
              <a:solidFill>
                <a:srgbClr val="00B050"/>
              </a:solidFill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="1">
          <a:solidFill>
            <a:srgbClr val="000000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rgbClr val="000000"/>
          </a:solidFill>
          <a:latin typeface="맑은 고딕" pitchFamily="50" charset="-127"/>
          <a:ea typeface="맑은 고딕" pitchFamily="50" charset="-127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rgbClr val="000000"/>
          </a:solidFill>
          <a:latin typeface="맑은 고딕" pitchFamily="50" charset="-127"/>
          <a:ea typeface="맑은 고딕" pitchFamily="50" charset="-127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맑은 고딕" pitchFamily="50" charset="-127"/>
          <a:ea typeface="맑은 고딕" pitchFamily="50" charset="-127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맑은 고딕" pitchFamily="50" charset="-127"/>
          <a:ea typeface="맑은 고딕" pitchFamily="50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quivocation.org/node/13" TargetMode="External"/><Relationship Id="rId2" Type="http://schemas.openxmlformats.org/officeDocument/2006/relationships/hyperlink" Target="https://www.suse.com/documentation/apparmor/book_apparmor21_admin/data/bx5bmkc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oc.org/isoc/conferences/ndss/09/proceedings.shtml" TargetMode="External"/><Relationship Id="rId4" Type="http://schemas.openxmlformats.org/officeDocument/2006/relationships/hyperlink" Target="https://wiki.ubuntu.com/AppArmor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sz="quarter"/>
          </p:nvPr>
        </p:nvSpPr>
        <p:spPr>
          <a:xfrm>
            <a:off x="-15631" y="2636912"/>
            <a:ext cx="9159631" cy="669925"/>
          </a:xfrm>
        </p:spPr>
        <p:txBody>
          <a:bodyPr/>
          <a:lstStyle/>
          <a:p>
            <a:pPr algn="ctr"/>
            <a:r>
              <a:rPr lang="en-US" altLang="ko-K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Analyzing</a:t>
            </a:r>
            <a:r>
              <a:rPr lang="ko-KR" altLang="en-US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en-US" altLang="ko-KR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 Comparing the Protection Quality of Security Enhanced Operating Systems</a:t>
            </a:r>
            <a:endParaRPr lang="ko-KR" altLang="en-US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sz="quarter" idx="1"/>
          </p:nvPr>
        </p:nvSpPr>
        <p:spPr>
          <a:xfrm>
            <a:off x="755576" y="4077072"/>
            <a:ext cx="7775575" cy="533400"/>
          </a:xfrm>
        </p:spPr>
        <p:txBody>
          <a:bodyPr/>
          <a:lstStyle/>
          <a:p>
            <a:r>
              <a:rPr lang="en-US" altLang="ko-KR" dirty="0" smtClean="0"/>
              <a:t>May 26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949820"/>
            <a:ext cx="41067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endParaRPr lang="en-US" altLang="ko-KR" sz="2200" dirty="0" smtClean="0">
              <a:latin typeface="Calibri" panose="020F0502020204030204" pitchFamily="34" charset="0"/>
              <a:ea typeface="맑은 고딕" panose="020B0503020000020004" pitchFamily="50" charset="-127"/>
            </a:endParaRPr>
          </a:p>
          <a:p>
            <a:pPr algn="r">
              <a:defRPr/>
            </a:pPr>
            <a:r>
              <a:rPr lang="en-US" altLang="ko-KR" sz="2200" dirty="0" smtClean="0">
                <a:latin typeface="Calibri" panose="020F0502020204030204" pitchFamily="34" charset="0"/>
                <a:ea typeface="맑은 고딕" panose="020B0503020000020004" pitchFamily="50" charset="-127"/>
              </a:rPr>
              <a:t>Younsik Jeong</a:t>
            </a:r>
          </a:p>
          <a:p>
            <a:pPr algn="r">
              <a:defRPr/>
            </a:pPr>
            <a:r>
              <a:rPr lang="en-US" altLang="ko-KR" sz="1600" dirty="0" smtClean="0">
                <a:latin typeface="Calibri" panose="020F0502020204030204" pitchFamily="34" charset="0"/>
                <a:ea typeface="맑은 고딕" panose="020B0503020000020004" pitchFamily="50" charset="-127"/>
              </a:rPr>
              <a:t>Ph.D. Student </a:t>
            </a:r>
            <a:endParaRPr lang="ko-KR" altLang="en-US" sz="2200" dirty="0">
              <a:latin typeface="Calibri" panose="020F0502020204030204" pitchFamily="34" charset="0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71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and related </a:t>
            </a:r>
            <a:r>
              <a:rPr lang="en-US" altLang="ko-KR" dirty="0" smtClean="0"/>
              <a:t>work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Our work is different in the following </a:t>
            </a:r>
            <a:r>
              <a:rPr lang="en-US" altLang="ko-KR" dirty="0" smtClean="0"/>
              <a:t>ways</a:t>
            </a:r>
          </a:p>
          <a:p>
            <a:pPr lvl="1"/>
            <a:r>
              <a:rPr lang="en-US" altLang="ko-KR" dirty="0"/>
              <a:t>VulSAN supports analyzing AppArmor in addition </a:t>
            </a:r>
            <a:r>
              <a:rPr lang="en-US" altLang="ko-KR" dirty="0" smtClean="0"/>
              <a:t>to SELinux</a:t>
            </a:r>
          </a:p>
          <a:p>
            <a:pPr lvl="1"/>
            <a:r>
              <a:rPr lang="en-US" altLang="ko-KR" dirty="0"/>
              <a:t>VulSAN </a:t>
            </a:r>
            <a:r>
              <a:rPr lang="en-US" altLang="ko-KR" dirty="0" smtClean="0"/>
              <a:t>utilizes </a:t>
            </a:r>
            <a:r>
              <a:rPr lang="en-US" altLang="ko-KR" dirty="0"/>
              <a:t>the </a:t>
            </a:r>
            <a:r>
              <a:rPr lang="en-US" altLang="ko-KR" dirty="0">
                <a:solidFill>
                  <a:srgbClr val="3333FF"/>
                </a:solidFill>
              </a:rPr>
              <a:t>current </a:t>
            </a:r>
            <a:r>
              <a:rPr lang="en-US" altLang="ko-KR" dirty="0" smtClean="0">
                <a:solidFill>
                  <a:srgbClr val="3333FF"/>
                </a:solidFill>
              </a:rPr>
              <a:t>system state</a:t>
            </a:r>
            <a:r>
              <a:rPr lang="en-US" altLang="ko-KR" dirty="0" smtClean="0"/>
              <a:t> </a:t>
            </a:r>
            <a:r>
              <a:rPr lang="en-US" altLang="ko-KR" dirty="0"/>
              <a:t>(such as which files exist in the system) as well </a:t>
            </a:r>
            <a:r>
              <a:rPr lang="en-US" altLang="ko-KR" dirty="0" smtClean="0"/>
              <a:t>as </a:t>
            </a:r>
            <a:r>
              <a:rPr lang="en-US" altLang="ko-KR" dirty="0" smtClean="0">
                <a:solidFill>
                  <a:srgbClr val="3333FF"/>
                </a:solidFill>
              </a:rPr>
              <a:t>DAC </a:t>
            </a:r>
            <a:r>
              <a:rPr lang="en-US" altLang="ko-KR" dirty="0">
                <a:solidFill>
                  <a:srgbClr val="3333FF"/>
                </a:solidFill>
              </a:rPr>
              <a:t>policies</a:t>
            </a:r>
            <a:r>
              <a:rPr lang="en-US" altLang="ko-KR" dirty="0"/>
              <a:t> (such as which users can write to a </a:t>
            </a:r>
            <a:r>
              <a:rPr lang="en-US" altLang="ko-KR" dirty="0" smtClean="0"/>
              <a:t>file according </a:t>
            </a:r>
            <a:r>
              <a:rPr lang="en-US" altLang="ko-KR" dirty="0"/>
              <a:t>to the DAC permission bits) in addition </a:t>
            </a:r>
            <a:r>
              <a:rPr lang="en-US" altLang="ko-KR" dirty="0" smtClean="0"/>
              <a:t>to the </a:t>
            </a:r>
            <a:r>
              <a:rPr lang="en-US" altLang="ko-KR" dirty="0">
                <a:solidFill>
                  <a:srgbClr val="3333FF"/>
                </a:solidFill>
              </a:rPr>
              <a:t>MAC </a:t>
            </a:r>
            <a:r>
              <a:rPr lang="en-US" altLang="ko-KR" dirty="0" smtClean="0">
                <a:solidFill>
                  <a:srgbClr val="3333FF"/>
                </a:solidFill>
              </a:rPr>
              <a:t>policies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our goal, which is </a:t>
            </a:r>
            <a:r>
              <a:rPr lang="en-US" altLang="ko-KR" sz="2000" dirty="0">
                <a:solidFill>
                  <a:srgbClr val="FF0000"/>
                </a:solidFill>
              </a:rPr>
              <a:t>to compute the </a:t>
            </a:r>
            <a:r>
              <a:rPr lang="en-US" altLang="ko-KR" sz="2000" dirty="0" smtClean="0">
                <a:solidFill>
                  <a:srgbClr val="FF0000"/>
                </a:solidFill>
              </a:rPr>
              <a:t>vulnerability surface </a:t>
            </a:r>
            <a:r>
              <a:rPr lang="en-US" altLang="ko-KR" sz="2000" dirty="0">
                <a:solidFill>
                  <a:srgbClr val="FF0000"/>
                </a:solidFill>
              </a:rPr>
              <a:t>under different attack </a:t>
            </a:r>
            <a:r>
              <a:rPr lang="en-US" altLang="ko-KR" sz="2000" dirty="0" smtClean="0">
                <a:solidFill>
                  <a:srgbClr val="FF0000"/>
                </a:solidFill>
              </a:rPr>
              <a:t>scenarios</a:t>
            </a:r>
            <a:r>
              <a:rPr lang="en-US" altLang="ko-KR" dirty="0" smtClean="0">
                <a:solidFill>
                  <a:schemeClr val="tx1"/>
                </a:solidFill>
              </a:rPr>
              <a:t>, </a:t>
            </a:r>
            <a:r>
              <a:rPr lang="en-US" altLang="ko-KR" dirty="0">
                <a:solidFill>
                  <a:schemeClr val="tx1"/>
                </a:solidFill>
              </a:rPr>
              <a:t>is different </a:t>
            </a:r>
            <a:r>
              <a:rPr lang="en-US" altLang="ko-KR" dirty="0" smtClean="0">
                <a:solidFill>
                  <a:schemeClr val="tx1"/>
                </a:solidFill>
              </a:rPr>
              <a:t>from that </a:t>
            </a:r>
            <a:r>
              <a:rPr lang="en-US" altLang="ko-KR" dirty="0">
                <a:solidFill>
                  <a:schemeClr val="tx1"/>
                </a:solidFill>
              </a:rPr>
              <a:t>of existing tools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344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First of all, we define the </a:t>
            </a:r>
            <a:r>
              <a:rPr lang="en-US" altLang="ko-KR" sz="1800" dirty="0" err="1" smtClean="0"/>
              <a:t>QoP</a:t>
            </a:r>
            <a:r>
              <a:rPr lang="en-US" altLang="ko-KR" sz="1800" dirty="0" smtClean="0"/>
              <a:t>(Quality of Protection)</a:t>
            </a:r>
          </a:p>
          <a:p>
            <a:pPr lvl="1"/>
            <a:r>
              <a:rPr lang="en-US" altLang="ko-KR" sz="1600" dirty="0"/>
              <a:t>Our approach generates </a:t>
            </a:r>
            <a:r>
              <a:rPr lang="en-US" altLang="ko-KR" sz="1600" dirty="0">
                <a:solidFill>
                  <a:srgbClr val="FF0000"/>
                </a:solidFill>
              </a:rPr>
              <a:t>all possible </a:t>
            </a:r>
            <a:r>
              <a:rPr lang="en-US" altLang="ko-KR" sz="1600" dirty="0" smtClean="0">
                <a:solidFill>
                  <a:srgbClr val="FF0000"/>
                </a:solidFill>
              </a:rPr>
              <a:t>attack paths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that can lead an attacker to control of the </a:t>
            </a:r>
            <a:r>
              <a:rPr lang="en-US" altLang="ko-KR" sz="1600" dirty="0" smtClean="0"/>
              <a:t>system</a:t>
            </a:r>
            <a:endParaRPr lang="en-US" altLang="ko-KR" sz="1600" dirty="0"/>
          </a:p>
          <a:p>
            <a:pPr lvl="1"/>
            <a:r>
              <a:rPr lang="en-US" altLang="ko-KR" sz="1600" dirty="0"/>
              <a:t>We analyze the QoP under multiple attack </a:t>
            </a:r>
            <a:r>
              <a:rPr lang="en-US" altLang="ko-KR" sz="1600" dirty="0" smtClean="0"/>
              <a:t>scenarios</a:t>
            </a:r>
          </a:p>
          <a:p>
            <a:pPr lvl="1"/>
            <a:r>
              <a:rPr lang="en-US" altLang="ko-KR" sz="1600" dirty="0"/>
              <a:t>Each attack scenario has two </a:t>
            </a:r>
            <a:r>
              <a:rPr lang="en-US" altLang="ko-KR" sz="1600" dirty="0" smtClean="0">
                <a:solidFill>
                  <a:srgbClr val="3333FF"/>
                </a:solidFill>
              </a:rPr>
              <a:t>aspects</a:t>
            </a:r>
          </a:p>
          <a:p>
            <a:pPr lvl="2"/>
            <a:r>
              <a:rPr lang="en-US" altLang="ko-KR" sz="1400" dirty="0">
                <a:solidFill>
                  <a:srgbClr val="3333FF"/>
                </a:solidFill>
              </a:rPr>
              <a:t>objective of the attacker</a:t>
            </a:r>
            <a:r>
              <a:rPr lang="en-US" altLang="ko-KR" sz="1400" dirty="0"/>
              <a:t> (e.g., load a kernel module </a:t>
            </a:r>
            <a:r>
              <a:rPr lang="en-US" altLang="ko-KR" sz="1400" dirty="0" smtClean="0"/>
              <a:t>or plant </a:t>
            </a:r>
            <a:r>
              <a:rPr lang="en-US" altLang="ko-KR" sz="1400" dirty="0"/>
              <a:t>a </a:t>
            </a:r>
            <a:r>
              <a:rPr lang="en-US" altLang="ko-KR" sz="1400" dirty="0" smtClean="0"/>
              <a:t>Trojan </a:t>
            </a:r>
            <a:r>
              <a:rPr lang="en-US" altLang="ko-KR" sz="1400" dirty="0"/>
              <a:t>horse</a:t>
            </a:r>
            <a:r>
              <a:rPr lang="en-US" altLang="ko-KR" sz="1400" dirty="0" smtClean="0"/>
              <a:t>)</a:t>
            </a:r>
          </a:p>
          <a:p>
            <a:pPr lvl="2"/>
            <a:r>
              <a:rPr lang="en-US" altLang="ko-KR" sz="1400" dirty="0">
                <a:solidFill>
                  <a:srgbClr val="3333FF"/>
                </a:solidFill>
              </a:rPr>
              <a:t>initial </a:t>
            </a:r>
            <a:r>
              <a:rPr lang="en-US" altLang="ko-KR" sz="1400" dirty="0" smtClean="0">
                <a:solidFill>
                  <a:srgbClr val="3333FF"/>
                </a:solidFill>
              </a:rPr>
              <a:t>resources the </a:t>
            </a:r>
            <a:r>
              <a:rPr lang="en-US" altLang="ko-KR" sz="1400" dirty="0">
                <a:solidFill>
                  <a:srgbClr val="3333FF"/>
                </a:solidFill>
              </a:rPr>
              <a:t>attacker has</a:t>
            </a:r>
            <a:r>
              <a:rPr lang="en-US" altLang="ko-KR" sz="1400" dirty="0"/>
              <a:t> (e.g., can connect to the machine </a:t>
            </a:r>
            <a:r>
              <a:rPr lang="en-US" altLang="ko-KR" sz="1400" dirty="0" smtClean="0"/>
              <a:t>from network</a:t>
            </a:r>
            <a:r>
              <a:rPr lang="en-US" altLang="ko-KR" sz="1400" dirty="0"/>
              <a:t>, or has a local account</a:t>
            </a:r>
            <a:r>
              <a:rPr lang="en-US" altLang="ko-KR" sz="1400" dirty="0" smtClean="0"/>
              <a:t>)</a:t>
            </a:r>
          </a:p>
          <a:p>
            <a:pPr lvl="1"/>
            <a:r>
              <a:rPr lang="en-US" altLang="ko-KR" sz="1600" dirty="0"/>
              <a:t>Our approach consists of following steps</a:t>
            </a:r>
            <a:r>
              <a:rPr lang="en-US" altLang="ko-KR" sz="1600" dirty="0" smtClean="0"/>
              <a:t>:</a:t>
            </a:r>
          </a:p>
          <a:p>
            <a:pPr lvl="2"/>
            <a:r>
              <a:rPr lang="en-US" altLang="ko-KR" sz="1400" dirty="0"/>
              <a:t>Establish a running server as the analysis </a:t>
            </a:r>
            <a:r>
              <a:rPr lang="en-US" altLang="ko-KR" sz="1400" dirty="0" smtClean="0">
                <a:solidFill>
                  <a:srgbClr val="3333FF"/>
                </a:solidFill>
              </a:rPr>
              <a:t>target</a:t>
            </a:r>
          </a:p>
          <a:p>
            <a:pPr lvl="2"/>
            <a:r>
              <a:rPr lang="en-US" altLang="ko-KR" sz="1400" dirty="0">
                <a:solidFill>
                  <a:srgbClr val="3333FF"/>
                </a:solidFill>
              </a:rPr>
              <a:t>Translate</a:t>
            </a:r>
            <a:r>
              <a:rPr lang="en-US" altLang="ko-KR" sz="1400" dirty="0"/>
              <a:t> policy rules and system state </a:t>
            </a:r>
            <a:r>
              <a:rPr lang="en-US" altLang="ko-KR" sz="1400" dirty="0" smtClean="0"/>
              <a:t>information into </a:t>
            </a:r>
            <a:r>
              <a:rPr lang="en-US" altLang="ko-KR" sz="1400" dirty="0">
                <a:solidFill>
                  <a:srgbClr val="3333FF"/>
                </a:solidFill>
              </a:rPr>
              <a:t>Prolog </a:t>
            </a:r>
            <a:r>
              <a:rPr lang="en-US" altLang="ko-KR" sz="1400" dirty="0" smtClean="0">
                <a:solidFill>
                  <a:srgbClr val="3333FF"/>
                </a:solidFill>
              </a:rPr>
              <a:t>facts</a:t>
            </a:r>
          </a:p>
          <a:p>
            <a:pPr lvl="2"/>
            <a:r>
              <a:rPr lang="en-US" altLang="ko-KR" sz="1400" dirty="0"/>
              <a:t>Encode what the attacker can do to break into a </a:t>
            </a:r>
            <a:r>
              <a:rPr lang="en-US" altLang="ko-KR" sz="1400" dirty="0" smtClean="0"/>
              <a:t>system and </a:t>
            </a:r>
            <a:r>
              <a:rPr lang="en-US" altLang="ko-KR" sz="1400" dirty="0"/>
              <a:t>escalate privileges in one or more </a:t>
            </a:r>
            <a:r>
              <a:rPr lang="en-US" altLang="ko-KR" sz="1400" dirty="0" smtClean="0"/>
              <a:t>steps </a:t>
            </a:r>
            <a:r>
              <a:rPr lang="en-US" altLang="ko-KR" sz="1400" dirty="0" smtClean="0">
                <a:sym typeface="Wingdings" panose="05000000000000000000" pitchFamily="2" charset="2"/>
              </a:rPr>
              <a:t> </a:t>
            </a:r>
            <a:r>
              <a:rPr lang="en-US" altLang="ko-KR" sz="1400" dirty="0" smtClean="0">
                <a:solidFill>
                  <a:srgbClr val="3333FF"/>
                </a:solidFill>
                <a:sym typeface="Wingdings" panose="05000000000000000000" pitchFamily="2" charset="2"/>
              </a:rPr>
              <a:t>create a system rule</a:t>
            </a:r>
            <a:endParaRPr lang="en-US" altLang="ko-KR" sz="1400" dirty="0" smtClean="0">
              <a:solidFill>
                <a:srgbClr val="3333FF"/>
              </a:solidFill>
            </a:endParaRPr>
          </a:p>
          <a:p>
            <a:pPr lvl="2"/>
            <a:r>
              <a:rPr lang="en-US" altLang="ko-KR" sz="1400" dirty="0"/>
              <a:t>Encode an attack scenario into a query, and use </a:t>
            </a:r>
            <a:r>
              <a:rPr lang="en-US" altLang="ko-KR" sz="1400" dirty="0" smtClean="0"/>
              <a:t>the query </a:t>
            </a:r>
            <a:r>
              <a:rPr lang="en-US" altLang="ko-KR" sz="1400" dirty="0"/>
              <a:t>to </a:t>
            </a:r>
            <a:r>
              <a:rPr lang="en-US" altLang="ko-KR" sz="1400" dirty="0">
                <a:solidFill>
                  <a:srgbClr val="3333FF"/>
                </a:solidFill>
              </a:rPr>
              <a:t>generate the </a:t>
            </a:r>
            <a:r>
              <a:rPr lang="en-US" altLang="ko-KR" sz="1400" i="1" dirty="0">
                <a:solidFill>
                  <a:srgbClr val="3333FF"/>
                </a:solidFill>
              </a:rPr>
              <a:t>host attack </a:t>
            </a:r>
            <a:r>
              <a:rPr lang="en-US" altLang="ko-KR" sz="1400" i="1" dirty="0" smtClean="0">
                <a:solidFill>
                  <a:srgbClr val="3333FF"/>
                </a:solidFill>
              </a:rPr>
              <a:t>graph</a:t>
            </a:r>
          </a:p>
          <a:p>
            <a:pPr lvl="2"/>
            <a:r>
              <a:rPr lang="en-US" altLang="ko-KR" sz="1400" dirty="0"/>
              <a:t>Analyze the host attack </a:t>
            </a:r>
            <a:r>
              <a:rPr lang="en-US" altLang="ko-KR" sz="1400" dirty="0" smtClean="0"/>
              <a:t>graph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11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247" y="4760813"/>
            <a:ext cx="9192247" cy="1849368"/>
          </a:xfrm>
          <a:prstGeom prst="rect">
            <a:avLst/>
          </a:prstGeom>
        </p:spPr>
      </p:pic>
      <p:sp>
        <p:nvSpPr>
          <p:cNvPr id="6" name="설명선 3(강조선) 5"/>
          <p:cNvSpPr/>
          <p:nvPr/>
        </p:nvSpPr>
        <p:spPr bwMode="auto">
          <a:xfrm rot="-5400000">
            <a:off x="2895640" y="5448865"/>
            <a:ext cx="354728" cy="669131"/>
          </a:xfrm>
          <a:prstGeom prst="accentCallout3">
            <a:avLst>
              <a:gd name="adj1" fmla="val 100601"/>
              <a:gd name="adj2" fmla="val -6319"/>
              <a:gd name="adj3" fmla="val 156472"/>
              <a:gd name="adj4" fmla="val -73728"/>
              <a:gd name="adj5" fmla="val 156227"/>
              <a:gd name="adj6" fmla="val -151598"/>
              <a:gd name="adj7" fmla="val 179511"/>
              <a:gd name="adj8" fmla="val -151319"/>
            </a:avLst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2333" y="6292834"/>
            <a:ext cx="2901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Describe how an attacker exploits a program</a:t>
            </a:r>
          </a:p>
          <a:p>
            <a:r>
              <a:rPr lang="en-US" altLang="ko-KR" sz="11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 cause state transition under the MAC system</a:t>
            </a:r>
            <a:endParaRPr lang="ko-KR" altLang="en-US" sz="11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3333FF"/>
                </a:solidFill>
              </a:rPr>
              <a:t>Vulnerability surface</a:t>
            </a:r>
            <a:r>
              <a:rPr lang="en-US" altLang="ko-KR" dirty="0" smtClean="0"/>
              <a:t> </a:t>
            </a:r>
            <a:r>
              <a:rPr lang="ko-KR" altLang="en-US" dirty="0" smtClean="0"/>
              <a:t>≒ </a:t>
            </a:r>
            <a:r>
              <a:rPr lang="en-US" altLang="ko-KR" dirty="0" smtClean="0">
                <a:solidFill>
                  <a:srgbClr val="00B050"/>
                </a:solidFill>
              </a:rPr>
              <a:t>set of all minimal attack path</a:t>
            </a:r>
          </a:p>
          <a:p>
            <a:pPr lvl="1"/>
            <a:r>
              <a:rPr lang="en-US" altLang="ko-KR" dirty="0"/>
              <a:t>Each path includes the </a:t>
            </a:r>
            <a:r>
              <a:rPr lang="en-US" altLang="ko-KR" dirty="0" smtClean="0"/>
              <a:t>programs(</a:t>
            </a:r>
            <a:r>
              <a:rPr lang="en-US" altLang="ko-KR" i="1" dirty="0" smtClean="0">
                <a:solidFill>
                  <a:srgbClr val="3333FF"/>
                </a:solidFill>
              </a:rPr>
              <a:t>nodes in graph</a:t>
            </a:r>
            <a:r>
              <a:rPr lang="en-US" altLang="ko-KR" dirty="0" smtClean="0"/>
              <a:t>) </a:t>
            </a:r>
            <a:r>
              <a:rPr lang="en-US" altLang="ko-KR" dirty="0"/>
              <a:t>that must be exploited to </a:t>
            </a:r>
            <a:r>
              <a:rPr lang="en-US" altLang="ko-KR" dirty="0" smtClean="0"/>
              <a:t>realize the </a:t>
            </a:r>
            <a:r>
              <a:rPr lang="en-US" altLang="ko-KR" dirty="0"/>
              <a:t>attack </a:t>
            </a:r>
            <a:r>
              <a:rPr lang="en-US" altLang="ko-KR" dirty="0" smtClean="0"/>
              <a:t>objective</a:t>
            </a:r>
          </a:p>
          <a:p>
            <a:pPr lvl="1"/>
            <a:r>
              <a:rPr lang="en-US" altLang="ko-KR" dirty="0"/>
              <a:t>we compare two protection systems A and </a:t>
            </a:r>
            <a:r>
              <a:rPr lang="en-US" altLang="ko-KR" dirty="0" smtClean="0"/>
              <a:t>B under </a:t>
            </a:r>
            <a:r>
              <a:rPr lang="en-US" altLang="ko-KR" dirty="0"/>
              <a:t>the same attack scenario, we first generate the </a:t>
            </a:r>
            <a:r>
              <a:rPr lang="en-US" altLang="ko-KR" dirty="0" smtClean="0"/>
              <a:t>sets of </a:t>
            </a:r>
            <a:r>
              <a:rPr lang="en-US" altLang="ko-KR" b="1" dirty="0">
                <a:solidFill>
                  <a:srgbClr val="FF0000"/>
                </a:solidFill>
              </a:rPr>
              <a:t>all minimal attack paths</a:t>
            </a:r>
            <a:r>
              <a:rPr lang="en-US" altLang="ko-KR" b="1" dirty="0"/>
              <a:t> </a:t>
            </a:r>
            <a:r>
              <a:rPr lang="en-US" altLang="ko-KR" dirty="0"/>
              <a:t>of the two protection </a:t>
            </a:r>
            <a:r>
              <a:rPr lang="en-US" altLang="ko-KR" dirty="0" smtClean="0"/>
              <a:t>systems, called </a:t>
            </a:r>
            <a:r>
              <a:rPr lang="en-US" altLang="ko-KR" i="1" dirty="0"/>
              <a:t>P</a:t>
            </a:r>
            <a:r>
              <a:rPr lang="en-US" altLang="ko-KR" i="1" baseline="-25000" dirty="0"/>
              <a:t>A</a:t>
            </a:r>
            <a:r>
              <a:rPr lang="en-US" altLang="ko-KR" dirty="0"/>
              <a:t> and </a:t>
            </a:r>
            <a:r>
              <a:rPr lang="en-US" altLang="ko-KR" i="1" dirty="0" smtClean="0"/>
              <a:t>P</a:t>
            </a:r>
            <a:r>
              <a:rPr lang="en-US" altLang="ko-KR" i="1" baseline="-25000" dirty="0" smtClean="0"/>
              <a:t>B</a:t>
            </a:r>
          </a:p>
          <a:p>
            <a:pPr lvl="1"/>
            <a:endParaRPr lang="en-US" altLang="ko-KR" i="1" baseline="-25000" dirty="0"/>
          </a:p>
          <a:p>
            <a:pPr lvl="1"/>
            <a:endParaRPr lang="en-US" altLang="ko-KR" i="1" baseline="-25000" dirty="0" smtClean="0"/>
          </a:p>
          <a:p>
            <a:pPr lvl="1"/>
            <a:endParaRPr lang="en-US" altLang="ko-KR" i="1" baseline="-25000" dirty="0"/>
          </a:p>
          <a:p>
            <a:pPr lvl="1"/>
            <a:endParaRPr lang="en-US" altLang="ko-KR" i="1" baseline="-25000" dirty="0" smtClean="0"/>
          </a:p>
          <a:p>
            <a:pPr lvl="1"/>
            <a:endParaRPr lang="en-US" altLang="ko-KR" i="1" baseline="-25000" dirty="0"/>
          </a:p>
          <a:p>
            <a:pPr lvl="1"/>
            <a:endParaRPr lang="en-US" altLang="ko-KR" i="1" baseline="-25000" dirty="0" smtClean="0"/>
          </a:p>
          <a:p>
            <a:pPr lvl="1"/>
            <a:endParaRPr lang="en-US" altLang="ko-KR" i="1" baseline="-25000" dirty="0"/>
          </a:p>
          <a:p>
            <a:pPr lvl="1"/>
            <a:endParaRPr lang="en-US" altLang="ko-KR" i="1" baseline="-25000" dirty="0" smtClean="0"/>
          </a:p>
          <a:p>
            <a:pPr lvl="1"/>
            <a:endParaRPr lang="en-US" altLang="ko-KR" i="1" baseline="-25000" dirty="0"/>
          </a:p>
          <a:p>
            <a:pPr lvl="1"/>
            <a:endParaRPr lang="en-US" altLang="ko-KR" i="1" baseline="-25000" dirty="0" smtClean="0"/>
          </a:p>
          <a:p>
            <a:pPr lvl="1"/>
            <a:endParaRPr lang="en-US" altLang="ko-KR" i="1" baseline="-25000" dirty="0"/>
          </a:p>
          <a:p>
            <a:pPr lvl="1"/>
            <a:r>
              <a:rPr lang="en-US" altLang="ko-KR" i="1" dirty="0"/>
              <a:t>Ex. A strong path </a:t>
            </a:r>
            <a:r>
              <a:rPr lang="en-US" altLang="ko-KR" i="1" dirty="0" smtClean="0"/>
              <a:t>p of </a:t>
            </a:r>
            <a:r>
              <a:rPr lang="en-US" altLang="ko-KR" i="1" dirty="0"/>
              <a:t>system A suggests that, if the attacker </a:t>
            </a:r>
            <a:r>
              <a:rPr lang="en-US" altLang="ko-KR" i="1" dirty="0" smtClean="0"/>
              <a:t>compromises the </a:t>
            </a:r>
            <a:r>
              <a:rPr lang="en-US" altLang="ko-KR" i="1" dirty="0"/>
              <a:t>same programs in p under system B, she will need </a:t>
            </a:r>
            <a:r>
              <a:rPr lang="en-US" altLang="ko-KR" i="1" dirty="0" smtClean="0"/>
              <a:t>to compromise </a:t>
            </a:r>
            <a:r>
              <a:rPr lang="en-US" altLang="ko-KR" i="1" dirty="0"/>
              <a:t>more programs to achieve the attack </a:t>
            </a:r>
            <a:r>
              <a:rPr lang="en-US" altLang="ko-KR" i="1" dirty="0" smtClean="0"/>
              <a:t>objective in </a:t>
            </a:r>
            <a:r>
              <a:rPr lang="en-US" altLang="ko-KR" i="1" dirty="0"/>
              <a:t>B.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12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34" y="2998687"/>
            <a:ext cx="4464496" cy="218143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5729620" y="3172671"/>
            <a:ext cx="33068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※ P</a:t>
            </a:r>
            <a:r>
              <a:rPr lang="en-US" altLang="ko-KR" sz="7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A </a:t>
            </a:r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has higher QoP than P</a:t>
            </a:r>
            <a:r>
              <a:rPr lang="en-US" altLang="ko-KR" sz="700" dirty="0">
                <a:solidFill>
                  <a:srgbClr val="3333FF"/>
                </a:solidFill>
                <a:latin typeface="Calibri" panose="020F0502020204030204" pitchFamily="34" charset="0"/>
              </a:rPr>
              <a:t>B </a:t>
            </a:r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when all</a:t>
            </a:r>
          </a:p>
          <a:p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minimal attack paths for P</a:t>
            </a:r>
            <a:r>
              <a:rPr lang="en-US" altLang="ko-KR" sz="700" dirty="0">
                <a:solidFill>
                  <a:srgbClr val="3333FF"/>
                </a:solidFill>
                <a:latin typeface="Calibri" panose="020F0502020204030204" pitchFamily="34" charset="0"/>
              </a:rPr>
              <a:t>A </a:t>
            </a:r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are either </a:t>
            </a:r>
            <a:endParaRPr lang="en-US" altLang="ko-KR" sz="1600" dirty="0" smtClean="0">
              <a:solidFill>
                <a:srgbClr val="3333FF"/>
              </a:solidFill>
              <a:latin typeface="Calibri" panose="020F0502020204030204" pitchFamily="34" charset="0"/>
            </a:endParaRPr>
          </a:p>
          <a:p>
            <a:r>
              <a:rPr lang="en-US" altLang="ko-KR" sz="16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common </a:t>
            </a:r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paths </a:t>
            </a:r>
            <a:r>
              <a:rPr lang="en-US" altLang="ko-KR" sz="16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or weak paths</a:t>
            </a:r>
            <a:endParaRPr lang="ko-KR" altLang="en-US" sz="1600" dirty="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807968" y="4089406"/>
            <a:ext cx="3312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※ V </a:t>
            </a:r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(p) represents the set of edge </a:t>
            </a:r>
            <a:r>
              <a:rPr lang="en-US" altLang="ko-KR" sz="1600" dirty="0" smtClean="0">
                <a:solidFill>
                  <a:srgbClr val="3333FF"/>
                </a:solidFill>
                <a:latin typeface="Calibri" panose="020F0502020204030204" pitchFamily="34" charset="0"/>
              </a:rPr>
              <a:t>labels along </a:t>
            </a:r>
            <a:r>
              <a:rPr lang="en-US" altLang="ko-KR" sz="1600" dirty="0">
                <a:solidFill>
                  <a:srgbClr val="3333FF"/>
                </a:solidFill>
                <a:latin typeface="Calibri" panose="020F0502020204030204" pitchFamily="34" charset="0"/>
              </a:rPr>
              <a:t>the path</a:t>
            </a:r>
            <a:endParaRPr lang="ko-KR" altLang="en-US" sz="1600" dirty="0">
              <a:solidFill>
                <a:srgbClr val="3333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VulSAN (Vulnerability Surface ANalyzer)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Fact Collector, Host Attack Graph Generator, Attack Path Analyzer</a:t>
            </a:r>
          </a:p>
          <a:p>
            <a:endParaRPr lang="en-US" altLang="ko-KR" dirty="0"/>
          </a:p>
          <a:p>
            <a:r>
              <a:rPr lang="en-US" altLang="ko-KR" dirty="0" smtClean="0"/>
              <a:t>Fact Collector</a:t>
            </a:r>
          </a:p>
          <a:p>
            <a:pPr lvl="1"/>
            <a:r>
              <a:rPr lang="en-US" altLang="ko-KR" dirty="0" smtClean="0"/>
              <a:t>Take </a:t>
            </a:r>
            <a:r>
              <a:rPr lang="en-US" altLang="ko-KR" dirty="0" smtClean="0">
                <a:solidFill>
                  <a:srgbClr val="3333FF"/>
                </a:solidFill>
              </a:rPr>
              <a:t>System state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rgbClr val="3333FF"/>
                </a:solidFill>
              </a:rPr>
              <a:t>security policy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olidFill>
                  <a:srgbClr val="3333FF"/>
                </a:solidFill>
                <a:sym typeface="Wingdings" panose="05000000000000000000" pitchFamily="2" charset="2"/>
              </a:rPr>
              <a:t>information as facts in Prolog</a:t>
            </a: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sz="1400" dirty="0" smtClean="0">
              <a:sym typeface="Wingdings" panose="05000000000000000000" pitchFamily="2" charset="2"/>
            </a:endParaRPr>
          </a:p>
          <a:p>
            <a:pPr lvl="3"/>
            <a:endParaRPr lang="en-US" altLang="ko-KR" sz="6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sym typeface="Wingdings" panose="05000000000000000000" pitchFamily="2" charset="2"/>
              </a:rPr>
              <a:t>Consider system facts </a:t>
            </a:r>
            <a:r>
              <a:rPr lang="en-US" altLang="ko-KR" dirty="0" smtClean="0">
                <a:sym typeface="Wingdings" panose="05000000000000000000" pitchFamily="2" charset="2"/>
              </a:rPr>
              <a:t>that are relevant to our </a:t>
            </a:r>
            <a:r>
              <a:rPr lang="en-US" altLang="ko-KR" dirty="0" smtClean="0">
                <a:solidFill>
                  <a:srgbClr val="3333FF"/>
                </a:solidFill>
                <a:sym typeface="Wingdings" panose="05000000000000000000" pitchFamily="2" charset="2"/>
              </a:rPr>
              <a:t>security analysis</a:t>
            </a:r>
          </a:p>
          <a:p>
            <a:pPr lvl="1"/>
            <a:r>
              <a:rPr lang="en-US" altLang="ko-KR" dirty="0" smtClean="0">
                <a:sym typeface="Wingdings" panose="05000000000000000000" pitchFamily="2" charset="2"/>
              </a:rPr>
              <a:t>Irrelevant information like CPU/memory consumption is not considered</a:t>
            </a:r>
          </a:p>
          <a:p>
            <a:pPr lvl="1"/>
            <a:r>
              <a:rPr lang="en-US" altLang="ko-KR" dirty="0" smtClean="0"/>
              <a:t>Parser for</a:t>
            </a:r>
          </a:p>
          <a:p>
            <a:pPr lvl="2"/>
            <a:r>
              <a:rPr lang="en-US" altLang="ko-KR" dirty="0" smtClean="0"/>
              <a:t>SELinux policy is based on the tool </a:t>
            </a: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checkpolicy</a:t>
            </a:r>
          </a:p>
          <a:p>
            <a:pPr lvl="2"/>
            <a:r>
              <a:rPr lang="en-US" altLang="ko-KR" dirty="0" smtClean="0">
                <a:cs typeface="Times New Roman" panose="02020603050405020304" pitchFamily="18" charset="0"/>
              </a:rPr>
              <a:t>AppArmor policy is based on</a:t>
            </a: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apparmor_parser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13</a:t>
            </a:fld>
            <a:endParaRPr lang="en-US" altLang="ko-KR" dirty="0"/>
          </a:p>
        </p:txBody>
      </p:sp>
      <p:grpSp>
        <p:nvGrpSpPr>
          <p:cNvPr id="11" name="그룹 10"/>
          <p:cNvGrpSpPr/>
          <p:nvPr/>
        </p:nvGrpSpPr>
        <p:grpSpPr>
          <a:xfrm>
            <a:off x="539552" y="2846703"/>
            <a:ext cx="4078329" cy="2107977"/>
            <a:chOff x="493671" y="2537486"/>
            <a:chExt cx="4078329" cy="2107977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3671" y="2537486"/>
              <a:ext cx="4078329" cy="18002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411021" y="4337686"/>
              <a:ext cx="22436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Calibri" panose="020F0502020204030204" pitchFamily="34" charset="0"/>
                </a:rPr>
                <a:t>Sample facts of system state</a:t>
              </a:r>
              <a:endParaRPr lang="ko-KR" altLang="en-US" sz="14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4788024" y="2537486"/>
            <a:ext cx="3791706" cy="1566631"/>
            <a:chOff x="4788024" y="2537486"/>
            <a:chExt cx="3791706" cy="1566631"/>
          </a:xfrm>
        </p:grpSpPr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88024" y="2537486"/>
              <a:ext cx="3791706" cy="126390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506664" y="3796340"/>
              <a:ext cx="23544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Calibri" panose="020F0502020204030204" pitchFamily="34" charset="0"/>
                </a:rPr>
                <a:t>Sample facts of SELinux Policy</a:t>
              </a:r>
              <a:endParaRPr lang="ko-KR" altLang="en-US" sz="14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4784758" y="4098971"/>
            <a:ext cx="3794972" cy="1026867"/>
            <a:chOff x="4784758" y="4098971"/>
            <a:chExt cx="3794972" cy="1026867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84758" y="4098971"/>
              <a:ext cx="3794972" cy="729284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5505031" y="4818061"/>
              <a:ext cx="25596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Calibri" panose="020F0502020204030204" pitchFamily="34" charset="0"/>
                </a:rPr>
                <a:t>Sample facts of AppArmor Policy</a:t>
              </a:r>
              <a:endParaRPr lang="ko-KR" altLang="en-US" sz="1400" dirty="0">
                <a:latin typeface="Calibri" panose="020F0502020204030204" pitchFamily="34" charset="0"/>
              </a:endParaRPr>
            </a:p>
          </p:txBody>
        </p:sp>
      </p:grpSp>
      <p:sp>
        <p:nvSpPr>
          <p:cNvPr id="14" name="직사각형 13"/>
          <p:cNvSpPr/>
          <p:nvPr/>
        </p:nvSpPr>
        <p:spPr>
          <a:xfrm>
            <a:off x="4668715" y="4969805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900" i="1" dirty="0">
                <a:solidFill>
                  <a:srgbClr val="00B050"/>
                </a:solidFill>
              </a:rPr>
              <a:t>https://www.suse.com/documentation/apparmor/book_apparmor21_admin/data/bx5bmkc.html</a:t>
            </a:r>
          </a:p>
        </p:txBody>
      </p:sp>
    </p:spTree>
    <p:extLst>
      <p:ext uri="{BB962C8B-B14F-4D97-AF65-F5344CB8AC3E}">
        <p14:creationId xmlns:p14="http://schemas.microsoft.com/office/powerpoint/2010/main" val="322990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Host Attack Graph Generator &amp; Analyzer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Takes </a:t>
            </a:r>
            <a:r>
              <a:rPr lang="en-US" altLang="ko-KR" dirty="0" smtClean="0">
                <a:solidFill>
                  <a:srgbClr val="3333FF"/>
                </a:solidFill>
              </a:rPr>
              <a:t>system facts</a:t>
            </a:r>
            <a:r>
              <a:rPr lang="en-US" altLang="ko-KR" dirty="0" smtClean="0"/>
              <a:t>(library of system rules, attack scenario) </a:t>
            </a:r>
            <a:r>
              <a:rPr lang="en-US" altLang="ko-KR" dirty="0" smtClean="0">
                <a:sym typeface="Wingdings" panose="05000000000000000000" pitchFamily="2" charset="2"/>
              </a:rPr>
              <a:t></a:t>
            </a:r>
            <a:r>
              <a:rPr lang="en-US" altLang="ko-KR" dirty="0" smtClean="0">
                <a:solidFill>
                  <a:srgbClr val="3333FF"/>
                </a:solidFill>
                <a:sym typeface="Wingdings" panose="05000000000000000000" pitchFamily="2" charset="2"/>
              </a:rPr>
              <a:t> host attack graph</a:t>
            </a:r>
          </a:p>
          <a:p>
            <a:r>
              <a:rPr lang="en-US" altLang="ko-KR" dirty="0"/>
              <a:t>We are interested in </a:t>
            </a:r>
            <a:r>
              <a:rPr lang="en-US" altLang="ko-KR" dirty="0">
                <a:solidFill>
                  <a:srgbClr val="3333FF"/>
                </a:solidFill>
              </a:rPr>
              <a:t>all the </a:t>
            </a:r>
            <a:r>
              <a:rPr lang="en-US" altLang="ko-KR" dirty="0" smtClean="0">
                <a:solidFill>
                  <a:srgbClr val="3333FF"/>
                </a:solidFill>
              </a:rPr>
              <a:t>potential attack </a:t>
            </a:r>
            <a:r>
              <a:rPr lang="en-US" altLang="ko-KR" dirty="0">
                <a:solidFill>
                  <a:srgbClr val="3333FF"/>
                </a:solidFill>
              </a:rPr>
              <a:t>states</a:t>
            </a:r>
            <a:r>
              <a:rPr lang="en-US" altLang="ko-KR" dirty="0"/>
              <a:t> that might be controlled by an attacker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14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42" y="2132856"/>
            <a:ext cx="3973547" cy="36004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4460" y="1842879"/>
            <a:ext cx="4085276" cy="333278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164" y="5233857"/>
            <a:ext cx="4176464" cy="160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Host attack graph &amp; minimal attack path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21578" y="3674404"/>
            <a:ext cx="4176464" cy="2113638"/>
          </a:xfrm>
        </p:spPr>
        <p:txBody>
          <a:bodyPr/>
          <a:lstStyle/>
          <a:p>
            <a:r>
              <a:rPr lang="en-US" altLang="ko-KR" dirty="0" smtClean="0"/>
              <a:t>(Minimal) Attack </a:t>
            </a:r>
            <a:r>
              <a:rPr lang="en-US" altLang="ko-KR" dirty="0"/>
              <a:t>paths that are not superset of other attack paths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15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5" y="1029268"/>
            <a:ext cx="4423508" cy="372128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429" y="4756530"/>
            <a:ext cx="6705163" cy="207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Comparing SELinux with AppArmor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3 scenarios</a:t>
            </a:r>
          </a:p>
          <a:p>
            <a:pPr lvl="1"/>
            <a:r>
              <a:rPr lang="en-US" altLang="ko-KR" dirty="0" smtClean="0"/>
              <a:t>Remote attacker install a rootkit</a:t>
            </a:r>
          </a:p>
          <a:p>
            <a:pPr lvl="1"/>
            <a:r>
              <a:rPr lang="en-US" altLang="ko-KR" dirty="0" smtClean="0"/>
              <a:t>Remote attacker plant a Trojan horse</a:t>
            </a:r>
          </a:p>
          <a:p>
            <a:pPr lvl="2"/>
            <a:r>
              <a:rPr lang="en-US" altLang="ko-KR" dirty="0" smtClean="0"/>
              <a:t>Strong Trojan  - </a:t>
            </a:r>
            <a:r>
              <a:rPr lang="en-US" altLang="ko-KR" dirty="0"/>
              <a:t>attacker can create an executable in </a:t>
            </a:r>
            <a:r>
              <a:rPr lang="en-US" altLang="ko-KR" dirty="0" smtClean="0"/>
              <a:t>a </a:t>
            </a:r>
            <a:r>
              <a:rPr lang="en-US" altLang="ko-KR" dirty="0"/>
              <a:t>folder on the </a:t>
            </a:r>
            <a:r>
              <a:rPr lang="en-US" altLang="ko-KR" dirty="0">
                <a:solidFill>
                  <a:srgbClr val="3333FF"/>
                </a:solidFill>
              </a:rPr>
              <a:t>executable search path</a:t>
            </a:r>
            <a:r>
              <a:rPr lang="en-US" altLang="ko-KR" dirty="0"/>
              <a:t> or </a:t>
            </a:r>
            <a:r>
              <a:rPr lang="en-US" altLang="ko-KR" dirty="0">
                <a:solidFill>
                  <a:srgbClr val="3333FF"/>
                </a:solidFill>
              </a:rPr>
              <a:t>user’s home directory</a:t>
            </a:r>
            <a:endParaRPr lang="en-US" altLang="ko-KR" dirty="0" smtClean="0">
              <a:solidFill>
                <a:srgbClr val="3333FF"/>
              </a:solidFill>
            </a:endParaRPr>
          </a:p>
          <a:p>
            <a:pPr lvl="2"/>
            <a:r>
              <a:rPr lang="en-US" altLang="ko-KR" dirty="0" smtClean="0"/>
              <a:t>Weak T</a:t>
            </a:r>
            <a:r>
              <a:rPr lang="en-US" altLang="ko-KR" dirty="0"/>
              <a:t>rojan - the attacker can create an executable in </a:t>
            </a:r>
            <a:r>
              <a:rPr lang="en-US" altLang="ko-KR" dirty="0" smtClean="0"/>
              <a:t>any folder </a:t>
            </a:r>
            <a:r>
              <a:rPr lang="en-US" altLang="ko-KR" dirty="0"/>
              <a:t>such that a </a:t>
            </a:r>
            <a:r>
              <a:rPr lang="en-US" altLang="ko-KR" dirty="0">
                <a:solidFill>
                  <a:srgbClr val="3333FF"/>
                </a:solidFill>
              </a:rPr>
              <a:t>normal user </a:t>
            </a:r>
            <a:r>
              <a:rPr lang="en-US" altLang="ko-KR" dirty="0" smtClean="0">
                <a:solidFill>
                  <a:srgbClr val="3333FF"/>
                </a:solidFill>
              </a:rPr>
              <a:t>process can execute</a:t>
            </a:r>
          </a:p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Local attacker to install a rootkit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16</a:t>
            </a:fld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645024"/>
            <a:ext cx="4282305" cy="248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Define the State &amp; sample penetration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8492" y="1023815"/>
            <a:ext cx="8847016" cy="1469081"/>
          </a:xfrm>
        </p:spPr>
        <p:txBody>
          <a:bodyPr/>
          <a:lstStyle/>
          <a:p>
            <a:r>
              <a:rPr lang="en-US" altLang="ko-KR" dirty="0" smtClean="0">
                <a:latin typeface="Corbel" panose="020B0503020204020204" pitchFamily="34" charset="0"/>
              </a:rPr>
              <a:t>At </a:t>
            </a:r>
            <a:r>
              <a:rPr lang="en-US" altLang="ko-KR" dirty="0">
                <a:latin typeface="Corbel" panose="020B0503020204020204" pitchFamily="34" charset="0"/>
              </a:rPr>
              <a:t>process level</a:t>
            </a:r>
          </a:p>
          <a:p>
            <a:r>
              <a:rPr lang="en-US" altLang="ko-KR" dirty="0" smtClean="0">
                <a:latin typeface="Corbel" panose="020B0503020204020204" pitchFamily="34" charset="0"/>
              </a:rPr>
              <a:t>Attributes </a:t>
            </a:r>
            <a:r>
              <a:rPr lang="en-US" altLang="ko-KR" dirty="0">
                <a:latin typeface="Corbel" panose="020B0503020204020204" pitchFamily="34" charset="0"/>
              </a:rPr>
              <a:t>relevant to access control decisions</a:t>
            </a:r>
          </a:p>
          <a:p>
            <a:r>
              <a:rPr lang="en-US" altLang="ko-KR" dirty="0" smtClean="0">
                <a:latin typeface="Corbel" panose="020B0503020204020204" pitchFamily="34" charset="0"/>
              </a:rPr>
              <a:t>SELinux</a:t>
            </a:r>
            <a:r>
              <a:rPr lang="en-US" altLang="ko-KR" dirty="0">
                <a:latin typeface="Corbel" panose="020B0503020204020204" pitchFamily="34" charset="0"/>
              </a:rPr>
              <a:t>: </a:t>
            </a:r>
            <a:r>
              <a:rPr lang="en-US" altLang="ko-KR" i="1" dirty="0" err="1">
                <a:latin typeface="Corbel" panose="020B0503020204020204" pitchFamily="34" charset="0"/>
              </a:rPr>
              <a:t>proc</a:t>
            </a:r>
            <a:r>
              <a:rPr lang="en-US" altLang="ko-KR" i="1" dirty="0">
                <a:latin typeface="Corbel" panose="020B0503020204020204" pitchFamily="34" charset="0"/>
              </a:rPr>
              <a:t>(</a:t>
            </a:r>
            <a:r>
              <a:rPr lang="en-US" altLang="ko-KR" i="1" dirty="0" err="1">
                <a:latin typeface="Corbel" panose="020B0503020204020204" pitchFamily="34" charset="0"/>
              </a:rPr>
              <a:t>uid</a:t>
            </a:r>
            <a:r>
              <a:rPr lang="en-US" altLang="ko-KR" i="1" dirty="0">
                <a:latin typeface="Corbel" panose="020B0503020204020204" pitchFamily="34" charset="0"/>
              </a:rPr>
              <a:t>, </a:t>
            </a:r>
            <a:r>
              <a:rPr lang="en-US" altLang="ko-KR" i="1" dirty="0" err="1">
                <a:latin typeface="Corbel" panose="020B0503020204020204" pitchFamily="34" charset="0"/>
              </a:rPr>
              <a:t>gid</a:t>
            </a:r>
            <a:r>
              <a:rPr lang="en-US" altLang="ko-KR" i="1" dirty="0">
                <a:latin typeface="Corbel" panose="020B0503020204020204" pitchFamily="34" charset="0"/>
              </a:rPr>
              <a:t>, domain)</a:t>
            </a:r>
            <a:endParaRPr lang="en-US" altLang="ko-KR" dirty="0">
              <a:latin typeface="Corbel" panose="020B0503020204020204" pitchFamily="34" charset="0"/>
            </a:endParaRPr>
          </a:p>
          <a:p>
            <a:r>
              <a:rPr lang="en-US" altLang="ko-KR" dirty="0" smtClean="0">
                <a:latin typeface="Corbel" panose="020B0503020204020204" pitchFamily="34" charset="0"/>
              </a:rPr>
              <a:t>AppArmor</a:t>
            </a:r>
            <a:r>
              <a:rPr lang="en-US" altLang="ko-KR" dirty="0">
                <a:latin typeface="Corbel" panose="020B0503020204020204" pitchFamily="34" charset="0"/>
              </a:rPr>
              <a:t>: </a:t>
            </a:r>
            <a:r>
              <a:rPr lang="en-US" altLang="ko-KR" i="1" dirty="0" err="1">
                <a:latin typeface="Corbel" panose="020B0503020204020204" pitchFamily="34" charset="0"/>
              </a:rPr>
              <a:t>proc</a:t>
            </a:r>
            <a:r>
              <a:rPr lang="en-US" altLang="ko-KR" i="1" dirty="0">
                <a:latin typeface="Corbel" panose="020B0503020204020204" pitchFamily="34" charset="0"/>
              </a:rPr>
              <a:t>(</a:t>
            </a:r>
            <a:r>
              <a:rPr lang="en-US" altLang="ko-KR" i="1" dirty="0" err="1">
                <a:latin typeface="Corbel" panose="020B0503020204020204" pitchFamily="34" charset="0"/>
              </a:rPr>
              <a:t>uid</a:t>
            </a:r>
            <a:r>
              <a:rPr lang="en-US" altLang="ko-KR" i="1" dirty="0">
                <a:latin typeface="Corbel" panose="020B0503020204020204" pitchFamily="34" charset="0"/>
              </a:rPr>
              <a:t>, </a:t>
            </a:r>
            <a:r>
              <a:rPr lang="en-US" altLang="ko-KR" i="1" dirty="0" err="1">
                <a:latin typeface="Corbel" panose="020B0503020204020204" pitchFamily="34" charset="0"/>
              </a:rPr>
              <a:t>gid</a:t>
            </a:r>
            <a:r>
              <a:rPr lang="en-US" altLang="ko-KR" i="1" dirty="0">
                <a:latin typeface="Corbel" panose="020B0503020204020204" pitchFamily="34" charset="0"/>
              </a:rPr>
              <a:t>, profile)</a:t>
            </a:r>
            <a:endParaRPr lang="en-US" altLang="ko-KR" dirty="0">
              <a:latin typeface="Corbel" panose="020B0503020204020204" pitchFamily="34" charset="0"/>
            </a:endParaRP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17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852936"/>
            <a:ext cx="5913946" cy="337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SELinux vs. AppArmor vs. DAC only </a:t>
            </a:r>
            <a:r>
              <a:rPr lang="en-US" altLang="ko-KR" dirty="0" smtClean="0"/>
              <a:t>on Ubuntu </a:t>
            </a:r>
            <a:r>
              <a:rPr lang="en-US" altLang="ko-KR" dirty="0"/>
              <a:t>8.04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Attacker </a:t>
            </a:r>
            <a:r>
              <a:rPr lang="en-US" altLang="ko-KR" dirty="0"/>
              <a:t>has network access to the host, </a:t>
            </a:r>
            <a:r>
              <a:rPr lang="en-US" altLang="ko-KR" dirty="0" smtClean="0"/>
              <a:t>and the </a:t>
            </a:r>
            <a:r>
              <a:rPr lang="en-US" altLang="ko-KR" dirty="0"/>
              <a:t>objective is to install a rootkit via loading a </a:t>
            </a:r>
            <a:r>
              <a:rPr lang="en-US" altLang="ko-KR" dirty="0" smtClean="0"/>
              <a:t>kernel module</a:t>
            </a:r>
          </a:p>
          <a:p>
            <a:r>
              <a:rPr lang="en-US" altLang="ko-KR" dirty="0"/>
              <a:t>AppArmor has the </a:t>
            </a:r>
            <a:r>
              <a:rPr lang="en-US" altLang="ko-KR" dirty="0" smtClean="0"/>
              <a:t>smallest vulnerability surface</a:t>
            </a:r>
          </a:p>
          <a:p>
            <a:r>
              <a:rPr lang="en-US" altLang="ko-KR" dirty="0" smtClean="0"/>
              <a:t>Node = attack state</a:t>
            </a:r>
            <a:endParaRPr lang="en-US" altLang="ko-KR" dirty="0"/>
          </a:p>
          <a:p>
            <a:r>
              <a:rPr lang="en-US" altLang="ko-KR" dirty="0"/>
              <a:t>The minimal attack paths that SELinux has but </a:t>
            </a:r>
            <a:r>
              <a:rPr lang="en-US" altLang="ko-KR" dirty="0" smtClean="0"/>
              <a:t>AppArmor doesn’t </a:t>
            </a:r>
            <a:r>
              <a:rPr lang="en-US" altLang="ko-KR" dirty="0"/>
              <a:t>have </a:t>
            </a:r>
          </a:p>
          <a:p>
            <a:pPr marL="0" indent="0">
              <a:buNone/>
            </a:pPr>
            <a:r>
              <a:rPr lang="en-US" altLang="ko-KR" sz="1600" dirty="0" smtClean="0"/>
              <a:t>(</a:t>
            </a:r>
            <a:r>
              <a:rPr lang="en-US" altLang="ko-KR" sz="1600" dirty="0"/>
              <a:t>1) </a:t>
            </a:r>
            <a:r>
              <a:rPr lang="en-US" altLang="ko-KR" sz="1600" dirty="0" smtClean="0"/>
              <a:t>Some programs </a:t>
            </a:r>
            <a:r>
              <a:rPr lang="en-US" altLang="ko-KR" sz="1600" dirty="0"/>
              <a:t>are running in the unconfined t domain </a:t>
            </a:r>
            <a:r>
              <a:rPr lang="en-US" altLang="ko-KR" sz="1600" dirty="0" smtClean="0"/>
              <a:t>under this </a:t>
            </a:r>
            <a:r>
              <a:rPr lang="en-US" altLang="ko-KR" sz="1600" dirty="0"/>
              <a:t>version of SELinux policy, while AppArmor </a:t>
            </a:r>
            <a:r>
              <a:rPr lang="en-US" altLang="ko-KR" sz="1600" dirty="0" smtClean="0"/>
              <a:t>has profiles </a:t>
            </a:r>
            <a:r>
              <a:rPr lang="en-US" altLang="ko-KR" sz="1600" dirty="0"/>
              <a:t>for them; these include, e.g., </a:t>
            </a:r>
            <a:r>
              <a:rPr lang="en-US" altLang="ko-KR" sz="1600" dirty="0" err="1"/>
              <a:t>nmbd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(</a:t>
            </a:r>
            <a:r>
              <a:rPr lang="en-US" altLang="ko-KR" sz="1600" dirty="0"/>
              <a:t>2) Some programs </a:t>
            </a:r>
            <a:r>
              <a:rPr lang="en-US" altLang="ko-KR" sz="1600" dirty="0" smtClean="0"/>
              <a:t>are confined </a:t>
            </a:r>
            <a:r>
              <a:rPr lang="en-US" altLang="ko-KR" sz="1600" dirty="0"/>
              <a:t>by SELinux domains, but the confinements </a:t>
            </a:r>
            <a:r>
              <a:rPr lang="en-US" altLang="ko-KR" sz="1600" dirty="0" smtClean="0"/>
              <a:t>are not </a:t>
            </a:r>
            <a:r>
              <a:rPr lang="en-US" altLang="ko-KR" sz="1600" dirty="0"/>
              <a:t>as tight as corresponding AppArmor profiles. </a:t>
            </a:r>
            <a:r>
              <a:rPr lang="en-US" altLang="ko-KR" sz="1600" dirty="0" smtClean="0"/>
              <a:t>e.g., </a:t>
            </a:r>
            <a:r>
              <a:rPr lang="en-US" altLang="ko-KR" sz="1600" dirty="0" err="1" smtClean="0"/>
              <a:t>cupsd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18</a:t>
            </a:fld>
            <a:endParaRPr lang="en-US" altLang="ko-KR" dirty="0"/>
          </a:p>
        </p:txBody>
      </p:sp>
      <p:grpSp>
        <p:nvGrpSpPr>
          <p:cNvPr id="7" name="그룹 6"/>
          <p:cNvGrpSpPr/>
          <p:nvPr/>
        </p:nvGrpSpPr>
        <p:grpSpPr>
          <a:xfrm>
            <a:off x="107504" y="3781669"/>
            <a:ext cx="8986269" cy="3146866"/>
            <a:chOff x="94308" y="2924944"/>
            <a:chExt cx="8986269" cy="3146866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 rotWithShape="1">
            <a:blip r:embed="rId2"/>
            <a:srcRect t="8597"/>
            <a:stretch/>
          </p:blipFill>
          <p:spPr>
            <a:xfrm>
              <a:off x="94308" y="2924944"/>
              <a:ext cx="8986269" cy="280831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046697" y="5733256"/>
              <a:ext cx="708149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latin typeface="Calibri" panose="020F0502020204030204" pitchFamily="34" charset="0"/>
                </a:rPr>
                <a:t>Host attack graph for remote attacker to install a rootkit(Ubuntu 8.04 with SELinux)</a:t>
              </a:r>
              <a:endParaRPr lang="ko-KR" altLang="en-US" sz="16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897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SELinux vs. AppArmor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Unique attack paths of SELinux</a:t>
            </a:r>
          </a:p>
          <a:p>
            <a:pPr lvl="1"/>
            <a:r>
              <a:rPr lang="en-US" altLang="ko-KR" dirty="0" smtClean="0"/>
              <a:t>Privileged </a:t>
            </a:r>
            <a:r>
              <a:rPr lang="en-US" altLang="ko-KR" dirty="0"/>
              <a:t>programs run under </a:t>
            </a:r>
            <a:r>
              <a:rPr lang="en-US" altLang="ko-KR" dirty="0" err="1"/>
              <a:t>unconfined_t:nmbd</a:t>
            </a:r>
            <a:r>
              <a:rPr lang="en-US" altLang="ko-KR" dirty="0"/>
              <a:t>, </a:t>
            </a:r>
            <a:r>
              <a:rPr lang="en-US" altLang="ko-KR" dirty="0" err="1"/>
              <a:t>smbd</a:t>
            </a:r>
            <a:r>
              <a:rPr lang="en-US" altLang="ko-KR" dirty="0"/>
              <a:t>, </a:t>
            </a:r>
            <a:r>
              <a:rPr lang="en-US" altLang="ko-KR" dirty="0" err="1"/>
              <a:t>vsftpd</a:t>
            </a:r>
            <a:r>
              <a:rPr lang="en-US" altLang="ko-KR" dirty="0"/>
              <a:t>, </a:t>
            </a:r>
            <a:r>
              <a:rPr lang="en-US" altLang="ko-KR" dirty="0" err="1"/>
              <a:t>portmap</a:t>
            </a:r>
            <a:r>
              <a:rPr lang="en-US" altLang="ko-KR" dirty="0"/>
              <a:t>, and </a:t>
            </a:r>
            <a:r>
              <a:rPr lang="en-US" altLang="ko-KR" dirty="0" err="1"/>
              <a:t>rpc.statd</a:t>
            </a:r>
            <a:endParaRPr lang="en-US" altLang="ko-KR" dirty="0"/>
          </a:p>
          <a:p>
            <a:pPr lvl="1"/>
            <a:r>
              <a:rPr lang="en-US" altLang="ko-KR" dirty="0" smtClean="0"/>
              <a:t>Confinement </a:t>
            </a:r>
            <a:r>
              <a:rPr lang="en-US" altLang="ko-KR" dirty="0"/>
              <a:t>not as tight as AppArmor: </a:t>
            </a:r>
            <a:r>
              <a:rPr lang="en-US" altLang="ko-KR" dirty="0" err="1"/>
              <a:t>cupsd</a:t>
            </a:r>
            <a:r>
              <a:rPr lang="en-US" altLang="ko-KR" dirty="0"/>
              <a:t> and </a:t>
            </a:r>
            <a:r>
              <a:rPr lang="en-US" altLang="ko-KR" dirty="0" err="1"/>
              <a:t>dhclient</a:t>
            </a:r>
            <a:endParaRPr lang="en-US" altLang="ko-KR" dirty="0"/>
          </a:p>
          <a:p>
            <a:pPr lvl="1"/>
            <a:r>
              <a:rPr lang="en-US" altLang="ko-KR" dirty="0" err="1" smtClean="0"/>
              <a:t>Setuid</a:t>
            </a:r>
            <a:r>
              <a:rPr lang="en-US" altLang="ko-KR" dirty="0" smtClean="0"/>
              <a:t> </a:t>
            </a:r>
            <a:r>
              <a:rPr lang="en-US" altLang="ko-KR" dirty="0"/>
              <a:t>confinement: ping, </a:t>
            </a:r>
            <a:r>
              <a:rPr lang="en-US" altLang="ko-KR" dirty="0" err="1"/>
              <a:t>passwd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Conclusion </a:t>
            </a:r>
            <a:r>
              <a:rPr lang="en-US" altLang="ko-KR" dirty="0"/>
              <a:t>–with data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In </a:t>
            </a:r>
            <a:r>
              <a:rPr lang="en-US" altLang="ko-KR" dirty="0">
                <a:solidFill>
                  <a:srgbClr val="FF0000"/>
                </a:solidFill>
              </a:rPr>
              <a:t>this configuration</a:t>
            </a:r>
            <a:r>
              <a:rPr lang="en-US" altLang="ko-KR" dirty="0"/>
              <a:t>, AppArmor provides better protection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19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752" y="3757013"/>
            <a:ext cx="5034487" cy="26450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31255" y="6408330"/>
            <a:ext cx="676999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</a:rPr>
              <a:t>Host attack graph for remote attacker to install a rootkit(Fedora 8 with SELinux)</a:t>
            </a:r>
            <a:endParaRPr lang="ko-KR" alt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9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Abstract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Overview</a:t>
            </a:r>
            <a:r>
              <a:rPr lang="ko-KR" altLang="en-US" dirty="0" smtClean="0"/>
              <a:t> </a:t>
            </a:r>
            <a:r>
              <a:rPr lang="en-US" altLang="ko-KR" dirty="0" smtClean="0"/>
              <a:t>of approach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Tool(VulSAN)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Comparing SELinux with AppArmor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Conclusion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1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Introduce the notion of vulnerability surfaces under attack scenarios as the measurement of the QoP offered by MAC policies in operating systems</a:t>
            </a:r>
          </a:p>
          <a:p>
            <a:pPr marL="0" indent="0">
              <a:buNone/>
            </a:pPr>
            <a:endParaRPr lang="ko-KR" altLang="en-US" dirty="0"/>
          </a:p>
          <a:p>
            <a:r>
              <a:rPr lang="en-US" altLang="ko-KR" dirty="0"/>
              <a:t>Implement </a:t>
            </a:r>
            <a:r>
              <a:rPr lang="en-US" altLang="ko-KR" dirty="0" err="1"/>
              <a:t>VulSAN</a:t>
            </a:r>
            <a:r>
              <a:rPr lang="en-US" altLang="ko-KR" dirty="0"/>
              <a:t> for computing vulnerability surfaces for Linux systems with SELinux or AppArmor</a:t>
            </a:r>
          </a:p>
          <a:p>
            <a:pPr marL="0" indent="0">
              <a:buNone/>
            </a:pPr>
            <a:endParaRPr lang="ko-KR" altLang="en-US" dirty="0"/>
          </a:p>
          <a:p>
            <a:r>
              <a:rPr lang="en-US" altLang="ko-KR" dirty="0"/>
              <a:t>Analyze and compare SELinux and AppArmor in several recent Linux distributions, and show tightening opportunities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20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900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SUSE, File Permission Access Modes, </a:t>
            </a:r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www.suse.com/documentation/apparmor/book_apparmor21_admin/data/bx5bmkc.html</a:t>
            </a:r>
            <a:endParaRPr lang="en-US" altLang="ko-KR" dirty="0" smtClean="0"/>
          </a:p>
          <a:p>
            <a:r>
              <a:rPr lang="en-US" altLang="ko-KR" dirty="0" smtClean="0"/>
              <a:t>SELinux, Policies </a:t>
            </a:r>
            <a:r>
              <a:rPr lang="en-US" altLang="ko-KR" dirty="0"/>
              <a:t>and modules, </a:t>
            </a:r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equivocation.org/node/13</a:t>
            </a:r>
            <a:endParaRPr lang="en-US" altLang="ko-KR" dirty="0" smtClean="0"/>
          </a:p>
          <a:p>
            <a:r>
              <a:rPr lang="en-US" altLang="ko-KR" dirty="0" smtClean="0"/>
              <a:t>AppArmor, </a:t>
            </a:r>
            <a:r>
              <a:rPr lang="en-US" altLang="ko-KR" dirty="0"/>
              <a:t>Example profile, </a:t>
            </a:r>
            <a:r>
              <a:rPr lang="en-US" altLang="ko-KR" dirty="0">
                <a:hlinkClick r:id="rId4"/>
              </a:rPr>
              <a:t>https://</a:t>
            </a:r>
            <a:r>
              <a:rPr lang="en-US" altLang="ko-KR" dirty="0" smtClean="0">
                <a:hlinkClick r:id="rId4"/>
              </a:rPr>
              <a:t>wiki.ubuntu.com/AppArmor</a:t>
            </a:r>
            <a:endParaRPr lang="en-US" altLang="ko-KR" dirty="0" smtClean="0"/>
          </a:p>
          <a:p>
            <a:r>
              <a:rPr lang="en-US" altLang="ko-KR" dirty="0"/>
              <a:t>Presented paper, </a:t>
            </a:r>
            <a:r>
              <a:rPr lang="en-US" altLang="ko-KR" dirty="0">
                <a:hlinkClick r:id="rId5"/>
              </a:rPr>
              <a:t>https://</a:t>
            </a:r>
            <a:r>
              <a:rPr lang="en-US" altLang="ko-KR" dirty="0" smtClean="0">
                <a:hlinkClick r:id="rId5"/>
              </a:rPr>
              <a:t>www.isoc.org/isoc/conferences/ndss/09/proceedings.shtml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21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6265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22</a:t>
            </a:fld>
            <a:endParaRPr lang="en-US" altLang="ko-KR" dirty="0"/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gray">
          <a:xfrm>
            <a:off x="1676400" y="2667000"/>
            <a:ext cx="57150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ko-KR" sz="3600" b="1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  <a:endParaRPr lang="ko-KR" altLang="en-US" sz="3600" b="1" kern="10">
              <a:ln w="3810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tx1"/>
                  </a:gs>
                </a:gsLst>
                <a:lin ang="0" scaled="1"/>
              </a:gradFill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76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Funny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3</a:t>
            </a:fld>
            <a:endParaRPr lang="en-US" altLang="ko-KR" dirty="0"/>
          </a:p>
        </p:txBody>
      </p:sp>
      <p:pic>
        <p:nvPicPr>
          <p:cNvPr id="1026" name="Picture 2" descr="http://mblogthumb4.phinf.naver.net/20110815_247/k04050316_1313417049508UtPQy_JPEG/%C8%C4%B7%DA%BD%C3%B8%C7%B8%E2%B9%F6.jpg?type=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588" y="1124744"/>
            <a:ext cx="332422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2.ruliweb.com/img/img_link7/429/428433_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3672408" cy="275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file1.uf.tistory.com/image/141F6F264D035A9008ED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587" y="3708328"/>
            <a:ext cx="3324225" cy="242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emopan.com/tv_today/files/attach/images/2432/783/106/006/%EC%A0%84%EC%94%A8%EC%9D%BC%EA%B0%80%EC%99%80_%EC%A0%95%EC%9D%98_%EC%82%AC%ED%9A%8C_%EA%B5%AC%ED%98%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64764"/>
            <a:ext cx="3672408" cy="206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00990" y="6372036"/>
            <a:ext cx="249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3333FF"/>
                </a:solidFill>
              </a:rPr>
              <a:t>Not justice but definition</a:t>
            </a:r>
            <a:endParaRPr lang="ko-KR" alt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Host compromise is a serious computer security problem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mitigation problem(or to better protect hosts)</a:t>
            </a:r>
          </a:p>
          <a:p>
            <a:pPr lvl="1"/>
            <a:r>
              <a:rPr lang="en-US" altLang="ko-KR" dirty="0" smtClean="0"/>
              <a:t>SELinux and AppArmor have been introduced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Authors propose an approach to </a:t>
            </a:r>
            <a:r>
              <a:rPr lang="en-US" altLang="ko-KR" dirty="0" smtClean="0">
                <a:solidFill>
                  <a:srgbClr val="3333FF"/>
                </a:solidFill>
              </a:rPr>
              <a:t>analyze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rgbClr val="3333FF"/>
                </a:solidFill>
              </a:rPr>
              <a:t>compare</a:t>
            </a:r>
            <a:r>
              <a:rPr lang="en-US" altLang="ko-KR" dirty="0" smtClean="0"/>
              <a:t> </a:t>
            </a:r>
            <a:r>
              <a:rPr lang="en-US" altLang="ko-KR" i="1" dirty="0" smtClean="0">
                <a:solidFill>
                  <a:srgbClr val="00B050"/>
                </a:solidFill>
              </a:rPr>
              <a:t>the quality of protection</a:t>
            </a:r>
            <a:r>
              <a:rPr lang="en-US" altLang="ko-KR" dirty="0" smtClean="0"/>
              <a:t> offered by these different MAC systems</a:t>
            </a:r>
          </a:p>
          <a:p>
            <a:pPr lvl="1"/>
            <a:r>
              <a:rPr lang="en-US" altLang="ko-KR" dirty="0"/>
              <a:t>Introduce the notion of </a:t>
            </a:r>
            <a:r>
              <a:rPr lang="en-US" altLang="ko-KR" dirty="0">
                <a:solidFill>
                  <a:srgbClr val="3333FF"/>
                </a:solidFill>
              </a:rPr>
              <a:t>vulnerability surfaces under attack scenarios </a:t>
            </a:r>
            <a:r>
              <a:rPr lang="en-US" altLang="ko-KR" dirty="0"/>
              <a:t>as the </a:t>
            </a:r>
            <a:r>
              <a:rPr lang="en-US" altLang="ko-KR" dirty="0" smtClean="0">
                <a:solidFill>
                  <a:srgbClr val="3333FF"/>
                </a:solidFill>
              </a:rPr>
              <a:t>measurement of </a:t>
            </a:r>
            <a:r>
              <a:rPr lang="en-US" altLang="ko-KR" dirty="0">
                <a:solidFill>
                  <a:srgbClr val="3333FF"/>
                </a:solidFill>
              </a:rPr>
              <a:t>protection quality</a:t>
            </a:r>
            <a:r>
              <a:rPr lang="en-US" altLang="ko-KR" dirty="0"/>
              <a:t>, and </a:t>
            </a:r>
            <a:r>
              <a:rPr lang="en-US" altLang="ko-KR" dirty="0">
                <a:solidFill>
                  <a:srgbClr val="3333FF"/>
                </a:solidFill>
              </a:rPr>
              <a:t>implement a </a:t>
            </a:r>
            <a:r>
              <a:rPr lang="en-US" altLang="ko-KR" dirty="0" smtClean="0">
                <a:solidFill>
                  <a:srgbClr val="3333FF"/>
                </a:solidFill>
              </a:rPr>
              <a:t>tool called </a:t>
            </a:r>
            <a:r>
              <a:rPr lang="en-US" altLang="ko-KR" dirty="0">
                <a:solidFill>
                  <a:srgbClr val="FF0000"/>
                </a:solidFill>
              </a:rPr>
              <a:t>VulSAN</a:t>
            </a:r>
            <a:r>
              <a:rPr lang="en-US" altLang="ko-KR" dirty="0"/>
              <a:t> for </a:t>
            </a:r>
            <a:r>
              <a:rPr lang="en-US" altLang="ko-KR" dirty="0">
                <a:solidFill>
                  <a:srgbClr val="3333FF"/>
                </a:solidFill>
              </a:rPr>
              <a:t>computing such vulnerability surfaces</a:t>
            </a:r>
          </a:p>
          <a:p>
            <a:endParaRPr lang="en-US" altLang="ko-KR" dirty="0" smtClean="0"/>
          </a:p>
          <a:p>
            <a:r>
              <a:rPr lang="en-US" altLang="ko-KR" dirty="0"/>
              <a:t>We apply our </a:t>
            </a:r>
            <a:r>
              <a:rPr lang="en-US" altLang="ko-KR" dirty="0" smtClean="0"/>
              <a:t>approach to </a:t>
            </a:r>
            <a:r>
              <a:rPr lang="en-US" altLang="ko-KR" dirty="0"/>
              <a:t>compare SELinux and AppArmor policies in </a:t>
            </a:r>
            <a:r>
              <a:rPr lang="en-US" altLang="ko-KR" dirty="0" smtClean="0"/>
              <a:t>several Linux </a:t>
            </a:r>
            <a:r>
              <a:rPr lang="en-US" altLang="ko-KR" dirty="0"/>
              <a:t>distributions and discuss the results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67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Model of Penetration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5</a:t>
            </a:fld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67" y="1412776"/>
            <a:ext cx="8285058" cy="450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2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9480" y="980728"/>
            <a:ext cx="8847016" cy="5515708"/>
          </a:xfrm>
        </p:spPr>
        <p:txBody>
          <a:bodyPr/>
          <a:lstStyle/>
          <a:p>
            <a:r>
              <a:rPr lang="en-US" altLang="ko-KR" dirty="0"/>
              <a:t>Host compromise is one of the most serious </a:t>
            </a:r>
            <a:r>
              <a:rPr lang="en-US" altLang="ko-KR" dirty="0" smtClean="0"/>
              <a:t>computer security problems</a:t>
            </a:r>
          </a:p>
          <a:p>
            <a:pPr lvl="1"/>
            <a:r>
              <a:rPr lang="en-US" altLang="ko-KR" dirty="0"/>
              <a:t>key reason why hosts </a:t>
            </a:r>
            <a:r>
              <a:rPr lang="en-US" altLang="ko-KR" dirty="0" smtClean="0"/>
              <a:t>can be </a:t>
            </a:r>
            <a:r>
              <a:rPr lang="en-US" altLang="ko-KR" dirty="0"/>
              <a:t>easily compromised is that the</a:t>
            </a:r>
            <a:r>
              <a:rPr lang="en-US" altLang="ko-KR" dirty="0">
                <a:solidFill>
                  <a:srgbClr val="3333FF"/>
                </a:solidFill>
              </a:rPr>
              <a:t> </a:t>
            </a:r>
            <a:r>
              <a:rPr lang="en-US" altLang="ko-KR" i="1" dirty="0">
                <a:solidFill>
                  <a:srgbClr val="FF0000"/>
                </a:solidFill>
              </a:rPr>
              <a:t>Discretionary </a:t>
            </a:r>
            <a:r>
              <a:rPr lang="en-US" altLang="ko-KR" i="1" dirty="0" smtClean="0">
                <a:solidFill>
                  <a:srgbClr val="FF0000"/>
                </a:solidFill>
              </a:rPr>
              <a:t>Access Control </a:t>
            </a:r>
            <a:r>
              <a:rPr lang="en-US" altLang="ko-KR" i="1" dirty="0">
                <a:solidFill>
                  <a:srgbClr val="FF0000"/>
                </a:solidFill>
              </a:rPr>
              <a:t>(DAC)</a:t>
            </a:r>
            <a:r>
              <a:rPr lang="en-US" altLang="ko-KR" i="1" dirty="0">
                <a:solidFill>
                  <a:srgbClr val="3333FF"/>
                </a:solidFill>
              </a:rPr>
              <a:t> mechanism</a:t>
            </a:r>
            <a:r>
              <a:rPr lang="en-US" altLang="ko-KR" dirty="0"/>
              <a:t> in today’s operating </a:t>
            </a:r>
            <a:r>
              <a:rPr lang="en-US" altLang="ko-KR" dirty="0" smtClean="0"/>
              <a:t>systems is</a:t>
            </a:r>
            <a:r>
              <a:rPr lang="en-US" altLang="ko-KR" dirty="0" smtClean="0">
                <a:solidFill>
                  <a:srgbClr val="3333FF"/>
                </a:solidFill>
              </a:rPr>
              <a:t> </a:t>
            </a:r>
            <a:r>
              <a:rPr lang="en-US" altLang="ko-KR" i="1" dirty="0">
                <a:solidFill>
                  <a:srgbClr val="FF0000"/>
                </a:solidFill>
              </a:rPr>
              <a:t>vulnerable</a:t>
            </a:r>
            <a:r>
              <a:rPr lang="en-US" altLang="ko-KR" dirty="0">
                <a:solidFill>
                  <a:srgbClr val="3333FF"/>
                </a:solidFill>
              </a:rPr>
              <a:t> to Trojan horses</a:t>
            </a:r>
            <a:r>
              <a:rPr lang="en-US" altLang="ko-KR" dirty="0"/>
              <a:t> and the </a:t>
            </a:r>
            <a:r>
              <a:rPr lang="en-US" altLang="ko-KR" dirty="0">
                <a:solidFill>
                  <a:srgbClr val="3333FF"/>
                </a:solidFill>
              </a:rPr>
              <a:t>exploitation </a:t>
            </a:r>
            <a:r>
              <a:rPr lang="en-US" altLang="ko-KR" dirty="0" smtClean="0">
                <a:solidFill>
                  <a:srgbClr val="3333FF"/>
                </a:solidFill>
              </a:rPr>
              <a:t>of buggy software</a:t>
            </a:r>
          </a:p>
          <a:p>
            <a:r>
              <a:rPr lang="en-US" altLang="ko-KR" dirty="0" smtClean="0">
                <a:solidFill>
                  <a:srgbClr val="3333FF"/>
                </a:solidFill>
              </a:rPr>
              <a:t>In the past decade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A number of </a:t>
            </a:r>
            <a:r>
              <a:rPr lang="en-US" altLang="ko-KR" dirty="0">
                <a:solidFill>
                  <a:srgbClr val="00B050"/>
                </a:solidFill>
              </a:rPr>
              <a:t>efforts</a:t>
            </a:r>
            <a:r>
              <a:rPr lang="en-US" altLang="ko-KR" dirty="0">
                <a:solidFill>
                  <a:schemeClr val="tx1"/>
                </a:solidFill>
              </a:rPr>
              <a:t> aiming at adding some </a:t>
            </a:r>
            <a:r>
              <a:rPr lang="en-US" altLang="ko-KR" dirty="0" smtClean="0">
                <a:solidFill>
                  <a:schemeClr val="tx1"/>
                </a:solidFill>
              </a:rPr>
              <a:t>form </a:t>
            </a:r>
            <a:r>
              <a:rPr lang="en-US" altLang="ko-KR" dirty="0" smtClean="0">
                <a:solidFill>
                  <a:srgbClr val="00B050"/>
                </a:solidFill>
              </a:rPr>
              <a:t>of </a:t>
            </a:r>
            <a:r>
              <a:rPr lang="en-US" altLang="ko-KR" dirty="0">
                <a:solidFill>
                  <a:srgbClr val="00B050"/>
                </a:solidFill>
              </a:rPr>
              <a:t>Mandatory Access Control (MAC) to </a:t>
            </a:r>
            <a:r>
              <a:rPr lang="en-US" altLang="ko-KR" dirty="0" smtClean="0">
                <a:solidFill>
                  <a:srgbClr val="00B050"/>
                </a:solidFill>
              </a:rPr>
              <a:t>Commercial-Off-The-Shelf </a:t>
            </a:r>
            <a:r>
              <a:rPr lang="en-US" altLang="ko-KR" dirty="0">
                <a:solidFill>
                  <a:srgbClr val="00B050"/>
                </a:solidFill>
              </a:rPr>
              <a:t>(COTS) </a:t>
            </a:r>
            <a:r>
              <a:rPr lang="en-US" altLang="ko-KR" dirty="0">
                <a:solidFill>
                  <a:schemeClr val="tx1"/>
                </a:solidFill>
              </a:rPr>
              <a:t>operating </a:t>
            </a:r>
            <a:r>
              <a:rPr lang="en-US" altLang="ko-KR" dirty="0" smtClean="0">
                <a:solidFill>
                  <a:schemeClr val="tx1"/>
                </a:solidFill>
              </a:rPr>
              <a:t>systems</a:t>
            </a:r>
          </a:p>
          <a:p>
            <a:pPr lvl="2"/>
            <a:r>
              <a:rPr lang="en-US" altLang="ko-KR" dirty="0" smtClean="0">
                <a:solidFill>
                  <a:schemeClr val="tx1"/>
                </a:solidFill>
              </a:rPr>
              <a:t>Low Water-Mark Access Control(LOMAC), SELinux, AppArmor, Usable Mandatory Integrity Protection(UMIP)</a:t>
            </a:r>
          </a:p>
          <a:p>
            <a:pPr lvl="3"/>
            <a:r>
              <a:rPr lang="en-US" altLang="ko-KR" dirty="0" smtClean="0">
                <a:solidFill>
                  <a:srgbClr val="3333FF"/>
                </a:solidFill>
              </a:rPr>
              <a:t>SELinux</a:t>
            </a:r>
            <a:r>
              <a:rPr lang="en-US" altLang="ko-KR" dirty="0" smtClean="0">
                <a:solidFill>
                  <a:schemeClr val="tx1"/>
                </a:solidFill>
              </a:rPr>
              <a:t> is supported a number of Linux distribution, including </a:t>
            </a:r>
            <a:r>
              <a:rPr lang="en-US" altLang="ko-KR" dirty="0" smtClean="0">
                <a:solidFill>
                  <a:srgbClr val="3333FF"/>
                </a:solidFill>
              </a:rPr>
              <a:t>Fedora, Debian, Gentoo, EnGarde, Ubuntu</a:t>
            </a:r>
          </a:p>
          <a:p>
            <a:pPr lvl="3"/>
            <a:r>
              <a:rPr lang="en-US" altLang="ko-KR" dirty="0" smtClean="0">
                <a:solidFill>
                  <a:srgbClr val="C00000"/>
                </a:solidFill>
              </a:rPr>
              <a:t>AppArmor </a:t>
            </a:r>
            <a:r>
              <a:rPr lang="en-US" altLang="ko-KR" dirty="0" smtClean="0">
                <a:solidFill>
                  <a:schemeClr val="tx1"/>
                </a:solidFill>
              </a:rPr>
              <a:t>is supported in Linux distribution, including </a:t>
            </a:r>
            <a:r>
              <a:rPr lang="en-US" altLang="ko-KR" dirty="0" smtClean="0">
                <a:solidFill>
                  <a:srgbClr val="C00000"/>
                </a:solidFill>
              </a:rPr>
              <a:t>SUSE, PLD, Pardus Linux, Annvix, Ubuntu, Mandriva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It </a:t>
            </a:r>
            <a:r>
              <a:rPr lang="en-US" altLang="ko-KR" dirty="0">
                <a:solidFill>
                  <a:schemeClr val="tx1"/>
                </a:solidFill>
              </a:rPr>
              <a:t>would be very useful for an administrator </a:t>
            </a:r>
            <a:r>
              <a:rPr lang="en-US" altLang="ko-KR" dirty="0" smtClean="0">
                <a:solidFill>
                  <a:schemeClr val="tx1"/>
                </a:solidFill>
              </a:rPr>
              <a:t>to know</a:t>
            </a:r>
            <a:r>
              <a:rPr lang="en-US" altLang="ko-KR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ko-KR" dirty="0" smtClean="0">
                <a:solidFill>
                  <a:srgbClr val="3333FF"/>
                </a:solidFill>
              </a:rPr>
              <a:t>What </a:t>
            </a:r>
            <a:r>
              <a:rPr lang="en-US" altLang="ko-KR" dirty="0">
                <a:solidFill>
                  <a:srgbClr val="3333FF"/>
                </a:solidFill>
              </a:rPr>
              <a:t>kinds of attacks are prevented</a:t>
            </a:r>
            <a:r>
              <a:rPr lang="en-US" altLang="ko-KR" dirty="0">
                <a:solidFill>
                  <a:schemeClr val="tx1"/>
                </a:solidFill>
              </a:rPr>
              <a:t> by the </a:t>
            </a:r>
            <a:r>
              <a:rPr lang="en-US" altLang="ko-KR" dirty="0" smtClean="0">
                <a:solidFill>
                  <a:schemeClr val="tx1"/>
                </a:solidFill>
              </a:rPr>
              <a:t>MAC system </a:t>
            </a:r>
            <a:r>
              <a:rPr lang="en-US" altLang="ko-KR" dirty="0">
                <a:solidFill>
                  <a:schemeClr val="tx1"/>
                </a:solidFill>
              </a:rPr>
              <a:t>my host is using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altLang="ko-KR" dirty="0">
                <a:solidFill>
                  <a:srgbClr val="3333FF"/>
                </a:solidFill>
              </a:rPr>
              <a:t>What does it take for an attacker to penetrate </a:t>
            </a:r>
            <a:r>
              <a:rPr lang="en-US" altLang="ko-KR" dirty="0">
                <a:solidFill>
                  <a:schemeClr val="tx1"/>
                </a:solidFill>
              </a:rPr>
              <a:t>the defense of the system, e.g., to </a:t>
            </a:r>
            <a:r>
              <a:rPr lang="en-US" altLang="ko-KR" dirty="0" smtClean="0">
                <a:solidFill>
                  <a:schemeClr val="tx1"/>
                </a:solidFill>
              </a:rPr>
              <a:t>install a </a:t>
            </a:r>
            <a:r>
              <a:rPr lang="en-US" altLang="ko-KR" dirty="0">
                <a:solidFill>
                  <a:schemeClr val="tx1"/>
                </a:solidFill>
              </a:rPr>
              <a:t>rootkit on my host?</a:t>
            </a:r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296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(2/2)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</a:t>
            </a:r>
          </a:p>
          <a:p>
            <a:pPr lvl="1"/>
            <a:r>
              <a:rPr lang="en-US" altLang="ko-KR" dirty="0" smtClean="0">
                <a:solidFill>
                  <a:srgbClr val="3333FF"/>
                </a:solidFill>
              </a:rPr>
              <a:t>develop</a:t>
            </a:r>
            <a:r>
              <a:rPr lang="en-US" altLang="ko-KR" dirty="0" smtClean="0"/>
              <a:t> </a:t>
            </a:r>
            <a:r>
              <a:rPr lang="en-US" altLang="ko-KR" dirty="0"/>
              <a:t>a tool called </a:t>
            </a:r>
            <a:r>
              <a:rPr lang="en-US" altLang="ko-KR" dirty="0" smtClean="0">
                <a:solidFill>
                  <a:srgbClr val="3333FF"/>
                </a:solidFill>
              </a:rPr>
              <a:t>Vul</a:t>
            </a:r>
            <a:r>
              <a:rPr lang="en-US" altLang="ko-KR" dirty="0" smtClean="0"/>
              <a:t>nerability </a:t>
            </a:r>
            <a:r>
              <a:rPr lang="en-US" altLang="ko-KR" dirty="0" smtClean="0">
                <a:solidFill>
                  <a:srgbClr val="3333FF"/>
                </a:solidFill>
              </a:rPr>
              <a:t>S</a:t>
            </a:r>
            <a:r>
              <a:rPr lang="en-US" altLang="ko-KR" dirty="0" smtClean="0"/>
              <a:t>urface </a:t>
            </a:r>
            <a:r>
              <a:rPr lang="en-US" altLang="ko-KR" dirty="0">
                <a:solidFill>
                  <a:srgbClr val="3333FF"/>
                </a:solidFill>
              </a:rPr>
              <a:t>AN</a:t>
            </a:r>
            <a:r>
              <a:rPr lang="en-US" altLang="ko-KR" dirty="0"/>
              <a:t>alyzer (VulSAN) for answering these </a:t>
            </a:r>
            <a:r>
              <a:rPr lang="en-US" altLang="ko-KR" dirty="0" smtClean="0"/>
              <a:t>questions</a:t>
            </a:r>
          </a:p>
          <a:p>
            <a:pPr lvl="1"/>
            <a:r>
              <a:rPr lang="en-US" altLang="ko-KR" dirty="0">
                <a:solidFill>
                  <a:srgbClr val="3333FF"/>
                </a:solidFill>
              </a:rPr>
              <a:t>analyze</a:t>
            </a:r>
            <a:r>
              <a:rPr lang="en-US" altLang="ko-KR" dirty="0"/>
              <a:t> the QoP by measuring the</a:t>
            </a:r>
            <a:r>
              <a:rPr lang="en-US" altLang="ko-KR" i="1" dirty="0"/>
              <a:t> </a:t>
            </a:r>
            <a:r>
              <a:rPr lang="en-US" altLang="ko-KR" i="1" u="sng" dirty="0" smtClean="0">
                <a:solidFill>
                  <a:srgbClr val="00B050"/>
                </a:solidFill>
              </a:rPr>
              <a:t>vulnerability surface </a:t>
            </a:r>
            <a:r>
              <a:rPr lang="en-US" altLang="ko-KR" i="1" u="sng" dirty="0">
                <a:solidFill>
                  <a:srgbClr val="00B050"/>
                </a:solidFill>
              </a:rPr>
              <a:t>for attack </a:t>
            </a:r>
            <a:r>
              <a:rPr lang="en-US" altLang="ko-KR" i="1" u="sng" dirty="0" smtClean="0">
                <a:solidFill>
                  <a:srgbClr val="00B050"/>
                </a:solidFill>
              </a:rPr>
              <a:t>scenarios</a:t>
            </a:r>
          </a:p>
          <a:p>
            <a:pPr marL="457200" lvl="1" indent="0">
              <a:buNone/>
            </a:pPr>
            <a:r>
              <a:rPr lang="en-US" altLang="ko-KR" dirty="0" smtClean="0"/>
              <a:t>    ※ Attack scenarios</a:t>
            </a:r>
          </a:p>
          <a:p>
            <a:pPr lvl="2"/>
            <a:r>
              <a:rPr lang="en-US" altLang="ko-KR" dirty="0" smtClean="0"/>
              <a:t>Remote to full control </a:t>
            </a:r>
            <a:r>
              <a:rPr lang="en-US" altLang="ko-KR" dirty="0">
                <a:sym typeface="Wingdings" panose="05000000000000000000" pitchFamily="2" charset="2"/>
              </a:rPr>
              <a:t> a remote attacker wants to </a:t>
            </a:r>
            <a:r>
              <a:rPr lang="en-US" altLang="ko-KR" dirty="0" smtClean="0">
                <a:sym typeface="Wingdings" panose="05000000000000000000" pitchFamily="2" charset="2"/>
              </a:rPr>
              <a:t>fully control </a:t>
            </a:r>
            <a:r>
              <a:rPr lang="en-US" altLang="ko-KR" dirty="0">
                <a:sym typeface="Wingdings" panose="05000000000000000000" pitchFamily="2" charset="2"/>
              </a:rPr>
              <a:t>the system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Remote to leaving(plant) </a:t>
            </a:r>
            <a:r>
              <a:rPr lang="en-US" altLang="ko-KR" dirty="0"/>
              <a:t>a </a:t>
            </a:r>
            <a:r>
              <a:rPr lang="en-US" altLang="ko-KR" dirty="0" smtClean="0"/>
              <a:t>Trojan</a:t>
            </a:r>
          </a:p>
          <a:p>
            <a:pPr lvl="2"/>
            <a:r>
              <a:rPr lang="en-US" altLang="ko-KR" dirty="0"/>
              <a:t>local to full </a:t>
            </a:r>
            <a:r>
              <a:rPr lang="en-US" altLang="ko-KR" dirty="0" smtClean="0"/>
              <a:t>control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>
                <a:solidFill>
                  <a:srgbClr val="3333FF"/>
                </a:solidFill>
              </a:rPr>
              <a:t>have applied VulSAN</a:t>
            </a:r>
            <a:r>
              <a:rPr lang="en-US" altLang="ko-KR" dirty="0"/>
              <a:t> to analyze the QoP of </a:t>
            </a:r>
            <a:r>
              <a:rPr lang="en-US" altLang="ko-KR" dirty="0" smtClean="0"/>
              <a:t>several Linux </a:t>
            </a:r>
            <a:r>
              <a:rPr lang="en-US" altLang="ko-KR" dirty="0"/>
              <a:t>distributions with </a:t>
            </a:r>
            <a:r>
              <a:rPr lang="en-US" altLang="ko-KR" dirty="0">
                <a:solidFill>
                  <a:srgbClr val="3333FF"/>
                </a:solidFill>
              </a:rPr>
              <a:t>SELinux and </a:t>
            </a:r>
            <a:r>
              <a:rPr lang="en-US" altLang="ko-KR" dirty="0" smtClean="0">
                <a:solidFill>
                  <a:srgbClr val="3333FF"/>
                </a:solidFill>
              </a:rPr>
              <a:t>AppArmor</a:t>
            </a:r>
            <a:r>
              <a:rPr lang="en-US" altLang="ko-KR" dirty="0"/>
              <a:t>	</a:t>
            </a:r>
            <a:endParaRPr lang="en-US" altLang="ko-KR" dirty="0" smtClean="0"/>
          </a:p>
          <a:p>
            <a:pPr lvl="2"/>
            <a:r>
              <a:rPr lang="en-US" altLang="ko-KR" dirty="0"/>
              <a:t>we find that </a:t>
            </a:r>
            <a:r>
              <a:rPr lang="en-US" altLang="ko-KR" dirty="0">
                <a:solidFill>
                  <a:srgbClr val="3333FF"/>
                </a:solidFill>
              </a:rPr>
              <a:t>AppArmor </a:t>
            </a:r>
            <a:r>
              <a:rPr lang="en-US" altLang="ko-KR" dirty="0" smtClean="0">
                <a:solidFill>
                  <a:srgbClr val="3333FF"/>
                </a:solidFill>
              </a:rPr>
              <a:t>offers significantly </a:t>
            </a:r>
            <a:r>
              <a:rPr lang="en-US" altLang="ko-KR" dirty="0">
                <a:solidFill>
                  <a:srgbClr val="3333FF"/>
                </a:solidFill>
              </a:rPr>
              <a:t>smaller vulnerability </a:t>
            </a:r>
            <a:r>
              <a:rPr lang="en-US" altLang="ko-KR" dirty="0" smtClean="0">
                <a:solidFill>
                  <a:srgbClr val="3333FF"/>
                </a:solidFill>
              </a:rPr>
              <a:t>surface</a:t>
            </a:r>
            <a:r>
              <a:rPr lang="en-US" altLang="ko-KR" dirty="0" smtClean="0"/>
              <a:t>, while the SELinux policy with Ubuntu 8.04 offers only slightly smaller </a:t>
            </a:r>
            <a:r>
              <a:rPr lang="en-US" altLang="ko-KR" dirty="0"/>
              <a:t>vulnerability surface compared with the </a:t>
            </a:r>
            <a:r>
              <a:rPr lang="en-US" altLang="ko-KR" dirty="0" smtClean="0"/>
              <a:t>case when no MAC </a:t>
            </a:r>
            <a:r>
              <a:rPr lang="en-US" altLang="ko-KR" dirty="0"/>
              <a:t>is </a:t>
            </a:r>
            <a:r>
              <a:rPr lang="en-US" altLang="ko-KR" dirty="0" smtClean="0"/>
              <a:t>used (using DAC)</a:t>
            </a:r>
          </a:p>
          <a:p>
            <a:pPr lvl="2"/>
            <a:r>
              <a:rPr lang="en-US" altLang="ko-KR" dirty="0"/>
              <a:t>When no MAC is used, the system has seven length-1 attack paths </a:t>
            </a:r>
            <a:r>
              <a:rPr lang="en-US" altLang="ko-KR" dirty="0" smtClean="0"/>
              <a:t>in the </a:t>
            </a:r>
            <a:r>
              <a:rPr lang="en-US" altLang="ko-KR" dirty="0"/>
              <a:t>scenario when a remote attacker wants to install </a:t>
            </a:r>
            <a:r>
              <a:rPr lang="en-US" altLang="ko-KR" dirty="0" smtClean="0"/>
              <a:t>a rootkit</a:t>
            </a:r>
          </a:p>
          <a:p>
            <a:pPr lvl="2"/>
            <a:r>
              <a:rPr lang="en-US" altLang="ko-KR" dirty="0"/>
              <a:t>They correspond to the seven </a:t>
            </a:r>
            <a:r>
              <a:rPr lang="en-US" altLang="ko-KR" dirty="0" smtClean="0"/>
              <a:t>network-facing daemon </a:t>
            </a:r>
            <a:r>
              <a:rPr lang="en-US" altLang="ko-KR" dirty="0"/>
              <a:t>programs running as root, namely </a:t>
            </a:r>
            <a:r>
              <a:rPr lang="en-US" altLang="ko-KR" dirty="0" smtClean="0"/>
              <a:t>apache2, </a:t>
            </a:r>
            <a:r>
              <a:rPr lang="en-US" altLang="ko-KR" dirty="0" err="1" smtClean="0"/>
              <a:t>cupsd</a:t>
            </a:r>
            <a:r>
              <a:rPr lang="en-US" altLang="ko-KR" dirty="0"/>
              <a:t>, </a:t>
            </a:r>
            <a:r>
              <a:rPr lang="en-US" altLang="ko-KR" dirty="0" err="1"/>
              <a:t>nmbd</a:t>
            </a:r>
            <a:r>
              <a:rPr lang="en-US" altLang="ko-KR" dirty="0"/>
              <a:t>, </a:t>
            </a:r>
            <a:r>
              <a:rPr lang="en-US" altLang="ko-KR" dirty="0" err="1"/>
              <a:t>rpc.mountd</a:t>
            </a:r>
            <a:r>
              <a:rPr lang="en-US" altLang="ko-KR" dirty="0"/>
              <a:t>, </a:t>
            </a:r>
            <a:r>
              <a:rPr lang="en-US" altLang="ko-KR" dirty="0" err="1"/>
              <a:t>smbd</a:t>
            </a:r>
            <a:r>
              <a:rPr lang="en-US" altLang="ko-KR" dirty="0"/>
              <a:t>, </a:t>
            </a:r>
            <a:r>
              <a:rPr lang="en-US" altLang="ko-KR" dirty="0" err="1"/>
              <a:t>sshd</a:t>
            </a:r>
            <a:r>
              <a:rPr lang="en-US" altLang="ko-KR" dirty="0"/>
              <a:t>, and </a:t>
            </a:r>
            <a:r>
              <a:rPr lang="en-US" altLang="ko-KR" dirty="0" err="1" smtClean="0"/>
              <a:t>vsftpd</a:t>
            </a:r>
            <a:endParaRPr lang="en-US" altLang="ko-KR" dirty="0" smtClean="0"/>
          </a:p>
          <a:p>
            <a:pPr lvl="2"/>
            <a:r>
              <a:rPr lang="en-US" altLang="ko-KR" dirty="0"/>
              <a:t>SELinux policy confines only </a:t>
            </a:r>
            <a:r>
              <a:rPr lang="en-US" altLang="ko-KR" dirty="0" err="1" smtClean="0"/>
              <a:t>cupsd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93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and related work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SELinux has </a:t>
            </a:r>
            <a:r>
              <a:rPr lang="en-US" altLang="ko-KR" dirty="0" smtClean="0"/>
              <a:t>been integrated </a:t>
            </a:r>
            <a:r>
              <a:rPr lang="en-US" altLang="ko-KR" dirty="0"/>
              <a:t>into Linux Kernel since 2.6. In SELinux, </a:t>
            </a:r>
            <a:r>
              <a:rPr lang="en-US" altLang="ko-KR" dirty="0" smtClean="0"/>
              <a:t>every process </a:t>
            </a:r>
            <a:r>
              <a:rPr lang="en-US" altLang="ko-KR" dirty="0"/>
              <a:t>has a domain and every object has a </a:t>
            </a:r>
            <a:r>
              <a:rPr lang="en-US" altLang="ko-KR" dirty="0" smtClean="0"/>
              <a:t>type</a:t>
            </a:r>
          </a:p>
          <a:p>
            <a:pPr lvl="1"/>
            <a:r>
              <a:rPr lang="en-US" altLang="ko-KR" dirty="0">
                <a:solidFill>
                  <a:srgbClr val="3333FF"/>
                </a:solidFill>
              </a:rPr>
              <a:t>Objects</a:t>
            </a:r>
            <a:r>
              <a:rPr lang="en-US" altLang="ko-KR" dirty="0"/>
              <a:t> are categorized into object security classes, </a:t>
            </a:r>
            <a:r>
              <a:rPr lang="en-US" altLang="ko-KR" dirty="0" smtClean="0"/>
              <a:t>such as </a:t>
            </a:r>
            <a:r>
              <a:rPr lang="en-US" altLang="ko-KR" dirty="0"/>
              <a:t>files, folders, sockets, </a:t>
            </a:r>
            <a:r>
              <a:rPr lang="en-US" altLang="ko-KR" dirty="0" smtClean="0"/>
              <a:t>etc.</a:t>
            </a:r>
          </a:p>
          <a:p>
            <a:pPr lvl="1"/>
            <a:r>
              <a:rPr lang="en-US" altLang="ko-KR" dirty="0">
                <a:solidFill>
                  <a:srgbClr val="3333FF"/>
                </a:solidFill>
              </a:rPr>
              <a:t>A set of operations </a:t>
            </a:r>
            <a:r>
              <a:rPr lang="en-US" altLang="ko-KR" dirty="0"/>
              <a:t>are </a:t>
            </a:r>
            <a:r>
              <a:rPr lang="en-US" altLang="ko-KR" dirty="0" smtClean="0"/>
              <a:t>defined over </a:t>
            </a:r>
            <a:r>
              <a:rPr lang="en-US" altLang="ko-KR" dirty="0"/>
              <a:t>each object security class (e.g., read, </a:t>
            </a:r>
            <a:r>
              <a:rPr lang="en-US" altLang="ko-KR" dirty="0" smtClean="0"/>
              <a:t>write, execute</a:t>
            </a:r>
            <a:r>
              <a:rPr lang="en-US" altLang="ko-KR" dirty="0"/>
              <a:t>, lock, create, rename, </a:t>
            </a:r>
            <a:r>
              <a:rPr lang="en-US" altLang="ko-KR" dirty="0" smtClean="0"/>
              <a:t>etc. </a:t>
            </a:r>
            <a:r>
              <a:rPr lang="en-US" altLang="ko-KR" dirty="0"/>
              <a:t>for a file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AppArmor is </a:t>
            </a:r>
            <a:r>
              <a:rPr lang="en-US" altLang="ko-KR" dirty="0"/>
              <a:t>an access control system that </a:t>
            </a:r>
            <a:r>
              <a:rPr lang="en-US" altLang="ko-KR" dirty="0" smtClean="0"/>
              <a:t>con</a:t>
            </a:r>
            <a:r>
              <a:rPr lang="en-US" altLang="ko-KR" dirty="0"/>
              <a:t>fines the access permissions on a per program </a:t>
            </a:r>
            <a:r>
              <a:rPr lang="en-US" altLang="ko-KR" dirty="0" smtClean="0"/>
              <a:t>basis</a:t>
            </a:r>
          </a:p>
          <a:p>
            <a:pPr lvl="1"/>
            <a:r>
              <a:rPr lang="en-US" altLang="ko-KR" dirty="0" smtClean="0"/>
              <a:t>It confines </a:t>
            </a:r>
            <a:r>
              <a:rPr lang="en-US" altLang="ko-KR" dirty="0"/>
              <a:t>programs that are likely to be attacked, e.g</a:t>
            </a:r>
            <a:r>
              <a:rPr lang="en-US" altLang="ko-KR" dirty="0" smtClean="0"/>
              <a:t>., server </a:t>
            </a:r>
            <a:r>
              <a:rPr lang="en-US" altLang="ko-KR" dirty="0"/>
              <a:t>programs that face network and </a:t>
            </a:r>
            <a:r>
              <a:rPr lang="en-US" altLang="ko-KR" dirty="0" err="1"/>
              <a:t>setuid</a:t>
            </a:r>
            <a:r>
              <a:rPr lang="en-US" altLang="ko-KR" dirty="0"/>
              <a:t> root </a:t>
            </a:r>
            <a:r>
              <a:rPr lang="en-US" altLang="ko-KR" dirty="0" smtClean="0"/>
              <a:t>programs</a:t>
            </a:r>
          </a:p>
          <a:p>
            <a:pPr lvl="1"/>
            <a:r>
              <a:rPr lang="en-US" altLang="ko-KR" dirty="0"/>
              <a:t>For every protected program, AppArmor </a:t>
            </a:r>
            <a:r>
              <a:rPr lang="en-US" altLang="ko-KR" dirty="0" smtClean="0"/>
              <a:t>defines a </a:t>
            </a:r>
            <a:r>
              <a:rPr lang="en-US" altLang="ko-KR" dirty="0"/>
              <a:t>program </a:t>
            </a:r>
            <a:r>
              <a:rPr lang="en-US" altLang="ko-KR" dirty="0" smtClean="0"/>
              <a:t>profile</a:t>
            </a:r>
          </a:p>
          <a:p>
            <a:pPr lvl="1"/>
            <a:r>
              <a:rPr lang="en-US" altLang="ko-KR" dirty="0"/>
              <a:t>profile is a list of permitted </a:t>
            </a:r>
            <a:r>
              <a:rPr lang="en-US" altLang="ko-KR" dirty="0" smtClean="0"/>
              <a:t>accesses, including </a:t>
            </a:r>
            <a:r>
              <a:rPr lang="en-US" altLang="ko-KR" dirty="0"/>
              <a:t>file accesses and </a:t>
            </a:r>
            <a:r>
              <a:rPr lang="en-US" altLang="ko-KR" dirty="0" smtClean="0"/>
              <a:t>capabilities</a:t>
            </a:r>
          </a:p>
          <a:p>
            <a:pPr lvl="1"/>
            <a:r>
              <a:rPr lang="en-US" altLang="ko-KR" dirty="0" smtClean="0">
                <a:solidFill>
                  <a:srgbClr val="3333FF"/>
                </a:solidFill>
              </a:rPr>
              <a:t>Profiles</a:t>
            </a:r>
            <a:r>
              <a:rPr lang="en-US" altLang="ko-KR" dirty="0" smtClean="0"/>
              <a:t> of </a:t>
            </a:r>
            <a:r>
              <a:rPr lang="en-US" altLang="ko-KR" dirty="0"/>
              <a:t>all protected programs </a:t>
            </a:r>
            <a:r>
              <a:rPr lang="en-US" altLang="ko-KR" dirty="0">
                <a:solidFill>
                  <a:srgbClr val="3333FF"/>
                </a:solidFill>
              </a:rPr>
              <a:t>constitute an </a:t>
            </a:r>
            <a:r>
              <a:rPr lang="en-US" altLang="ko-KR" dirty="0" smtClean="0">
                <a:solidFill>
                  <a:srgbClr val="3333FF"/>
                </a:solidFill>
              </a:rPr>
              <a:t>AppArmor policy</a:t>
            </a:r>
          </a:p>
          <a:p>
            <a:pPr lvl="1"/>
            <a:r>
              <a:rPr lang="en-US" altLang="ko-KR" dirty="0">
                <a:solidFill>
                  <a:schemeClr val="tx1"/>
                </a:solidFill>
              </a:rPr>
              <a:t>If a program does not have a profile, it is by </a:t>
            </a:r>
            <a:r>
              <a:rPr lang="en-US" altLang="ko-KR" dirty="0" smtClean="0">
                <a:solidFill>
                  <a:schemeClr val="tx1"/>
                </a:solidFill>
              </a:rPr>
              <a:t>default not </a:t>
            </a:r>
            <a:r>
              <a:rPr lang="en-US" altLang="ko-KR" dirty="0">
                <a:solidFill>
                  <a:schemeClr val="tx1"/>
                </a:solidFill>
              </a:rPr>
              <a:t>confined. If a program has a profile, it only </a:t>
            </a:r>
            <a:r>
              <a:rPr lang="en-US" altLang="ko-KR" dirty="0" smtClean="0">
                <a:solidFill>
                  <a:schemeClr val="tx1"/>
                </a:solidFill>
              </a:rPr>
              <a:t>has permissions </a:t>
            </a:r>
            <a:r>
              <a:rPr lang="en-US" altLang="ko-KR" dirty="0">
                <a:solidFill>
                  <a:schemeClr val="tx1"/>
                </a:solidFill>
              </a:rPr>
              <a:t>specified in the profile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6372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Background and related </a:t>
            </a:r>
            <a:r>
              <a:rPr lang="en-US" altLang="ko-KR" dirty="0" smtClean="0"/>
              <a:t>work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Previous </a:t>
            </a:r>
            <a:r>
              <a:rPr lang="en-US" altLang="ko-KR" dirty="0">
                <a:solidFill>
                  <a:srgbClr val="3333FF"/>
                </a:solidFill>
              </a:rPr>
              <a:t>approaches for analyzing SELinux </a:t>
            </a:r>
            <a:r>
              <a:rPr lang="en-US" altLang="ko-KR" dirty="0" smtClean="0">
                <a:solidFill>
                  <a:srgbClr val="3333FF"/>
                </a:solidFill>
              </a:rPr>
              <a:t>security policies </a:t>
            </a:r>
            <a:r>
              <a:rPr lang="en-US" altLang="ko-KR" dirty="0"/>
              <a:t>include </a:t>
            </a:r>
            <a:r>
              <a:rPr lang="en-US" altLang="ko-KR" dirty="0" err="1" smtClean="0"/>
              <a:t>Gokyo</a:t>
            </a:r>
            <a:r>
              <a:rPr lang="en-US" altLang="ko-KR" dirty="0" smtClean="0"/>
              <a:t>, SLAT, PAL, APOL, SELAC, NETRA, and PALMS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Gokyo</a:t>
            </a:r>
            <a:endParaRPr lang="en-US" altLang="ko-KR" dirty="0"/>
          </a:p>
          <a:p>
            <a:pPr lvl="1"/>
            <a:r>
              <a:rPr lang="en-US" altLang="ko-KR" dirty="0" smtClean="0"/>
              <a:t>identifies </a:t>
            </a:r>
            <a:r>
              <a:rPr lang="en-US" altLang="ko-KR" dirty="0"/>
              <a:t>a set of </a:t>
            </a:r>
            <a:r>
              <a:rPr lang="en-US" altLang="ko-KR" dirty="0" smtClean="0"/>
              <a:t>domains and </a:t>
            </a:r>
            <a:r>
              <a:rPr lang="en-US" altLang="ko-KR" dirty="0"/>
              <a:t>types as the implicit Trusted Computing Base (</a:t>
            </a:r>
            <a:r>
              <a:rPr lang="en-US" altLang="ko-KR" dirty="0" smtClean="0"/>
              <a:t>TCB) of </a:t>
            </a:r>
            <a:r>
              <a:rPr lang="en-US" altLang="ko-KR" dirty="0"/>
              <a:t>a SELinux </a:t>
            </a:r>
            <a:r>
              <a:rPr lang="en-US" altLang="ko-KR" dirty="0" smtClean="0"/>
              <a:t>policy. </a:t>
            </a:r>
            <a:r>
              <a:rPr lang="en-US" altLang="ko-KR" dirty="0"/>
              <a:t>Integrity of the TCB holds if </a:t>
            </a:r>
            <a:r>
              <a:rPr lang="en-US" altLang="ko-KR" dirty="0" smtClean="0"/>
              <a:t>no type </a:t>
            </a:r>
            <a:r>
              <a:rPr lang="en-US" altLang="ko-KR" dirty="0"/>
              <a:t>in it can be written by a domain outside the </a:t>
            </a:r>
            <a:r>
              <a:rPr lang="en-US" altLang="ko-KR" dirty="0" smtClean="0"/>
              <a:t>TCB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PALMS</a:t>
            </a:r>
          </a:p>
          <a:p>
            <a:pPr lvl="1"/>
            <a:r>
              <a:rPr lang="en-US" altLang="ko-KR" dirty="0" smtClean="0"/>
              <a:t>is </a:t>
            </a:r>
            <a:r>
              <a:rPr lang="en-US" altLang="ko-KR" dirty="0"/>
              <a:t>a tool for analyzing SELinux </a:t>
            </a:r>
            <a:r>
              <a:rPr lang="en-US" altLang="ko-KR" dirty="0" smtClean="0"/>
              <a:t>MLS policy</a:t>
            </a:r>
            <a:r>
              <a:rPr lang="en-US" altLang="ko-KR" dirty="0"/>
              <a:t>, and was used to verify that the SELinux MLS </a:t>
            </a:r>
            <a:r>
              <a:rPr lang="en-US" altLang="ko-KR" dirty="0" smtClean="0"/>
              <a:t>reference policy </a:t>
            </a:r>
            <a:r>
              <a:rPr lang="en-US" altLang="ko-KR" dirty="0"/>
              <a:t>satisfies the simple security property </a:t>
            </a:r>
            <a:r>
              <a:rPr lang="en-US" altLang="ko-KR" dirty="0" smtClean="0"/>
              <a:t>and the </a:t>
            </a:r>
            <a:r>
              <a:rPr lang="en-US" altLang="ko-KR" dirty="0"/>
              <a:t>*-property defined by Bell and </a:t>
            </a:r>
            <a:r>
              <a:rPr lang="en-US" altLang="ko-KR" dirty="0" err="1" smtClean="0"/>
              <a:t>LaPadula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03E2-3821-464F-81E8-82E5B5943B09}" type="slidenum">
              <a:rPr lang="ko-KR" altLang="en-US" smtClean="0"/>
              <a:pPr/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5026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sjeo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009TGp_Computer_ne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09TGp_Computer_new 1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FF9900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9TGp_Computer_new 2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9TGp_Computer_new 3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009TGp_Computer_new_v2</Template>
  <TotalTime>5540</TotalTime>
  <Words>1596</Words>
  <Application>Microsoft Office PowerPoint</Application>
  <PresentationFormat>화면 슬라이드 쇼(4:3)</PresentationFormat>
  <Paragraphs>202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굴림</vt:lpstr>
      <vt:lpstr>맑은 고딕</vt:lpstr>
      <vt:lpstr>Arial</vt:lpstr>
      <vt:lpstr>Calibri</vt:lpstr>
      <vt:lpstr>Corbel</vt:lpstr>
      <vt:lpstr>Times New Roman</vt:lpstr>
      <vt:lpstr>Verdana</vt:lpstr>
      <vt:lpstr>Wingdings</vt:lpstr>
      <vt:lpstr>ysjeong</vt:lpstr>
      <vt:lpstr>Analyzing and Comparing the Protection Quality of Security Enhanced Operating Systems</vt:lpstr>
      <vt:lpstr>Contents </vt:lpstr>
      <vt:lpstr>Funny</vt:lpstr>
      <vt:lpstr>Abstract </vt:lpstr>
      <vt:lpstr>The Model of Penetration</vt:lpstr>
      <vt:lpstr>Introduction (1/2) </vt:lpstr>
      <vt:lpstr>Introduction (2/2) </vt:lpstr>
      <vt:lpstr>Background and related work (1/3)</vt:lpstr>
      <vt:lpstr>Background and related work (2/3)</vt:lpstr>
      <vt:lpstr>Background and related work (3/3)</vt:lpstr>
      <vt:lpstr>Overview of Approach</vt:lpstr>
      <vt:lpstr>Overview of Approach</vt:lpstr>
      <vt:lpstr>VulSAN (Vulnerability Surface ANalyzer)</vt:lpstr>
      <vt:lpstr>Host Attack Graph Generator &amp; Analyzer</vt:lpstr>
      <vt:lpstr>Host attack graph &amp; minimal attack path</vt:lpstr>
      <vt:lpstr>Comparing SELinux with AppArmor</vt:lpstr>
      <vt:lpstr>Define the State &amp; sample penetration</vt:lpstr>
      <vt:lpstr>SELinux vs. AppArmor vs. DAC only on Ubuntu 8.04</vt:lpstr>
      <vt:lpstr>SELinux vs. AppArmor</vt:lpstr>
      <vt:lpstr>Conclusion </vt:lpstr>
      <vt:lpstr>Ref.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ys</dc:creator>
  <cp:lastModifiedBy>ys</cp:lastModifiedBy>
  <cp:revision>675</cp:revision>
  <dcterms:created xsi:type="dcterms:W3CDTF">2013-07-02T11:59:48Z</dcterms:created>
  <dcterms:modified xsi:type="dcterms:W3CDTF">2015-05-25T15:02:59Z</dcterms:modified>
</cp:coreProperties>
</file>