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notesMasterIdLst>
    <p:notesMasterId r:id="rId16"/>
  </p:notesMasterIdLst>
  <p:handoutMasterIdLst>
    <p:handoutMasterId r:id="rId17"/>
  </p:handoutMasterIdLst>
  <p:sldIdLst>
    <p:sldId id="318" r:id="rId2"/>
    <p:sldId id="323" r:id="rId3"/>
    <p:sldId id="308" r:id="rId4"/>
    <p:sldId id="325" r:id="rId5"/>
    <p:sldId id="326" r:id="rId6"/>
    <p:sldId id="327" r:id="rId7"/>
    <p:sldId id="328" r:id="rId8"/>
    <p:sldId id="324" r:id="rId9"/>
    <p:sldId id="329" r:id="rId10"/>
    <p:sldId id="331" r:id="rId11"/>
    <p:sldId id="332" r:id="rId12"/>
    <p:sldId id="333" r:id="rId13"/>
    <p:sldId id="335" r:id="rId14"/>
    <p:sldId id="330" r:id="rId15"/>
  </p:sldIdLst>
  <p:sldSz cx="9144000" cy="6858000" type="screen4x3"/>
  <p:notesSz cx="6781800" cy="99266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83B3"/>
    <a:srgbClr val="A1C064"/>
    <a:srgbClr val="E4E4E4"/>
    <a:srgbClr val="E6E6E6"/>
    <a:srgbClr val="E8E8E8"/>
    <a:srgbClr val="8166A2"/>
    <a:srgbClr val="9B85B5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보통 스타일 2 - 강조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보통 스타일 2 - 강조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보통 스타일 2 - 강조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54" autoAdjust="0"/>
    <p:restoredTop sz="91187" autoAdjust="0"/>
  </p:normalViewPr>
  <p:slideViewPr>
    <p:cSldViewPr>
      <p:cViewPr varScale="1">
        <p:scale>
          <a:sx n="121" d="100"/>
          <a:sy n="121" d="100"/>
        </p:scale>
        <p:origin x="1242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3" d="100"/>
          <a:sy n="93" d="100"/>
        </p:scale>
        <p:origin x="2874" y="72"/>
      </p:cViewPr>
      <p:guideLst/>
    </p:cSldViewPr>
  </p:notes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84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굴림" pitchFamily="50" charset="-127"/>
                <a:ea typeface="굴림" pitchFamily="50" charset="-127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41750" y="0"/>
            <a:ext cx="29384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굴림" pitchFamily="50" charset="-127"/>
                <a:ea typeface="굴림" pitchFamily="50" charset="-127"/>
              </a:defRPr>
            </a:lvl1pPr>
          </a:lstStyle>
          <a:p>
            <a:pPr>
              <a:defRPr/>
            </a:pPr>
            <a:fld id="{7A459B48-3329-4E6A-B769-01A90DDA685A}" type="datetimeFigureOut">
              <a:rPr lang="ko-KR" altLang="en-US"/>
              <a:pPr>
                <a:defRPr/>
              </a:pPr>
              <a:t>2015-09-08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3846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굴림" pitchFamily="50" charset="-127"/>
                <a:ea typeface="굴림" pitchFamily="50" charset="-127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41750" y="9428163"/>
            <a:ext cx="293846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굴림" pitchFamily="50" charset="-127"/>
                <a:ea typeface="굴림" pitchFamily="50" charset="-127"/>
              </a:defRPr>
            </a:lvl1pPr>
          </a:lstStyle>
          <a:p>
            <a:pPr>
              <a:defRPr/>
            </a:pPr>
            <a:fld id="{F297AD0B-A189-4802-B48F-69165A833B1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258672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84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굴림" pitchFamily="50" charset="-127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1750" y="0"/>
            <a:ext cx="29384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굴림" pitchFamily="50" charset="-127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9638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7863" y="4714875"/>
            <a:ext cx="54260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38463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굴림" pitchFamily="50" charset="-127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1750" y="9428163"/>
            <a:ext cx="2938463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굴림" pitchFamily="50" charset="-127"/>
                <a:ea typeface="굴림" pitchFamily="50" charset="-127"/>
              </a:defRPr>
            </a:lvl1pPr>
          </a:lstStyle>
          <a:p>
            <a:pPr>
              <a:defRPr/>
            </a:pPr>
            <a:fld id="{A94E292F-6EEF-4EFC-9734-BC1F8EA107AF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01418720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9pPr>
          </a:lstStyle>
          <a:p>
            <a:pPr eaLnBrk="1" hangingPunct="1"/>
            <a:fld id="{4811B66D-28FC-48E0-B5F7-95C0A20E72F7}" type="slidenum">
              <a:rPr lang="en-US" altLang="ko-KR" smtClean="0"/>
              <a:pPr eaLnBrk="1" hangingPunct="1"/>
              <a:t>1</a:t>
            </a:fld>
            <a:endParaRPr lang="en-US" altLang="ko-KR" dirty="0" smtClean="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30275" y="741363"/>
            <a:ext cx="4937125" cy="3702050"/>
          </a:xfrm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ko-KR" altLang="ko-KR" dirty="0" smtClean="0">
              <a:latin typeface="굴림" charset="-127"/>
              <a:ea typeface="굴림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01710874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5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en-US" dirty="0" smtClean="0"/>
          </a:p>
        </p:txBody>
      </p:sp>
      <p:sp>
        <p:nvSpPr>
          <p:cNvPr id="18436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>
              <a:spcBef>
                <a:spcPct val="0"/>
              </a:spcBef>
            </a:pPr>
            <a:fld id="{BB1F4C34-B69A-4292-B5C7-29BAB0F9A92F}" type="slidenum">
              <a:rPr lang="en-US" altLang="ko-KR" smtClean="0"/>
              <a:pPr>
                <a:spcBef>
                  <a:spcPct val="0"/>
                </a:spcBef>
              </a:pPr>
              <a:t>10</a:t>
            </a:fld>
            <a:endParaRPr lang="en-US" altLang="ko-KR" smtClean="0"/>
          </a:p>
        </p:txBody>
      </p:sp>
    </p:spTree>
    <p:extLst>
      <p:ext uri="{BB962C8B-B14F-4D97-AF65-F5344CB8AC3E}">
        <p14:creationId xmlns:p14="http://schemas.microsoft.com/office/powerpoint/2010/main" val="142506592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5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en-US" smtClean="0"/>
          </a:p>
        </p:txBody>
      </p:sp>
      <p:sp>
        <p:nvSpPr>
          <p:cNvPr id="18436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>
              <a:spcBef>
                <a:spcPct val="0"/>
              </a:spcBef>
            </a:pPr>
            <a:fld id="{BB1F4C34-B69A-4292-B5C7-29BAB0F9A92F}" type="slidenum">
              <a:rPr lang="en-US" altLang="ko-KR" smtClean="0"/>
              <a:pPr>
                <a:spcBef>
                  <a:spcPct val="0"/>
                </a:spcBef>
              </a:pPr>
              <a:t>11</a:t>
            </a:fld>
            <a:endParaRPr lang="en-US" altLang="ko-KR" smtClean="0"/>
          </a:p>
        </p:txBody>
      </p:sp>
    </p:spTree>
    <p:extLst>
      <p:ext uri="{BB962C8B-B14F-4D97-AF65-F5344CB8AC3E}">
        <p14:creationId xmlns:p14="http://schemas.microsoft.com/office/powerpoint/2010/main" val="142506592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5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en-US" smtClean="0"/>
          </a:p>
        </p:txBody>
      </p:sp>
      <p:sp>
        <p:nvSpPr>
          <p:cNvPr id="18436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>
              <a:spcBef>
                <a:spcPct val="0"/>
              </a:spcBef>
            </a:pPr>
            <a:fld id="{BB1F4C34-B69A-4292-B5C7-29BAB0F9A92F}" type="slidenum">
              <a:rPr lang="en-US" altLang="ko-KR" smtClean="0"/>
              <a:pPr>
                <a:spcBef>
                  <a:spcPct val="0"/>
                </a:spcBef>
              </a:pPr>
              <a:t>12</a:t>
            </a:fld>
            <a:endParaRPr lang="en-US" altLang="ko-KR" smtClean="0"/>
          </a:p>
        </p:txBody>
      </p:sp>
    </p:spTree>
    <p:extLst>
      <p:ext uri="{BB962C8B-B14F-4D97-AF65-F5344CB8AC3E}">
        <p14:creationId xmlns:p14="http://schemas.microsoft.com/office/powerpoint/2010/main" val="142506592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5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en-US" smtClean="0"/>
          </a:p>
        </p:txBody>
      </p:sp>
      <p:sp>
        <p:nvSpPr>
          <p:cNvPr id="18436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>
              <a:spcBef>
                <a:spcPct val="0"/>
              </a:spcBef>
            </a:pPr>
            <a:fld id="{BB1F4C34-B69A-4292-B5C7-29BAB0F9A92F}" type="slidenum">
              <a:rPr lang="en-US" altLang="ko-KR" smtClean="0"/>
              <a:pPr>
                <a:spcBef>
                  <a:spcPct val="0"/>
                </a:spcBef>
              </a:pPr>
              <a:t>13</a:t>
            </a:fld>
            <a:endParaRPr lang="en-US" altLang="ko-KR" smtClean="0"/>
          </a:p>
        </p:txBody>
      </p:sp>
    </p:spTree>
    <p:extLst>
      <p:ext uri="{BB962C8B-B14F-4D97-AF65-F5344CB8AC3E}">
        <p14:creationId xmlns:p14="http://schemas.microsoft.com/office/powerpoint/2010/main" val="142506592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5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en-US" smtClean="0"/>
          </a:p>
        </p:txBody>
      </p:sp>
      <p:sp>
        <p:nvSpPr>
          <p:cNvPr id="18436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>
              <a:spcBef>
                <a:spcPct val="0"/>
              </a:spcBef>
            </a:pPr>
            <a:fld id="{BB1F4C34-B69A-4292-B5C7-29BAB0F9A92F}" type="slidenum">
              <a:rPr lang="en-US" altLang="ko-KR" smtClean="0"/>
              <a:pPr>
                <a:spcBef>
                  <a:spcPct val="0"/>
                </a:spcBef>
              </a:pPr>
              <a:t>14</a:t>
            </a:fld>
            <a:endParaRPr lang="en-US" altLang="ko-KR" smtClean="0"/>
          </a:p>
        </p:txBody>
      </p:sp>
    </p:spTree>
    <p:extLst>
      <p:ext uri="{BB962C8B-B14F-4D97-AF65-F5344CB8AC3E}">
        <p14:creationId xmlns:p14="http://schemas.microsoft.com/office/powerpoint/2010/main" val="14250659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5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en-US" smtClean="0"/>
          </a:p>
        </p:txBody>
      </p:sp>
      <p:sp>
        <p:nvSpPr>
          <p:cNvPr id="18436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>
              <a:spcBef>
                <a:spcPct val="0"/>
              </a:spcBef>
            </a:pPr>
            <a:fld id="{BB1F4C34-B69A-4292-B5C7-29BAB0F9A92F}" type="slidenum">
              <a:rPr lang="en-US" altLang="ko-KR" smtClean="0"/>
              <a:pPr>
                <a:spcBef>
                  <a:spcPct val="0"/>
                </a:spcBef>
              </a:pPr>
              <a:t>2</a:t>
            </a:fld>
            <a:endParaRPr lang="en-US" altLang="ko-KR" smtClean="0"/>
          </a:p>
        </p:txBody>
      </p:sp>
    </p:spTree>
    <p:extLst>
      <p:ext uri="{BB962C8B-B14F-4D97-AF65-F5344CB8AC3E}">
        <p14:creationId xmlns:p14="http://schemas.microsoft.com/office/powerpoint/2010/main" val="20723593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5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en-US" smtClean="0"/>
          </a:p>
        </p:txBody>
      </p:sp>
      <p:sp>
        <p:nvSpPr>
          <p:cNvPr id="18436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>
              <a:spcBef>
                <a:spcPct val="0"/>
              </a:spcBef>
            </a:pPr>
            <a:fld id="{BB1F4C34-B69A-4292-B5C7-29BAB0F9A92F}" type="slidenum">
              <a:rPr lang="en-US" altLang="ko-KR" smtClean="0"/>
              <a:pPr>
                <a:spcBef>
                  <a:spcPct val="0"/>
                </a:spcBef>
              </a:pPr>
              <a:t>3</a:t>
            </a:fld>
            <a:endParaRPr lang="en-US" altLang="ko-KR" smtClean="0"/>
          </a:p>
        </p:txBody>
      </p:sp>
    </p:spTree>
    <p:extLst>
      <p:ext uri="{BB962C8B-B14F-4D97-AF65-F5344CB8AC3E}">
        <p14:creationId xmlns:p14="http://schemas.microsoft.com/office/powerpoint/2010/main" val="14250659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5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en-US" smtClean="0"/>
          </a:p>
        </p:txBody>
      </p:sp>
      <p:sp>
        <p:nvSpPr>
          <p:cNvPr id="18436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>
              <a:spcBef>
                <a:spcPct val="0"/>
              </a:spcBef>
            </a:pPr>
            <a:fld id="{BB1F4C34-B69A-4292-B5C7-29BAB0F9A92F}" type="slidenum">
              <a:rPr lang="en-US" altLang="ko-KR" smtClean="0"/>
              <a:pPr>
                <a:spcBef>
                  <a:spcPct val="0"/>
                </a:spcBef>
              </a:pPr>
              <a:t>4</a:t>
            </a:fld>
            <a:endParaRPr lang="en-US" altLang="ko-KR" smtClean="0"/>
          </a:p>
        </p:txBody>
      </p:sp>
    </p:spTree>
    <p:extLst>
      <p:ext uri="{BB962C8B-B14F-4D97-AF65-F5344CB8AC3E}">
        <p14:creationId xmlns:p14="http://schemas.microsoft.com/office/powerpoint/2010/main" val="14250659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5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en-US" smtClean="0"/>
          </a:p>
        </p:txBody>
      </p:sp>
      <p:sp>
        <p:nvSpPr>
          <p:cNvPr id="18436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>
              <a:spcBef>
                <a:spcPct val="0"/>
              </a:spcBef>
            </a:pPr>
            <a:fld id="{BB1F4C34-B69A-4292-B5C7-29BAB0F9A92F}" type="slidenum">
              <a:rPr lang="en-US" altLang="ko-KR" smtClean="0"/>
              <a:pPr>
                <a:spcBef>
                  <a:spcPct val="0"/>
                </a:spcBef>
              </a:pPr>
              <a:t>5</a:t>
            </a:fld>
            <a:endParaRPr lang="en-US" altLang="ko-KR" smtClean="0"/>
          </a:p>
        </p:txBody>
      </p:sp>
    </p:spTree>
    <p:extLst>
      <p:ext uri="{BB962C8B-B14F-4D97-AF65-F5344CB8AC3E}">
        <p14:creationId xmlns:p14="http://schemas.microsoft.com/office/powerpoint/2010/main" val="142506592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5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en-US" smtClean="0"/>
          </a:p>
        </p:txBody>
      </p:sp>
      <p:sp>
        <p:nvSpPr>
          <p:cNvPr id="18436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>
              <a:spcBef>
                <a:spcPct val="0"/>
              </a:spcBef>
            </a:pPr>
            <a:fld id="{BB1F4C34-B69A-4292-B5C7-29BAB0F9A92F}" type="slidenum">
              <a:rPr lang="en-US" altLang="ko-KR" smtClean="0"/>
              <a:pPr>
                <a:spcBef>
                  <a:spcPct val="0"/>
                </a:spcBef>
              </a:pPr>
              <a:t>6</a:t>
            </a:fld>
            <a:endParaRPr lang="en-US" altLang="ko-KR" smtClean="0"/>
          </a:p>
        </p:txBody>
      </p:sp>
    </p:spTree>
    <p:extLst>
      <p:ext uri="{BB962C8B-B14F-4D97-AF65-F5344CB8AC3E}">
        <p14:creationId xmlns:p14="http://schemas.microsoft.com/office/powerpoint/2010/main" val="142506592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5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en-US" smtClean="0"/>
          </a:p>
        </p:txBody>
      </p:sp>
      <p:sp>
        <p:nvSpPr>
          <p:cNvPr id="18436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>
              <a:spcBef>
                <a:spcPct val="0"/>
              </a:spcBef>
            </a:pPr>
            <a:fld id="{BB1F4C34-B69A-4292-B5C7-29BAB0F9A92F}" type="slidenum">
              <a:rPr lang="en-US" altLang="ko-KR" smtClean="0"/>
              <a:pPr>
                <a:spcBef>
                  <a:spcPct val="0"/>
                </a:spcBef>
              </a:pPr>
              <a:t>7</a:t>
            </a:fld>
            <a:endParaRPr lang="en-US" altLang="ko-KR" smtClean="0"/>
          </a:p>
        </p:txBody>
      </p:sp>
    </p:spTree>
    <p:extLst>
      <p:ext uri="{BB962C8B-B14F-4D97-AF65-F5344CB8AC3E}">
        <p14:creationId xmlns:p14="http://schemas.microsoft.com/office/powerpoint/2010/main" val="142506592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5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en-US" smtClean="0"/>
          </a:p>
        </p:txBody>
      </p:sp>
      <p:sp>
        <p:nvSpPr>
          <p:cNvPr id="18436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>
              <a:spcBef>
                <a:spcPct val="0"/>
              </a:spcBef>
            </a:pPr>
            <a:fld id="{BB1F4C34-B69A-4292-B5C7-29BAB0F9A92F}" type="slidenum">
              <a:rPr lang="en-US" altLang="ko-KR" smtClean="0"/>
              <a:pPr>
                <a:spcBef>
                  <a:spcPct val="0"/>
                </a:spcBef>
              </a:pPr>
              <a:t>8</a:t>
            </a:fld>
            <a:endParaRPr lang="en-US" altLang="ko-KR" smtClean="0"/>
          </a:p>
        </p:txBody>
      </p:sp>
    </p:spTree>
    <p:extLst>
      <p:ext uri="{BB962C8B-B14F-4D97-AF65-F5344CB8AC3E}">
        <p14:creationId xmlns:p14="http://schemas.microsoft.com/office/powerpoint/2010/main" val="62476296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5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en-US" dirty="0" smtClean="0"/>
          </a:p>
        </p:txBody>
      </p:sp>
      <p:sp>
        <p:nvSpPr>
          <p:cNvPr id="18436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>
              <a:spcBef>
                <a:spcPct val="0"/>
              </a:spcBef>
            </a:pPr>
            <a:fld id="{BB1F4C34-B69A-4292-B5C7-29BAB0F9A92F}" type="slidenum">
              <a:rPr lang="en-US" altLang="ko-KR" smtClean="0"/>
              <a:pPr>
                <a:spcBef>
                  <a:spcPct val="0"/>
                </a:spcBef>
              </a:pPr>
              <a:t>9</a:t>
            </a:fld>
            <a:endParaRPr lang="en-US" altLang="ko-KR" smtClean="0"/>
          </a:p>
        </p:txBody>
      </p:sp>
    </p:spTree>
    <p:extLst>
      <p:ext uri="{BB962C8B-B14F-4D97-AF65-F5344CB8AC3E}">
        <p14:creationId xmlns:p14="http://schemas.microsoft.com/office/powerpoint/2010/main" val="14250659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1.png"/><Relationship Id="rId4" Type="http://schemas.openxmlformats.org/officeDocument/2006/relationships/image" Target="../media/image4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1341438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0"/>
                  <a:invGamma/>
                </a:schemeClr>
              </a:gs>
              <a:gs pos="100000">
                <a:schemeClr val="accent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-1588" y="1628775"/>
            <a:ext cx="261938" cy="5238750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0"/>
                  <a:invGamma/>
                </a:schemeClr>
              </a:gs>
              <a:gs pos="100000">
                <a:schemeClr val="accent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 flipH="1" flipV="1">
            <a:off x="0" y="1309688"/>
            <a:ext cx="8748713" cy="319087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0"/>
                  <a:invGamma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8288338" y="958850"/>
            <a:ext cx="857250" cy="666750"/>
          </a:xfrm>
          <a:prstGeom prst="ellipse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pic>
        <p:nvPicPr>
          <p:cNvPr id="8" name="Picture 87" descr="da141077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588" y="-1588"/>
            <a:ext cx="2206626" cy="128270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9" name="Picture 88" descr="kpggv20039s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2222500" y="-1588"/>
            <a:ext cx="2301875" cy="128587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" name="Picture 89" descr="kpggv16071s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00563" y="0"/>
            <a:ext cx="2262187" cy="12858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1" name="Text Box 91"/>
          <p:cNvSpPr txBox="1">
            <a:spLocks noChangeArrowheads="1"/>
          </p:cNvSpPr>
          <p:nvPr/>
        </p:nvSpPr>
        <p:spPr bwMode="auto">
          <a:xfrm>
            <a:off x="6875463" y="44450"/>
            <a:ext cx="2233612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ko-KR" sz="1500" smtClean="0">
                <a:solidFill>
                  <a:srgbClr val="DBEEF4"/>
                </a:solidFill>
                <a:latin typeface="Arial" charset="0"/>
              </a:rPr>
              <a:t>Embedded System Lab.</a:t>
            </a:r>
          </a:p>
        </p:txBody>
      </p:sp>
      <p:sp>
        <p:nvSpPr>
          <p:cNvPr id="12" name="Text Box 91"/>
          <p:cNvSpPr txBox="1">
            <a:spLocks noChangeArrowheads="1"/>
          </p:cNvSpPr>
          <p:nvPr userDrawn="1"/>
        </p:nvSpPr>
        <p:spPr bwMode="auto">
          <a:xfrm>
            <a:off x="6124575" y="6394450"/>
            <a:ext cx="2233613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ko-KR" sz="1500" smtClean="0">
                <a:solidFill>
                  <a:schemeClr val="tx2"/>
                </a:solidFill>
                <a:latin typeface="Arial" charset="0"/>
              </a:rPr>
              <a:t>Embedded System Lab.</a:t>
            </a:r>
          </a:p>
        </p:txBody>
      </p:sp>
      <p:pic>
        <p:nvPicPr>
          <p:cNvPr id="13" name="Picture 2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8650" y="6310313"/>
            <a:ext cx="895350" cy="404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51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914400" y="5319210"/>
            <a:ext cx="7340600" cy="533400"/>
          </a:xfrm>
        </p:spPr>
        <p:txBody>
          <a:bodyPr anchor="b"/>
          <a:lstStyle>
            <a:lvl1pPr marL="0" indent="0" algn="ctr">
              <a:buFont typeface="Wingdings" pitchFamily="2" charset="2"/>
              <a:buNone/>
              <a:defRPr>
                <a:latin typeface="굴림" pitchFamily="50" charset="-127"/>
              </a:defRPr>
            </a:lvl1pPr>
          </a:lstStyle>
          <a:p>
            <a:r>
              <a:rPr lang="ko-KR" altLang="en-US" dirty="0" smtClean="0"/>
              <a:t>마스터 부제목 스타일 편집</a:t>
            </a:r>
            <a:endParaRPr lang="ko-KR" altLang="en-US" dirty="0"/>
          </a:p>
        </p:txBody>
      </p:sp>
      <p:sp>
        <p:nvSpPr>
          <p:cNvPr id="6156" name="Rectangle 12"/>
          <p:cNvSpPr>
            <a:spLocks noGrp="1" noChangeArrowheads="1"/>
          </p:cNvSpPr>
          <p:nvPr>
            <p:ph type="ctrTitle" sz="quarter"/>
          </p:nvPr>
        </p:nvSpPr>
        <p:spPr bwMode="auto">
          <a:xfrm>
            <a:off x="900113" y="2492375"/>
            <a:ext cx="7315200" cy="1143000"/>
          </a:xfrm>
        </p:spPr>
        <p:txBody>
          <a:bodyPr anchor="ctr"/>
          <a:lstStyle>
            <a:lvl1pPr algn="ctr">
              <a:defRPr sz="4400" b="1">
                <a:solidFill>
                  <a:schemeClr val="accent1"/>
                </a:solidFill>
              </a:defRPr>
            </a:lvl1pPr>
          </a:lstStyle>
          <a:p>
            <a:r>
              <a:rPr lang="ko-KR" altLang="en-US" dirty="0" smtClean="0"/>
              <a:t>마스터 제목 스타일 편집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81266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xfrm>
            <a:off x="7010400" y="6553200"/>
            <a:ext cx="1905000" cy="304800"/>
          </a:xfrm>
          <a:prstGeom prst="rect">
            <a:avLst/>
          </a:prstGeom>
        </p:spPr>
        <p:txBody>
          <a:bodyPr/>
          <a:lstStyle>
            <a:lvl1pPr>
              <a:defRPr>
                <a:latin typeface="굴림" pitchFamily="50" charset="-127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116888" y="6256338"/>
            <a:ext cx="982662" cy="274637"/>
          </a:xfrm>
          <a:prstGeom prst="rect">
            <a:avLst/>
          </a:prstGeom>
        </p:spPr>
        <p:txBody>
          <a:bodyPr/>
          <a:lstStyle>
            <a:lvl1pPr>
              <a:defRPr>
                <a:latin typeface="굴림" pitchFamily="50" charset="-127"/>
                <a:ea typeface="굴림" pitchFamily="50" charset="-127"/>
              </a:defRPr>
            </a:lvl1pPr>
          </a:lstStyle>
          <a:p>
            <a:pPr>
              <a:defRPr/>
            </a:pPr>
            <a:fld id="{055C75BD-8963-4A81-B41F-CC4158AC73A5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45581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757988" y="928670"/>
            <a:ext cx="2168525" cy="542926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250825" y="928670"/>
            <a:ext cx="6354763" cy="542926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 dirty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xfrm>
            <a:off x="7010400" y="6553200"/>
            <a:ext cx="1905000" cy="304800"/>
          </a:xfrm>
          <a:prstGeom prst="rect">
            <a:avLst/>
          </a:prstGeom>
        </p:spPr>
        <p:txBody>
          <a:bodyPr/>
          <a:lstStyle>
            <a:lvl1pPr>
              <a:defRPr>
                <a:latin typeface="굴림" pitchFamily="50" charset="-127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116888" y="6256338"/>
            <a:ext cx="982662" cy="274637"/>
          </a:xfrm>
          <a:prstGeom prst="rect">
            <a:avLst/>
          </a:prstGeom>
        </p:spPr>
        <p:txBody>
          <a:bodyPr/>
          <a:lstStyle>
            <a:lvl1pPr>
              <a:defRPr>
                <a:latin typeface="굴림" pitchFamily="50" charset="-127"/>
                <a:ea typeface="굴림" pitchFamily="50" charset="-127"/>
              </a:defRPr>
            </a:lvl1pPr>
          </a:lstStyle>
          <a:p>
            <a:pPr>
              <a:defRPr/>
            </a:pPr>
            <a:fld id="{7A52CA2D-330B-41A0-B621-5AC86AC893AC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0216632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28596" y="1071546"/>
            <a:ext cx="8429684" cy="521497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ko-KR" altLang="en-US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xfrm>
            <a:off x="2786063" y="6553200"/>
            <a:ext cx="2895600" cy="3048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 dirty="0"/>
          </a:p>
        </p:txBody>
      </p:sp>
      <p:sp>
        <p:nvSpPr>
          <p:cNvPr id="7" name="제목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731126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xfrm>
            <a:off x="7010400" y="6553200"/>
            <a:ext cx="1905000" cy="304800"/>
          </a:xfrm>
          <a:prstGeom prst="rect">
            <a:avLst/>
          </a:prstGeom>
        </p:spPr>
        <p:txBody>
          <a:bodyPr/>
          <a:lstStyle>
            <a:lvl1pPr>
              <a:defRPr>
                <a:latin typeface="굴림" pitchFamily="50" charset="-127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116888" y="6256338"/>
            <a:ext cx="982662" cy="274637"/>
          </a:xfrm>
          <a:prstGeom prst="rect">
            <a:avLst/>
          </a:prstGeom>
        </p:spPr>
        <p:txBody>
          <a:bodyPr/>
          <a:lstStyle>
            <a:lvl1pPr>
              <a:defRPr>
                <a:latin typeface="굴림" pitchFamily="50" charset="-127"/>
                <a:ea typeface="굴림" pitchFamily="50" charset="-127"/>
              </a:defRPr>
            </a:lvl1pPr>
          </a:lstStyle>
          <a:p>
            <a:pPr>
              <a:defRPr/>
            </a:pPr>
            <a:fld id="{9135E7F7-48CA-4D93-BB18-45A329E2D526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6617706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68313" y="981075"/>
            <a:ext cx="4152900" cy="53768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773613" y="981075"/>
            <a:ext cx="4152900" cy="53768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xfrm>
            <a:off x="7010400" y="6553200"/>
            <a:ext cx="1905000" cy="304800"/>
          </a:xfrm>
          <a:prstGeom prst="rect">
            <a:avLst/>
          </a:prstGeom>
        </p:spPr>
        <p:txBody>
          <a:bodyPr/>
          <a:lstStyle>
            <a:lvl1pPr>
              <a:defRPr>
                <a:latin typeface="굴림" pitchFamily="50" charset="-127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116888" y="6256338"/>
            <a:ext cx="982662" cy="274637"/>
          </a:xfrm>
          <a:prstGeom prst="rect">
            <a:avLst/>
          </a:prstGeom>
        </p:spPr>
        <p:txBody>
          <a:bodyPr/>
          <a:lstStyle>
            <a:lvl1pPr>
              <a:defRPr>
                <a:latin typeface="굴림" pitchFamily="50" charset="-127"/>
                <a:ea typeface="굴림" pitchFamily="50" charset="-127"/>
              </a:defRPr>
            </a:lvl1pPr>
          </a:lstStyle>
          <a:p>
            <a:pPr>
              <a:defRPr/>
            </a:pPr>
            <a:fld id="{A55DFDEC-81B2-4007-A528-D3BE6E6F092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5192850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>
          <a:xfrm>
            <a:off x="7010400" y="6553200"/>
            <a:ext cx="1905000" cy="304800"/>
          </a:xfrm>
          <a:prstGeom prst="rect">
            <a:avLst/>
          </a:prstGeom>
        </p:spPr>
        <p:txBody>
          <a:bodyPr/>
          <a:lstStyle>
            <a:lvl1pPr>
              <a:defRPr>
                <a:latin typeface="굴림" pitchFamily="50" charset="-127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116888" y="6256338"/>
            <a:ext cx="982662" cy="274637"/>
          </a:xfrm>
          <a:prstGeom prst="rect">
            <a:avLst/>
          </a:prstGeom>
        </p:spPr>
        <p:txBody>
          <a:bodyPr/>
          <a:lstStyle>
            <a:lvl1pPr>
              <a:defRPr>
                <a:latin typeface="굴림" pitchFamily="50" charset="-127"/>
                <a:ea typeface="굴림" pitchFamily="50" charset="-127"/>
              </a:defRPr>
            </a:lvl1pPr>
          </a:lstStyle>
          <a:p>
            <a:pPr>
              <a:defRPr/>
            </a:pPr>
            <a:fld id="{C64C4DF9-C3D2-468A-A9F2-4D722CF785A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751695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xfrm>
            <a:off x="7010400" y="6553200"/>
            <a:ext cx="1905000" cy="304800"/>
          </a:xfrm>
          <a:prstGeom prst="rect">
            <a:avLst/>
          </a:prstGeom>
        </p:spPr>
        <p:txBody>
          <a:bodyPr/>
          <a:lstStyle>
            <a:lvl1pPr>
              <a:defRPr>
                <a:latin typeface="굴림" pitchFamily="50" charset="-127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116888" y="6256338"/>
            <a:ext cx="982662" cy="274637"/>
          </a:xfrm>
          <a:prstGeom prst="rect">
            <a:avLst/>
          </a:prstGeom>
        </p:spPr>
        <p:txBody>
          <a:bodyPr/>
          <a:lstStyle>
            <a:lvl1pPr>
              <a:defRPr>
                <a:latin typeface="굴림" pitchFamily="50" charset="-127"/>
                <a:ea typeface="굴림" pitchFamily="50" charset="-127"/>
              </a:defRPr>
            </a:lvl1pPr>
          </a:lstStyle>
          <a:p>
            <a:pPr>
              <a:defRPr/>
            </a:pPr>
            <a:fld id="{3C92BABB-9BD6-41B8-9DEC-D1885EB3108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9744865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sz="half" idx="10"/>
          </p:nvPr>
        </p:nvSpPr>
        <p:spPr>
          <a:xfrm>
            <a:off x="7010400" y="6553200"/>
            <a:ext cx="1905000" cy="304800"/>
          </a:xfrm>
          <a:prstGeom prst="rect">
            <a:avLst/>
          </a:prstGeom>
        </p:spPr>
        <p:txBody>
          <a:bodyPr/>
          <a:lstStyle>
            <a:lvl1pPr>
              <a:defRPr>
                <a:latin typeface="굴림" pitchFamily="50" charset="-127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116888" y="6256338"/>
            <a:ext cx="982662" cy="274637"/>
          </a:xfrm>
          <a:prstGeom prst="rect">
            <a:avLst/>
          </a:prstGeom>
        </p:spPr>
        <p:txBody>
          <a:bodyPr/>
          <a:lstStyle>
            <a:lvl1pPr>
              <a:defRPr>
                <a:latin typeface="굴림" pitchFamily="50" charset="-127"/>
                <a:ea typeface="굴림" pitchFamily="50" charset="-127"/>
              </a:defRPr>
            </a:lvl1pPr>
          </a:lstStyle>
          <a:p>
            <a:pPr>
              <a:defRPr/>
            </a:pPr>
            <a:fld id="{B358B4EB-2BD6-4BF9-A30C-1343BAD10B0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8138782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xfrm>
            <a:off x="7010400" y="6553200"/>
            <a:ext cx="1905000" cy="304800"/>
          </a:xfrm>
          <a:prstGeom prst="rect">
            <a:avLst/>
          </a:prstGeom>
        </p:spPr>
        <p:txBody>
          <a:bodyPr/>
          <a:lstStyle>
            <a:lvl1pPr>
              <a:defRPr>
                <a:latin typeface="굴림" pitchFamily="50" charset="-127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116888" y="6256338"/>
            <a:ext cx="982662" cy="274637"/>
          </a:xfrm>
          <a:prstGeom prst="rect">
            <a:avLst/>
          </a:prstGeom>
        </p:spPr>
        <p:txBody>
          <a:bodyPr/>
          <a:lstStyle>
            <a:lvl1pPr>
              <a:defRPr>
                <a:latin typeface="굴림" pitchFamily="50" charset="-127"/>
                <a:ea typeface="굴림" pitchFamily="50" charset="-127"/>
              </a:defRPr>
            </a:lvl1pPr>
          </a:lstStyle>
          <a:p>
            <a:pPr>
              <a:defRPr/>
            </a:pPr>
            <a:fld id="{2C7E63B0-7E00-4AA9-8B22-FEC3B409B85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2464637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ko-KR" altLang="en-US" noProof="0" smtClean="0"/>
              <a:t>그림을 추가하려면 아이콘을 클릭하십시오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xfrm>
            <a:off x="7010400" y="6553200"/>
            <a:ext cx="1905000" cy="304800"/>
          </a:xfrm>
          <a:prstGeom prst="rect">
            <a:avLst/>
          </a:prstGeom>
        </p:spPr>
        <p:txBody>
          <a:bodyPr/>
          <a:lstStyle>
            <a:lvl1pPr>
              <a:defRPr>
                <a:latin typeface="굴림" pitchFamily="50" charset="-127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116888" y="6256338"/>
            <a:ext cx="982662" cy="274637"/>
          </a:xfrm>
          <a:prstGeom prst="rect">
            <a:avLst/>
          </a:prstGeom>
        </p:spPr>
        <p:txBody>
          <a:bodyPr/>
          <a:lstStyle>
            <a:lvl1pPr>
              <a:defRPr>
                <a:latin typeface="굴림" pitchFamily="50" charset="-127"/>
                <a:ea typeface="굴림" pitchFamily="50" charset="-127"/>
              </a:defRPr>
            </a:lvl1pPr>
          </a:lstStyle>
          <a:p>
            <a:pPr>
              <a:defRPr/>
            </a:pPr>
            <a:fld id="{B1A5DEB8-8E1B-4718-85D1-EDE0C50E01D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8472101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55913" y="6546850"/>
            <a:ext cx="2895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>
            <a:lvl1pPr>
              <a:defRPr kumimoji="0" sz="1400">
                <a:latin typeface="굴림" pitchFamily="50" charset="-127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027" name="Rectangle 5"/>
          <p:cNvSpPr>
            <a:spLocks noChangeArrowheads="1"/>
          </p:cNvSpPr>
          <p:nvPr/>
        </p:nvSpPr>
        <p:spPr bwMode="auto">
          <a:xfrm>
            <a:off x="0" y="838200"/>
            <a:ext cx="228600" cy="5638800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en-US" altLang="ko-KR" sz="2400">
                <a:latin typeface="Times New Roman" pitchFamily="-48" charset="0"/>
              </a:rPr>
              <a:t> </a:t>
            </a:r>
          </a:p>
        </p:txBody>
      </p:sp>
      <p:sp>
        <p:nvSpPr>
          <p:cNvPr id="1028" name="Rectangle 7"/>
          <p:cNvSpPr>
            <a:spLocks noGrp="1" noChangeArrowheads="1"/>
          </p:cNvSpPr>
          <p:nvPr>
            <p:ph type="title"/>
          </p:nvPr>
        </p:nvSpPr>
        <p:spPr bwMode="white">
          <a:xfrm>
            <a:off x="250825" y="114300"/>
            <a:ext cx="8569325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 </a:t>
            </a:r>
            <a:r>
              <a:rPr lang="en-US" altLang="ko-KR" smtClean="0"/>
              <a:t>abc</a:t>
            </a:r>
          </a:p>
        </p:txBody>
      </p:sp>
      <p:sp>
        <p:nvSpPr>
          <p:cNvPr id="1029" name="Rectangle 9"/>
          <p:cNvSpPr>
            <a:spLocks noChangeArrowheads="1"/>
          </p:cNvSpPr>
          <p:nvPr/>
        </p:nvSpPr>
        <p:spPr bwMode="gray">
          <a:xfrm>
            <a:off x="1071563" y="6500813"/>
            <a:ext cx="5400675" cy="125412"/>
          </a:xfrm>
          <a:prstGeom prst="rect">
            <a:avLst/>
          </a:prstGeom>
          <a:gradFill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0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latinLnBrk="0"/>
            <a:endParaRPr lang="ko-KR" altLang="ko-KR" sz="2400">
              <a:latin typeface="Tahoma" pitchFamily="34" charset="0"/>
            </a:endParaRPr>
          </a:p>
        </p:txBody>
      </p:sp>
      <p:sp>
        <p:nvSpPr>
          <p:cNvPr id="1030" name="Text Box 10"/>
          <p:cNvSpPr txBox="1">
            <a:spLocks noChangeArrowheads="1"/>
          </p:cNvSpPr>
          <p:nvPr/>
        </p:nvSpPr>
        <p:spPr bwMode="auto">
          <a:xfrm>
            <a:off x="104775" y="6353175"/>
            <a:ext cx="10445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endParaRPr lang="ko-KR" altLang="ko-KR" sz="2400" smtClean="0">
              <a:latin typeface="Times New Roman" pitchFamily="-48" charset="0"/>
            </a:endParaRPr>
          </a:p>
        </p:txBody>
      </p:sp>
      <p:sp>
        <p:nvSpPr>
          <p:cNvPr id="1031" name="Rectangle 11"/>
          <p:cNvSpPr>
            <a:spLocks noChangeArrowheads="1"/>
          </p:cNvSpPr>
          <p:nvPr/>
        </p:nvSpPr>
        <p:spPr bwMode="auto">
          <a:xfrm>
            <a:off x="71438" y="6407150"/>
            <a:ext cx="10001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 anchorCtr="1">
            <a:spAutoFit/>
          </a:bodyPr>
          <a:lstStyle/>
          <a:p>
            <a:r>
              <a:rPr kumimoji="0" lang="ko-KR" altLang="en-US" sz="1400" b="1" dirty="0" smtClean="0">
                <a:solidFill>
                  <a:schemeClr val="accent1"/>
                </a:solidFill>
              </a:rPr>
              <a:t>오 명 훈</a:t>
            </a:r>
            <a:endParaRPr kumimoji="0" lang="en-US" altLang="ko-KR" sz="1400" b="1" dirty="0">
              <a:solidFill>
                <a:schemeClr val="accent1"/>
              </a:solidFill>
            </a:endParaRPr>
          </a:p>
        </p:txBody>
      </p:sp>
      <p:sp>
        <p:nvSpPr>
          <p:cNvPr id="1032" name="Rectangle 1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981075"/>
            <a:ext cx="8458200" cy="537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dirty="0" smtClean="0"/>
              <a:t>마스터 텍스트 스타일을 편집합니다 </a:t>
            </a:r>
            <a:r>
              <a:rPr lang="en-US" altLang="ko-KR" dirty="0" err="1" smtClean="0"/>
              <a:t>abc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둘째 수준 </a:t>
            </a:r>
            <a:r>
              <a:rPr lang="en-US" altLang="ko-KR" dirty="0" err="1" smtClean="0"/>
              <a:t>abc</a:t>
            </a:r>
            <a:endParaRPr lang="en-US" altLang="ko-KR" dirty="0" smtClean="0"/>
          </a:p>
          <a:p>
            <a:pPr lvl="2"/>
            <a:r>
              <a:rPr lang="ko-KR" altLang="en-US" dirty="0" smtClean="0"/>
              <a:t>셋째 수준 </a:t>
            </a:r>
            <a:r>
              <a:rPr lang="en-US" altLang="ko-KR" dirty="0" err="1" smtClean="0"/>
              <a:t>abc</a:t>
            </a:r>
            <a:endParaRPr lang="en-US" altLang="ko-KR" dirty="0" smtClean="0"/>
          </a:p>
          <a:p>
            <a:pPr lvl="3"/>
            <a:r>
              <a:rPr lang="ko-KR" altLang="en-US" dirty="0" smtClean="0"/>
              <a:t>넷째 수준 </a:t>
            </a:r>
            <a:r>
              <a:rPr lang="en-US" altLang="ko-KR" dirty="0" err="1" smtClean="0"/>
              <a:t>abc</a:t>
            </a:r>
            <a:endParaRPr lang="en-US" altLang="ko-KR" dirty="0" smtClean="0"/>
          </a:p>
          <a:p>
            <a:pPr lvl="4"/>
            <a:r>
              <a:rPr lang="ko-KR" altLang="en-US" dirty="0" smtClean="0"/>
              <a:t>다섯째 수준 </a:t>
            </a:r>
            <a:r>
              <a:rPr lang="en-US" altLang="ko-KR" dirty="0" err="1" smtClean="0"/>
              <a:t>abc</a:t>
            </a:r>
            <a:endParaRPr lang="en-US" altLang="ko-KR" dirty="0" smtClean="0"/>
          </a:p>
        </p:txBody>
      </p:sp>
      <p:sp>
        <p:nvSpPr>
          <p:cNvPr id="1033" name="Rectangle 5"/>
          <p:cNvSpPr>
            <a:spLocks noChangeArrowheads="1"/>
          </p:cNvSpPr>
          <p:nvPr/>
        </p:nvSpPr>
        <p:spPr bwMode="auto">
          <a:xfrm>
            <a:off x="0" y="838200"/>
            <a:ext cx="228600" cy="5638800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US" altLang="ko-KR" sz="2400">
                <a:latin typeface="Times New Roman" pitchFamily="-48" charset="0"/>
              </a:rPr>
              <a:t> </a:t>
            </a:r>
          </a:p>
        </p:txBody>
      </p:sp>
      <p:sp>
        <p:nvSpPr>
          <p:cNvPr id="12" name="Rectangle 6"/>
          <p:cNvSpPr>
            <a:spLocks noChangeArrowheads="1"/>
          </p:cNvSpPr>
          <p:nvPr/>
        </p:nvSpPr>
        <p:spPr bwMode="auto">
          <a:xfrm>
            <a:off x="0" y="0"/>
            <a:ext cx="9144000" cy="838200"/>
          </a:xfrm>
          <a:prstGeom prst="rect">
            <a:avLst/>
          </a:prstGeom>
          <a:gradFill rotWithShape="0">
            <a:gsLst>
              <a:gs pos="0">
                <a:schemeClr val="accent1"/>
              </a:gs>
              <a:gs pos="100000">
                <a:schemeClr val="accent1">
                  <a:gamma/>
                  <a:shade val="6275"/>
                  <a:invGamma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1036" name="Text Box 91"/>
          <p:cNvSpPr txBox="1">
            <a:spLocks noChangeArrowheads="1"/>
          </p:cNvSpPr>
          <p:nvPr/>
        </p:nvSpPr>
        <p:spPr bwMode="auto">
          <a:xfrm>
            <a:off x="6124575" y="6394450"/>
            <a:ext cx="2233613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ko-KR" sz="1500" smtClean="0">
                <a:solidFill>
                  <a:schemeClr val="tx2"/>
                </a:solidFill>
                <a:latin typeface="Arial" charset="0"/>
              </a:rPr>
              <a:t>Embedded System Lab.</a:t>
            </a:r>
          </a:p>
        </p:txBody>
      </p:sp>
      <p:pic>
        <p:nvPicPr>
          <p:cNvPr id="1037" name="Picture 2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8650" y="6310313"/>
            <a:ext cx="895350" cy="404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7755" r:id="rId1"/>
    <p:sldLayoutId id="2147487756" r:id="rId2"/>
    <p:sldLayoutId id="2147487757" r:id="rId3"/>
    <p:sldLayoutId id="2147487758" r:id="rId4"/>
    <p:sldLayoutId id="2147487759" r:id="rId5"/>
    <p:sldLayoutId id="2147487760" r:id="rId6"/>
    <p:sldLayoutId id="2147487761" r:id="rId7"/>
    <p:sldLayoutId id="2147487762" r:id="rId8"/>
    <p:sldLayoutId id="2147487763" r:id="rId9"/>
    <p:sldLayoutId id="2147487764" r:id="rId10"/>
    <p:sldLayoutId id="2147487765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latinLnBrk="1" hangingPunct="0">
        <a:lnSpc>
          <a:spcPct val="90000"/>
        </a:lnSpc>
        <a:spcBef>
          <a:spcPct val="0"/>
        </a:spcBef>
        <a:spcAft>
          <a:spcPct val="0"/>
        </a:spcAft>
        <a:defRPr kumimoji="1" sz="3400">
          <a:solidFill>
            <a:srgbClr val="DCE6F2"/>
          </a:solidFill>
          <a:latin typeface="+mj-ea"/>
          <a:ea typeface="+mj-ea"/>
          <a:cs typeface="+mj-cs"/>
        </a:defRPr>
      </a:lvl1pPr>
      <a:lvl2pPr algn="l" rtl="0" eaLnBrk="0" fontAlgn="base" latinLnBrk="1" hangingPunct="0">
        <a:lnSpc>
          <a:spcPct val="90000"/>
        </a:lnSpc>
        <a:spcBef>
          <a:spcPct val="0"/>
        </a:spcBef>
        <a:spcAft>
          <a:spcPct val="0"/>
        </a:spcAft>
        <a:defRPr kumimoji="1" sz="3400">
          <a:solidFill>
            <a:srgbClr val="DCE6F2"/>
          </a:solidFill>
          <a:latin typeface="맑은 고딕" pitchFamily="50" charset="-127"/>
          <a:ea typeface="맑은 고딕" pitchFamily="50" charset="-127"/>
        </a:defRPr>
      </a:lvl2pPr>
      <a:lvl3pPr algn="l" rtl="0" eaLnBrk="0" fontAlgn="base" latinLnBrk="1" hangingPunct="0">
        <a:lnSpc>
          <a:spcPct val="90000"/>
        </a:lnSpc>
        <a:spcBef>
          <a:spcPct val="0"/>
        </a:spcBef>
        <a:spcAft>
          <a:spcPct val="0"/>
        </a:spcAft>
        <a:defRPr kumimoji="1" sz="3400">
          <a:solidFill>
            <a:srgbClr val="DCE6F2"/>
          </a:solidFill>
          <a:latin typeface="맑은 고딕" pitchFamily="50" charset="-127"/>
          <a:ea typeface="맑은 고딕" pitchFamily="50" charset="-127"/>
        </a:defRPr>
      </a:lvl3pPr>
      <a:lvl4pPr algn="l" rtl="0" eaLnBrk="0" fontAlgn="base" latinLnBrk="1" hangingPunct="0">
        <a:lnSpc>
          <a:spcPct val="90000"/>
        </a:lnSpc>
        <a:spcBef>
          <a:spcPct val="0"/>
        </a:spcBef>
        <a:spcAft>
          <a:spcPct val="0"/>
        </a:spcAft>
        <a:defRPr kumimoji="1" sz="3400">
          <a:solidFill>
            <a:srgbClr val="DCE6F2"/>
          </a:solidFill>
          <a:latin typeface="맑은 고딕" pitchFamily="50" charset="-127"/>
          <a:ea typeface="맑은 고딕" pitchFamily="50" charset="-127"/>
        </a:defRPr>
      </a:lvl4pPr>
      <a:lvl5pPr algn="l" rtl="0" eaLnBrk="0" fontAlgn="base" latinLnBrk="1" hangingPunct="0">
        <a:lnSpc>
          <a:spcPct val="90000"/>
        </a:lnSpc>
        <a:spcBef>
          <a:spcPct val="0"/>
        </a:spcBef>
        <a:spcAft>
          <a:spcPct val="0"/>
        </a:spcAft>
        <a:defRPr kumimoji="1" sz="3400">
          <a:solidFill>
            <a:srgbClr val="DCE6F2"/>
          </a:solidFill>
          <a:latin typeface="맑은 고딕" pitchFamily="50" charset="-127"/>
          <a:ea typeface="맑은 고딕" pitchFamily="50" charset="-127"/>
        </a:defRPr>
      </a:lvl5pPr>
      <a:lvl6pPr marL="457200" algn="l" rtl="0" eaLnBrk="1" fontAlgn="base" latinLnBrk="1" hangingPunct="1">
        <a:lnSpc>
          <a:spcPct val="90000"/>
        </a:lnSpc>
        <a:spcBef>
          <a:spcPct val="0"/>
        </a:spcBef>
        <a:spcAft>
          <a:spcPct val="0"/>
        </a:spcAft>
        <a:defRPr kumimoji="1" sz="3400">
          <a:solidFill>
            <a:schemeClr val="tx2"/>
          </a:solidFill>
          <a:latin typeface="Arial" charset="0"/>
          <a:ea typeface="굴림" pitchFamily="50" charset="-127"/>
        </a:defRPr>
      </a:lvl6pPr>
      <a:lvl7pPr marL="914400" algn="l" rtl="0" eaLnBrk="1" fontAlgn="base" latinLnBrk="1" hangingPunct="1">
        <a:lnSpc>
          <a:spcPct val="90000"/>
        </a:lnSpc>
        <a:spcBef>
          <a:spcPct val="0"/>
        </a:spcBef>
        <a:spcAft>
          <a:spcPct val="0"/>
        </a:spcAft>
        <a:defRPr kumimoji="1" sz="3400">
          <a:solidFill>
            <a:schemeClr val="tx2"/>
          </a:solidFill>
          <a:latin typeface="Arial" charset="0"/>
          <a:ea typeface="굴림" pitchFamily="50" charset="-127"/>
        </a:defRPr>
      </a:lvl7pPr>
      <a:lvl8pPr marL="1371600" algn="l" rtl="0" eaLnBrk="1" fontAlgn="base" latinLnBrk="1" hangingPunct="1">
        <a:lnSpc>
          <a:spcPct val="90000"/>
        </a:lnSpc>
        <a:spcBef>
          <a:spcPct val="0"/>
        </a:spcBef>
        <a:spcAft>
          <a:spcPct val="0"/>
        </a:spcAft>
        <a:defRPr kumimoji="1" sz="3400">
          <a:solidFill>
            <a:schemeClr val="tx2"/>
          </a:solidFill>
          <a:latin typeface="Arial" charset="0"/>
          <a:ea typeface="굴림" pitchFamily="50" charset="-127"/>
        </a:defRPr>
      </a:lvl8pPr>
      <a:lvl9pPr marL="1828800" algn="l" rtl="0" eaLnBrk="1" fontAlgn="base" latinLnBrk="1" hangingPunct="1">
        <a:lnSpc>
          <a:spcPct val="90000"/>
        </a:lnSpc>
        <a:spcBef>
          <a:spcPct val="0"/>
        </a:spcBef>
        <a:spcAft>
          <a:spcPct val="0"/>
        </a:spcAft>
        <a:defRPr kumimoji="1" sz="3400">
          <a:solidFill>
            <a:schemeClr val="tx2"/>
          </a:solidFill>
          <a:latin typeface="Arial" charset="0"/>
          <a:ea typeface="굴림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l"/>
        <a:defRPr kumimoji="1"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£"/>
        <a:defRPr kumimoji="1" sz="24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l"/>
        <a:defRPr kumimoji="1" sz="20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" pitchFamily="2" charset="2"/>
        <a:buChar char="£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Wingdings" pitchFamily="2" charset="2"/>
        <a:buChar char="l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latinLnBrk="1" hangingPunct="1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Wingdings" pitchFamily="2" charset="2"/>
        <a:buChar char="l"/>
        <a:defRPr kumimoji="1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latinLnBrk="1" hangingPunct="1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Wingdings" pitchFamily="2" charset="2"/>
        <a:buChar char="l"/>
        <a:defRPr kumimoji="1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latinLnBrk="1" hangingPunct="1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Wingdings" pitchFamily="2" charset="2"/>
        <a:buChar char="l"/>
        <a:defRPr kumimoji="1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latinLnBrk="1" hangingPunct="1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Wingdings" pitchFamily="2" charset="2"/>
        <a:buChar char="l"/>
        <a:defRPr kumimoji="1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lideshare.net/davidkftam/rapidmrcpresentation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914401" y="5145850"/>
            <a:ext cx="7340600" cy="848435"/>
          </a:xfrm>
        </p:spPr>
        <p:txBody>
          <a:bodyPr/>
          <a:lstStyle/>
          <a:p>
            <a:r>
              <a:rPr lang="ko-KR" altLang="en-US" sz="2000" dirty="0" smtClean="0">
                <a:latin typeface="Tahoma" panose="020B0604030504040204" pitchFamily="34" charset="0"/>
                <a:cs typeface="Tahoma" panose="020B0604030504040204" pitchFamily="34" charset="0"/>
              </a:rPr>
              <a:t>오명훈</a:t>
            </a:r>
            <a:endParaRPr lang="en-US" altLang="ko-KR" sz="20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altLang="ko-KR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snt2426@gmail.com</a:t>
            </a:r>
            <a:endParaRPr lang="ko-KR" altLang="en-US" sz="2000" dirty="0"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제목 3"/>
          <p:cNvSpPr>
            <a:spLocks noGrp="1"/>
          </p:cNvSpPr>
          <p:nvPr>
            <p:ph type="ctrTitle" sz="quarter"/>
          </p:nvPr>
        </p:nvSpPr>
        <p:spPr>
          <a:xfrm>
            <a:off x="251521" y="2871065"/>
            <a:ext cx="8892479" cy="114300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altLang="ko-KR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Addressing Shared Resource Contention</a:t>
            </a:r>
            <a:br>
              <a:rPr lang="en-US" altLang="ko-KR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altLang="ko-KR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 Multicore Processors via Scheduling</a:t>
            </a:r>
            <a:endParaRPr lang="en-US" altLang="ko-KR" sz="2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308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3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Scheduling </a:t>
            </a:r>
            <a:r>
              <a:rPr lang="en-US" altLang="ko-KR" sz="3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Algorithms</a:t>
            </a:r>
            <a:endParaRPr lang="ko-KR" altLang="en-US" sz="3600" dirty="0"/>
          </a:p>
        </p:txBody>
      </p:sp>
      <p:sp>
        <p:nvSpPr>
          <p:cNvPr id="9" name="TextBox 8"/>
          <p:cNvSpPr txBox="1"/>
          <p:nvPr/>
        </p:nvSpPr>
        <p:spPr>
          <a:xfrm>
            <a:off x="245905" y="3675511"/>
            <a:ext cx="888493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Why DI should work is that miss rates of applications are </a:t>
            </a:r>
            <a:r>
              <a:rPr lang="en-US" altLang="ko-KR" sz="1600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relatively stable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9666" y="1312613"/>
            <a:ext cx="7199912" cy="229640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6825" y="4033995"/>
            <a:ext cx="3555395" cy="236533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322580" y="863715"/>
            <a:ext cx="888493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Why DI use miss rates</a:t>
            </a:r>
            <a:endParaRPr lang="en-US" altLang="ko-KR" sz="1600" b="1" dirty="0" smtClean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위로 굽은 화살표 1"/>
          <p:cNvSpPr/>
          <p:nvPr/>
        </p:nvSpPr>
        <p:spPr bwMode="auto">
          <a:xfrm rot="10800000">
            <a:off x="3131838" y="999746"/>
            <a:ext cx="363081" cy="247527"/>
          </a:xfrm>
          <a:prstGeom prst="bentUpArrow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13" name="위로 굽은 화살표 12"/>
          <p:cNvSpPr/>
          <p:nvPr/>
        </p:nvSpPr>
        <p:spPr bwMode="auto">
          <a:xfrm rot="5400000">
            <a:off x="2592880" y="4113806"/>
            <a:ext cx="363081" cy="247527"/>
          </a:xfrm>
          <a:prstGeom prst="bentUpArrow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굴림" pitchFamily="50" charset="-127"/>
              <a:ea typeface="굴림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445322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342900" indent="-342900"/>
            <a:r>
              <a:rPr lang="en-US" altLang="ko-KR" sz="3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Evaluation on Real Systems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162413" y="1133745"/>
            <a:ext cx="4442467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sz="1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Measure the aggregate workload completion time of each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sz="1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DI, DIO perform better than RANDOM</a:t>
            </a:r>
          </a:p>
          <a:p>
            <a:r>
              <a:rPr lang="en-US" altLang="ko-KR" sz="1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and are with in 2% if OPTIMAL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ko-KR" sz="16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sz="1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 former case : </a:t>
            </a:r>
            <a:r>
              <a:rPr lang="en-US" altLang="ko-KR" sz="1600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13%</a:t>
            </a:r>
            <a:r>
              <a:rPr lang="en-US" altLang="ko-KR" sz="1600" b="1" dirty="0" smtClean="0">
                <a:solidFill>
                  <a:srgbClr val="FF0000"/>
                </a:solidFill>
                <a:latin typeface="바탕"/>
                <a:ea typeface="바탕"/>
                <a:cs typeface="Tahoma" panose="020B0604030504040204" pitchFamily="34" charset="0"/>
              </a:rPr>
              <a:t>↑</a:t>
            </a:r>
            <a:endParaRPr lang="en-US" altLang="ko-KR" sz="1600" b="1" dirty="0" smtClean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sz="1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Isolated case : </a:t>
            </a:r>
            <a:r>
              <a:rPr lang="en-US" altLang="ko-KR" sz="1600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4%</a:t>
            </a:r>
            <a:r>
              <a:rPr lang="en-US" altLang="ko-KR" sz="1600" b="1" dirty="0" smtClean="0">
                <a:solidFill>
                  <a:srgbClr val="FF0000"/>
                </a:solidFill>
                <a:latin typeface="바탕"/>
                <a:ea typeface="바탕"/>
                <a:cs typeface="Tahoma" panose="020B0604030504040204" pitchFamily="34" charset="0"/>
              </a:rPr>
              <a:t>↓</a:t>
            </a:r>
            <a:endParaRPr lang="en-US" altLang="ko-KR" sz="1600" b="1" dirty="0" smtClean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ko-KR" sz="1600" b="1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sz="1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biggest advantage of DI and DIO is </a:t>
            </a:r>
            <a:r>
              <a:rPr lang="en-US" altLang="ko-KR" sz="1600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stable results </a:t>
            </a:r>
            <a:r>
              <a:rPr lang="en-US" altLang="ko-KR" sz="1600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 avoid worst case</a:t>
            </a:r>
            <a:endParaRPr lang="en-US" altLang="ko-KR" sz="1600" b="1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899" y="926649"/>
            <a:ext cx="3575060" cy="252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575" y="3673375"/>
            <a:ext cx="3415838" cy="252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9790" y="3699310"/>
            <a:ext cx="3432414" cy="252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직사각형 12"/>
          <p:cNvSpPr/>
          <p:nvPr/>
        </p:nvSpPr>
        <p:spPr bwMode="auto">
          <a:xfrm>
            <a:off x="701570" y="5965257"/>
            <a:ext cx="900100" cy="225025"/>
          </a:xfrm>
          <a:prstGeom prst="rect">
            <a:avLst/>
          </a:prstGeom>
          <a:noFill/>
          <a:ln w="19050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14" name="직사각형 13"/>
          <p:cNvSpPr/>
          <p:nvPr/>
        </p:nvSpPr>
        <p:spPr bwMode="auto">
          <a:xfrm>
            <a:off x="4662010" y="5949280"/>
            <a:ext cx="900100" cy="225025"/>
          </a:xfrm>
          <a:prstGeom prst="rect">
            <a:avLst/>
          </a:prstGeom>
          <a:noFill/>
          <a:ln w="19050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15" name="직사각형 14"/>
          <p:cNvSpPr/>
          <p:nvPr/>
        </p:nvSpPr>
        <p:spPr bwMode="auto">
          <a:xfrm>
            <a:off x="2544611" y="4933375"/>
            <a:ext cx="1617802" cy="475845"/>
          </a:xfrm>
          <a:prstGeom prst="rect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16" name="직사각형 15"/>
          <p:cNvSpPr/>
          <p:nvPr/>
        </p:nvSpPr>
        <p:spPr bwMode="auto">
          <a:xfrm>
            <a:off x="7632339" y="4976473"/>
            <a:ext cx="416329" cy="475845"/>
          </a:xfrm>
          <a:prstGeom prst="rect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굴림" pitchFamily="50" charset="-127"/>
              <a:ea typeface="굴림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78428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342900" indent="-342900"/>
            <a:r>
              <a:rPr lang="en-US" altLang="ko-KR" sz="3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Evaluation on Real Systems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59065" y="5454225"/>
            <a:ext cx="888493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sz="1600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Average </a:t>
            </a:r>
            <a:r>
              <a:rPr lang="en-US" altLang="ko-KR" sz="1600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: </a:t>
            </a:r>
            <a:r>
              <a:rPr lang="en-US" altLang="ko-KR" sz="1600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DEFAULT </a:t>
            </a:r>
            <a:r>
              <a:rPr lang="en-US" altLang="ko-KR" sz="1600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&lt; </a:t>
            </a:r>
            <a:r>
              <a:rPr lang="en-US" altLang="ko-KR" sz="1600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DIO </a:t>
            </a:r>
            <a:r>
              <a:rPr lang="en-US" altLang="ko-KR" sz="1600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or</a:t>
            </a:r>
            <a:r>
              <a:rPr lang="ko-KR" altLang="en-US" sz="1600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 </a:t>
            </a:r>
            <a:r>
              <a:rPr lang="en-US" altLang="ko-KR" sz="1600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DEFAULT &gt; DIO </a:t>
            </a:r>
          </a:p>
          <a:p>
            <a:r>
              <a:rPr lang="en-US" altLang="ko-KR" sz="1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	-&gt; DEFAULT is able to perform well on average</a:t>
            </a:r>
            <a:endParaRPr lang="en-US" altLang="ko-KR" sz="16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Wingdings" panose="05000000000000000000" pitchFamily="2" charset="2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sz="1600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Individual : DIO &gt; DEFAULT</a:t>
            </a:r>
            <a:endParaRPr lang="en-US" altLang="ko-KR" sz="1600" b="1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9221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6565" y="1088740"/>
            <a:ext cx="7562850" cy="204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2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6565" y="3174420"/>
            <a:ext cx="7677150" cy="200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1998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342900" indent="-342900"/>
            <a:r>
              <a:rPr lang="en-US" altLang="ko-KR" sz="3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Evaluation on Real Systems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59065" y="5454225"/>
            <a:ext cx="888493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sz="1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Deviation of execution time of consecutive runs of the same APP in the same workload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sz="1600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DIO &lt; DI &lt; DEFAULT</a:t>
            </a:r>
            <a:endParaRPr lang="en-US" altLang="ko-KR" sz="1600" b="1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9157" y="1047040"/>
            <a:ext cx="7524750" cy="206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9157" y="3158971"/>
            <a:ext cx="7524750" cy="21871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5707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3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References</a:t>
            </a:r>
            <a:endParaRPr lang="ko-KR" altLang="en-US" sz="3600" dirty="0"/>
          </a:p>
        </p:txBody>
      </p:sp>
      <p:sp>
        <p:nvSpPr>
          <p:cNvPr id="9" name="TextBox 8"/>
          <p:cNvSpPr txBox="1"/>
          <p:nvPr/>
        </p:nvSpPr>
        <p:spPr>
          <a:xfrm>
            <a:off x="259065" y="998730"/>
            <a:ext cx="8884935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altLang="ko-KR" sz="1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3"/>
              </a:rPr>
              <a:t>http://</a:t>
            </a:r>
            <a:r>
              <a:rPr lang="en-US" altLang="ko-KR" sz="1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3"/>
              </a:rPr>
              <a:t>www.slideshare.net/davidkftam/rapidmrcpresentation</a:t>
            </a:r>
            <a:endParaRPr lang="en-US" altLang="ko-KR" sz="16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>
              <a:buFont typeface="+mj-lt"/>
              <a:buAutoNum type="arabicPeriod"/>
            </a:pPr>
            <a:endParaRPr lang="en-US" altLang="ko-KR" sz="16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altLang="ko-KR" sz="1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</a:t>
            </a:r>
            <a:r>
              <a:rPr lang="en-US" altLang="ko-KR" sz="1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K. Qureshi and Y. N. </a:t>
            </a:r>
            <a:r>
              <a:rPr lang="en-US" altLang="ko-KR" sz="16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Patt</a:t>
            </a:r>
            <a:r>
              <a:rPr lang="en-US" altLang="ko-KR" sz="1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Utility-based cache partitioning: A </a:t>
            </a:r>
            <a:r>
              <a:rPr lang="en-US" altLang="ko-KR" sz="1600" b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lowoverhead</a:t>
            </a:r>
            <a:r>
              <a:rPr lang="en-US" altLang="ko-KR" sz="1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high-performance</a:t>
            </a:r>
            <a:r>
              <a:rPr lang="en-US" altLang="ko-KR" sz="1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runtime mechanism to partition </a:t>
            </a:r>
            <a:r>
              <a:rPr lang="en-US" altLang="ko-KR" sz="1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shared caches</a:t>
            </a:r>
            <a:r>
              <a:rPr lang="en-US" altLang="ko-KR" sz="1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In MICRO 39: </a:t>
            </a:r>
            <a:r>
              <a:rPr lang="en-US" altLang="ko-KR" sz="1600" b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roceedings</a:t>
            </a:r>
            <a:r>
              <a:rPr lang="en-US" altLang="ko-KR" sz="1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ko-KR" sz="1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of the 39th Annual </a:t>
            </a:r>
            <a:r>
              <a:rPr lang="en-US" altLang="ko-KR" sz="1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IEEE/ACM International </a:t>
            </a:r>
            <a:r>
              <a:rPr lang="en-US" altLang="ko-KR" sz="1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Symposium on Microarchitecture, pages 423–432, </a:t>
            </a:r>
            <a:r>
              <a:rPr lang="en-US" altLang="ko-KR" sz="1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2006.</a:t>
            </a:r>
          </a:p>
          <a:p>
            <a:pPr marL="342900" indent="-342900">
              <a:buFont typeface="+mj-lt"/>
              <a:buAutoNum type="arabicPeriod"/>
            </a:pPr>
            <a:endParaRPr lang="en-US" altLang="ko-KR" sz="16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altLang="ko-KR" sz="1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</a:t>
            </a:r>
            <a:r>
              <a:rPr lang="en-US" altLang="ko-KR" sz="1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Cho and L. </a:t>
            </a:r>
            <a:r>
              <a:rPr lang="en-US" altLang="ko-KR" sz="16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Jin</a:t>
            </a:r>
            <a:r>
              <a:rPr lang="en-US" altLang="ko-KR" sz="1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Managing Distributed, Shared L2 Caches </a:t>
            </a:r>
            <a:r>
              <a:rPr lang="en-US" altLang="ko-KR" sz="1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through OS-Level </a:t>
            </a:r>
            <a:r>
              <a:rPr lang="en-US" altLang="ko-KR" sz="1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Page Allocation. In MICRO 39: Proceedings of the </a:t>
            </a:r>
            <a:r>
              <a:rPr lang="en-US" altLang="ko-KR" sz="1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39</a:t>
            </a:r>
            <a:r>
              <a:rPr lang="en-US" altLang="ko-KR" sz="1600" b="1" baseline="30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</a:t>
            </a:r>
            <a:r>
              <a:rPr lang="en-US" altLang="ko-KR" sz="1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Annual </a:t>
            </a:r>
            <a:r>
              <a:rPr lang="en-US" altLang="ko-KR" sz="1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IEEE/ACM International Symposium on </a:t>
            </a:r>
            <a:r>
              <a:rPr lang="en-US" altLang="ko-KR" sz="1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Microarchitecture, pages </a:t>
            </a:r>
            <a:r>
              <a:rPr lang="en-US" altLang="ko-KR" sz="1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455–468, 2006.</a:t>
            </a:r>
            <a:endParaRPr lang="en-US" altLang="ko-KR" sz="16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3655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3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Index</a:t>
            </a:r>
            <a:endParaRPr lang="ko-KR" altLang="en-US" sz="3600" dirty="0"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9065" y="1540817"/>
            <a:ext cx="8884935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altLang="ko-KR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Introduction</a:t>
            </a:r>
          </a:p>
          <a:p>
            <a:pPr marL="342900" indent="-342900">
              <a:buFont typeface="+mj-lt"/>
              <a:buAutoNum type="arabicPeriod"/>
            </a:pPr>
            <a:endParaRPr lang="en-US" altLang="ko-KR" sz="20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>
              <a:buFont typeface="+mj-lt"/>
              <a:buAutoNum type="arabicPeriod"/>
            </a:pPr>
            <a:endParaRPr lang="en-US" altLang="ko-KR" sz="2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altLang="ko-KR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Classification Schemes</a:t>
            </a:r>
          </a:p>
          <a:p>
            <a:pPr marL="342900" indent="-342900">
              <a:buFont typeface="+mj-lt"/>
              <a:buAutoNum type="arabicPeriod"/>
            </a:pPr>
            <a:endParaRPr lang="en-US" altLang="ko-KR" sz="20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>
              <a:buFont typeface="+mj-lt"/>
              <a:buAutoNum type="arabicPeriod"/>
            </a:pPr>
            <a:endParaRPr lang="en-US" altLang="ko-KR" sz="2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altLang="ko-KR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Factors Causing Performance Degradation</a:t>
            </a:r>
          </a:p>
          <a:p>
            <a:pPr marL="342900" indent="-342900">
              <a:buFont typeface="+mj-lt"/>
              <a:buAutoNum type="arabicPeriod"/>
            </a:pPr>
            <a:endParaRPr lang="en-US" altLang="ko-KR" sz="20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>
              <a:buFont typeface="+mj-lt"/>
              <a:buAutoNum type="arabicPeriod"/>
            </a:pPr>
            <a:endParaRPr lang="en-US" altLang="ko-KR" sz="2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altLang="ko-KR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Scheduling Algorithms</a:t>
            </a:r>
          </a:p>
          <a:p>
            <a:pPr marL="342900" indent="-342900">
              <a:buFont typeface="+mj-lt"/>
              <a:buAutoNum type="arabicPeriod"/>
            </a:pPr>
            <a:endParaRPr lang="en-US" altLang="ko-KR" sz="20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>
              <a:buFont typeface="+mj-lt"/>
              <a:buAutoNum type="arabicPeriod"/>
            </a:pPr>
            <a:endParaRPr lang="en-US" altLang="ko-KR" sz="2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altLang="ko-KR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Evaluation on Real Systems</a:t>
            </a:r>
          </a:p>
        </p:txBody>
      </p:sp>
    </p:spTree>
    <p:extLst>
      <p:ext uri="{BB962C8B-B14F-4D97-AF65-F5344CB8AC3E}">
        <p14:creationId xmlns:p14="http://schemas.microsoft.com/office/powerpoint/2010/main" val="48225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3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Introduction</a:t>
            </a:r>
            <a:endParaRPr lang="ko-KR" altLang="en-US" sz="3600" dirty="0"/>
          </a:p>
        </p:txBody>
      </p:sp>
      <p:sp>
        <p:nvSpPr>
          <p:cNvPr id="9" name="TextBox 8"/>
          <p:cNvSpPr txBox="1"/>
          <p:nvPr/>
        </p:nvSpPr>
        <p:spPr>
          <a:xfrm>
            <a:off x="234372" y="5499230"/>
            <a:ext cx="888493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sz="1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Figure 1 shows the performance degradation that occurs due to sharing an LLC with another application, relative to running </a:t>
            </a:r>
            <a:r>
              <a:rPr lang="en-US" altLang="ko-KR" sz="1600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solo</a:t>
            </a:r>
            <a:r>
              <a:rPr lang="en-US" altLang="ko-KR" sz="1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</a:t>
            </a:r>
            <a:r>
              <a:rPr lang="en-US" altLang="ko-KR" sz="1600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contention free</a:t>
            </a:r>
            <a:r>
              <a:rPr lang="en-US" altLang="ko-KR" sz="1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6789" y="1432977"/>
            <a:ext cx="5300100" cy="37232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87185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3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References</a:t>
            </a:r>
            <a:endParaRPr lang="ko-KR" altLang="en-US" sz="3600" dirty="0"/>
          </a:p>
        </p:txBody>
      </p:sp>
      <p:sp>
        <p:nvSpPr>
          <p:cNvPr id="9" name="TextBox 8"/>
          <p:cNvSpPr txBox="1"/>
          <p:nvPr/>
        </p:nvSpPr>
        <p:spPr>
          <a:xfrm>
            <a:off x="234372" y="5499230"/>
            <a:ext cx="888493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sz="1600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Previous</a:t>
            </a:r>
            <a:r>
              <a:rPr lang="en-US" altLang="ko-KR" sz="1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: Cache Partitioning, Page coloring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ko-KR" sz="16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sz="1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non-trivial changes, copying of physical memory, addressing only shared cache</a:t>
            </a:r>
          </a:p>
        </p:txBody>
      </p:sp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836" y="953725"/>
            <a:ext cx="6536255" cy="200635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3" name="그림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79738" y="3064667"/>
            <a:ext cx="3016449" cy="2389558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1428398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3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Classification Schemes</a:t>
            </a:r>
            <a:endParaRPr lang="ko-KR" altLang="en-US" sz="3600" dirty="0"/>
          </a:p>
        </p:txBody>
      </p:sp>
      <p:sp>
        <p:nvSpPr>
          <p:cNvPr id="9" name="TextBox 8"/>
          <p:cNvSpPr txBox="1"/>
          <p:nvPr/>
        </p:nvSpPr>
        <p:spPr>
          <a:xfrm>
            <a:off x="259065" y="5769260"/>
            <a:ext cx="888493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sz="1600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methodology</a:t>
            </a:r>
            <a:r>
              <a:rPr lang="en-US" altLang="ko-KR" sz="1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ko-KR" sz="1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the best case vs evaluated classification schemes</a:t>
            </a:r>
          </a:p>
          <a:p>
            <a:r>
              <a:rPr lang="en-US" altLang="ko-KR" sz="1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en-US" altLang="ko-KR" sz="1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		(estimated best schedule)</a:t>
            </a:r>
          </a:p>
        </p:txBody>
      </p:sp>
      <p:grpSp>
        <p:nvGrpSpPr>
          <p:cNvPr id="17" name="그룹 16"/>
          <p:cNvGrpSpPr/>
          <p:nvPr/>
        </p:nvGrpSpPr>
        <p:grpSpPr>
          <a:xfrm>
            <a:off x="234371" y="1043735"/>
            <a:ext cx="8884935" cy="4590510"/>
            <a:chOff x="234371" y="1628800"/>
            <a:chExt cx="8884935" cy="4590510"/>
          </a:xfrm>
        </p:grpSpPr>
        <p:sp>
          <p:nvSpPr>
            <p:cNvPr id="5" name="TextBox 4"/>
            <p:cNvSpPr txBox="1"/>
            <p:nvPr/>
          </p:nvSpPr>
          <p:spPr>
            <a:xfrm>
              <a:off x="234371" y="1628800"/>
              <a:ext cx="8884935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altLang="ko-KR" sz="1600" b="1" dirty="0" smtClean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Contention Aware Scheduling = </a:t>
              </a:r>
              <a:r>
                <a:rPr lang="en-US" altLang="ko-KR" sz="1600" b="1" u="sng" dirty="0" smtClean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Scheduling Policy</a:t>
              </a:r>
              <a:r>
                <a:rPr lang="en-US" altLang="ko-KR" sz="1600" b="1" dirty="0" smtClean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+</a:t>
              </a:r>
              <a:r>
                <a:rPr lang="en-US" altLang="ko-KR" sz="1600" b="1" dirty="0" smtClean="0">
                  <a:solidFill>
                    <a:srgbClr val="FF000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altLang="ko-KR" sz="1600" b="1" u="sng" dirty="0" smtClean="0">
                  <a:solidFill>
                    <a:srgbClr val="FF000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Classification Scheme</a:t>
              </a:r>
            </a:p>
          </p:txBody>
        </p:sp>
        <p:pic>
          <p:nvPicPr>
            <p:cNvPr id="3074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2670" y="2372671"/>
              <a:ext cx="3977588" cy="384663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</p:pic>
        <p:cxnSp>
          <p:nvCxnSpPr>
            <p:cNvPr id="3" name="꺾인 연결선 2"/>
            <p:cNvCxnSpPr>
              <a:stCxn id="5" idx="2"/>
              <a:endCxn id="3074" idx="0"/>
            </p:cNvCxnSpPr>
            <p:nvPr/>
          </p:nvCxnSpPr>
          <p:spPr bwMode="auto">
            <a:xfrm rot="5400000">
              <a:off x="3386494" y="1082325"/>
              <a:ext cx="405317" cy="2175375"/>
            </a:xfrm>
            <a:prstGeom prst="bentConnector3">
              <a:avLst/>
            </a:prstGeom>
            <a:solidFill>
              <a:schemeClr val="accent2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10" name="TextBox 9"/>
            <p:cNvSpPr txBox="1"/>
            <p:nvPr/>
          </p:nvSpPr>
          <p:spPr>
            <a:xfrm>
              <a:off x="473085" y="1900293"/>
              <a:ext cx="417472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 smtClean="0">
                  <a:solidFill>
                    <a:srgbClr val="FF000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Offline Perfect Scheduling Policy  proposed by </a:t>
              </a:r>
              <a:r>
                <a:rPr lang="en-US" altLang="ko-KR" sz="1200" b="1" dirty="0" err="1" smtClean="0">
                  <a:solidFill>
                    <a:srgbClr val="FF000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jiang</a:t>
              </a:r>
              <a:endParaRPr lang="en-US" altLang="ko-KR" sz="1200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4668494" y="2476051"/>
              <a:ext cx="4359001" cy="329320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342900" indent="-342900">
                <a:buFont typeface="Arial" panose="020B0604020202020204" pitchFamily="34" charset="0"/>
                <a:buChar char="•"/>
              </a:pPr>
              <a:r>
                <a:rPr lang="en-US" altLang="ko-KR" sz="1600" b="1" dirty="0" smtClean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SDC</a:t>
              </a:r>
            </a:p>
            <a:p>
              <a:pPr marL="342900" indent="-342900">
                <a:buFont typeface="Arial" panose="020B0604020202020204" pitchFamily="34" charset="0"/>
                <a:buChar char="•"/>
              </a:pPr>
              <a:endParaRPr lang="en-US" altLang="ko-KR" sz="1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  <a:p>
              <a:r>
                <a:rPr lang="en-US" altLang="ko-KR" sz="1600" b="1" dirty="0" smtClean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	vs</a:t>
              </a:r>
            </a:p>
            <a:p>
              <a:endParaRPr lang="en-US" altLang="ko-KR" sz="1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  <a:p>
              <a:pPr marL="342900" indent="-342900">
                <a:buFont typeface="Arial" panose="020B0604020202020204" pitchFamily="34" charset="0"/>
                <a:buChar char="•"/>
              </a:pPr>
              <a:r>
                <a:rPr lang="en-US" altLang="ko-KR" sz="1600" b="1" dirty="0" smtClean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Animal Classes</a:t>
              </a:r>
            </a:p>
            <a:p>
              <a:endParaRPr lang="en-US" altLang="ko-KR" sz="1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  <a:p>
              <a:r>
                <a:rPr lang="en-US" altLang="ko-KR" sz="1600" b="1" dirty="0" smtClean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	vs</a:t>
              </a:r>
            </a:p>
            <a:p>
              <a:endParaRPr lang="en-US" altLang="ko-KR" sz="1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  <a:p>
              <a:pPr marL="342900" indent="-342900">
                <a:buFont typeface="Arial" panose="020B0604020202020204" pitchFamily="34" charset="0"/>
                <a:buChar char="•"/>
              </a:pPr>
              <a:r>
                <a:rPr lang="en-US" altLang="ko-KR" sz="1600" b="1" dirty="0" smtClean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Miss rate</a:t>
              </a:r>
            </a:p>
            <a:p>
              <a:r>
                <a:rPr lang="en-US" altLang="ko-KR" sz="1600" b="1" dirty="0" smtClean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	</a:t>
              </a:r>
            </a:p>
            <a:p>
              <a:r>
                <a:rPr lang="en-US" altLang="ko-KR" sz="1600" b="1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	</a:t>
              </a:r>
              <a:r>
                <a:rPr lang="en-US" altLang="ko-KR" sz="1600" b="1" dirty="0" smtClean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vs</a:t>
              </a:r>
            </a:p>
            <a:p>
              <a:endParaRPr lang="en-US" altLang="ko-KR" sz="1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  <a:p>
              <a:pPr marL="342900" indent="-342900">
                <a:buFont typeface="Arial" panose="020B0604020202020204" pitchFamily="34" charset="0"/>
                <a:buChar char="•"/>
              </a:pPr>
              <a:r>
                <a:rPr lang="en-US" altLang="ko-KR" sz="1600" b="1" dirty="0" smtClean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Pain</a:t>
              </a:r>
            </a:p>
          </p:txBody>
        </p:sp>
        <p:cxnSp>
          <p:nvCxnSpPr>
            <p:cNvPr id="12" name="꺾인 연결선 11"/>
            <p:cNvCxnSpPr>
              <a:endCxn id="11" idx="0"/>
            </p:cNvCxnSpPr>
            <p:nvPr/>
          </p:nvCxnSpPr>
          <p:spPr bwMode="auto">
            <a:xfrm rot="5400000">
              <a:off x="6783466" y="2032220"/>
              <a:ext cx="508360" cy="379302"/>
            </a:xfrm>
            <a:prstGeom prst="bentConnector3">
              <a:avLst>
                <a:gd name="adj1" fmla="val 50000"/>
              </a:avLst>
            </a:prstGeom>
            <a:solidFill>
              <a:schemeClr val="accent2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733111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3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Classification Schemes</a:t>
            </a:r>
            <a:endParaRPr lang="ko-KR" altLang="en-US" sz="3600" dirty="0"/>
          </a:p>
        </p:txBody>
      </p:sp>
      <p:sp>
        <p:nvSpPr>
          <p:cNvPr id="9" name="TextBox 8"/>
          <p:cNvSpPr txBox="1"/>
          <p:nvPr/>
        </p:nvSpPr>
        <p:spPr>
          <a:xfrm>
            <a:off x="234372" y="5499230"/>
            <a:ext cx="888493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sz="1600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Other resources </a:t>
            </a:r>
            <a:r>
              <a:rPr lang="en-US" altLang="ko-KR" sz="1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contention for memory controller, memory bus, resources involved in prefetching 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6538" y="1133745"/>
            <a:ext cx="5400601" cy="3610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2455604" y="4830227"/>
            <a:ext cx="44424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Based on stack distance profiles (pin tool)</a:t>
            </a:r>
          </a:p>
        </p:txBody>
      </p:sp>
      <p:cxnSp>
        <p:nvCxnSpPr>
          <p:cNvPr id="6" name="직선 화살표 연결선 5"/>
          <p:cNvCxnSpPr>
            <a:stCxn id="8" idx="0"/>
          </p:cNvCxnSpPr>
          <p:nvPr/>
        </p:nvCxnSpPr>
        <p:spPr bwMode="auto">
          <a:xfrm flipH="1" flipV="1">
            <a:off x="3086835" y="4059070"/>
            <a:ext cx="1590003" cy="771157"/>
          </a:xfrm>
          <a:prstGeom prst="straightConnector1">
            <a:avLst/>
          </a:prstGeom>
          <a:solidFill>
            <a:schemeClr val="accent2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" name="직선 화살표 연결선 10"/>
          <p:cNvCxnSpPr>
            <a:stCxn id="8" idx="0"/>
          </p:cNvCxnSpPr>
          <p:nvPr/>
        </p:nvCxnSpPr>
        <p:spPr bwMode="auto">
          <a:xfrm flipH="1" flipV="1">
            <a:off x="4526995" y="4059070"/>
            <a:ext cx="149843" cy="771157"/>
          </a:xfrm>
          <a:prstGeom prst="straightConnector1">
            <a:avLst/>
          </a:prstGeom>
          <a:solidFill>
            <a:schemeClr val="accent2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4" name="직선 화살표 연결선 13"/>
          <p:cNvCxnSpPr>
            <a:stCxn id="8" idx="0"/>
          </p:cNvCxnSpPr>
          <p:nvPr/>
        </p:nvCxnSpPr>
        <p:spPr bwMode="auto">
          <a:xfrm flipV="1">
            <a:off x="4676838" y="4059070"/>
            <a:ext cx="615242" cy="771157"/>
          </a:xfrm>
          <a:prstGeom prst="straightConnector1">
            <a:avLst/>
          </a:prstGeom>
          <a:solidFill>
            <a:schemeClr val="accent2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pic>
        <p:nvPicPr>
          <p:cNvPr id="4099" name="Picture 3" descr="C:\Users\asdf\Desktop\1%5D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831" y="2773260"/>
            <a:ext cx="1292169" cy="4109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타원 14"/>
          <p:cNvSpPr/>
          <p:nvPr/>
        </p:nvSpPr>
        <p:spPr bwMode="auto">
          <a:xfrm>
            <a:off x="4121356" y="2573905"/>
            <a:ext cx="961120" cy="809693"/>
          </a:xfrm>
          <a:prstGeom prst="ellipse">
            <a:avLst/>
          </a:prstGeom>
          <a:noFill/>
          <a:ln w="25400" cap="flat" cmpd="sng" algn="ctr">
            <a:solidFill>
              <a:srgbClr val="FFC000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16" name="직사각형 15"/>
          <p:cNvSpPr/>
          <p:nvPr/>
        </p:nvSpPr>
        <p:spPr bwMode="auto">
          <a:xfrm>
            <a:off x="3401870" y="3184242"/>
            <a:ext cx="810090" cy="874828"/>
          </a:xfrm>
          <a:prstGeom prst="rect">
            <a:avLst/>
          </a:prstGeom>
          <a:noFill/>
          <a:ln w="19050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209571" y="964468"/>
            <a:ext cx="44424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Reason : no account miss rate </a:t>
            </a:r>
          </a:p>
        </p:txBody>
      </p:sp>
      <p:cxnSp>
        <p:nvCxnSpPr>
          <p:cNvPr id="21" name="직선 화살표 연결선 20"/>
          <p:cNvCxnSpPr>
            <a:stCxn id="20" idx="2"/>
          </p:cNvCxnSpPr>
          <p:nvPr/>
        </p:nvCxnSpPr>
        <p:spPr bwMode="auto">
          <a:xfrm flipH="1">
            <a:off x="5444480" y="1303022"/>
            <a:ext cx="986325" cy="1470238"/>
          </a:xfrm>
          <a:prstGeom prst="straightConnector1">
            <a:avLst/>
          </a:prstGeom>
          <a:solidFill>
            <a:schemeClr val="accent2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3623232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342900" indent="-342900"/>
            <a:r>
              <a:rPr lang="en-US" altLang="ko-KR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Factors Causing </a:t>
            </a:r>
            <a:r>
              <a:rPr lang="en-US" altLang="ko-KR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Performance Degradation</a:t>
            </a:r>
            <a:endParaRPr lang="en-US" altLang="ko-KR" sz="3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34372" y="5184195"/>
            <a:ext cx="888493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sz="1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Cache </a:t>
            </a:r>
            <a:r>
              <a:rPr lang="en-US" altLang="ko-KR" sz="1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contention is </a:t>
            </a:r>
            <a:r>
              <a:rPr lang="en-US" altLang="ko-KR" sz="1600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by far not the dominant </a:t>
            </a:r>
            <a:r>
              <a:rPr lang="en-US" altLang="ko-KR" sz="1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cause of performance </a:t>
            </a:r>
            <a:r>
              <a:rPr lang="en-US" altLang="ko-KR" sz="1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degradation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ko-KR" sz="16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sz="1600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Miss rate </a:t>
            </a:r>
            <a:r>
              <a:rPr lang="en-US" altLang="ko-KR" sz="1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turned out to be an excellent heuristic for </a:t>
            </a:r>
            <a:r>
              <a:rPr lang="en-US" altLang="ko-KR" sz="1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contention</a:t>
            </a:r>
            <a:endParaRPr lang="en-US" altLang="ko-KR" sz="16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1940" y="1358770"/>
            <a:ext cx="4962525" cy="347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그룹 1"/>
          <p:cNvGrpSpPr/>
          <p:nvPr/>
        </p:nvGrpSpPr>
        <p:grpSpPr>
          <a:xfrm>
            <a:off x="266723" y="1528844"/>
            <a:ext cx="3565654" cy="3136476"/>
            <a:chOff x="80325" y="1545784"/>
            <a:chExt cx="3565654" cy="3136476"/>
          </a:xfrm>
        </p:grpSpPr>
        <p:pic>
          <p:nvPicPr>
            <p:cNvPr id="5122" name="Picture 2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0634" y="1545784"/>
              <a:ext cx="3105345" cy="91333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</p:pic>
        <p:pic>
          <p:nvPicPr>
            <p:cNvPr id="5123" name="Picture 3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0077" y="2657783"/>
              <a:ext cx="3485902" cy="64694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</p:pic>
        <p:pic>
          <p:nvPicPr>
            <p:cNvPr id="5125" name="Picture 5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0325" y="3536157"/>
              <a:ext cx="3565654" cy="114610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</p:pic>
      </p:grpSp>
      <p:sp>
        <p:nvSpPr>
          <p:cNvPr id="10" name="직사각형 9"/>
          <p:cNvSpPr/>
          <p:nvPr/>
        </p:nvSpPr>
        <p:spPr bwMode="auto">
          <a:xfrm>
            <a:off x="7362310" y="1766015"/>
            <a:ext cx="630070" cy="2428070"/>
          </a:xfrm>
          <a:prstGeom prst="rect">
            <a:avLst/>
          </a:prstGeom>
          <a:noFill/>
          <a:ln w="25400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굴림" pitchFamily="50" charset="-127"/>
              <a:ea typeface="굴림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089549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Factors Causing Performance Degradation</a:t>
            </a:r>
            <a:endParaRPr lang="ko-KR" altLang="en-US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234372" y="5499230"/>
            <a:ext cx="888493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sz="1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We assumed that the dominant cause of performance degradation is contention for the space in the shared cache. (</a:t>
            </a:r>
            <a:r>
              <a:rPr lang="en-US" altLang="ko-KR" sz="1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ex : </a:t>
            </a:r>
            <a:r>
              <a:rPr lang="en-US" altLang="ko-KR" sz="1600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cache partitioning</a:t>
            </a:r>
            <a:r>
              <a:rPr lang="en-US" altLang="ko-KR" sz="1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, </a:t>
            </a:r>
            <a:r>
              <a:rPr lang="en-US" altLang="ko-KR" sz="1600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page coloring</a:t>
            </a:r>
            <a:r>
              <a:rPr lang="en-US" altLang="ko-KR" sz="1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)</a:t>
            </a:r>
            <a:endParaRPr lang="en-US" altLang="ko-KR" sz="16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2" name="그림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312" y="978634"/>
            <a:ext cx="7722350" cy="43420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1081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3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Scheduling </a:t>
            </a:r>
            <a:r>
              <a:rPr lang="en-US" altLang="ko-KR" sz="3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Algorithms</a:t>
            </a:r>
            <a:endParaRPr lang="ko-KR" altLang="en-US" sz="3600" dirty="0"/>
          </a:p>
        </p:txBody>
      </p:sp>
      <p:sp>
        <p:nvSpPr>
          <p:cNvPr id="8" name="TextBox 7"/>
          <p:cNvSpPr txBox="1"/>
          <p:nvPr/>
        </p:nvSpPr>
        <p:spPr>
          <a:xfrm>
            <a:off x="821419" y="1447070"/>
            <a:ext cx="750829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sz="1600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Miss rate classification schemes + Centralized Sort scheduling policy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ko-KR" sz="16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sz="1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very </a:t>
            </a:r>
            <a:r>
              <a:rPr lang="en-US" altLang="ko-KR" sz="1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easy to obtain online via hardware perf </a:t>
            </a:r>
            <a:r>
              <a:rPr lang="en-US" altLang="ko-KR" sz="1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counters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ko-KR" sz="16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sz="1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sort APP by miss rate </a:t>
            </a:r>
            <a:r>
              <a:rPr lang="en-US" altLang="ko-KR" sz="1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 distribute APP across cores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ko-KR" sz="16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Wingdings" panose="05000000000000000000" pitchFamily="2" charset="2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sz="1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User level scheduler (Using affinity interfaces provided by Linux)</a:t>
            </a:r>
          </a:p>
          <a:p>
            <a:endParaRPr lang="en-US" altLang="ko-KR" sz="1600" b="1" dirty="0" smtClean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Wingdings" panose="05000000000000000000" pitchFamily="2" charset="2"/>
            </a:endParaRPr>
          </a:p>
          <a:p>
            <a:r>
              <a:rPr lang="en-US" altLang="ko-KR" sz="1600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 SIMPLE</a:t>
            </a:r>
            <a:endParaRPr lang="en-US" altLang="ko-KR" sz="1600" b="1" dirty="0" smtClean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07786" y="4220796"/>
            <a:ext cx="8562962" cy="1323439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altLang="ko-KR" sz="1600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 </a:t>
            </a:r>
            <a:r>
              <a:rPr lang="en-US" altLang="ko-KR" sz="1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(Distributed Intensity) scheduler</a:t>
            </a:r>
          </a:p>
          <a:p>
            <a:r>
              <a:rPr lang="en-US" altLang="ko-KR" sz="1600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en-US" altLang="ko-KR" sz="1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Estimate the </a:t>
            </a:r>
            <a:r>
              <a:rPr lang="en-US" altLang="ko-KR" sz="16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</a:t>
            </a:r>
            <a:r>
              <a:rPr lang="en-US" altLang="ko-KR" sz="1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miss rate based on the stack-distance-profiles – </a:t>
            </a:r>
            <a:r>
              <a:rPr lang="en-US" altLang="ko-KR" sz="1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Offline</a:t>
            </a:r>
          </a:p>
          <a:p>
            <a:endParaRPr lang="en-US" altLang="ko-KR" sz="1600" b="1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altLang="ko-KR" sz="1600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2.  DIO </a:t>
            </a:r>
            <a:r>
              <a:rPr lang="en-US" altLang="ko-KR" sz="1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(DI Online) scheduler</a:t>
            </a:r>
          </a:p>
          <a:p>
            <a:pPr lvl="1"/>
            <a:r>
              <a:rPr lang="en-US" altLang="ko-KR" sz="1600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en-US" altLang="ko-KR" sz="1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Miss rate measured online </a:t>
            </a:r>
            <a:r>
              <a:rPr lang="en-US" altLang="ko-KR" sz="1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 more resilient to APP</a:t>
            </a:r>
            <a:endParaRPr lang="en-US" altLang="ko-KR" sz="1600" b="1" dirty="0" smtClean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아래쪽 화살표 6"/>
          <p:cNvSpPr/>
          <p:nvPr/>
        </p:nvSpPr>
        <p:spPr bwMode="auto">
          <a:xfrm>
            <a:off x="4341076" y="3520797"/>
            <a:ext cx="468976" cy="516509"/>
          </a:xfrm>
          <a:prstGeom prst="downArrow">
            <a:avLst/>
          </a:prstGeom>
          <a:solidFill>
            <a:schemeClr val="tx2"/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굴림" pitchFamily="50" charset="-127"/>
              <a:ea typeface="굴림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575029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랩실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2007기본글꼴테마아잉">
      <a:majorFont>
        <a:latin typeface="Arial"/>
        <a:ea typeface="맑은 고딕"/>
        <a:cs typeface=""/>
      </a:majorFont>
      <a:minorFont>
        <a:latin typeface="Arial"/>
        <a:ea typeface="맑은 고딕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2"/>
        </a:solidFill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굴림" pitchFamily="50" charset="-127"/>
            <a:ea typeface="굴림" pitchFamily="50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2"/>
        </a:solidFill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굴림" pitchFamily="50" charset="-127"/>
            <a:ea typeface="굴림" pitchFamily="50" charset="-127"/>
          </a:defRPr>
        </a:defPPr>
      </a:lstStyle>
    </a:lnDef>
  </a:objectDefaults>
  <a:extraClrSchemeLst>
    <a:extraClrScheme>
      <a:clrScheme name="1_GD_KO_MovieFilmDesign_KGUILD001[1] 1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C0C0C0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737373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GD_KO_MovieFilmDesign_KGUILD001[1] 2">
        <a:dk1>
          <a:srgbClr val="000000"/>
        </a:dk1>
        <a:lt1>
          <a:srgbClr val="FFFFFF"/>
        </a:lt1>
        <a:dk2>
          <a:srgbClr val="FFFFCC"/>
        </a:dk2>
        <a:lt2>
          <a:srgbClr val="5F5F5F"/>
        </a:lt2>
        <a:accent1>
          <a:srgbClr val="5A9E65"/>
        </a:accent1>
        <a:accent2>
          <a:srgbClr val="CCCC00"/>
        </a:accent2>
        <a:accent3>
          <a:srgbClr val="FFFFFF"/>
        </a:accent3>
        <a:accent4>
          <a:srgbClr val="000000"/>
        </a:accent4>
        <a:accent5>
          <a:srgbClr val="B5CCB8"/>
        </a:accent5>
        <a:accent6>
          <a:srgbClr val="B9B900"/>
        </a:accent6>
        <a:hlink>
          <a:srgbClr val="DB8647"/>
        </a:hlink>
        <a:folHlink>
          <a:srgbClr val="90B7C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GD_KO_MovieFilmDesign_KGUILD001[1] 3">
        <a:dk1>
          <a:srgbClr val="000000"/>
        </a:dk1>
        <a:lt1>
          <a:srgbClr val="FFFFFF"/>
        </a:lt1>
        <a:dk2>
          <a:srgbClr val="FFFFFF"/>
        </a:dk2>
        <a:lt2>
          <a:srgbClr val="4D4D4D"/>
        </a:lt2>
        <a:accent1>
          <a:srgbClr val="7067AF"/>
        </a:accent1>
        <a:accent2>
          <a:srgbClr val="99CCFF"/>
        </a:accent2>
        <a:accent3>
          <a:srgbClr val="FFFFFF"/>
        </a:accent3>
        <a:accent4>
          <a:srgbClr val="000000"/>
        </a:accent4>
        <a:accent5>
          <a:srgbClr val="BBB8D4"/>
        </a:accent5>
        <a:accent6>
          <a:srgbClr val="8AB9E7"/>
        </a:accent6>
        <a:hlink>
          <a:srgbClr val="CCCCFF"/>
        </a:hlink>
        <a:folHlink>
          <a:srgbClr val="C68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GD_KO_MovieFilmDesign_KGUILD001[1] 4">
        <a:dk1>
          <a:srgbClr val="000000"/>
        </a:dk1>
        <a:lt1>
          <a:srgbClr val="FFFFFF"/>
        </a:lt1>
        <a:dk2>
          <a:srgbClr val="FEE9DE"/>
        </a:dk2>
        <a:lt2>
          <a:srgbClr val="777777"/>
        </a:lt2>
        <a:accent1>
          <a:srgbClr val="6D5484"/>
        </a:accent1>
        <a:accent2>
          <a:srgbClr val="D88EC6"/>
        </a:accent2>
        <a:accent3>
          <a:srgbClr val="FFFFFF"/>
        </a:accent3>
        <a:accent4>
          <a:srgbClr val="000000"/>
        </a:accent4>
        <a:accent5>
          <a:srgbClr val="BAB3C2"/>
        </a:accent5>
        <a:accent6>
          <a:srgbClr val="C480B3"/>
        </a:accent6>
        <a:hlink>
          <a:srgbClr val="EA8484"/>
        </a:hlink>
        <a:folHlink>
          <a:srgbClr val="8BCFB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26869</TotalTime>
  <Words>415</Words>
  <Application>Microsoft Office PowerPoint</Application>
  <PresentationFormat>화면 슬라이드 쇼(4:3)</PresentationFormat>
  <Paragraphs>105</Paragraphs>
  <Slides>14</Slides>
  <Notes>14</Notes>
  <HiddenSlides>0</HiddenSlides>
  <MMClips>0</MMClips>
  <ScaleCrop>false</ScaleCrop>
  <HeadingPairs>
    <vt:vector size="6" baseType="variant">
      <vt:variant>
        <vt:lpstr>사용한 글꼴</vt:lpstr>
      </vt:variant>
      <vt:variant>
        <vt:i4>7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14</vt:i4>
      </vt:variant>
    </vt:vector>
  </HeadingPairs>
  <TitlesOfParts>
    <vt:vector size="22" baseType="lpstr">
      <vt:lpstr>굴림</vt:lpstr>
      <vt:lpstr>맑은 고딕</vt:lpstr>
      <vt:lpstr>바탕</vt:lpstr>
      <vt:lpstr>Arial</vt:lpstr>
      <vt:lpstr>Tahoma</vt:lpstr>
      <vt:lpstr>Times New Roman</vt:lpstr>
      <vt:lpstr>Wingdings</vt:lpstr>
      <vt:lpstr>랩실2</vt:lpstr>
      <vt:lpstr>Addressing Shared Resource Contention in Multicore Processors via Scheduling</vt:lpstr>
      <vt:lpstr>Index</vt:lpstr>
      <vt:lpstr>Introduction</vt:lpstr>
      <vt:lpstr>References</vt:lpstr>
      <vt:lpstr>Classification Schemes</vt:lpstr>
      <vt:lpstr>Classification Schemes</vt:lpstr>
      <vt:lpstr>Factors Causing Performance Degradation</vt:lpstr>
      <vt:lpstr>Factors Causing Performance Degradation</vt:lpstr>
      <vt:lpstr>Scheduling Algorithms</vt:lpstr>
      <vt:lpstr>Scheduling Algorithms</vt:lpstr>
      <vt:lpstr>Evaluation on Real Systems</vt:lpstr>
      <vt:lpstr>Evaluation on Real Systems</vt:lpstr>
      <vt:lpstr>Evaluation on Real Systems</vt:lpstr>
      <vt:lpstr>References</vt:lpstr>
    </vt:vector>
  </TitlesOfParts>
  <Company>eslab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김세욱</dc:creator>
  <cp:lastModifiedBy>hoon</cp:lastModifiedBy>
  <cp:revision>1726</cp:revision>
  <dcterms:created xsi:type="dcterms:W3CDTF">2005-01-04T01:53:55Z</dcterms:created>
  <dcterms:modified xsi:type="dcterms:W3CDTF">2015-09-07T23:19:51Z</dcterms:modified>
</cp:coreProperties>
</file>