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6"/>
  </p:notesMasterIdLst>
  <p:handoutMasterIdLst>
    <p:handoutMasterId r:id="rId17"/>
  </p:handoutMasterIdLst>
  <p:sldIdLst>
    <p:sldId id="318" r:id="rId2"/>
    <p:sldId id="323" r:id="rId3"/>
    <p:sldId id="308" r:id="rId4"/>
    <p:sldId id="325" r:id="rId5"/>
    <p:sldId id="326" r:id="rId6"/>
    <p:sldId id="327" r:id="rId7"/>
    <p:sldId id="328" r:id="rId8"/>
    <p:sldId id="324" r:id="rId9"/>
    <p:sldId id="329" r:id="rId10"/>
    <p:sldId id="331" r:id="rId11"/>
    <p:sldId id="332" r:id="rId12"/>
    <p:sldId id="333" r:id="rId13"/>
    <p:sldId id="335" r:id="rId14"/>
    <p:sldId id="330" r:id="rId15"/>
  </p:sldIdLst>
  <p:sldSz cx="9144000" cy="6858000" type="screen4x3"/>
  <p:notesSz cx="6781800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83B3"/>
    <a:srgbClr val="A1C064"/>
    <a:srgbClr val="E4E4E4"/>
    <a:srgbClr val="E6E6E6"/>
    <a:srgbClr val="E8E8E8"/>
    <a:srgbClr val="8166A2"/>
    <a:srgbClr val="9B85B5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4" autoAdjust="0"/>
    <p:restoredTop sz="91187" autoAdjust="0"/>
  </p:normalViewPr>
  <p:slideViewPr>
    <p:cSldViewPr>
      <p:cViewPr varScale="1">
        <p:scale>
          <a:sx n="121" d="100"/>
          <a:sy n="121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2874" y="72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7A459B48-3329-4E6A-B769-01A90DDA685A}" type="datetimeFigureOut">
              <a:rPr lang="ko-KR" altLang="en-US"/>
              <a:pPr>
                <a:defRPr/>
              </a:pPr>
              <a:t>2015-09-08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F297AD0B-A189-4802-B48F-69165A833B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586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A94E292F-6EEF-4EFC-9734-BC1F8EA107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4187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4811B66D-28FC-48E0-B5F7-95C0A20E72F7}" type="slidenum">
              <a:rPr lang="en-US" altLang="ko-KR" smtClean="0"/>
              <a:pPr eaLnBrk="1" hangingPunct="1"/>
              <a:t>1</a:t>
            </a:fld>
            <a:endParaRPr lang="en-US" altLang="ko-KR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41363"/>
            <a:ext cx="4937125" cy="370205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 dirty="0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7108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10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11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12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13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14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72359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8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624762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spcBef>
                <a:spcPct val="0"/>
              </a:spcBef>
            </a:pPr>
            <a:fld id="{BB1F4C34-B69A-4292-B5C7-29BAB0F9A92F}" type="slidenum">
              <a:rPr lang="en-US" altLang="ko-KR" smtClean="0"/>
              <a:pPr>
                <a:spcBef>
                  <a:spcPct val="0"/>
                </a:spcBef>
              </a:pPr>
              <a:t>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2506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88" y="1628775"/>
            <a:ext cx="261938" cy="523875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 flipH="1" flipV="1">
            <a:off x="0" y="1309688"/>
            <a:ext cx="8748713" cy="3190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288338" y="958850"/>
            <a:ext cx="857250" cy="66675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8" name="Picture 87" descr="da141077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-1588"/>
            <a:ext cx="2206626" cy="1282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8" descr="kpggv20039s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22500" y="-1588"/>
            <a:ext cx="2301875" cy="1285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89" descr="kpggv16071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0"/>
            <a:ext cx="2262187" cy="1285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 Box 91"/>
          <p:cNvSpPr txBox="1">
            <a:spLocks noChangeArrowheads="1"/>
          </p:cNvSpPr>
          <p:nvPr/>
        </p:nvSpPr>
        <p:spPr bwMode="auto">
          <a:xfrm>
            <a:off x="6875463" y="44450"/>
            <a:ext cx="223361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1500" smtClean="0">
                <a:solidFill>
                  <a:srgbClr val="DBEEF4"/>
                </a:solidFill>
                <a:latin typeface="Arial" charset="0"/>
              </a:rPr>
              <a:t>Embedded System Lab.</a:t>
            </a:r>
          </a:p>
        </p:txBody>
      </p:sp>
      <p:sp>
        <p:nvSpPr>
          <p:cNvPr id="12" name="Text Box 91"/>
          <p:cNvSpPr txBox="1">
            <a:spLocks noChangeArrowheads="1"/>
          </p:cNvSpPr>
          <p:nvPr userDrawn="1"/>
        </p:nvSpPr>
        <p:spPr bwMode="auto">
          <a:xfrm>
            <a:off x="6124575" y="6394450"/>
            <a:ext cx="22336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1500" smtClean="0">
                <a:solidFill>
                  <a:schemeClr val="tx2"/>
                </a:solidFill>
                <a:latin typeface="Arial" charset="0"/>
              </a:rPr>
              <a:t>Embedded System Lab.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6310313"/>
            <a:ext cx="8953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319210"/>
            <a:ext cx="7340600" cy="53340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>
                <a:latin typeface="굴림" pitchFamily="50" charset="-127"/>
              </a:defRPr>
            </a:lvl1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00113" y="2492375"/>
            <a:ext cx="7315200" cy="1143000"/>
          </a:xfrm>
        </p:spPr>
        <p:txBody>
          <a:bodyPr anchor="ctr"/>
          <a:lstStyle>
            <a:lvl1pPr algn="ctr"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126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055C75BD-8963-4A81-B41F-CC4158AC73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558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57988" y="928670"/>
            <a:ext cx="2168525" cy="542926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0825" y="928670"/>
            <a:ext cx="6354763" cy="542926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7A52CA2D-330B-41A0-B621-5AC86AC893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1663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071546"/>
            <a:ext cx="8429684" cy="521497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786063" y="65532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31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135E7F7-48CA-4D93-BB18-45A329E2D52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1770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981075"/>
            <a:ext cx="4152900" cy="537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73613" y="981075"/>
            <a:ext cx="4152900" cy="537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A55DFDEC-81B2-4007-A528-D3BE6E6F0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9285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C64C4DF9-C3D2-468A-A9F2-4D722CF785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169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3C92BABB-9BD6-41B8-9DEC-D1885EB310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48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B358B4EB-2BD6-4BF9-A30C-1343BAD10B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3878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2C7E63B0-7E00-4AA9-8B22-FEC3B409B8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6463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B1A5DEB8-8E1B-4718-85D1-EDE0C50E01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7210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5913" y="654685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kumimoji="0"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838200"/>
            <a:ext cx="228600" cy="5638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ko-KR" sz="2400">
                <a:latin typeface="Times New Roman" pitchFamily="-48" charset="0"/>
              </a:rPr>
              <a:t> 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white">
          <a:xfrm>
            <a:off x="250825" y="114300"/>
            <a:ext cx="8569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 </a:t>
            </a:r>
            <a:r>
              <a:rPr lang="en-US" altLang="ko-KR" smtClean="0"/>
              <a:t>abc</a:t>
            </a: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gray">
          <a:xfrm>
            <a:off x="1071563" y="6500813"/>
            <a:ext cx="5400675" cy="125412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atinLnBrk="0"/>
            <a:endParaRPr lang="ko-KR" altLang="ko-KR" sz="2400">
              <a:latin typeface="Tahoma" pitchFamily="34" charset="0"/>
            </a:endParaRPr>
          </a:p>
        </p:txBody>
      </p: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04775" y="6353175"/>
            <a:ext cx="1044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ko-KR" altLang="ko-KR" sz="2400" smtClean="0">
              <a:latin typeface="Times New Roman" pitchFamily="-48" charset="0"/>
            </a:endParaRP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71438" y="6407150"/>
            <a:ext cx="100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>
            <a:spAutoFit/>
          </a:bodyPr>
          <a:lstStyle/>
          <a:p>
            <a:r>
              <a:rPr kumimoji="0" lang="ko-KR" altLang="en-US" sz="1400" b="1" dirty="0" smtClean="0">
                <a:solidFill>
                  <a:schemeClr val="accent1"/>
                </a:solidFill>
              </a:rPr>
              <a:t>오 명 훈</a:t>
            </a:r>
            <a:endParaRPr kumimoji="0" lang="en-US" altLang="ko-KR" sz="1400" b="1" dirty="0">
              <a:solidFill>
                <a:schemeClr val="accent1"/>
              </a:solidFill>
            </a:endParaRPr>
          </a:p>
        </p:txBody>
      </p:sp>
      <p:sp>
        <p:nvSpPr>
          <p:cNvPr id="103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981075"/>
            <a:ext cx="8458200" cy="537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 </a:t>
            </a:r>
            <a:r>
              <a:rPr lang="en-US" altLang="ko-KR" dirty="0" err="1" smtClean="0"/>
              <a:t>abc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둘째 수준 </a:t>
            </a:r>
            <a:r>
              <a:rPr lang="en-US" altLang="ko-KR" dirty="0" err="1" smtClean="0"/>
              <a:t>abc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셋째 수준 </a:t>
            </a:r>
            <a:r>
              <a:rPr lang="en-US" altLang="ko-KR" dirty="0" err="1" smtClean="0"/>
              <a:t>abc</a:t>
            </a:r>
            <a:endParaRPr lang="en-US" altLang="ko-KR" dirty="0" smtClean="0"/>
          </a:p>
          <a:p>
            <a:pPr lvl="3"/>
            <a:r>
              <a:rPr lang="ko-KR" altLang="en-US" dirty="0" smtClean="0"/>
              <a:t>넷째 수준 </a:t>
            </a:r>
            <a:r>
              <a:rPr lang="en-US" altLang="ko-KR" dirty="0" err="1" smtClean="0"/>
              <a:t>abc</a:t>
            </a:r>
            <a:endParaRPr lang="en-US" altLang="ko-KR" dirty="0" smtClean="0"/>
          </a:p>
          <a:p>
            <a:pPr lvl="4"/>
            <a:r>
              <a:rPr lang="ko-KR" altLang="en-US" dirty="0" smtClean="0"/>
              <a:t>다섯째 수준 </a:t>
            </a:r>
            <a:r>
              <a:rPr lang="en-US" altLang="ko-KR" dirty="0" err="1" smtClean="0"/>
              <a:t>abc</a:t>
            </a:r>
            <a:endParaRPr lang="en-US" altLang="ko-KR" dirty="0" smtClean="0"/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0" y="838200"/>
            <a:ext cx="228600" cy="5638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altLang="ko-KR" sz="2400">
                <a:latin typeface="Times New Roman" pitchFamily="-48" charset="0"/>
              </a:rPr>
              <a:t> 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36" name="Text Box 91"/>
          <p:cNvSpPr txBox="1">
            <a:spLocks noChangeArrowheads="1"/>
          </p:cNvSpPr>
          <p:nvPr/>
        </p:nvSpPr>
        <p:spPr bwMode="auto">
          <a:xfrm>
            <a:off x="6124575" y="6394450"/>
            <a:ext cx="22336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1500" smtClean="0">
                <a:solidFill>
                  <a:schemeClr val="tx2"/>
                </a:solidFill>
                <a:latin typeface="Arial" charset="0"/>
              </a:rPr>
              <a:t>Embedded System Lab.</a:t>
            </a:r>
          </a:p>
        </p:txBody>
      </p:sp>
      <p:pic>
        <p:nvPicPr>
          <p:cNvPr id="1037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6310313"/>
            <a:ext cx="8953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55" r:id="rId1"/>
    <p:sldLayoutId id="2147487756" r:id="rId2"/>
    <p:sldLayoutId id="2147487757" r:id="rId3"/>
    <p:sldLayoutId id="2147487758" r:id="rId4"/>
    <p:sldLayoutId id="2147487759" r:id="rId5"/>
    <p:sldLayoutId id="2147487760" r:id="rId6"/>
    <p:sldLayoutId id="2147487761" r:id="rId7"/>
    <p:sldLayoutId id="2147487762" r:id="rId8"/>
    <p:sldLayoutId id="2147487763" r:id="rId9"/>
    <p:sldLayoutId id="2147487764" r:id="rId10"/>
    <p:sldLayoutId id="214748776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+mj-ea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맑은 고딕" pitchFamily="50" charset="-127"/>
          <a:ea typeface="맑은 고딕" pitchFamily="50" charset="-127"/>
        </a:defRPr>
      </a:lvl5pPr>
      <a:lvl6pPr marL="4572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굴림" pitchFamily="50" charset="-127"/>
        </a:defRPr>
      </a:lvl6pPr>
      <a:lvl7pPr marL="9144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굴림" pitchFamily="50" charset="-127"/>
        </a:defRPr>
      </a:lvl7pPr>
      <a:lvl8pPr marL="13716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굴림" pitchFamily="50" charset="-127"/>
        </a:defRPr>
      </a:lvl8pPr>
      <a:lvl9pPr marL="18288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£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£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davidkftam/rapidmrcpresentatio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14401" y="5145850"/>
            <a:ext cx="7340600" cy="848435"/>
          </a:xfrm>
        </p:spPr>
        <p:txBody>
          <a:bodyPr/>
          <a:lstStyle/>
          <a:p>
            <a:r>
              <a:rPr lang="ko-KR" altLang="en-US" sz="2000" dirty="0" smtClean="0">
                <a:latin typeface="Tahoma" panose="020B0604030504040204" pitchFamily="34" charset="0"/>
                <a:cs typeface="Tahoma" panose="020B0604030504040204" pitchFamily="34" charset="0"/>
              </a:rPr>
              <a:t>오명훈</a:t>
            </a:r>
            <a:endParaRPr lang="en-US" altLang="ko-KR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snt2426@gmail.com</a:t>
            </a:r>
            <a:endParaRPr lang="ko-KR" altLang="en-US" sz="20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ctrTitle" sz="quarter"/>
          </p:nvPr>
        </p:nvSpPr>
        <p:spPr>
          <a:xfrm>
            <a:off x="251521" y="2871065"/>
            <a:ext cx="8892479" cy="1143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Addressing Shared Resource Contention</a:t>
            </a:r>
            <a:br>
              <a:rPr lang="en-US" altLang="ko-K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ko-K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Multicore Processors via Scheduling</a:t>
            </a:r>
            <a:endParaRPr lang="en-US" altLang="ko-K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Scheduling </a:t>
            </a:r>
            <a:r>
              <a:rPr lang="en-US" altLang="ko-K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Algorithms</a:t>
            </a:r>
            <a:endParaRPr lang="ko-KR" alt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45905" y="3675511"/>
            <a:ext cx="8884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DI should work is that miss rates of applications are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relatively stable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666" y="1312613"/>
            <a:ext cx="7199912" cy="22964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825" y="4033995"/>
            <a:ext cx="3555395" cy="23653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22580" y="863715"/>
            <a:ext cx="8884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DI use miss rates</a:t>
            </a:r>
            <a:endParaRPr lang="en-US" altLang="ko-KR" sz="16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위로 굽은 화살표 1"/>
          <p:cNvSpPr/>
          <p:nvPr/>
        </p:nvSpPr>
        <p:spPr bwMode="auto">
          <a:xfrm rot="10800000">
            <a:off x="3131838" y="999746"/>
            <a:ext cx="363081" cy="247527"/>
          </a:xfrm>
          <a:prstGeom prst="bentUp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위로 굽은 화살표 12"/>
          <p:cNvSpPr/>
          <p:nvPr/>
        </p:nvSpPr>
        <p:spPr bwMode="auto">
          <a:xfrm rot="5400000">
            <a:off x="2592880" y="4113806"/>
            <a:ext cx="363081" cy="247527"/>
          </a:xfrm>
          <a:prstGeom prst="bentUp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532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ko-K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 on Real Systems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2413" y="1133745"/>
            <a:ext cx="44424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Measure the aggregate workload completion time of each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DI, DIO perform better than RANDOM</a:t>
            </a:r>
          </a:p>
          <a:p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and are with in 2% if OPTIMAL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former case :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13%</a:t>
            </a:r>
            <a:r>
              <a:rPr lang="en-US" altLang="ko-KR" sz="1600" b="1" dirty="0" smtClean="0">
                <a:solidFill>
                  <a:srgbClr val="FF0000"/>
                </a:solidFill>
                <a:latin typeface="바탕"/>
                <a:ea typeface="바탕"/>
                <a:cs typeface="Tahoma" panose="020B0604030504040204" pitchFamily="34" charset="0"/>
              </a:rPr>
              <a:t>↑</a:t>
            </a:r>
            <a:endParaRPr lang="en-US" altLang="ko-KR" sz="16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Isolated case :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4%</a:t>
            </a:r>
            <a:r>
              <a:rPr lang="en-US" altLang="ko-KR" sz="1600" b="1" dirty="0" smtClean="0">
                <a:solidFill>
                  <a:srgbClr val="FF0000"/>
                </a:solidFill>
                <a:latin typeface="바탕"/>
                <a:ea typeface="바탕"/>
                <a:cs typeface="Tahoma" panose="020B0604030504040204" pitchFamily="34" charset="0"/>
              </a:rPr>
              <a:t>↓</a:t>
            </a:r>
            <a:endParaRPr lang="en-US" altLang="ko-KR" sz="16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biggest advantage of DI and DIO is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stable results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avoid worst case</a:t>
            </a:r>
            <a:endParaRPr lang="en-US" altLang="ko-KR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99" y="926649"/>
            <a:ext cx="357506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75" y="3673375"/>
            <a:ext cx="3415838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790" y="3699310"/>
            <a:ext cx="3432414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직사각형 12"/>
          <p:cNvSpPr/>
          <p:nvPr/>
        </p:nvSpPr>
        <p:spPr bwMode="auto">
          <a:xfrm>
            <a:off x="701570" y="5965257"/>
            <a:ext cx="900100" cy="225025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4662010" y="5949280"/>
            <a:ext cx="900100" cy="225025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544611" y="4933375"/>
            <a:ext cx="1617802" cy="47584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7632339" y="4976473"/>
            <a:ext cx="416329" cy="47584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42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ko-K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 on Real Systems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065" y="5454225"/>
            <a:ext cx="8884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 </a:t>
            </a:r>
            <a:r>
              <a:rPr lang="en-US" altLang="ko-KR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DEFAULT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&lt; </a:t>
            </a:r>
            <a:r>
              <a:rPr lang="en-US" altLang="ko-KR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DIO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or</a:t>
            </a:r>
            <a:r>
              <a:rPr lang="ko-KR" altLang="en-US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DEFAULT &gt; DIO </a:t>
            </a:r>
          </a:p>
          <a:p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	-&gt; DEFAULT is able to perform well on average</a:t>
            </a:r>
            <a:endParaRPr lang="en-US" altLang="ko-K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Individual : DIO &gt; DEFAULT</a:t>
            </a:r>
            <a:endParaRPr lang="en-US" altLang="ko-KR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5" y="1088740"/>
            <a:ext cx="75628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65" y="3174420"/>
            <a:ext cx="76771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99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ko-K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 on Real Systems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065" y="5454225"/>
            <a:ext cx="8884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Deviation of execution time of consecutive runs of the same APP in the same workload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 &lt; DI &lt; DEFAULT</a:t>
            </a:r>
            <a:endParaRPr lang="en-US" altLang="ko-KR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57" y="1047040"/>
            <a:ext cx="75247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57" y="3158971"/>
            <a:ext cx="7524750" cy="218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endParaRPr lang="ko-KR" alt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59065" y="998730"/>
            <a:ext cx="88849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http://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www.slideshare.net/davidkftam/rapidmrcpresentation</a:t>
            </a:r>
            <a:endParaRPr lang="en-US" altLang="ko-K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K. Qureshi and Y. N. </a:t>
            </a:r>
            <a:r>
              <a:rPr lang="en-US" altLang="ko-KR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Patt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Utility-based cache partitioning: A </a:t>
            </a:r>
            <a:r>
              <a:rPr lang="en-US" altLang="ko-KR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lowoverhead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high-performance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runtime mechanism to partition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shared caches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 MICRO 39: </a:t>
            </a:r>
            <a:r>
              <a:rPr lang="en-US" altLang="ko-KR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roceedings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39th Annual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IEEE/ACM International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Symposium on Microarchitecture, pages 423–432,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2006.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Cho and L. </a:t>
            </a:r>
            <a:r>
              <a:rPr lang="en-US" altLang="ko-KR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Jin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Managing Distributed, Shared L2 Caches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 OS-Level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Page Allocation. In MICRO 39: Proceedings of the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39</a:t>
            </a:r>
            <a:r>
              <a:rPr lang="en-US" altLang="ko-KR" sz="1600" b="1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Annual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IEEE/ACM International Symposium on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Microarchitecture, pages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455–468, 2006.</a:t>
            </a:r>
            <a:endParaRPr lang="en-US" altLang="ko-KR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6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Index</a:t>
            </a:r>
            <a:endParaRPr lang="ko-KR" altLang="en-US" sz="36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65" y="1540817"/>
            <a:ext cx="888493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Classification Schemes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Factors Causing Performance Degradation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Scheduling Algorithms</a:t>
            </a: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altLang="ko-KR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ko-K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 on Real Systems</a:t>
            </a:r>
          </a:p>
        </p:txBody>
      </p:sp>
    </p:spTree>
    <p:extLst>
      <p:ext uri="{BB962C8B-B14F-4D97-AF65-F5344CB8AC3E}">
        <p14:creationId xmlns:p14="http://schemas.microsoft.com/office/powerpoint/2010/main" val="4822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endParaRPr lang="ko-KR" alt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34372" y="5499230"/>
            <a:ext cx="888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Figure 1 shows the performance degradation that occurs due to sharing an LLC with another application, relative to running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solo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contention free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789" y="1432977"/>
            <a:ext cx="5300100" cy="372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1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endParaRPr lang="ko-KR" alt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34372" y="5499230"/>
            <a:ext cx="8884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Previous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Cache Partitioning, Page coloring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non-trivial changes, copying of physical memory, addressing only shared cache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836" y="953725"/>
            <a:ext cx="6536255" cy="20063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9738" y="3064667"/>
            <a:ext cx="3016449" cy="238955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839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Classification Schemes</a:t>
            </a:r>
            <a:endParaRPr lang="ko-KR" alt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59065" y="5769260"/>
            <a:ext cx="888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methodology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the best case vs evaluated classification schemes</a:t>
            </a:r>
          </a:p>
          <a:p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(estimated best schedule)</a:t>
            </a:r>
          </a:p>
        </p:txBody>
      </p:sp>
      <p:grpSp>
        <p:nvGrpSpPr>
          <p:cNvPr id="17" name="그룹 16"/>
          <p:cNvGrpSpPr/>
          <p:nvPr/>
        </p:nvGrpSpPr>
        <p:grpSpPr>
          <a:xfrm>
            <a:off x="234371" y="1043735"/>
            <a:ext cx="8884935" cy="4590510"/>
            <a:chOff x="234371" y="1628800"/>
            <a:chExt cx="8884935" cy="4590510"/>
          </a:xfrm>
        </p:grpSpPr>
        <p:sp>
          <p:nvSpPr>
            <p:cNvPr id="5" name="TextBox 4"/>
            <p:cNvSpPr txBox="1"/>
            <p:nvPr/>
          </p:nvSpPr>
          <p:spPr>
            <a:xfrm>
              <a:off x="234371" y="1628800"/>
              <a:ext cx="88849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Contention Aware Scheduling = </a:t>
              </a:r>
              <a:r>
                <a:rPr lang="en-US" altLang="ko-KR" sz="1600" b="1" u="sng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Scheduling Policy</a:t>
              </a:r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+</a:t>
              </a:r>
              <a:r>
                <a:rPr lang="en-US" altLang="ko-KR" sz="16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altLang="ko-KR" sz="1600" b="1" u="sng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Classification Scheme</a:t>
              </a: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670" y="2372671"/>
              <a:ext cx="3977588" cy="384663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3" name="꺾인 연결선 2"/>
            <p:cNvCxnSpPr>
              <a:stCxn id="5" idx="2"/>
              <a:endCxn id="3074" idx="0"/>
            </p:cNvCxnSpPr>
            <p:nvPr/>
          </p:nvCxnSpPr>
          <p:spPr bwMode="auto">
            <a:xfrm rot="5400000">
              <a:off x="3386494" y="1082325"/>
              <a:ext cx="405317" cy="2175375"/>
            </a:xfrm>
            <a:prstGeom prst="bentConnector3">
              <a:avLst/>
            </a:prstGeom>
            <a:solidFill>
              <a:schemeClr val="accent2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473085" y="1900293"/>
              <a:ext cx="41747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Offline Perfect Scheduling Policy  proposed by </a:t>
              </a:r>
              <a:r>
                <a:rPr lang="en-US" altLang="ko-KR" sz="1200" b="1" dirty="0" err="1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jiang</a:t>
              </a:r>
              <a:endParaRPr lang="en-US" altLang="ko-KR" sz="1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68494" y="2476051"/>
              <a:ext cx="4359001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SDC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	vs</a:t>
              </a:r>
            </a:p>
            <a:p>
              <a:endPara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Animal Classes</a:t>
              </a:r>
            </a:p>
            <a:p>
              <a:endPara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	vs</a:t>
              </a:r>
            </a:p>
            <a:p>
              <a:endPara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Miss rate</a:t>
              </a:r>
            </a:p>
            <a:p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	</a:t>
              </a:r>
            </a:p>
            <a:p>
              <a:r>
                <a:rPr lang="en-US" altLang="ko-KR" sz="1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	</a:t>
              </a:r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vs</a:t>
              </a:r>
            </a:p>
            <a:p>
              <a:endPara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altLang="ko-KR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Pain</a:t>
              </a:r>
            </a:p>
          </p:txBody>
        </p:sp>
        <p:cxnSp>
          <p:nvCxnSpPr>
            <p:cNvPr id="12" name="꺾인 연결선 11"/>
            <p:cNvCxnSpPr>
              <a:endCxn id="11" idx="0"/>
            </p:cNvCxnSpPr>
            <p:nvPr/>
          </p:nvCxnSpPr>
          <p:spPr bwMode="auto">
            <a:xfrm rot="5400000">
              <a:off x="6783466" y="2032220"/>
              <a:ext cx="508360" cy="379302"/>
            </a:xfrm>
            <a:prstGeom prst="bentConnector3">
              <a:avLst>
                <a:gd name="adj1" fmla="val 50000"/>
              </a:avLst>
            </a:prstGeom>
            <a:solidFill>
              <a:schemeClr val="accent2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331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Classification Schemes</a:t>
            </a:r>
            <a:endParaRPr lang="ko-KR" alt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34372" y="5499230"/>
            <a:ext cx="888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resources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contention for memory controller, memory bus, resources involved in prefetching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538" y="1133745"/>
            <a:ext cx="5400601" cy="361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55604" y="4830227"/>
            <a:ext cx="4442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stack distance profiles (pin tool)</a:t>
            </a:r>
          </a:p>
        </p:txBody>
      </p:sp>
      <p:cxnSp>
        <p:nvCxnSpPr>
          <p:cNvPr id="6" name="직선 화살표 연결선 5"/>
          <p:cNvCxnSpPr>
            <a:stCxn id="8" idx="0"/>
          </p:cNvCxnSpPr>
          <p:nvPr/>
        </p:nvCxnSpPr>
        <p:spPr bwMode="auto">
          <a:xfrm flipH="1" flipV="1">
            <a:off x="3086835" y="4059070"/>
            <a:ext cx="1590003" cy="771157"/>
          </a:xfrm>
          <a:prstGeom prst="straightConnector1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직선 화살표 연결선 10"/>
          <p:cNvCxnSpPr>
            <a:stCxn id="8" idx="0"/>
          </p:cNvCxnSpPr>
          <p:nvPr/>
        </p:nvCxnSpPr>
        <p:spPr bwMode="auto">
          <a:xfrm flipH="1" flipV="1">
            <a:off x="4526995" y="4059070"/>
            <a:ext cx="149843" cy="771157"/>
          </a:xfrm>
          <a:prstGeom prst="straightConnector1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직선 화살표 연결선 13"/>
          <p:cNvCxnSpPr>
            <a:stCxn id="8" idx="0"/>
          </p:cNvCxnSpPr>
          <p:nvPr/>
        </p:nvCxnSpPr>
        <p:spPr bwMode="auto">
          <a:xfrm flipV="1">
            <a:off x="4676838" y="4059070"/>
            <a:ext cx="615242" cy="771157"/>
          </a:xfrm>
          <a:prstGeom prst="straightConnector1">
            <a:avLst/>
          </a:prstGeom>
          <a:solidFill>
            <a:schemeClr val="accent2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099" name="Picture 3" descr="C:\Users\asdf\Desktop\1%5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831" y="2773260"/>
            <a:ext cx="1292169" cy="41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타원 14"/>
          <p:cNvSpPr/>
          <p:nvPr/>
        </p:nvSpPr>
        <p:spPr bwMode="auto">
          <a:xfrm>
            <a:off x="4121356" y="2573905"/>
            <a:ext cx="961120" cy="809693"/>
          </a:xfrm>
          <a:prstGeom prst="ellipse">
            <a:avLst/>
          </a:prstGeom>
          <a:noFill/>
          <a:ln w="25400" cap="flat" cmpd="sng" algn="ctr">
            <a:solidFill>
              <a:srgbClr val="FFC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401870" y="3184242"/>
            <a:ext cx="810090" cy="874828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09571" y="964468"/>
            <a:ext cx="4442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Reason : no account miss rate </a:t>
            </a:r>
          </a:p>
        </p:txBody>
      </p:sp>
      <p:cxnSp>
        <p:nvCxnSpPr>
          <p:cNvPr id="21" name="직선 화살표 연결선 20"/>
          <p:cNvCxnSpPr>
            <a:stCxn id="20" idx="2"/>
          </p:cNvCxnSpPr>
          <p:nvPr/>
        </p:nvCxnSpPr>
        <p:spPr bwMode="auto">
          <a:xfrm flipH="1">
            <a:off x="5444480" y="1303022"/>
            <a:ext cx="986325" cy="1470238"/>
          </a:xfrm>
          <a:prstGeom prst="straightConnector1">
            <a:avLst/>
          </a:prstGeom>
          <a:solidFill>
            <a:schemeClr val="accent2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232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altLang="ko-K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Factors Causing </a:t>
            </a:r>
            <a:r>
              <a:rPr lang="en-US" altLang="ko-KR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 Degradation</a:t>
            </a:r>
            <a:endParaRPr lang="en-US" altLang="ko-K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372" y="5184195"/>
            <a:ext cx="8884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Cache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contention is </a:t>
            </a:r>
            <a:r>
              <a:rPr lang="en-US" altLang="ko-KR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far not the dominant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cause of performance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degradation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Miss rate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turned out to be an excellent heuristic for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contention</a:t>
            </a:r>
            <a:endParaRPr lang="en-US" altLang="ko-K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940" y="1358770"/>
            <a:ext cx="496252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그룹 1"/>
          <p:cNvGrpSpPr/>
          <p:nvPr/>
        </p:nvGrpSpPr>
        <p:grpSpPr>
          <a:xfrm>
            <a:off x="266723" y="1528844"/>
            <a:ext cx="3565654" cy="3136476"/>
            <a:chOff x="80325" y="1545784"/>
            <a:chExt cx="3565654" cy="3136476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634" y="1545784"/>
              <a:ext cx="3105345" cy="913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77" y="2657783"/>
              <a:ext cx="3485902" cy="64694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325" y="3536157"/>
              <a:ext cx="3565654" cy="11461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  <p:sp>
        <p:nvSpPr>
          <p:cNvPr id="10" name="직사각형 9"/>
          <p:cNvSpPr/>
          <p:nvPr/>
        </p:nvSpPr>
        <p:spPr bwMode="auto">
          <a:xfrm>
            <a:off x="7362310" y="1766015"/>
            <a:ext cx="630070" cy="2428070"/>
          </a:xfrm>
          <a:prstGeom prst="rect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954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Factors Causing Performance Degradation</a:t>
            </a:r>
            <a:endParaRPr lang="ko-KR" alt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34372" y="5499230"/>
            <a:ext cx="888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assumed that the dominant cause of performance degradation is contention for the space in the shared cache. (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ex :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cache partitioning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page coloring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)</a:t>
            </a:r>
            <a:endParaRPr lang="en-US" altLang="ko-KR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12" y="978634"/>
            <a:ext cx="7722350" cy="434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Scheduling </a:t>
            </a:r>
            <a:r>
              <a:rPr lang="en-US" altLang="ko-KR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Algorithms</a:t>
            </a:r>
            <a:endParaRPr lang="ko-KR" alt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821419" y="1447070"/>
            <a:ext cx="7508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Miss rate classification schemes + Centralized Sort scheduling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very 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easy to obtain online via hardware perf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sort APP by miss rate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distribute APP across cores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User level scheduler (Using affinity interfaces provided by Linux)</a:t>
            </a:r>
          </a:p>
          <a:p>
            <a:endParaRPr lang="en-US" altLang="ko-KR" sz="16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SIMPLE</a:t>
            </a:r>
            <a:endParaRPr lang="en-US" altLang="ko-KR" sz="16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7786" y="4220796"/>
            <a:ext cx="8562962" cy="132343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(Distributed Intensity) scheduler</a:t>
            </a:r>
          </a:p>
          <a:p>
            <a:r>
              <a:rPr lang="en-US" altLang="ko-KR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Estimate the </a:t>
            </a:r>
            <a:r>
              <a:rPr lang="en-US" altLang="ko-KR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en-US" altLang="ko-KR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miss rate based on the stack-distance-profiles –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Offline</a:t>
            </a:r>
          </a:p>
          <a:p>
            <a:endParaRPr lang="en-US" altLang="ko-KR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 DIO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(DI Online) scheduler</a:t>
            </a:r>
          </a:p>
          <a:p>
            <a:pPr lvl="1"/>
            <a:r>
              <a:rPr lang="en-US" altLang="ko-K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Miss rate measured online </a:t>
            </a:r>
            <a:r>
              <a:rPr lang="en-US" altLang="ko-K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more resilient to APP</a:t>
            </a:r>
            <a:endParaRPr lang="en-US" altLang="ko-KR" sz="16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아래쪽 화살표 6"/>
          <p:cNvSpPr/>
          <p:nvPr/>
        </p:nvSpPr>
        <p:spPr bwMode="auto">
          <a:xfrm>
            <a:off x="4341076" y="3520797"/>
            <a:ext cx="468976" cy="516509"/>
          </a:xfrm>
          <a:prstGeom prst="downArrow">
            <a:avLst/>
          </a:prstGeom>
          <a:solidFill>
            <a:schemeClr val="tx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502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랩실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07기본글꼴테마아잉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1_GD_KO_MovieFilmDesign_KGUILD001[1]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D_KO_MovieFilmDesign_KGUILD001[1] 2">
        <a:dk1>
          <a:srgbClr val="000000"/>
        </a:dk1>
        <a:lt1>
          <a:srgbClr val="FFFFFF"/>
        </a:lt1>
        <a:dk2>
          <a:srgbClr val="FFFFCC"/>
        </a:dk2>
        <a:lt2>
          <a:srgbClr val="5F5F5F"/>
        </a:lt2>
        <a:accent1>
          <a:srgbClr val="5A9E65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B5CCB8"/>
        </a:accent5>
        <a:accent6>
          <a:srgbClr val="B9B900"/>
        </a:accent6>
        <a:hlink>
          <a:srgbClr val="DB8647"/>
        </a:hlink>
        <a:folHlink>
          <a:srgbClr val="90B7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D_KO_MovieFilmDesign_KGUILD001[1] 3">
        <a:dk1>
          <a:srgbClr val="000000"/>
        </a:dk1>
        <a:lt1>
          <a:srgbClr val="FFFFFF"/>
        </a:lt1>
        <a:dk2>
          <a:srgbClr val="FFFFFF"/>
        </a:dk2>
        <a:lt2>
          <a:srgbClr val="4D4D4D"/>
        </a:lt2>
        <a:accent1>
          <a:srgbClr val="7067A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BB8D4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D_KO_MovieFilmDesign_KGUILD001[1] 4">
        <a:dk1>
          <a:srgbClr val="000000"/>
        </a:dk1>
        <a:lt1>
          <a:srgbClr val="FFFFFF"/>
        </a:lt1>
        <a:dk2>
          <a:srgbClr val="FEE9DE"/>
        </a:dk2>
        <a:lt2>
          <a:srgbClr val="777777"/>
        </a:lt2>
        <a:accent1>
          <a:srgbClr val="6D5484"/>
        </a:accent1>
        <a:accent2>
          <a:srgbClr val="D88EC6"/>
        </a:accent2>
        <a:accent3>
          <a:srgbClr val="FFFFFF"/>
        </a:accent3>
        <a:accent4>
          <a:srgbClr val="000000"/>
        </a:accent4>
        <a:accent5>
          <a:srgbClr val="BAB3C2"/>
        </a:accent5>
        <a:accent6>
          <a:srgbClr val="C480B3"/>
        </a:accent6>
        <a:hlink>
          <a:srgbClr val="EA8484"/>
        </a:hlink>
        <a:folHlink>
          <a:srgbClr val="8BCF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26869</TotalTime>
  <Words>415</Words>
  <Application>Microsoft Office PowerPoint</Application>
  <PresentationFormat>화면 슬라이드 쇼(4:3)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굴림</vt:lpstr>
      <vt:lpstr>맑은 고딕</vt:lpstr>
      <vt:lpstr>바탕</vt:lpstr>
      <vt:lpstr>Arial</vt:lpstr>
      <vt:lpstr>Tahoma</vt:lpstr>
      <vt:lpstr>Times New Roman</vt:lpstr>
      <vt:lpstr>Wingdings</vt:lpstr>
      <vt:lpstr>랩실2</vt:lpstr>
      <vt:lpstr>Addressing Shared Resource Contention in Multicore Processors via Scheduling</vt:lpstr>
      <vt:lpstr>Index</vt:lpstr>
      <vt:lpstr>Introduction</vt:lpstr>
      <vt:lpstr>References</vt:lpstr>
      <vt:lpstr>Classification Schemes</vt:lpstr>
      <vt:lpstr>Classification Schemes</vt:lpstr>
      <vt:lpstr>Factors Causing Performance Degradation</vt:lpstr>
      <vt:lpstr>Factors Causing Performance Degradation</vt:lpstr>
      <vt:lpstr>Scheduling Algorithms</vt:lpstr>
      <vt:lpstr>Scheduling Algorithms</vt:lpstr>
      <vt:lpstr>Evaluation on Real Systems</vt:lpstr>
      <vt:lpstr>Evaluation on Real Systems</vt:lpstr>
      <vt:lpstr>Evaluation on Real Systems</vt:lpstr>
      <vt:lpstr>References</vt:lpstr>
    </vt:vector>
  </TitlesOfParts>
  <Company>eslab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김세욱</dc:creator>
  <cp:lastModifiedBy>hoon</cp:lastModifiedBy>
  <cp:revision>1726</cp:revision>
  <dcterms:created xsi:type="dcterms:W3CDTF">2005-01-04T01:53:55Z</dcterms:created>
  <dcterms:modified xsi:type="dcterms:W3CDTF">2015-09-07T23:19:51Z</dcterms:modified>
</cp:coreProperties>
</file>