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handoutMasterIdLst>
    <p:handoutMasterId r:id="rId29"/>
  </p:handoutMasterIdLst>
  <p:sldIdLst>
    <p:sldId id="256" r:id="rId2"/>
    <p:sldId id="299"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05" r:id="rId27"/>
  </p:sldIdLst>
  <p:sldSz cx="9144000" cy="6858000" type="screen4x3"/>
  <p:notesSz cx="6797675" cy="987425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최길모" initials="최"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774" autoAdjust="0"/>
  </p:normalViewPr>
  <p:slideViewPr>
    <p:cSldViewPr>
      <p:cViewPr varScale="1">
        <p:scale>
          <a:sx n="123" d="100"/>
          <a:sy n="123" d="100"/>
        </p:scale>
        <p:origin x="534" y="96"/>
      </p:cViewPr>
      <p:guideLst>
        <p:guide orient="horz" pos="2160"/>
        <p:guide pos="2880"/>
      </p:guideLst>
    </p:cSldViewPr>
  </p:slideViewPr>
  <p:notesTextViewPr>
    <p:cViewPr>
      <p:scale>
        <a:sx n="100" d="100"/>
        <a:sy n="100" d="100"/>
      </p:scale>
      <p:origin x="0" y="0"/>
    </p:cViewPr>
  </p:notesTextViewPr>
  <p:notesViewPr>
    <p:cSldViewPr>
      <p:cViewPr varScale="1">
        <p:scale>
          <a:sx n="93" d="100"/>
          <a:sy n="93" d="100"/>
        </p:scale>
        <p:origin x="29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341" cy="494266"/>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744" y="0"/>
            <a:ext cx="2945341" cy="494266"/>
          </a:xfrm>
          <a:prstGeom prst="rect">
            <a:avLst/>
          </a:prstGeom>
        </p:spPr>
        <p:txBody>
          <a:bodyPr vert="horz" lIns="91440" tIns="45720" rIns="91440" bIns="45720" rtlCol="0"/>
          <a:lstStyle>
            <a:lvl1pPr algn="r">
              <a:defRPr sz="1200"/>
            </a:lvl1pPr>
          </a:lstStyle>
          <a:p>
            <a:fld id="{7D8AC746-204E-46A6-8A9C-32176337F00A}" type="datetimeFigureOut">
              <a:rPr lang="ko-KR" altLang="en-US" smtClean="0"/>
              <a:t>2015-10-26</a:t>
            </a:fld>
            <a:endParaRPr lang="ko-KR" altLang="en-US"/>
          </a:p>
        </p:txBody>
      </p:sp>
      <p:sp>
        <p:nvSpPr>
          <p:cNvPr id="4" name="바닥글 개체 틀 3"/>
          <p:cNvSpPr>
            <a:spLocks noGrp="1"/>
          </p:cNvSpPr>
          <p:nvPr>
            <p:ph type="ftr" sz="quarter" idx="2"/>
          </p:nvPr>
        </p:nvSpPr>
        <p:spPr>
          <a:xfrm>
            <a:off x="1" y="9379984"/>
            <a:ext cx="2945341" cy="494266"/>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744" y="9379984"/>
            <a:ext cx="2945341" cy="494266"/>
          </a:xfrm>
          <a:prstGeom prst="rect">
            <a:avLst/>
          </a:prstGeom>
        </p:spPr>
        <p:txBody>
          <a:bodyPr vert="horz" lIns="91440" tIns="45720" rIns="91440" bIns="45720" rtlCol="0" anchor="b"/>
          <a:lstStyle>
            <a:lvl1pPr algn="r">
              <a:defRPr sz="1200"/>
            </a:lvl1pPr>
          </a:lstStyle>
          <a:p>
            <a:fld id="{A4DAD49D-87C5-485D-88AD-25873294BF8B}" type="slidenum">
              <a:rPr lang="ko-KR" altLang="en-US" smtClean="0"/>
              <a:t>‹#›</a:t>
            </a:fld>
            <a:endParaRPr lang="ko-KR" altLang="en-US"/>
          </a:p>
        </p:txBody>
      </p:sp>
    </p:spTree>
    <p:extLst>
      <p:ext uri="{BB962C8B-B14F-4D97-AF65-F5344CB8AC3E}">
        <p14:creationId xmlns:p14="http://schemas.microsoft.com/office/powerpoint/2010/main" val="4044357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341"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8195" name="Rectangle 3"/>
          <p:cNvSpPr>
            <a:spLocks noGrp="1" noChangeArrowheads="1"/>
          </p:cNvSpPr>
          <p:nvPr>
            <p:ph type="dt" idx="1"/>
          </p:nvPr>
        </p:nvSpPr>
        <p:spPr bwMode="auto">
          <a:xfrm>
            <a:off x="3850744" y="0"/>
            <a:ext cx="2945341"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endParaRPr lang="en-US" altLang="ko-KR"/>
          </a:p>
        </p:txBody>
      </p:sp>
      <p:sp>
        <p:nvSpPr>
          <p:cNvPr id="29700"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1" y="4689993"/>
            <a:ext cx="5438776"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8198" name="Rectangle 6"/>
          <p:cNvSpPr>
            <a:spLocks noGrp="1" noChangeArrowheads="1"/>
          </p:cNvSpPr>
          <p:nvPr>
            <p:ph type="ftr" sz="quarter" idx="4"/>
          </p:nvPr>
        </p:nvSpPr>
        <p:spPr bwMode="auto">
          <a:xfrm>
            <a:off x="1" y="9378406"/>
            <a:ext cx="2945341"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en-US" altLang="ko-KR"/>
          </a:p>
        </p:txBody>
      </p:sp>
      <p:sp>
        <p:nvSpPr>
          <p:cNvPr id="8199" name="Rectangle 7"/>
          <p:cNvSpPr>
            <a:spLocks noGrp="1" noChangeArrowheads="1"/>
          </p:cNvSpPr>
          <p:nvPr>
            <p:ph type="sldNum" sz="quarter" idx="5"/>
          </p:nvPr>
        </p:nvSpPr>
        <p:spPr bwMode="auto">
          <a:xfrm>
            <a:off x="3850744" y="9378406"/>
            <a:ext cx="2945341"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298CF1F1-CCCC-4FC6-8661-ADB5915F3969}" type="slidenum">
              <a:rPr lang="en-US" altLang="ko-KR"/>
              <a:pPr>
                <a:defRPr/>
              </a:pPr>
              <a:t>‹#›</a:t>
            </a:fld>
            <a:endParaRPr lang="en-US" altLang="ko-KR"/>
          </a:p>
        </p:txBody>
      </p:sp>
    </p:spTree>
    <p:extLst>
      <p:ext uri="{BB962C8B-B14F-4D97-AF65-F5344CB8AC3E}">
        <p14:creationId xmlns:p14="http://schemas.microsoft.com/office/powerpoint/2010/main" val="59761423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fld id="{5F767A63-F56F-4FFF-9599-85A8FB77407D}" type="slidenum">
              <a:rPr lang="en-US" altLang="ko-KR" smtClean="0"/>
              <a:pPr eaLnBrk="1" hangingPunct="1"/>
              <a:t>1</a:t>
            </a:fld>
            <a:endParaRPr lang="en-US" altLang="ko-K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dirty="0" smtClean="0">
              <a:latin typeface="굴림" charset="-127"/>
              <a:ea typeface="굴림" charset="-127"/>
            </a:endParaRPr>
          </a:p>
        </p:txBody>
      </p:sp>
    </p:spTree>
    <p:extLst>
      <p:ext uri="{BB962C8B-B14F-4D97-AF65-F5344CB8AC3E}">
        <p14:creationId xmlns:p14="http://schemas.microsoft.com/office/powerpoint/2010/main" val="32171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341438"/>
          </a:xfrm>
          <a:prstGeom prst="rect">
            <a:avLst/>
          </a:prstGeom>
          <a:gradFill rotWithShape="1">
            <a:gsLst>
              <a:gs pos="0">
                <a:schemeClr val="accent1">
                  <a:gamma/>
                  <a:shade val="0"/>
                  <a:invGamma/>
                </a:schemeClr>
              </a:gs>
              <a:gs pos="100000">
                <a:schemeClr val="accent1"/>
              </a:gs>
            </a:gsLst>
            <a:lin ang="0" scaled="1"/>
          </a:gradFill>
          <a:ln w="9525">
            <a:noFill/>
            <a:miter lim="800000"/>
            <a:headEnd/>
            <a:tailEnd/>
          </a:ln>
          <a:effectLst/>
        </p:spPr>
        <p:txBody>
          <a:bodyPr wrap="none" anchor="ctr"/>
          <a:lstStyle/>
          <a:p>
            <a:pPr>
              <a:defRPr/>
            </a:pPr>
            <a:endParaRPr lang="ko-KR" altLang="en-US">
              <a:latin typeface="굴림" pitchFamily="50" charset="-127"/>
              <a:ea typeface="굴림" pitchFamily="50" charset="-127"/>
            </a:endParaRPr>
          </a:p>
        </p:txBody>
      </p:sp>
      <p:sp>
        <p:nvSpPr>
          <p:cNvPr id="5" name="Rectangle 3"/>
          <p:cNvSpPr>
            <a:spLocks noChangeArrowheads="1"/>
          </p:cNvSpPr>
          <p:nvPr/>
        </p:nvSpPr>
        <p:spPr bwMode="auto">
          <a:xfrm>
            <a:off x="-1588" y="1628775"/>
            <a:ext cx="261938" cy="5238750"/>
          </a:xfrm>
          <a:prstGeom prst="rect">
            <a:avLst/>
          </a:prstGeom>
          <a:gradFill rotWithShape="1">
            <a:gsLst>
              <a:gs pos="0">
                <a:schemeClr val="accent1">
                  <a:gamma/>
                  <a:shade val="0"/>
                  <a:invGamma/>
                </a:schemeClr>
              </a:gs>
              <a:gs pos="100000">
                <a:schemeClr val="accent1"/>
              </a:gs>
            </a:gsLst>
            <a:lin ang="5400000" scaled="1"/>
          </a:gradFill>
          <a:ln w="9525">
            <a:noFill/>
            <a:miter lim="800000"/>
            <a:headEnd/>
            <a:tailEnd/>
          </a:ln>
          <a:effectLst/>
        </p:spPr>
        <p:txBody>
          <a:bodyPr wrap="none" anchor="ctr"/>
          <a:lstStyle/>
          <a:p>
            <a:pPr>
              <a:defRPr/>
            </a:pPr>
            <a:endParaRPr lang="ko-KR" altLang="en-US">
              <a:latin typeface="굴림" pitchFamily="50" charset="-127"/>
              <a:ea typeface="굴림" pitchFamily="50" charset="-127"/>
            </a:endParaRPr>
          </a:p>
        </p:txBody>
      </p:sp>
      <p:sp>
        <p:nvSpPr>
          <p:cNvPr id="6" name="Rectangle 4"/>
          <p:cNvSpPr>
            <a:spLocks noChangeArrowheads="1"/>
          </p:cNvSpPr>
          <p:nvPr/>
        </p:nvSpPr>
        <p:spPr bwMode="auto">
          <a:xfrm flipH="1" flipV="1">
            <a:off x="0" y="1309688"/>
            <a:ext cx="8748713" cy="319087"/>
          </a:xfrm>
          <a:prstGeom prst="rect">
            <a:avLst/>
          </a:prstGeom>
          <a:gradFill rotWithShape="1">
            <a:gsLst>
              <a:gs pos="0">
                <a:schemeClr val="accent1"/>
              </a:gs>
              <a:gs pos="100000">
                <a:schemeClr val="accent1">
                  <a:gamma/>
                  <a:shade val="0"/>
                  <a:invGamma/>
                </a:schemeClr>
              </a:gs>
            </a:gsLst>
            <a:lin ang="0" scaled="1"/>
          </a:gradFill>
          <a:ln w="9525">
            <a:noFill/>
            <a:miter lim="800000"/>
            <a:headEnd/>
            <a:tailEnd/>
          </a:ln>
          <a:effectLst/>
        </p:spPr>
        <p:txBody>
          <a:bodyPr wrap="none" anchor="ctr"/>
          <a:lstStyle/>
          <a:p>
            <a:pPr>
              <a:defRPr/>
            </a:pPr>
            <a:endParaRPr lang="ko-KR" altLang="en-US">
              <a:latin typeface="굴림" pitchFamily="50" charset="-127"/>
              <a:ea typeface="굴림" pitchFamily="50" charset="-127"/>
            </a:endParaRPr>
          </a:p>
        </p:txBody>
      </p:sp>
      <p:sp>
        <p:nvSpPr>
          <p:cNvPr id="7" name="Oval 5"/>
          <p:cNvSpPr>
            <a:spLocks noChangeArrowheads="1"/>
          </p:cNvSpPr>
          <p:nvPr/>
        </p:nvSpPr>
        <p:spPr bwMode="auto">
          <a:xfrm>
            <a:off x="8288338" y="958850"/>
            <a:ext cx="857250" cy="666750"/>
          </a:xfrm>
          <a:prstGeom prst="ellips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ko-KR" altLang="en-US"/>
          </a:p>
        </p:txBody>
      </p:sp>
      <p:pic>
        <p:nvPicPr>
          <p:cNvPr id="8" name="Picture 87" descr="da141077s"/>
          <p:cNvPicPr>
            <a:picLocks noChangeAspect="1" noChangeArrowheads="1"/>
          </p:cNvPicPr>
          <p:nvPr/>
        </p:nvPicPr>
        <p:blipFill>
          <a:blip r:embed="rId2"/>
          <a:srcRect/>
          <a:stretch>
            <a:fillRect/>
          </a:stretch>
        </p:blipFill>
        <p:spPr bwMode="auto">
          <a:xfrm>
            <a:off x="-1588" y="-1588"/>
            <a:ext cx="2206626" cy="1282701"/>
          </a:xfrm>
          <a:prstGeom prst="rect">
            <a:avLst/>
          </a:prstGeom>
          <a:ln>
            <a:noFill/>
          </a:ln>
          <a:effectLst>
            <a:outerShdw blurRad="292100" dist="139700" dir="2700000" algn="tl" rotWithShape="0">
              <a:srgbClr val="333333">
                <a:alpha val="65000"/>
              </a:srgbClr>
            </a:outerShdw>
          </a:effectLst>
        </p:spPr>
      </p:pic>
      <p:pic>
        <p:nvPicPr>
          <p:cNvPr id="9" name="Picture 88" descr="kpggv20039s"/>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22500" y="-1588"/>
            <a:ext cx="2301875" cy="1285876"/>
          </a:xfrm>
          <a:prstGeom prst="rect">
            <a:avLst/>
          </a:prstGeom>
          <a:ln>
            <a:noFill/>
          </a:ln>
          <a:effectLst>
            <a:outerShdw blurRad="292100" dist="139700" dir="2700000" algn="tl" rotWithShape="0">
              <a:srgbClr val="333333">
                <a:alpha val="65000"/>
              </a:srgbClr>
            </a:outerShdw>
          </a:effectLst>
        </p:spPr>
      </p:pic>
      <p:pic>
        <p:nvPicPr>
          <p:cNvPr id="10" name="Picture 89" descr="kpggv16071s"/>
          <p:cNvPicPr>
            <a:picLocks noChangeAspect="1" noChangeArrowheads="1"/>
          </p:cNvPicPr>
          <p:nvPr/>
        </p:nvPicPr>
        <p:blipFill>
          <a:blip r:embed="rId4"/>
          <a:srcRect/>
          <a:stretch>
            <a:fillRect/>
          </a:stretch>
        </p:blipFill>
        <p:spPr bwMode="auto">
          <a:xfrm>
            <a:off x="4500563" y="0"/>
            <a:ext cx="2262187" cy="1285875"/>
          </a:xfrm>
          <a:prstGeom prst="rect">
            <a:avLst/>
          </a:prstGeom>
          <a:ln>
            <a:noFill/>
          </a:ln>
          <a:effectLst>
            <a:outerShdw blurRad="292100" dist="139700" dir="2700000" algn="tl" rotWithShape="0">
              <a:srgbClr val="333333">
                <a:alpha val="65000"/>
              </a:srgbClr>
            </a:outerShdw>
          </a:effectLst>
        </p:spPr>
      </p:pic>
      <p:sp>
        <p:nvSpPr>
          <p:cNvPr id="11" name="Text Box 91"/>
          <p:cNvSpPr txBox="1">
            <a:spLocks noChangeArrowheads="1"/>
          </p:cNvSpPr>
          <p:nvPr/>
        </p:nvSpPr>
        <p:spPr bwMode="auto">
          <a:xfrm>
            <a:off x="6875463" y="44450"/>
            <a:ext cx="2233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defRPr/>
            </a:pPr>
            <a:r>
              <a:rPr lang="en-US" altLang="ko-KR" sz="1500" smtClean="0">
                <a:solidFill>
                  <a:srgbClr val="DBEEF4"/>
                </a:solidFill>
                <a:latin typeface="Arial" charset="0"/>
              </a:rPr>
              <a:t>Embedded System Lab.</a:t>
            </a:r>
          </a:p>
        </p:txBody>
      </p:sp>
      <p:grpSp>
        <p:nvGrpSpPr>
          <p:cNvPr id="12" name="그룹 13"/>
          <p:cNvGrpSpPr>
            <a:grpSpLocks/>
          </p:cNvGrpSpPr>
          <p:nvPr userDrawn="1"/>
        </p:nvGrpSpPr>
        <p:grpSpPr bwMode="auto">
          <a:xfrm>
            <a:off x="6372201" y="6264276"/>
            <a:ext cx="2638450" cy="464188"/>
            <a:chOff x="6372228" y="6264275"/>
            <a:chExt cx="2638422" cy="464208"/>
          </a:xfrm>
        </p:grpSpPr>
        <p:pic>
          <p:nvPicPr>
            <p:cNvPr id="13" name="Picture 18"/>
            <p:cNvPicPr>
              <a:picLocks noChangeAspect="1" noChangeArrowheads="1"/>
            </p:cNvPicPr>
            <p:nvPr/>
          </p:nvPicPr>
          <p:blipFill>
            <a:blip r:embed="rId5">
              <a:extLst>
                <a:ext uri="{28A0092B-C50C-407E-A947-70E740481C1C}">
                  <a14:useLocalDpi xmlns:a14="http://schemas.microsoft.com/office/drawing/2010/main" val="0"/>
                </a:ext>
              </a:extLst>
            </a:blip>
            <a:srcRect l="76851" b="-5"/>
            <a:stretch>
              <a:fillRect/>
            </a:stretch>
          </p:blipFill>
          <p:spPr bwMode="auto">
            <a:xfrm>
              <a:off x="8429652" y="6264275"/>
              <a:ext cx="580998" cy="45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4" name="Text Box 91"/>
            <p:cNvSpPr txBox="1">
              <a:spLocks noChangeArrowheads="1"/>
            </p:cNvSpPr>
            <p:nvPr userDrawn="1"/>
          </p:nvSpPr>
          <p:spPr bwMode="auto">
            <a:xfrm>
              <a:off x="6372228" y="6420693"/>
              <a:ext cx="2160217" cy="30779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defRPr/>
              </a:pPr>
              <a:r>
                <a:rPr lang="en-US" altLang="ko-KR" sz="1400" dirty="0" smtClean="0">
                  <a:solidFill>
                    <a:schemeClr val="tx2"/>
                  </a:solidFill>
                  <a:latin typeface="Arial" charset="0"/>
                </a:rPr>
                <a:t>Embedded System Lab.</a:t>
              </a:r>
            </a:p>
          </p:txBody>
        </p:sp>
      </p:grpSp>
      <p:sp>
        <p:nvSpPr>
          <p:cNvPr id="6151" name="Rectangle 7"/>
          <p:cNvSpPr>
            <a:spLocks noGrp="1" noChangeArrowheads="1"/>
          </p:cNvSpPr>
          <p:nvPr>
            <p:ph type="subTitle" idx="1"/>
          </p:nvPr>
        </p:nvSpPr>
        <p:spPr>
          <a:xfrm>
            <a:off x="914400" y="4479925"/>
            <a:ext cx="7340600" cy="533400"/>
          </a:xfrm>
        </p:spPr>
        <p:txBody>
          <a:bodyPr anchor="b"/>
          <a:lstStyle>
            <a:lvl1pPr marL="0" indent="0" algn="ctr">
              <a:buFont typeface="Wingdings" pitchFamily="2" charset="2"/>
              <a:buNone/>
              <a:defRPr>
                <a:latin typeface="굴림" pitchFamily="50" charset="-127"/>
              </a:defRPr>
            </a:lvl1pPr>
          </a:lstStyle>
          <a:p>
            <a:r>
              <a:rPr lang="ko-KR" altLang="en-US" dirty="0" smtClean="0"/>
              <a:t>마스터 부제목 스타일 편집</a:t>
            </a:r>
            <a:endParaRPr lang="ko-KR" altLang="en-US" dirty="0"/>
          </a:p>
        </p:txBody>
      </p:sp>
      <p:sp>
        <p:nvSpPr>
          <p:cNvPr id="6156" name="Rectangle 12"/>
          <p:cNvSpPr>
            <a:spLocks noGrp="1" noChangeArrowheads="1"/>
          </p:cNvSpPr>
          <p:nvPr>
            <p:ph type="ctrTitle" sz="quarter"/>
          </p:nvPr>
        </p:nvSpPr>
        <p:spPr bwMode="auto">
          <a:xfrm>
            <a:off x="900113" y="2492375"/>
            <a:ext cx="7315200" cy="1143000"/>
          </a:xfrm>
        </p:spPr>
        <p:txBody>
          <a:bodyPr anchor="ctr"/>
          <a:lstStyle>
            <a:lvl1pPr algn="ctr">
              <a:defRPr sz="3800" b="1">
                <a:solidFill>
                  <a:schemeClr val="accent1"/>
                </a:solidFill>
              </a:defRPr>
            </a:lvl1pPr>
          </a:lstStyle>
          <a:p>
            <a:r>
              <a:rPr lang="ko-KR" altLang="en-US" dirty="0" smtClean="0"/>
              <a:t>마스터 제목 스타일 편집</a:t>
            </a:r>
            <a:endParaRPr lang="en-US" altLang="ko-KR" dirty="0"/>
          </a:p>
        </p:txBody>
      </p:sp>
      <p:sp>
        <p:nvSpPr>
          <p:cNvPr id="15" name="Rectangle 9"/>
          <p:cNvSpPr>
            <a:spLocks noChangeArrowheads="1"/>
          </p:cNvSpPr>
          <p:nvPr userDrawn="1"/>
        </p:nvSpPr>
        <p:spPr bwMode="gray">
          <a:xfrm>
            <a:off x="1475655" y="6538912"/>
            <a:ext cx="4889443" cy="101600"/>
          </a:xfrm>
          <a:prstGeom prst="rect">
            <a:avLst/>
          </a:prstGeom>
          <a:gradFill flip="none" rotWithShape="1">
            <a:gsLst>
              <a:gs pos="0">
                <a:schemeClr val="tx2">
                  <a:lumMod val="75000"/>
                </a:schemeClr>
              </a:gs>
              <a:gs pos="84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wrap="none" anchor="ctr"/>
          <a:lstStyle/>
          <a:p>
            <a:pPr algn="ctr" latinLnBrk="0">
              <a:defRPr/>
            </a:pPr>
            <a:endParaRPr lang="ko-KR" altLang="ko-KR" sz="2400" b="0"/>
          </a:p>
        </p:txBody>
      </p:sp>
      <p:sp>
        <p:nvSpPr>
          <p:cNvPr id="17" name="TextBox 16"/>
          <p:cNvSpPr txBox="1"/>
          <p:nvPr userDrawn="1"/>
        </p:nvSpPr>
        <p:spPr>
          <a:xfrm>
            <a:off x="221376" y="6455722"/>
            <a:ext cx="1278182" cy="307777"/>
          </a:xfrm>
          <a:prstGeom prst="rect">
            <a:avLst/>
          </a:prstGeom>
          <a:noFill/>
        </p:spPr>
        <p:txBody>
          <a:bodyPr wrap="square" rtlCol="0">
            <a:spAutoFit/>
          </a:bodyPr>
          <a:lstStyle/>
          <a:p>
            <a:pPr algn="ctr"/>
            <a:r>
              <a:rPr lang="en-US" altLang="ko-KR" sz="1400" dirty="0" err="1" smtClean="0">
                <a:solidFill>
                  <a:schemeClr val="tx2"/>
                </a:solidFill>
                <a:latin typeface="+mn-ea"/>
                <a:ea typeface="+mn-ea"/>
              </a:rPr>
              <a:t>Daeyeon</a:t>
            </a:r>
            <a:r>
              <a:rPr lang="en-US" altLang="ko-KR" sz="1400" dirty="0" smtClean="0">
                <a:solidFill>
                  <a:schemeClr val="tx2"/>
                </a:solidFill>
                <a:latin typeface="+mn-ea"/>
                <a:ea typeface="+mn-ea"/>
              </a:rPr>
              <a:t> Son</a:t>
            </a:r>
            <a:endParaRPr lang="ko-KR" altLang="en-US" dirty="0" smtClean="0">
              <a:solidFill>
                <a:schemeClr val="tx2"/>
              </a:solidFill>
              <a:latin typeface="+mn-ea"/>
              <a:ea typeface="+mn-ea"/>
            </a:endParaRPr>
          </a:p>
        </p:txBody>
      </p:sp>
    </p:spTree>
    <p:extLst>
      <p:ext uri="{BB962C8B-B14F-4D97-AF65-F5344CB8AC3E}">
        <p14:creationId xmlns:p14="http://schemas.microsoft.com/office/powerpoint/2010/main" val="12354029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5" name="Rectangle 3"/>
          <p:cNvSpPr>
            <a:spLocks noGrp="1" noChangeArrowheads="1"/>
          </p:cNvSpPr>
          <p:nvPr>
            <p:ph type="ftr" sz="quarter" idx="11"/>
          </p:nvPr>
        </p:nvSpPr>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D5957E36-317B-45C0-9FF5-F4A86AED9EA3}" type="slidenum">
              <a:rPr lang="en-US" altLang="ko-KR"/>
              <a:pPr>
                <a:defRPr/>
              </a:pPr>
              <a:t>‹#›</a:t>
            </a:fld>
            <a:endParaRPr lang="en-US" altLang="ko-KR"/>
          </a:p>
        </p:txBody>
      </p:sp>
    </p:spTree>
    <p:extLst>
      <p:ext uri="{BB962C8B-B14F-4D97-AF65-F5344CB8AC3E}">
        <p14:creationId xmlns:p14="http://schemas.microsoft.com/office/powerpoint/2010/main" val="113018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57988" y="928670"/>
            <a:ext cx="2168525" cy="542926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50825" y="928670"/>
            <a:ext cx="6354763" cy="542926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5" name="Rectangle 3"/>
          <p:cNvSpPr>
            <a:spLocks noGrp="1" noChangeArrowheads="1"/>
          </p:cNvSpPr>
          <p:nvPr>
            <p:ph type="ftr" sz="quarter" idx="11"/>
          </p:nvPr>
        </p:nvSpPr>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42A87FD3-5CED-46CF-9F04-4DAECCADB8F8}" type="slidenum">
              <a:rPr lang="en-US" altLang="ko-KR"/>
              <a:pPr>
                <a:defRPr/>
              </a:pPr>
              <a:t>‹#›</a:t>
            </a:fld>
            <a:endParaRPr lang="en-US" altLang="ko-KR"/>
          </a:p>
        </p:txBody>
      </p:sp>
    </p:spTree>
    <p:extLst>
      <p:ext uri="{BB962C8B-B14F-4D97-AF65-F5344CB8AC3E}">
        <p14:creationId xmlns:p14="http://schemas.microsoft.com/office/powerpoint/2010/main" val="85441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288955" y="142852"/>
            <a:ext cx="8569325" cy="685800"/>
          </a:xfrm>
        </p:spPr>
        <p:txBody>
          <a:bodyPr/>
          <a:lstStyle>
            <a:lvl1pPr>
              <a:defRPr>
                <a:solidFill>
                  <a:srgbClr val="FFE6CD"/>
                </a:solidFill>
              </a:defRPr>
            </a:lvl1pPr>
          </a:lstStyle>
          <a:p>
            <a:r>
              <a:rPr lang="ko-KR" altLang="en-US" smtClean="0"/>
              <a:t>마스터 제목 스타일 편집</a:t>
            </a:r>
            <a:endParaRPr lang="ko-KR" altLang="en-US" dirty="0"/>
          </a:p>
        </p:txBody>
      </p:sp>
      <p:sp>
        <p:nvSpPr>
          <p:cNvPr id="3" name="내용 개체 틀 2"/>
          <p:cNvSpPr>
            <a:spLocks noGrp="1"/>
          </p:cNvSpPr>
          <p:nvPr>
            <p:ph idx="1"/>
          </p:nvPr>
        </p:nvSpPr>
        <p:spPr>
          <a:xfrm>
            <a:off x="428596" y="1071546"/>
            <a:ext cx="8429684" cy="5214973"/>
          </a:xfrm>
        </p:spPr>
        <p:txBody>
          <a:bodyPr/>
          <a:lstStyle>
            <a:lvl1pPr>
              <a:defRPr sz="2000"/>
            </a:lvl1pPr>
            <a:lvl2pPr>
              <a:defRPr sz="1800"/>
            </a:lvl2pPr>
            <a:lvl3pPr marL="1143000" indent="-228600">
              <a:buFont typeface="Wingdings" pitchFamily="2" charset="2"/>
              <a:buChar char="ü"/>
              <a:defRPr sz="16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3"/>
          <p:cNvSpPr>
            <a:spLocks noGrp="1" noChangeArrowheads="1"/>
          </p:cNvSpPr>
          <p:nvPr>
            <p:ph type="ftr" sz="quarter" idx="10"/>
          </p:nvPr>
        </p:nvSpPr>
        <p:spPr>
          <a:xfrm>
            <a:off x="2786063" y="6553200"/>
            <a:ext cx="2895600" cy="304800"/>
          </a:xfrm>
        </p:spPr>
        <p:txBody>
          <a:bodyPr/>
          <a:lstStyle>
            <a:lvl1pPr>
              <a:defRPr/>
            </a:lvl1pPr>
          </a:lstStyle>
          <a:p>
            <a:pPr>
              <a:defRPr/>
            </a:pPr>
            <a:endParaRPr lang="en-US" altLang="ko-KR"/>
          </a:p>
        </p:txBody>
      </p:sp>
    </p:spTree>
    <p:extLst>
      <p:ext uri="{BB962C8B-B14F-4D97-AF65-F5344CB8AC3E}">
        <p14:creationId xmlns:p14="http://schemas.microsoft.com/office/powerpoint/2010/main" val="25653862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5" name="Rectangle 3"/>
          <p:cNvSpPr>
            <a:spLocks noGrp="1" noChangeArrowheads="1"/>
          </p:cNvSpPr>
          <p:nvPr>
            <p:ph type="ftr" sz="quarter" idx="11"/>
          </p:nvPr>
        </p:nvSpPr>
        <p:spPr/>
        <p:txBody>
          <a:bodyPr/>
          <a:lstStyle>
            <a:lvl1pPr>
              <a:defRPr/>
            </a:lvl1pPr>
          </a:lstStyle>
          <a:p>
            <a:pPr>
              <a:defRPr/>
            </a:pPr>
            <a:endParaRPr lang="en-US" altLang="ko-KR"/>
          </a:p>
        </p:txBody>
      </p:sp>
      <p:sp>
        <p:nvSpPr>
          <p:cNvPr id="6"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9F6D5FBE-F0CB-40B7-8761-123D0AA2BABB}" type="slidenum">
              <a:rPr lang="en-US" altLang="ko-KR"/>
              <a:pPr>
                <a:defRPr/>
              </a:pPr>
              <a:t>‹#›</a:t>
            </a:fld>
            <a:endParaRPr lang="en-US" altLang="ko-KR"/>
          </a:p>
        </p:txBody>
      </p:sp>
    </p:spTree>
    <p:extLst>
      <p:ext uri="{BB962C8B-B14F-4D97-AF65-F5344CB8AC3E}">
        <p14:creationId xmlns:p14="http://schemas.microsoft.com/office/powerpoint/2010/main" val="97684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68313" y="981075"/>
            <a:ext cx="4152900" cy="537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73613" y="981075"/>
            <a:ext cx="4152900" cy="537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6" name="Rectangle 3"/>
          <p:cNvSpPr>
            <a:spLocks noGrp="1" noChangeArrowheads="1"/>
          </p:cNvSpPr>
          <p:nvPr>
            <p:ph type="ftr" sz="quarter" idx="11"/>
          </p:nvPr>
        </p:nvSpPr>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FB1AF2F9-AD01-4A9B-90BE-4294E9735839}" type="slidenum">
              <a:rPr lang="en-US" altLang="ko-KR"/>
              <a:pPr>
                <a:defRPr/>
              </a:pPr>
              <a:t>‹#›</a:t>
            </a:fld>
            <a:endParaRPr lang="en-US" altLang="ko-KR"/>
          </a:p>
        </p:txBody>
      </p:sp>
    </p:spTree>
    <p:extLst>
      <p:ext uri="{BB962C8B-B14F-4D97-AF65-F5344CB8AC3E}">
        <p14:creationId xmlns:p14="http://schemas.microsoft.com/office/powerpoint/2010/main" val="298175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8" name="Rectangle 3"/>
          <p:cNvSpPr>
            <a:spLocks noGrp="1" noChangeArrowheads="1"/>
          </p:cNvSpPr>
          <p:nvPr>
            <p:ph type="ftr" sz="quarter" idx="11"/>
          </p:nvPr>
        </p:nvSpPr>
        <p:spPr/>
        <p:txBody>
          <a:bodyPr/>
          <a:lstStyle>
            <a:lvl1pPr>
              <a:defRPr/>
            </a:lvl1pPr>
          </a:lstStyle>
          <a:p>
            <a:pPr>
              <a:defRPr/>
            </a:pPr>
            <a:endParaRPr lang="en-US" altLang="ko-KR"/>
          </a:p>
        </p:txBody>
      </p:sp>
      <p:sp>
        <p:nvSpPr>
          <p:cNvPr id="9"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03553D00-A443-4FEF-869F-80A3DE8D7A03}" type="slidenum">
              <a:rPr lang="en-US" altLang="ko-KR"/>
              <a:pPr>
                <a:defRPr/>
              </a:pPr>
              <a:t>‹#›</a:t>
            </a:fld>
            <a:endParaRPr lang="en-US" altLang="ko-KR"/>
          </a:p>
        </p:txBody>
      </p:sp>
    </p:spTree>
    <p:extLst>
      <p:ext uri="{BB962C8B-B14F-4D97-AF65-F5344CB8AC3E}">
        <p14:creationId xmlns:p14="http://schemas.microsoft.com/office/powerpoint/2010/main" val="32459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4" name="Rectangle 3"/>
          <p:cNvSpPr>
            <a:spLocks noGrp="1" noChangeArrowheads="1"/>
          </p:cNvSpPr>
          <p:nvPr>
            <p:ph type="ftr" sz="quarter" idx="11"/>
          </p:nvPr>
        </p:nvSpPr>
        <p:spPr/>
        <p:txBody>
          <a:bodyPr/>
          <a:lstStyle>
            <a:lvl1pPr>
              <a:defRPr/>
            </a:lvl1pPr>
          </a:lstStyle>
          <a:p>
            <a:pPr>
              <a:defRPr/>
            </a:pPr>
            <a:endParaRPr lang="en-US" altLang="ko-KR"/>
          </a:p>
        </p:txBody>
      </p:sp>
      <p:sp>
        <p:nvSpPr>
          <p:cNvPr id="5"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5D150342-CE50-402E-849F-354876B0F0B8}" type="slidenum">
              <a:rPr lang="en-US" altLang="ko-KR"/>
              <a:pPr>
                <a:defRPr/>
              </a:pPr>
              <a:t>‹#›</a:t>
            </a:fld>
            <a:endParaRPr lang="en-US" altLang="ko-KR"/>
          </a:p>
        </p:txBody>
      </p:sp>
    </p:spTree>
    <p:extLst>
      <p:ext uri="{BB962C8B-B14F-4D97-AF65-F5344CB8AC3E}">
        <p14:creationId xmlns:p14="http://schemas.microsoft.com/office/powerpoint/2010/main" val="204521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3" name="Rectangle 3"/>
          <p:cNvSpPr>
            <a:spLocks noGrp="1" noChangeArrowheads="1"/>
          </p:cNvSpPr>
          <p:nvPr>
            <p:ph type="ftr" sz="quarter" idx="11"/>
          </p:nvPr>
        </p:nvSpPr>
        <p:spPr/>
        <p:txBody>
          <a:bodyPr/>
          <a:lstStyle>
            <a:lvl1pPr>
              <a:defRPr/>
            </a:lvl1pPr>
          </a:lstStyle>
          <a:p>
            <a:pPr>
              <a:defRPr/>
            </a:pPr>
            <a:endParaRPr lang="en-US" altLang="ko-KR"/>
          </a:p>
        </p:txBody>
      </p:sp>
      <p:sp>
        <p:nvSpPr>
          <p:cNvPr id="4"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3CAD8E7C-3C03-4BF4-85A2-549F2E459890}" type="slidenum">
              <a:rPr lang="en-US" altLang="ko-KR"/>
              <a:pPr>
                <a:defRPr/>
              </a:pPr>
              <a:t>‹#›</a:t>
            </a:fld>
            <a:endParaRPr lang="en-US" altLang="ko-KR"/>
          </a:p>
        </p:txBody>
      </p:sp>
    </p:spTree>
    <p:extLst>
      <p:ext uri="{BB962C8B-B14F-4D97-AF65-F5344CB8AC3E}">
        <p14:creationId xmlns:p14="http://schemas.microsoft.com/office/powerpoint/2010/main" val="176321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6" name="Rectangle 3"/>
          <p:cNvSpPr>
            <a:spLocks noGrp="1" noChangeArrowheads="1"/>
          </p:cNvSpPr>
          <p:nvPr>
            <p:ph type="ftr" sz="quarter" idx="11"/>
          </p:nvPr>
        </p:nvSpPr>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C2BF255E-873B-41F3-983C-B8FAC29CF5CC}" type="slidenum">
              <a:rPr lang="en-US" altLang="ko-KR"/>
              <a:pPr>
                <a:defRPr/>
              </a:pPr>
              <a:t>‹#›</a:t>
            </a:fld>
            <a:endParaRPr lang="en-US" altLang="ko-KR"/>
          </a:p>
        </p:txBody>
      </p:sp>
    </p:spTree>
    <p:extLst>
      <p:ext uri="{BB962C8B-B14F-4D97-AF65-F5344CB8AC3E}">
        <p14:creationId xmlns:p14="http://schemas.microsoft.com/office/powerpoint/2010/main" val="191521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ko-KR" altLang="en-US" noProof="0" smtClean="0"/>
              <a:t>그림을 추가하려면 아이콘을 클릭하십시오</a:t>
            </a:r>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
          <p:cNvSpPr>
            <a:spLocks noGrp="1" noChangeArrowheads="1"/>
          </p:cNvSpPr>
          <p:nvPr>
            <p:ph type="dt" sz="half" idx="10"/>
          </p:nvPr>
        </p:nvSpPr>
        <p:spPr>
          <a:xfrm>
            <a:off x="7010400" y="6553200"/>
            <a:ext cx="1905000" cy="304800"/>
          </a:xfrm>
          <a:prstGeom prst="rect">
            <a:avLst/>
          </a:prstGeom>
        </p:spPr>
        <p:txBody>
          <a:bodyPr/>
          <a:lstStyle>
            <a:lvl1pPr>
              <a:defRPr>
                <a:latin typeface="굴림" pitchFamily="50" charset="-127"/>
                <a:ea typeface="굴림" pitchFamily="50" charset="-127"/>
              </a:defRPr>
            </a:lvl1pPr>
          </a:lstStyle>
          <a:p>
            <a:pPr>
              <a:defRPr/>
            </a:pPr>
            <a:endParaRPr lang="en-US" altLang="ko-KR"/>
          </a:p>
        </p:txBody>
      </p:sp>
      <p:sp>
        <p:nvSpPr>
          <p:cNvPr id="6" name="Rectangle 3"/>
          <p:cNvSpPr>
            <a:spLocks noGrp="1" noChangeArrowheads="1"/>
          </p:cNvSpPr>
          <p:nvPr>
            <p:ph type="ftr" sz="quarter" idx="11"/>
          </p:nvPr>
        </p:nvSpPr>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xfrm>
            <a:off x="8116888" y="6256338"/>
            <a:ext cx="982662" cy="274637"/>
          </a:xfrm>
          <a:prstGeom prst="rect">
            <a:avLst/>
          </a:prstGeom>
        </p:spPr>
        <p:txBody>
          <a:bodyPr/>
          <a:lstStyle>
            <a:lvl1pPr>
              <a:defRPr>
                <a:latin typeface="굴림" pitchFamily="50" charset="-127"/>
                <a:ea typeface="굴림" pitchFamily="50" charset="-127"/>
              </a:defRPr>
            </a:lvl1pPr>
          </a:lstStyle>
          <a:p>
            <a:pPr>
              <a:defRPr/>
            </a:pPr>
            <a:fld id="{5DE21378-7097-4C24-9C6D-B2AFA061D694}" type="slidenum">
              <a:rPr lang="en-US" altLang="ko-KR"/>
              <a:pPr>
                <a:defRPr/>
              </a:pPr>
              <a:t>‹#›</a:t>
            </a:fld>
            <a:endParaRPr lang="en-US" altLang="ko-KR"/>
          </a:p>
        </p:txBody>
      </p:sp>
    </p:spTree>
    <p:extLst>
      <p:ext uri="{BB962C8B-B14F-4D97-AF65-F5344CB8AC3E}">
        <p14:creationId xmlns:p14="http://schemas.microsoft.com/office/powerpoint/2010/main" val="382883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ftr" sz="quarter" idx="3"/>
          </p:nvPr>
        </p:nvSpPr>
        <p:spPr bwMode="auto">
          <a:xfrm>
            <a:off x="2855913" y="654685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kumimoji="0" sz="1400">
                <a:latin typeface="굴림" pitchFamily="50" charset="-127"/>
                <a:ea typeface="굴림" pitchFamily="50" charset="-127"/>
              </a:defRPr>
            </a:lvl1pPr>
          </a:lstStyle>
          <a:p>
            <a:pPr>
              <a:defRPr/>
            </a:pPr>
            <a:endParaRPr lang="en-US" altLang="ko-KR"/>
          </a:p>
        </p:txBody>
      </p:sp>
      <p:sp>
        <p:nvSpPr>
          <p:cNvPr id="1027" name="Rectangle 5"/>
          <p:cNvSpPr>
            <a:spLocks noChangeArrowheads="1"/>
          </p:cNvSpPr>
          <p:nvPr/>
        </p:nvSpPr>
        <p:spPr bwMode="auto">
          <a:xfrm>
            <a:off x="0" y="838200"/>
            <a:ext cx="228600" cy="5638800"/>
          </a:xfrm>
          <a:prstGeom prst="rect">
            <a:avLst/>
          </a:prstGeom>
          <a:gradFill rotWithShape="1">
            <a:gsLst>
              <a:gs pos="0">
                <a:schemeClr val="accent1"/>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ko-KR" sz="2400">
                <a:latin typeface="Times New Roman" pitchFamily="18" charset="0"/>
              </a:rPr>
              <a:t> </a:t>
            </a:r>
          </a:p>
        </p:txBody>
      </p:sp>
      <p:sp>
        <p:nvSpPr>
          <p:cNvPr id="1028" name="Rectangle 7"/>
          <p:cNvSpPr>
            <a:spLocks noGrp="1" noChangeArrowheads="1"/>
          </p:cNvSpPr>
          <p:nvPr>
            <p:ph type="title"/>
          </p:nvPr>
        </p:nvSpPr>
        <p:spPr bwMode="white">
          <a:xfrm>
            <a:off x="250825" y="114300"/>
            <a:ext cx="8569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smtClean="0"/>
              <a:t>마스터 제목 스타일 편집 </a:t>
            </a:r>
            <a:r>
              <a:rPr lang="en-US" altLang="ko-KR" smtClean="0"/>
              <a:t>abc</a:t>
            </a:r>
          </a:p>
        </p:txBody>
      </p:sp>
      <p:sp>
        <p:nvSpPr>
          <p:cNvPr id="1032" name="Rectangle 12"/>
          <p:cNvSpPr>
            <a:spLocks noGrp="1" noChangeArrowheads="1"/>
          </p:cNvSpPr>
          <p:nvPr>
            <p:ph type="body" idx="1"/>
          </p:nvPr>
        </p:nvSpPr>
        <p:spPr bwMode="auto">
          <a:xfrm>
            <a:off x="468313" y="981075"/>
            <a:ext cx="845820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 </a:t>
            </a:r>
            <a:r>
              <a:rPr lang="en-US" altLang="ko-KR" smtClean="0"/>
              <a:t>abc</a:t>
            </a:r>
          </a:p>
          <a:p>
            <a:pPr lvl="1"/>
            <a:r>
              <a:rPr lang="ko-KR" altLang="en-US" smtClean="0"/>
              <a:t>둘째 수준 </a:t>
            </a:r>
            <a:r>
              <a:rPr lang="en-US" altLang="ko-KR" smtClean="0"/>
              <a:t>abc</a:t>
            </a:r>
          </a:p>
          <a:p>
            <a:pPr lvl="2"/>
            <a:r>
              <a:rPr lang="ko-KR" altLang="en-US" smtClean="0"/>
              <a:t>셋째 수준 </a:t>
            </a:r>
            <a:r>
              <a:rPr lang="en-US" altLang="ko-KR" smtClean="0"/>
              <a:t>abc</a:t>
            </a:r>
          </a:p>
          <a:p>
            <a:pPr lvl="3"/>
            <a:r>
              <a:rPr lang="ko-KR" altLang="en-US" smtClean="0"/>
              <a:t>넷째 수준 </a:t>
            </a:r>
            <a:r>
              <a:rPr lang="en-US" altLang="ko-KR" smtClean="0"/>
              <a:t>abc</a:t>
            </a:r>
          </a:p>
          <a:p>
            <a:pPr lvl="4"/>
            <a:r>
              <a:rPr lang="ko-KR" altLang="en-US" smtClean="0"/>
              <a:t>다섯째 수준 </a:t>
            </a:r>
            <a:r>
              <a:rPr lang="en-US" altLang="ko-KR" smtClean="0"/>
              <a:t>abc</a:t>
            </a:r>
          </a:p>
        </p:txBody>
      </p:sp>
      <p:sp>
        <p:nvSpPr>
          <p:cNvPr id="1033" name="Rectangle 5"/>
          <p:cNvSpPr>
            <a:spLocks noChangeArrowheads="1"/>
          </p:cNvSpPr>
          <p:nvPr/>
        </p:nvSpPr>
        <p:spPr bwMode="auto">
          <a:xfrm>
            <a:off x="0" y="838200"/>
            <a:ext cx="228600" cy="5638800"/>
          </a:xfrm>
          <a:prstGeom prst="rect">
            <a:avLst/>
          </a:prstGeom>
          <a:gradFill rotWithShape="1">
            <a:gsLst>
              <a:gs pos="0">
                <a:schemeClr val="accent1"/>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ko-KR" sz="2400">
                <a:latin typeface="Times New Roman" pitchFamily="18" charset="0"/>
              </a:rPr>
              <a:t> </a:t>
            </a:r>
          </a:p>
        </p:txBody>
      </p:sp>
      <p:sp>
        <p:nvSpPr>
          <p:cNvPr id="12" name="Rectangle 6"/>
          <p:cNvSpPr>
            <a:spLocks noChangeArrowheads="1"/>
          </p:cNvSpPr>
          <p:nvPr/>
        </p:nvSpPr>
        <p:spPr bwMode="auto">
          <a:xfrm>
            <a:off x="0" y="0"/>
            <a:ext cx="9144000" cy="838200"/>
          </a:xfrm>
          <a:prstGeom prst="rect">
            <a:avLst/>
          </a:prstGeom>
          <a:gradFill rotWithShape="0">
            <a:gsLst>
              <a:gs pos="0">
                <a:schemeClr val="accent1"/>
              </a:gs>
              <a:gs pos="100000">
                <a:schemeClr val="accent1">
                  <a:gamma/>
                  <a:shade val="6275"/>
                  <a:invGamma/>
                </a:schemeClr>
              </a:gs>
            </a:gsLst>
            <a:lin ang="0" scaled="1"/>
          </a:gradFill>
          <a:ln w="9525">
            <a:noFill/>
            <a:miter lim="800000"/>
            <a:headEnd/>
            <a:tailEnd/>
          </a:ln>
          <a:effectLst/>
        </p:spPr>
        <p:txBody>
          <a:bodyPr wrap="none" anchor="ctr"/>
          <a:lstStyle/>
          <a:p>
            <a:pPr>
              <a:defRPr/>
            </a:pPr>
            <a:endParaRPr lang="ko-KR" altLang="en-US">
              <a:latin typeface="굴림" pitchFamily="50" charset="-127"/>
              <a:ea typeface="굴림" pitchFamily="50" charset="-127"/>
            </a:endParaRPr>
          </a:p>
        </p:txBody>
      </p:sp>
      <p:sp>
        <p:nvSpPr>
          <p:cNvPr id="16" name="Rectangle 9"/>
          <p:cNvSpPr>
            <a:spLocks noChangeArrowheads="1"/>
          </p:cNvSpPr>
          <p:nvPr userDrawn="1"/>
        </p:nvSpPr>
        <p:spPr bwMode="gray">
          <a:xfrm>
            <a:off x="1481156" y="6538912"/>
            <a:ext cx="4889443" cy="101600"/>
          </a:xfrm>
          <a:prstGeom prst="rect">
            <a:avLst/>
          </a:prstGeom>
          <a:gradFill flip="none" rotWithShape="1">
            <a:gsLst>
              <a:gs pos="0">
                <a:schemeClr val="tx2">
                  <a:lumMod val="75000"/>
                </a:schemeClr>
              </a:gs>
              <a:gs pos="84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wrap="none" anchor="ctr"/>
          <a:lstStyle/>
          <a:p>
            <a:pPr algn="ctr" latinLnBrk="0">
              <a:defRPr/>
            </a:pPr>
            <a:endParaRPr lang="ko-KR" altLang="ko-KR" sz="2400" b="0"/>
          </a:p>
        </p:txBody>
      </p:sp>
      <p:sp>
        <p:nvSpPr>
          <p:cNvPr id="15" name="TextBox 14"/>
          <p:cNvSpPr txBox="1"/>
          <p:nvPr userDrawn="1"/>
        </p:nvSpPr>
        <p:spPr>
          <a:xfrm>
            <a:off x="221376" y="6455722"/>
            <a:ext cx="1278182" cy="307777"/>
          </a:xfrm>
          <a:prstGeom prst="rect">
            <a:avLst/>
          </a:prstGeom>
          <a:noFill/>
        </p:spPr>
        <p:txBody>
          <a:bodyPr wrap="square" rtlCol="0">
            <a:spAutoFit/>
          </a:bodyPr>
          <a:lstStyle/>
          <a:p>
            <a:pPr algn="ctr"/>
            <a:r>
              <a:rPr lang="en-US" altLang="ko-KR" sz="1400" dirty="0" err="1" smtClean="0">
                <a:solidFill>
                  <a:schemeClr val="tx2"/>
                </a:solidFill>
                <a:latin typeface="+mn-ea"/>
                <a:ea typeface="+mn-ea"/>
              </a:rPr>
              <a:t>Daeyeon</a:t>
            </a:r>
            <a:r>
              <a:rPr lang="en-US" altLang="ko-KR" sz="1400" dirty="0" smtClean="0">
                <a:solidFill>
                  <a:schemeClr val="tx2"/>
                </a:solidFill>
                <a:latin typeface="+mn-ea"/>
                <a:ea typeface="+mn-ea"/>
              </a:rPr>
              <a:t> Son</a:t>
            </a:r>
            <a:endParaRPr lang="ko-KR" altLang="en-US" dirty="0" smtClean="0">
              <a:solidFill>
                <a:schemeClr val="tx2"/>
              </a:solidFill>
              <a:latin typeface="+mn-ea"/>
              <a:ea typeface="+mn-ea"/>
            </a:endParaRPr>
          </a:p>
        </p:txBody>
      </p:sp>
      <p:grpSp>
        <p:nvGrpSpPr>
          <p:cNvPr id="17" name="그룹 13"/>
          <p:cNvGrpSpPr>
            <a:grpSpLocks/>
          </p:cNvGrpSpPr>
          <p:nvPr userDrawn="1"/>
        </p:nvGrpSpPr>
        <p:grpSpPr bwMode="auto">
          <a:xfrm>
            <a:off x="6372201" y="6264276"/>
            <a:ext cx="2638450" cy="464188"/>
            <a:chOff x="6372228" y="6264275"/>
            <a:chExt cx="2638422" cy="464208"/>
          </a:xfrm>
        </p:grpSpPr>
        <p:pic>
          <p:nvPicPr>
            <p:cNvPr id="18" name="Picture 18"/>
            <p:cNvPicPr>
              <a:picLocks noChangeAspect="1" noChangeArrowheads="1"/>
            </p:cNvPicPr>
            <p:nvPr/>
          </p:nvPicPr>
          <p:blipFill>
            <a:blip r:embed="rId13">
              <a:extLst>
                <a:ext uri="{28A0092B-C50C-407E-A947-70E740481C1C}">
                  <a14:useLocalDpi xmlns:a14="http://schemas.microsoft.com/office/drawing/2010/main" val="0"/>
                </a:ext>
              </a:extLst>
            </a:blip>
            <a:srcRect l="76851" b="-5"/>
            <a:stretch>
              <a:fillRect/>
            </a:stretch>
          </p:blipFill>
          <p:spPr bwMode="auto">
            <a:xfrm>
              <a:off x="8429652" y="6264275"/>
              <a:ext cx="580998" cy="45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
          <p:nvSpPr>
            <p:cNvPr id="19" name="Text Box 91"/>
            <p:cNvSpPr txBox="1">
              <a:spLocks noChangeArrowheads="1"/>
            </p:cNvSpPr>
            <p:nvPr userDrawn="1"/>
          </p:nvSpPr>
          <p:spPr bwMode="auto">
            <a:xfrm>
              <a:off x="6372228" y="6420693"/>
              <a:ext cx="2160217" cy="30779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ct val="50000"/>
                </a:spcBef>
                <a:defRPr/>
              </a:pPr>
              <a:r>
                <a:rPr lang="en-US" altLang="ko-KR" sz="1400" dirty="0" smtClean="0">
                  <a:solidFill>
                    <a:schemeClr val="tx2"/>
                  </a:solidFill>
                  <a:latin typeface="Arial" charset="0"/>
                </a:rPr>
                <a:t>Embedded System Lab.</a:t>
              </a:r>
            </a:p>
          </p:txBody>
        </p:sp>
      </p:grpSp>
    </p:spTree>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iming>
    <p:tnLst>
      <p:par>
        <p:cTn id="1" dur="indefinite" restart="never" nodeType="tmRoot"/>
      </p:par>
    </p:tnLst>
  </p:timing>
  <p:txStyles>
    <p:titleStyle>
      <a:lvl1pPr algn="l" rtl="0" eaLnBrk="0" fontAlgn="base" latinLnBrk="1" hangingPunct="0">
        <a:lnSpc>
          <a:spcPct val="90000"/>
        </a:lnSpc>
        <a:spcBef>
          <a:spcPct val="0"/>
        </a:spcBef>
        <a:spcAft>
          <a:spcPct val="0"/>
        </a:spcAft>
        <a:defRPr kumimoji="1" sz="3400">
          <a:solidFill>
            <a:srgbClr val="DCE6F2"/>
          </a:solidFill>
          <a:latin typeface="+mj-ea"/>
          <a:ea typeface="+mj-ea"/>
          <a:cs typeface="+mj-cs"/>
        </a:defRPr>
      </a:lvl1pPr>
      <a:lvl2pPr algn="l" rtl="0" eaLnBrk="0" fontAlgn="base" latinLnBrk="1" hangingPunct="0">
        <a:lnSpc>
          <a:spcPct val="90000"/>
        </a:lnSpc>
        <a:spcBef>
          <a:spcPct val="0"/>
        </a:spcBef>
        <a:spcAft>
          <a:spcPct val="0"/>
        </a:spcAft>
        <a:defRPr kumimoji="1" sz="3400">
          <a:solidFill>
            <a:srgbClr val="DCE6F2"/>
          </a:solidFill>
          <a:latin typeface="맑은 고딕" pitchFamily="50" charset="-127"/>
          <a:ea typeface="맑은 고딕" pitchFamily="50" charset="-127"/>
        </a:defRPr>
      </a:lvl2pPr>
      <a:lvl3pPr algn="l" rtl="0" eaLnBrk="0" fontAlgn="base" latinLnBrk="1" hangingPunct="0">
        <a:lnSpc>
          <a:spcPct val="90000"/>
        </a:lnSpc>
        <a:spcBef>
          <a:spcPct val="0"/>
        </a:spcBef>
        <a:spcAft>
          <a:spcPct val="0"/>
        </a:spcAft>
        <a:defRPr kumimoji="1" sz="3400">
          <a:solidFill>
            <a:srgbClr val="DCE6F2"/>
          </a:solidFill>
          <a:latin typeface="맑은 고딕" pitchFamily="50" charset="-127"/>
          <a:ea typeface="맑은 고딕" pitchFamily="50" charset="-127"/>
        </a:defRPr>
      </a:lvl3pPr>
      <a:lvl4pPr algn="l" rtl="0" eaLnBrk="0" fontAlgn="base" latinLnBrk="1" hangingPunct="0">
        <a:lnSpc>
          <a:spcPct val="90000"/>
        </a:lnSpc>
        <a:spcBef>
          <a:spcPct val="0"/>
        </a:spcBef>
        <a:spcAft>
          <a:spcPct val="0"/>
        </a:spcAft>
        <a:defRPr kumimoji="1" sz="3400">
          <a:solidFill>
            <a:srgbClr val="DCE6F2"/>
          </a:solidFill>
          <a:latin typeface="맑은 고딕" pitchFamily="50" charset="-127"/>
          <a:ea typeface="맑은 고딕" pitchFamily="50" charset="-127"/>
        </a:defRPr>
      </a:lvl4pPr>
      <a:lvl5pPr algn="l" rtl="0" eaLnBrk="0" fontAlgn="base" latinLnBrk="1" hangingPunct="0">
        <a:lnSpc>
          <a:spcPct val="90000"/>
        </a:lnSpc>
        <a:spcBef>
          <a:spcPct val="0"/>
        </a:spcBef>
        <a:spcAft>
          <a:spcPct val="0"/>
        </a:spcAft>
        <a:defRPr kumimoji="1" sz="3400">
          <a:solidFill>
            <a:srgbClr val="DCE6F2"/>
          </a:solidFill>
          <a:latin typeface="맑은 고딕" pitchFamily="50" charset="-127"/>
          <a:ea typeface="맑은 고딕" pitchFamily="50" charset="-127"/>
        </a:defRPr>
      </a:lvl5pPr>
      <a:lvl6pPr marL="457200" algn="l" rtl="0" eaLnBrk="1" fontAlgn="base" latinLnBrk="1" hangingPunct="1">
        <a:lnSpc>
          <a:spcPct val="90000"/>
        </a:lnSpc>
        <a:spcBef>
          <a:spcPct val="0"/>
        </a:spcBef>
        <a:spcAft>
          <a:spcPct val="0"/>
        </a:spcAft>
        <a:defRPr kumimoji="1" sz="3400">
          <a:solidFill>
            <a:schemeClr val="tx2"/>
          </a:solidFill>
          <a:latin typeface="Arial" charset="0"/>
          <a:ea typeface="굴림" pitchFamily="50" charset="-127"/>
        </a:defRPr>
      </a:lvl6pPr>
      <a:lvl7pPr marL="914400" algn="l" rtl="0" eaLnBrk="1" fontAlgn="base" latinLnBrk="1" hangingPunct="1">
        <a:lnSpc>
          <a:spcPct val="90000"/>
        </a:lnSpc>
        <a:spcBef>
          <a:spcPct val="0"/>
        </a:spcBef>
        <a:spcAft>
          <a:spcPct val="0"/>
        </a:spcAft>
        <a:defRPr kumimoji="1" sz="3400">
          <a:solidFill>
            <a:schemeClr val="tx2"/>
          </a:solidFill>
          <a:latin typeface="Arial" charset="0"/>
          <a:ea typeface="굴림" pitchFamily="50" charset="-127"/>
        </a:defRPr>
      </a:lvl7pPr>
      <a:lvl8pPr marL="1371600" algn="l" rtl="0" eaLnBrk="1" fontAlgn="base" latinLnBrk="1" hangingPunct="1">
        <a:lnSpc>
          <a:spcPct val="90000"/>
        </a:lnSpc>
        <a:spcBef>
          <a:spcPct val="0"/>
        </a:spcBef>
        <a:spcAft>
          <a:spcPct val="0"/>
        </a:spcAft>
        <a:defRPr kumimoji="1" sz="3400">
          <a:solidFill>
            <a:schemeClr val="tx2"/>
          </a:solidFill>
          <a:latin typeface="Arial" charset="0"/>
          <a:ea typeface="굴림" pitchFamily="50" charset="-127"/>
        </a:defRPr>
      </a:lvl8pPr>
      <a:lvl9pPr marL="1828800" algn="l" rtl="0" eaLnBrk="1" fontAlgn="base" latinLnBrk="1" hangingPunct="1">
        <a:lnSpc>
          <a:spcPct val="90000"/>
        </a:lnSpc>
        <a:spcBef>
          <a:spcPct val="0"/>
        </a:spcBef>
        <a:spcAft>
          <a:spcPct val="0"/>
        </a:spcAft>
        <a:defRPr kumimoji="1" sz="3400">
          <a:solidFill>
            <a:schemeClr val="tx2"/>
          </a:solidFill>
          <a:latin typeface="Arial" charset="0"/>
          <a:ea typeface="굴림" pitchFamily="50" charset="-127"/>
        </a:defRPr>
      </a:lvl9pPr>
    </p:titleStyle>
    <p:bodyStyle>
      <a:lvl1pPr marL="342900" indent="-342900" algn="l" rtl="0" eaLnBrk="0" fontAlgn="base" latinLnBrk="1" hangingPunct="0">
        <a:spcBef>
          <a:spcPct val="20000"/>
        </a:spcBef>
        <a:spcAft>
          <a:spcPct val="0"/>
        </a:spcAft>
        <a:buClr>
          <a:schemeClr val="accent2"/>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accent1"/>
        </a:buClr>
        <a:buSzPct val="75000"/>
        <a:buFont typeface="Wingdings" pitchFamily="2" charset="2"/>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lr>
          <a:schemeClr val="accent2"/>
        </a:buClr>
        <a:buSzPct val="75000"/>
        <a:buFont typeface="Wingdings" pitchFamily="2" charset="2"/>
        <a:buChar char="l"/>
        <a:defRPr kumimoji="1" sz="2000">
          <a:solidFill>
            <a:schemeClr val="tx1"/>
          </a:solidFill>
          <a:latin typeface="+mn-lt"/>
          <a:ea typeface="+mn-ea"/>
        </a:defRPr>
      </a:lvl3pPr>
      <a:lvl4pPr marL="1600200" indent="-228600" algn="l" rtl="0" eaLnBrk="0" fontAlgn="base" latinLnBrk="1" hangingPunct="0">
        <a:spcBef>
          <a:spcPct val="20000"/>
        </a:spcBef>
        <a:spcAft>
          <a:spcPct val="0"/>
        </a:spcAft>
        <a:buClr>
          <a:schemeClr val="accent1"/>
        </a:buClr>
        <a:buSzPct val="80000"/>
        <a:buFont typeface="Wingdings" pitchFamily="2" charset="2"/>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chemeClr val="accent2"/>
        </a:buClr>
        <a:buSzPct val="65000"/>
        <a:buFont typeface="Wingdings" pitchFamily="2" charset="2"/>
        <a:buChar char="l"/>
        <a:defRPr kumimoji="1" sz="2000">
          <a:solidFill>
            <a:schemeClr val="tx1"/>
          </a:solidFill>
          <a:latin typeface="+mn-lt"/>
          <a:ea typeface="+mn-ea"/>
        </a:defRPr>
      </a:lvl5pPr>
      <a:lvl6pPr marL="2514600" indent="-228600" algn="l" rtl="0" eaLnBrk="1" fontAlgn="base" latinLnBrk="1" hangingPunct="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6pPr>
      <a:lvl7pPr marL="2971800" indent="-228600" algn="l" rtl="0" eaLnBrk="1" fontAlgn="base" latinLnBrk="1" hangingPunct="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7pPr>
      <a:lvl8pPr marL="3429000" indent="-228600" algn="l" rtl="0" eaLnBrk="1" fontAlgn="base" latinLnBrk="1" hangingPunct="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8pPr>
      <a:lvl9pPr marL="3886200" indent="-228600" algn="l" rtl="0" eaLnBrk="1" fontAlgn="base" latinLnBrk="1" hangingPunct="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988840"/>
            <a:ext cx="8784976" cy="3785652"/>
          </a:xfrm>
          <a:prstGeom prst="rect">
            <a:avLst/>
          </a:prstGeom>
          <a:noFill/>
        </p:spPr>
        <p:txBody>
          <a:bodyPr wrap="square" rtlCol="0">
            <a:spAutoFit/>
          </a:bodyPr>
          <a:lstStyle/>
          <a:p>
            <a:pPr algn="ctr"/>
            <a:r>
              <a:rPr lang="en-US" altLang="ko-KR" sz="3200" b="1" dirty="0" smtClean="0">
                <a:solidFill>
                  <a:schemeClr val="tx2"/>
                </a:solidFill>
                <a:latin typeface="+mn-lt"/>
              </a:rPr>
              <a:t>Read Disturb Errors in MLC NAND Flash Memory: Characterization, Mitigation, and Recovery</a:t>
            </a:r>
            <a:endParaRPr lang="en-US" altLang="ko-KR" sz="2000" dirty="0" smtClean="0">
              <a:solidFill>
                <a:schemeClr val="tx1">
                  <a:lumMod val="50000"/>
                  <a:lumOff val="50000"/>
                </a:schemeClr>
              </a:solidFill>
              <a:latin typeface="+mn-lt"/>
            </a:endParaRPr>
          </a:p>
          <a:p>
            <a:pPr algn="ctr"/>
            <a:endParaRPr lang="en-US" altLang="ko-KR" sz="2000" dirty="0" smtClean="0">
              <a:solidFill>
                <a:schemeClr val="tx1">
                  <a:lumMod val="50000"/>
                  <a:lumOff val="50000"/>
                </a:schemeClr>
              </a:solidFill>
              <a:latin typeface="+mn-lt"/>
            </a:endParaRPr>
          </a:p>
          <a:p>
            <a:pPr algn="ctr"/>
            <a:r>
              <a:rPr lang="en-US" altLang="ko-KR" sz="2000" dirty="0" smtClean="0">
                <a:solidFill>
                  <a:schemeClr val="tx1">
                    <a:lumMod val="50000"/>
                    <a:lumOff val="50000"/>
                  </a:schemeClr>
                </a:solidFill>
                <a:latin typeface="+mn-lt"/>
              </a:rPr>
              <a:t>Yu </a:t>
            </a:r>
            <a:r>
              <a:rPr lang="en-US" altLang="ko-KR" sz="2000" dirty="0" err="1" smtClean="0">
                <a:solidFill>
                  <a:schemeClr val="tx1">
                    <a:lumMod val="50000"/>
                    <a:lumOff val="50000"/>
                  </a:schemeClr>
                </a:solidFill>
                <a:latin typeface="+mn-lt"/>
              </a:rPr>
              <a:t>Cai</a:t>
            </a:r>
            <a:r>
              <a:rPr lang="en-US" altLang="ko-KR" sz="2000" dirty="0" smtClean="0">
                <a:solidFill>
                  <a:schemeClr val="tx1">
                    <a:lumMod val="50000"/>
                    <a:lumOff val="50000"/>
                  </a:schemeClr>
                </a:solidFill>
                <a:latin typeface="+mn-lt"/>
              </a:rPr>
              <a:t>, </a:t>
            </a:r>
            <a:r>
              <a:rPr lang="en-US" altLang="ko-KR" sz="2000" dirty="0" err="1" smtClean="0">
                <a:solidFill>
                  <a:schemeClr val="tx1">
                    <a:lumMod val="50000"/>
                    <a:lumOff val="50000"/>
                  </a:schemeClr>
                </a:solidFill>
                <a:latin typeface="+mn-lt"/>
              </a:rPr>
              <a:t>Yixin</a:t>
            </a:r>
            <a:r>
              <a:rPr lang="en-US" altLang="ko-KR" sz="2000" dirty="0" smtClean="0">
                <a:solidFill>
                  <a:schemeClr val="tx1">
                    <a:lumMod val="50000"/>
                    <a:lumOff val="50000"/>
                  </a:schemeClr>
                </a:solidFill>
                <a:latin typeface="+mn-lt"/>
              </a:rPr>
              <a:t> Luo, </a:t>
            </a:r>
            <a:r>
              <a:rPr lang="en-US" altLang="ko-KR" sz="2000" dirty="0" err="1" smtClean="0">
                <a:solidFill>
                  <a:schemeClr val="tx1">
                    <a:lumMod val="50000"/>
                    <a:lumOff val="50000"/>
                  </a:schemeClr>
                </a:solidFill>
                <a:latin typeface="+mn-lt"/>
              </a:rPr>
              <a:t>Saugata</a:t>
            </a:r>
            <a:r>
              <a:rPr lang="en-US" altLang="ko-KR" sz="2000" dirty="0" smtClean="0">
                <a:solidFill>
                  <a:schemeClr val="tx1">
                    <a:lumMod val="50000"/>
                    <a:lumOff val="50000"/>
                  </a:schemeClr>
                </a:solidFill>
                <a:latin typeface="+mn-lt"/>
              </a:rPr>
              <a:t> </a:t>
            </a:r>
            <a:r>
              <a:rPr lang="en-US" altLang="ko-KR" sz="2000" dirty="0" err="1" smtClean="0">
                <a:solidFill>
                  <a:schemeClr val="tx1">
                    <a:lumMod val="50000"/>
                    <a:lumOff val="50000"/>
                  </a:schemeClr>
                </a:solidFill>
                <a:latin typeface="+mn-lt"/>
              </a:rPr>
              <a:t>Ghose</a:t>
            </a:r>
            <a:r>
              <a:rPr lang="en-US" altLang="ko-KR" sz="2000" dirty="0" smtClean="0">
                <a:solidFill>
                  <a:schemeClr val="tx1">
                    <a:lumMod val="50000"/>
                    <a:lumOff val="50000"/>
                  </a:schemeClr>
                </a:solidFill>
                <a:latin typeface="+mn-lt"/>
              </a:rPr>
              <a:t>, Erich </a:t>
            </a:r>
            <a:r>
              <a:rPr lang="en-US" altLang="ko-KR" sz="2000" dirty="0" smtClean="0">
                <a:solidFill>
                  <a:schemeClr val="tx1">
                    <a:lumMod val="50000"/>
                    <a:lumOff val="50000"/>
                  </a:schemeClr>
                </a:solidFill>
                <a:latin typeface="+mn-lt"/>
              </a:rPr>
              <a:t>F. </a:t>
            </a:r>
            <a:r>
              <a:rPr lang="en-US" altLang="ko-KR" sz="2000" dirty="0" err="1" smtClean="0">
                <a:solidFill>
                  <a:schemeClr val="tx1">
                    <a:lumMod val="50000"/>
                    <a:lumOff val="50000"/>
                  </a:schemeClr>
                </a:solidFill>
                <a:latin typeface="+mn-lt"/>
              </a:rPr>
              <a:t>Haratsch</a:t>
            </a:r>
            <a:r>
              <a:rPr lang="en-US" altLang="ko-KR" sz="2000" baseline="30000" dirty="0" smtClean="0">
                <a:solidFill>
                  <a:schemeClr val="tx1">
                    <a:lumMod val="50000"/>
                    <a:lumOff val="50000"/>
                  </a:schemeClr>
                </a:solidFill>
                <a:latin typeface="+mn-lt"/>
              </a:rPr>
              <a:t>*</a:t>
            </a:r>
            <a:r>
              <a:rPr lang="en-US" altLang="ko-KR" sz="2000" dirty="0" smtClean="0">
                <a:solidFill>
                  <a:schemeClr val="tx1">
                    <a:lumMod val="50000"/>
                    <a:lumOff val="50000"/>
                  </a:schemeClr>
                </a:solidFill>
                <a:latin typeface="+mn-lt"/>
              </a:rPr>
              <a:t>, Ken Mai, </a:t>
            </a:r>
            <a:r>
              <a:rPr lang="en-US" altLang="ko-KR" sz="2000" dirty="0" err="1" smtClean="0">
                <a:solidFill>
                  <a:schemeClr val="tx1">
                    <a:lumMod val="50000"/>
                    <a:lumOff val="50000"/>
                  </a:schemeClr>
                </a:solidFill>
                <a:latin typeface="+mn-lt"/>
              </a:rPr>
              <a:t>Onur</a:t>
            </a:r>
            <a:r>
              <a:rPr lang="en-US" altLang="ko-KR" sz="2000" dirty="0" smtClean="0">
                <a:solidFill>
                  <a:schemeClr val="tx1">
                    <a:lumMod val="50000"/>
                    <a:lumOff val="50000"/>
                  </a:schemeClr>
                </a:solidFill>
                <a:latin typeface="+mn-lt"/>
              </a:rPr>
              <a:t> </a:t>
            </a:r>
            <a:r>
              <a:rPr lang="en-US" altLang="ko-KR" sz="2000" dirty="0" err="1" smtClean="0">
                <a:solidFill>
                  <a:schemeClr val="tx1">
                    <a:lumMod val="50000"/>
                    <a:lumOff val="50000"/>
                  </a:schemeClr>
                </a:solidFill>
                <a:latin typeface="+mn-lt"/>
              </a:rPr>
              <a:t>Mutlu</a:t>
            </a:r>
            <a:endParaRPr lang="en-US" altLang="ko-KR" sz="2000" baseline="30000" dirty="0" smtClean="0">
              <a:solidFill>
                <a:schemeClr val="tx1">
                  <a:lumMod val="50000"/>
                  <a:lumOff val="50000"/>
                </a:schemeClr>
              </a:solidFill>
              <a:latin typeface="+mn-lt"/>
            </a:endParaRPr>
          </a:p>
          <a:p>
            <a:pPr algn="ctr"/>
            <a:r>
              <a:rPr lang="en-US" altLang="ko-KR" sz="1600" dirty="0" smtClean="0">
                <a:solidFill>
                  <a:schemeClr val="tx1">
                    <a:lumMod val="50000"/>
                    <a:lumOff val="50000"/>
                  </a:schemeClr>
                </a:solidFill>
                <a:latin typeface="+mn-lt"/>
              </a:rPr>
              <a:t>Carnegie </a:t>
            </a:r>
            <a:r>
              <a:rPr lang="en-US" altLang="ko-KR" sz="1600" dirty="0" smtClean="0">
                <a:solidFill>
                  <a:schemeClr val="tx1">
                    <a:lumMod val="50000"/>
                    <a:lumOff val="50000"/>
                  </a:schemeClr>
                </a:solidFill>
                <a:latin typeface="+mn-lt"/>
              </a:rPr>
              <a:t>Mellon University, </a:t>
            </a:r>
            <a:r>
              <a:rPr lang="en-US" altLang="ko-KR" sz="1600" dirty="0" smtClean="0">
                <a:solidFill>
                  <a:schemeClr val="tx1">
                    <a:lumMod val="50000"/>
                    <a:lumOff val="50000"/>
                  </a:schemeClr>
                </a:solidFill>
                <a:latin typeface="+mn-lt"/>
              </a:rPr>
              <a:t>*Seagate Technology</a:t>
            </a:r>
            <a:endParaRPr lang="en-US" altLang="ko-KR" sz="2400" dirty="0" smtClean="0">
              <a:solidFill>
                <a:schemeClr val="accent2">
                  <a:lumMod val="75000"/>
                </a:schemeClr>
              </a:solidFill>
              <a:latin typeface="+mn-lt"/>
            </a:endParaRPr>
          </a:p>
          <a:p>
            <a:pPr algn="ctr"/>
            <a:endParaRPr lang="en-US" altLang="ko-KR" sz="2000" dirty="0">
              <a:solidFill>
                <a:schemeClr val="accent2">
                  <a:lumMod val="75000"/>
                </a:schemeClr>
              </a:solidFill>
              <a:latin typeface="+mn-lt"/>
            </a:endParaRPr>
          </a:p>
          <a:p>
            <a:pPr algn="ctr"/>
            <a:r>
              <a:rPr lang="en-US" altLang="ko-KR" sz="2000" dirty="0" err="1" smtClean="0">
                <a:solidFill>
                  <a:schemeClr val="accent2">
                    <a:lumMod val="75000"/>
                  </a:schemeClr>
                </a:solidFill>
                <a:latin typeface="+mn-lt"/>
              </a:rPr>
              <a:t>Daeyeon</a:t>
            </a:r>
            <a:r>
              <a:rPr lang="en-US" altLang="ko-KR" sz="2000" dirty="0" smtClean="0">
                <a:solidFill>
                  <a:schemeClr val="accent2">
                    <a:lumMod val="75000"/>
                  </a:schemeClr>
                </a:solidFill>
                <a:latin typeface="+mn-lt"/>
              </a:rPr>
              <a:t> </a:t>
            </a:r>
            <a:r>
              <a:rPr lang="en-US" altLang="ko-KR" sz="2000" dirty="0" smtClean="0">
                <a:solidFill>
                  <a:schemeClr val="accent2">
                    <a:lumMod val="75000"/>
                  </a:schemeClr>
                </a:solidFill>
                <a:latin typeface="+mn-lt"/>
              </a:rPr>
              <a:t>Son</a:t>
            </a:r>
          </a:p>
          <a:p>
            <a:pPr algn="ctr"/>
            <a:endParaRPr lang="en-US" altLang="ko-KR" sz="2400" dirty="0" smtClean="0">
              <a:solidFill>
                <a:schemeClr val="accent2">
                  <a:lumMod val="75000"/>
                </a:schemeClr>
              </a:solidFill>
              <a:latin typeface="+mn-lt"/>
            </a:endParaRPr>
          </a:p>
          <a:p>
            <a:pPr algn="ctr"/>
            <a:r>
              <a:rPr lang="en-US" altLang="ko-KR" sz="2400" dirty="0" smtClean="0">
                <a:solidFill>
                  <a:schemeClr val="accent2">
                    <a:lumMod val="75000"/>
                  </a:schemeClr>
                </a:solidFill>
                <a:latin typeface="+mn-lt"/>
              </a:rPr>
              <a:t>2015.10.27</a:t>
            </a:r>
            <a:endParaRPr lang="ko-KR" altLang="en-US" sz="2800" dirty="0" smtClean="0">
              <a:solidFill>
                <a:schemeClr val="accent2">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Correlation between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𝐸</m:t>
                        </m:r>
                      </m:e>
                      <m:sub>
                        <m:r>
                          <a:rPr lang="en-US" altLang="ko-KR" b="0" i="1" smtClean="0">
                            <a:latin typeface="Cambria Math" panose="02040503050406030204" pitchFamily="18" charset="0"/>
                          </a:rPr>
                          <m:t>𝑜𝑥</m:t>
                        </m:r>
                      </m:sub>
                    </m:sSub>
                  </m:oMath>
                </a14:m>
                <a:r>
                  <a:rPr lang="en-US" altLang="ko-KR" dirty="0" smtClean="0"/>
                  <a:t> and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𝐽</m:t>
                        </m:r>
                      </m:e>
                      <m:sub>
                        <m:r>
                          <a:rPr lang="en-US" altLang="ko-KR" b="0" i="1" smtClean="0">
                            <a:latin typeface="Cambria Math" panose="02040503050406030204" pitchFamily="18" charset="0"/>
                          </a:rPr>
                          <m:t>𝐹𝑁</m:t>
                        </m:r>
                      </m:sub>
                    </m:sSub>
                  </m:oMath>
                </a14:m>
                <a:endParaRPr lang="en-US" altLang="ko-KR" b="0" dirty="0" smtClean="0"/>
              </a:p>
              <a:p>
                <a:pPr lvl="1"/>
                <a:r>
                  <a:rPr lang="en-US" altLang="ko-KR" dirty="0" smtClean="0"/>
                  <a:t>The current density between floating gate and substrate can be calculated by formula (1).</a:t>
                </a:r>
              </a:p>
              <a:p>
                <a:pPr lvl="1"/>
                <a:r>
                  <a:rPr lang="en-US" altLang="ko-KR" dirty="0" smtClean="0"/>
                  <a:t>The electric field with insulator and oxide under floating gate can be calculated by formula (2).</a:t>
                </a:r>
              </a:p>
              <a:p>
                <a:pPr lvl="1"/>
                <a:r>
                  <a:rPr lang="en-US" altLang="ko-KR" dirty="0" smtClean="0"/>
                  <a:t>If current density is increased, leaking effect on oxide will be larger than state of small voltage on control gate.</a:t>
                </a:r>
              </a:p>
              <a:p>
                <a:pPr lvl="1"/>
                <a:r>
                  <a:rPr lang="en-US" altLang="ko-KR" dirty="0" smtClean="0">
                    <a:solidFill>
                      <a:srgbClr val="FF0000"/>
                    </a:solidFill>
                  </a:rPr>
                  <a:t>It results that </a:t>
                </a:r>
                <a14:m>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𝑉</m:t>
                        </m:r>
                      </m:e>
                      <m:sub>
                        <m:r>
                          <a:rPr lang="en-US" altLang="ko-KR" b="0" i="1" smtClean="0">
                            <a:solidFill>
                              <a:srgbClr val="FF0000"/>
                            </a:solidFill>
                            <a:latin typeface="Cambria Math" panose="02040503050406030204" pitchFamily="18" charset="0"/>
                          </a:rPr>
                          <m:t>𝑝𝑎𝑠𝑠</m:t>
                        </m:r>
                      </m:sub>
                    </m:sSub>
                  </m:oMath>
                </a14:m>
                <a:r>
                  <a:rPr lang="en-US" altLang="ko-KR" dirty="0" smtClean="0">
                    <a:solidFill>
                      <a:srgbClr val="FF0000"/>
                    </a:solidFill>
                  </a:rPr>
                  <a:t> should be small beside the state on </a:t>
                </a:r>
                <a14:m>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𝑉</m:t>
                        </m:r>
                      </m:e>
                      <m:sub>
                        <m:r>
                          <a:rPr lang="en-US" altLang="ko-KR" b="0" i="1" smtClean="0">
                            <a:solidFill>
                              <a:srgbClr val="FF0000"/>
                            </a:solidFill>
                            <a:latin typeface="Cambria Math" panose="02040503050406030204" pitchFamily="18" charset="0"/>
                          </a:rPr>
                          <m:t>𝑡h</m:t>
                        </m:r>
                      </m:sub>
                    </m:sSub>
                  </m:oMath>
                </a14:m>
                <a:r>
                  <a:rPr lang="en-US" altLang="ko-KR" dirty="0" smtClean="0">
                    <a:solidFill>
                      <a:srgbClr val="FF0000"/>
                    </a:solidFill>
                  </a:rPr>
                  <a:t> of value in cell.</a:t>
                </a:r>
                <a:br>
                  <a:rPr lang="en-US" altLang="ko-KR" dirty="0" smtClean="0">
                    <a:solidFill>
                      <a:srgbClr val="FF0000"/>
                    </a:solidFill>
                  </a:rPr>
                </a:br>
                <a:r>
                  <a:rPr lang="en-US" altLang="ko-KR" dirty="0" smtClean="0">
                    <a:solidFill>
                      <a:srgbClr val="FF0000"/>
                    </a:solidFill>
                  </a:rPr>
                  <a:t>(</a:t>
                </a:r>
                <a14:m>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𝑉</m:t>
                        </m:r>
                      </m:e>
                      <m:sub>
                        <m:r>
                          <a:rPr lang="en-US" altLang="ko-KR" b="0" i="1" smtClean="0">
                            <a:solidFill>
                              <a:srgbClr val="FF0000"/>
                            </a:solidFill>
                            <a:latin typeface="Cambria Math" panose="02040503050406030204" pitchFamily="18" charset="0"/>
                          </a:rPr>
                          <m:t>𝐺</m:t>
                        </m:r>
                      </m:sub>
                    </m:sSub>
                    <m:r>
                      <a:rPr lang="en-US" altLang="ko-KR" b="0" i="1" smtClean="0">
                        <a:solidFill>
                          <a:srgbClr val="FF0000"/>
                        </a:solidFill>
                        <a:latin typeface="Cambria Math" panose="02040503050406030204" pitchFamily="18" charset="0"/>
                      </a:rPr>
                      <m:t>=</m:t>
                    </m:r>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𝑉</m:t>
                        </m:r>
                      </m:e>
                      <m:sub>
                        <m:r>
                          <a:rPr lang="en-US" altLang="ko-KR" b="0" i="1" smtClean="0">
                            <a:solidFill>
                              <a:srgbClr val="FF0000"/>
                            </a:solidFill>
                            <a:latin typeface="Cambria Math" panose="02040503050406030204" pitchFamily="18" charset="0"/>
                          </a:rPr>
                          <m:t>𝑝𝑎𝑠𝑠</m:t>
                        </m:r>
                      </m:sub>
                    </m:sSub>
                  </m:oMath>
                </a14:m>
                <a:r>
                  <a:rPr lang="en-US" altLang="ko-KR" dirty="0" smtClean="0">
                    <a:solidFill>
                      <a:srgbClr val="FF0000"/>
                    </a:solidFill>
                  </a:rPr>
                  <a:t>)</a:t>
                </a:r>
                <a:endParaRPr lang="en-US" altLang="ko-KR" dirty="0">
                  <a:solidFill>
                    <a:srgbClr val="FF0000"/>
                  </a:solidFill>
                </a:endParaRPr>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r="-1157"/>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240212" y="3947607"/>
            <a:ext cx="4282159" cy="2232248"/>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4381153" y="4300077"/>
                <a:ext cx="3929153" cy="5041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𝐸</m:t>
                          </m:r>
                        </m:e>
                        <m:sub>
                          <m:r>
                            <a:rPr lang="en-US" altLang="ko-KR" sz="1600" b="0" i="1" smtClean="0">
                              <a:latin typeface="Cambria Math" panose="02040503050406030204" pitchFamily="18" charset="0"/>
                            </a:rPr>
                            <m:t>𝑜𝑥</m:t>
                          </m:r>
                        </m:sub>
                      </m:sSub>
                      <m:r>
                        <a:rPr lang="en-US" altLang="ko-KR" sz="1600" b="0" i="1" smtClean="0">
                          <a:latin typeface="Cambria Math" panose="02040503050406030204" pitchFamily="18" charset="0"/>
                        </a:rPr>
                        <m:t>=</m:t>
                      </m:r>
                      <m:f>
                        <m:fPr>
                          <m:ctrlPr>
                            <a:rPr lang="en-US" altLang="ko-KR" sz="1600" b="0" i="1" smtClean="0">
                              <a:latin typeface="Cambria Math" panose="02040503050406030204" pitchFamily="18" charset="0"/>
                            </a:rPr>
                          </m:ctrlPr>
                        </m:fPr>
                        <m:num>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𝐶</m:t>
                              </m:r>
                            </m:e>
                            <m:sub>
                              <m:r>
                                <a:rPr lang="en-US" altLang="ko-KR" sz="1600" b="0" i="1" smtClean="0">
                                  <a:latin typeface="Cambria Math" panose="02040503050406030204" pitchFamily="18" charset="0"/>
                                </a:rPr>
                                <m:t>𝑜𝑛𝑜</m:t>
                              </m:r>
                            </m:sub>
                          </m:sSub>
                        </m:num>
                        <m:den>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𝐶</m:t>
                              </m:r>
                            </m:e>
                            <m:sub>
                              <m:r>
                                <a:rPr lang="en-US" altLang="ko-KR" sz="1600" b="0" i="1" smtClean="0">
                                  <a:latin typeface="Cambria Math" panose="02040503050406030204" pitchFamily="18" charset="0"/>
                                </a:rPr>
                                <m:t>𝑜𝑛𝑜</m:t>
                              </m:r>
                            </m:sub>
                          </m:sSub>
                          <m:r>
                            <a:rPr lang="en-US" altLang="ko-KR" sz="1600" b="0" i="1" smtClean="0">
                              <a:latin typeface="Cambria Math" panose="02040503050406030204" pitchFamily="18" charset="0"/>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𝐶</m:t>
                              </m:r>
                            </m:e>
                            <m:sub>
                              <m:r>
                                <a:rPr lang="en-US" altLang="ko-KR" sz="1600" b="0" i="1" smtClean="0">
                                  <a:latin typeface="Cambria Math" panose="02040503050406030204" pitchFamily="18" charset="0"/>
                                </a:rPr>
                                <m:t>𝑜𝑥</m:t>
                              </m:r>
                            </m:sub>
                          </m:sSub>
                        </m:den>
                      </m:f>
                      <m:r>
                        <a:rPr lang="en-US" altLang="ko-KR" sz="1600" b="0" i="1" smtClean="0">
                          <a:latin typeface="Cambria Math" panose="02040503050406030204" pitchFamily="18" charset="0"/>
                          <a:ea typeface="Cambria Math" panose="02040503050406030204" pitchFamily="18" charset="0"/>
                        </a:rPr>
                        <m:t>×</m:t>
                      </m:r>
                      <m:d>
                        <m:dPr>
                          <m:begChr m:val="["/>
                          <m:endChr m:val="]"/>
                          <m:ctrlPr>
                            <a:rPr lang="en-US" altLang="ko-KR" sz="1600" b="0" i="1" smtClean="0">
                              <a:latin typeface="Cambria Math" panose="02040503050406030204" pitchFamily="18" charset="0"/>
                              <a:ea typeface="Cambria Math" panose="02040503050406030204" pitchFamily="18" charset="0"/>
                            </a:rPr>
                          </m:ctrlPr>
                        </m:dPr>
                        <m:e>
                          <m:d>
                            <m:dPr>
                              <m:ctrlPr>
                                <a:rPr lang="en-US" altLang="ko-KR" sz="1600" b="0" i="1" smtClean="0">
                                  <a:latin typeface="Cambria Math" panose="02040503050406030204" pitchFamily="18" charset="0"/>
                                  <a:ea typeface="Cambria Math" panose="02040503050406030204" pitchFamily="18" charset="0"/>
                                </a:rPr>
                              </m:ctrlPr>
                            </m:dPr>
                            <m:e>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𝑉</m:t>
                                  </m:r>
                                </m:e>
                                <m:sub>
                                  <m:r>
                                    <a:rPr lang="en-US" altLang="ko-KR" sz="1600" i="1">
                                      <a:latin typeface="Cambria Math" panose="02040503050406030204" pitchFamily="18" charset="0"/>
                                      <a:ea typeface="Cambria Math" panose="02040503050406030204" pitchFamily="18" charset="0"/>
                                    </a:rPr>
                                    <m:t>𝐺</m:t>
                                  </m:r>
                                </m:sub>
                              </m:sSub>
                              <m:r>
                                <a:rPr lang="en-US" altLang="ko-KR" sz="1600" i="1">
                                  <a:latin typeface="Cambria Math" panose="02040503050406030204" pitchFamily="18" charset="0"/>
                                  <a:ea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𝑉</m:t>
                                  </m:r>
                                </m:e>
                                <m:sub>
                                  <m:r>
                                    <a:rPr lang="en-US" altLang="ko-KR" sz="1600" i="1">
                                      <a:latin typeface="Cambria Math" panose="02040503050406030204" pitchFamily="18" charset="0"/>
                                      <a:ea typeface="Cambria Math" panose="02040503050406030204" pitchFamily="18" charset="0"/>
                                    </a:rPr>
                                    <m:t>𝑡h𝑖</m:t>
                                  </m:r>
                                </m:sub>
                              </m:sSub>
                            </m:e>
                          </m:d>
                          <m:r>
                            <a:rPr lang="en-US" altLang="ko-KR" sz="1600" b="0" i="1" smtClean="0">
                              <a:latin typeface="Cambria Math" panose="02040503050406030204" pitchFamily="18" charset="0"/>
                              <a:ea typeface="Cambria Math" panose="02040503050406030204" pitchFamily="18" charset="0"/>
                            </a:rPr>
                            <m:t>−</m:t>
                          </m:r>
                          <m:sSub>
                            <m:sSubPr>
                              <m:ctrlPr>
                                <a:rPr lang="en-US" altLang="ko-KR" sz="1600" b="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𝑉</m:t>
                              </m:r>
                            </m:e>
                            <m:sub>
                              <m:r>
                                <a:rPr lang="en-US" altLang="ko-KR" sz="1600" b="0" i="1" smtClean="0">
                                  <a:latin typeface="Cambria Math" panose="02040503050406030204" pitchFamily="18" charset="0"/>
                                  <a:ea typeface="Cambria Math" panose="02040503050406030204" pitchFamily="18" charset="0"/>
                                </a:rPr>
                                <m:t>𝑡h</m:t>
                              </m:r>
                            </m:sub>
                          </m:sSub>
                        </m:e>
                      </m:d>
                      <m:r>
                        <a:rPr lang="en-US" altLang="ko-KR" sz="1600" b="0" i="1" smtClean="0">
                          <a:latin typeface="Cambria Math" panose="02040503050406030204" pitchFamily="18" charset="0"/>
                          <a:ea typeface="Cambria Math" panose="02040503050406030204" pitchFamily="18" charset="0"/>
                        </a:rPr>
                        <m:t>×</m:t>
                      </m:r>
                      <m:f>
                        <m:fPr>
                          <m:ctrlPr>
                            <a:rPr lang="en-US" altLang="ko-KR" sz="1600" b="0" i="1" smtClean="0">
                              <a:latin typeface="Cambria Math" panose="02040503050406030204" pitchFamily="18" charset="0"/>
                              <a:ea typeface="Cambria Math" panose="02040503050406030204" pitchFamily="18" charset="0"/>
                            </a:rPr>
                          </m:ctrlPr>
                        </m:fPr>
                        <m:num>
                          <m:r>
                            <a:rPr lang="en-US" altLang="ko-KR" sz="1600" b="0" i="1" smtClean="0">
                              <a:latin typeface="Cambria Math" panose="02040503050406030204" pitchFamily="18" charset="0"/>
                              <a:ea typeface="Cambria Math" panose="02040503050406030204" pitchFamily="18" charset="0"/>
                            </a:rPr>
                            <m:t>1</m:t>
                          </m:r>
                        </m:num>
                        <m:den>
                          <m:sSub>
                            <m:sSubPr>
                              <m:ctrlPr>
                                <a:rPr lang="en-US" altLang="ko-KR" sz="1600" b="0" i="1" smtClean="0">
                                  <a:latin typeface="Cambria Math" panose="02040503050406030204" pitchFamily="18" charset="0"/>
                                  <a:ea typeface="Cambria Math" panose="02040503050406030204" pitchFamily="18" charset="0"/>
                                </a:rPr>
                              </m:ctrlPr>
                            </m:sSubPr>
                            <m:e>
                              <m:r>
                                <a:rPr lang="en-US" altLang="ko-KR" sz="1600" b="0" i="1" smtClean="0">
                                  <a:latin typeface="Cambria Math" panose="02040503050406030204" pitchFamily="18" charset="0"/>
                                  <a:ea typeface="Cambria Math" panose="02040503050406030204" pitchFamily="18" charset="0"/>
                                </a:rPr>
                                <m:t>𝑡</m:t>
                              </m:r>
                            </m:e>
                            <m:sub>
                              <m:r>
                                <a:rPr lang="en-US" altLang="ko-KR" sz="1600" b="0" i="1" smtClean="0">
                                  <a:latin typeface="Cambria Math" panose="02040503050406030204" pitchFamily="18" charset="0"/>
                                  <a:ea typeface="Cambria Math" panose="02040503050406030204" pitchFamily="18" charset="0"/>
                                </a:rPr>
                                <m:t>𝑜𝑥</m:t>
                              </m:r>
                            </m:sub>
                          </m:sSub>
                        </m:den>
                      </m:f>
                    </m:oMath>
                  </m:oMathPara>
                </a14:m>
                <a:endParaRPr lang="ko-KR" altLang="en-US" dirty="0" smtClean="0">
                  <a:latin typeface="+mn-lt"/>
                </a:endParaRPr>
              </a:p>
            </p:txBody>
          </p:sp>
        </mc:Choice>
        <mc:Fallback>
          <p:sp>
            <p:nvSpPr>
              <p:cNvPr id="5" name="TextBox 4"/>
              <p:cNvSpPr txBox="1">
                <a:spLocks noRot="1" noChangeAspect="1" noMove="1" noResize="1" noEditPoints="1" noAdjustHandles="1" noChangeArrowheads="1" noChangeShapeType="1" noTextEdit="1"/>
              </p:cNvSpPr>
              <p:nvPr/>
            </p:nvSpPr>
            <p:spPr>
              <a:xfrm>
                <a:off x="4381153" y="4300077"/>
                <a:ext cx="3929153" cy="504177"/>
              </a:xfrm>
              <a:prstGeom prst="rect">
                <a:avLst/>
              </a:prstGeom>
              <a:blipFill rotWithShape="0">
                <a:blip r:embed="rId4"/>
                <a:stretch>
                  <a:fillRect/>
                </a:stretch>
              </a:blipFill>
            </p:spPr>
            <p:txBody>
              <a:bodyPr/>
              <a:lstStyle/>
              <a:p>
                <a:r>
                  <a:rPr lang="ko-KR" altLang="en-US">
                    <a:noFill/>
                  </a:rPr>
                  <a:t> </a:t>
                </a:r>
              </a:p>
            </p:txBody>
          </p:sp>
        </mc:Fallback>
      </mc:AlternateContent>
      <p:sp>
        <p:nvSpPr>
          <p:cNvPr id="7" name="타원 6"/>
          <p:cNvSpPr/>
          <p:nvPr/>
        </p:nvSpPr>
        <p:spPr bwMode="auto">
          <a:xfrm>
            <a:off x="6222418" y="4387613"/>
            <a:ext cx="359649" cy="354462"/>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8" name="타원 7"/>
          <p:cNvSpPr/>
          <p:nvPr/>
        </p:nvSpPr>
        <p:spPr bwMode="auto">
          <a:xfrm>
            <a:off x="4385400" y="4402420"/>
            <a:ext cx="376433" cy="324848"/>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mc:AlternateContent xmlns:mc="http://schemas.openxmlformats.org/markup-compatibility/2006">
        <mc:Choice xmlns:a14="http://schemas.microsoft.com/office/drawing/2010/main" Requires="a14">
          <p:sp>
            <p:nvSpPr>
              <p:cNvPr id="11" name="TextBox 10"/>
              <p:cNvSpPr txBox="1"/>
              <p:nvPr/>
            </p:nvSpPr>
            <p:spPr>
              <a:xfrm>
                <a:off x="5211157" y="5321758"/>
                <a:ext cx="2373149" cy="2941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𝐽</m:t>
                          </m:r>
                        </m:e>
                        <m:sub>
                          <m:r>
                            <a:rPr lang="en-US" altLang="ko-KR" b="0" i="1" smtClean="0">
                              <a:latin typeface="Cambria Math" panose="02040503050406030204" pitchFamily="18" charset="0"/>
                            </a:rPr>
                            <m:t>𝐹𝑁</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𝛼</m:t>
                          </m:r>
                        </m:e>
                        <m:sub>
                          <m:r>
                            <a:rPr lang="en-US" altLang="ko-KR" b="0" i="1" smtClean="0">
                              <a:latin typeface="Cambria Math" panose="02040503050406030204" pitchFamily="18" charset="0"/>
                            </a:rPr>
                            <m:t>𝐹𝑁</m:t>
                          </m:r>
                        </m:sub>
                      </m:sSub>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𝐸</m:t>
                          </m:r>
                        </m:e>
                        <m:sub>
                          <m:r>
                            <a:rPr lang="en-US" altLang="ko-KR" b="0" i="1" smtClean="0">
                              <a:latin typeface="Cambria Math" panose="02040503050406030204" pitchFamily="18" charset="0"/>
                            </a:rPr>
                            <m:t>𝑜𝑥</m:t>
                          </m:r>
                        </m:sub>
                        <m:sup>
                          <m:r>
                            <a:rPr lang="en-US" altLang="ko-KR" b="0" i="1" smtClean="0">
                              <a:latin typeface="Cambria Math" panose="02040503050406030204" pitchFamily="18" charset="0"/>
                            </a:rPr>
                            <m:t>2</m:t>
                          </m:r>
                        </m:sup>
                      </m:sSubSup>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𝑒</m:t>
                          </m:r>
                        </m:e>
                        <m:sup>
                          <m:f>
                            <m:fPr>
                              <m:type m:val="lin"/>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ko-KR" altLang="en-US" b="0" i="1" smtClean="0">
                                      <a:latin typeface="Cambria Math" panose="02040503050406030204" pitchFamily="18" charset="0"/>
                                    </a:rPr>
                                    <m:t>𝛽</m:t>
                                  </m:r>
                                </m:e>
                                <m:sub>
                                  <m:r>
                                    <a:rPr lang="en-US" altLang="ko-KR" b="0" i="1" smtClean="0">
                                      <a:latin typeface="Cambria Math" panose="02040503050406030204" pitchFamily="18" charset="0"/>
                                    </a:rPr>
                                    <m:t>𝐹𝑁</m:t>
                                  </m:r>
                                </m:sub>
                              </m:sSub>
                            </m:num>
                            <m:den>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𝐸</m:t>
                                  </m:r>
                                </m:e>
                                <m:sub>
                                  <m:r>
                                    <a:rPr lang="en-US" altLang="ko-KR" b="0" i="1" smtClean="0">
                                      <a:latin typeface="Cambria Math" panose="02040503050406030204" pitchFamily="18" charset="0"/>
                                    </a:rPr>
                                    <m:t>𝑜𝑥</m:t>
                                  </m:r>
                                </m:sub>
                              </m:sSub>
                            </m:den>
                          </m:f>
                        </m:sup>
                      </m:sSup>
                    </m:oMath>
                  </m:oMathPara>
                </a14:m>
                <a:endParaRPr lang="ko-KR" altLang="en-US" sz="1600" dirty="0" smtClean="0">
                  <a:latin typeface="+mn-lt"/>
                </a:endParaRPr>
              </a:p>
            </p:txBody>
          </p:sp>
        </mc:Choice>
        <mc:Fallback>
          <p:sp>
            <p:nvSpPr>
              <p:cNvPr id="11" name="TextBox 10"/>
              <p:cNvSpPr txBox="1">
                <a:spLocks noRot="1" noChangeAspect="1" noMove="1" noResize="1" noEditPoints="1" noAdjustHandles="1" noChangeArrowheads="1" noChangeShapeType="1" noTextEdit="1"/>
              </p:cNvSpPr>
              <p:nvPr/>
            </p:nvSpPr>
            <p:spPr>
              <a:xfrm>
                <a:off x="5211157" y="5321758"/>
                <a:ext cx="2373149" cy="294119"/>
              </a:xfrm>
              <a:prstGeom prst="rect">
                <a:avLst/>
              </a:prstGeom>
              <a:blipFill rotWithShape="0">
                <a:blip r:embed="rId5"/>
                <a:stretch>
                  <a:fillRect l="-2571" t="-120833" r="-9769" b="-145833"/>
                </a:stretch>
              </a:blipFill>
            </p:spPr>
            <p:txBody>
              <a:bodyPr/>
              <a:lstStyle/>
              <a:p>
                <a:r>
                  <a:rPr lang="ko-KR" altLang="en-US">
                    <a:noFill/>
                  </a:rPr>
                  <a:t> </a:t>
                </a:r>
              </a:p>
            </p:txBody>
          </p:sp>
        </mc:Fallback>
      </mc:AlternateContent>
      <p:sp>
        <p:nvSpPr>
          <p:cNvPr id="13" name="타원 12"/>
          <p:cNvSpPr/>
          <p:nvPr/>
        </p:nvSpPr>
        <p:spPr bwMode="auto">
          <a:xfrm>
            <a:off x="6223804" y="5310025"/>
            <a:ext cx="405586" cy="39973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4" name="타원 13"/>
          <p:cNvSpPr/>
          <p:nvPr/>
        </p:nvSpPr>
        <p:spPr bwMode="auto">
          <a:xfrm>
            <a:off x="7225127" y="5262535"/>
            <a:ext cx="358513" cy="353342"/>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5" name="타원 14"/>
          <p:cNvSpPr/>
          <p:nvPr/>
        </p:nvSpPr>
        <p:spPr bwMode="auto">
          <a:xfrm>
            <a:off x="5159912" y="5324057"/>
            <a:ext cx="468155" cy="39973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cxnSp>
        <p:nvCxnSpPr>
          <p:cNvPr id="17" name="꺾인 연결선 16"/>
          <p:cNvCxnSpPr>
            <a:stCxn id="7" idx="0"/>
            <a:endCxn id="8" idx="0"/>
          </p:cNvCxnSpPr>
          <p:nvPr/>
        </p:nvCxnSpPr>
        <p:spPr bwMode="auto">
          <a:xfrm rot="16200000" flipH="1" flipV="1">
            <a:off x="5480526" y="3480703"/>
            <a:ext cx="14807" cy="1828626"/>
          </a:xfrm>
          <a:prstGeom prst="bentConnector3">
            <a:avLst>
              <a:gd name="adj1" fmla="val -1543864"/>
            </a:avLst>
          </a:prstGeom>
          <a:solidFill>
            <a:schemeClr val="accent2"/>
          </a:solidFill>
          <a:ln w="15875" cap="flat" cmpd="sng" algn="ctr">
            <a:solidFill>
              <a:schemeClr val="accent2"/>
            </a:solidFill>
            <a:prstDash val="solid"/>
            <a:round/>
            <a:headEnd type="none" w="med" len="med"/>
            <a:tailEnd type="triangle" w="med" len="med"/>
          </a:ln>
          <a:effectLst/>
        </p:spPr>
      </p:cxnSp>
      <p:cxnSp>
        <p:nvCxnSpPr>
          <p:cNvPr id="18" name="꺾인 연결선 17"/>
          <p:cNvCxnSpPr>
            <a:stCxn id="8" idx="4"/>
            <a:endCxn id="13" idx="0"/>
          </p:cNvCxnSpPr>
          <p:nvPr/>
        </p:nvCxnSpPr>
        <p:spPr bwMode="auto">
          <a:xfrm rot="16200000" flipH="1">
            <a:off x="5208729" y="4092156"/>
            <a:ext cx="582757" cy="1852980"/>
          </a:xfrm>
          <a:prstGeom prst="bentConnector3">
            <a:avLst>
              <a:gd name="adj1" fmla="val 69946"/>
            </a:avLst>
          </a:prstGeom>
          <a:solidFill>
            <a:schemeClr val="accent2"/>
          </a:solidFill>
          <a:ln w="15875" cap="flat" cmpd="sng" algn="ctr">
            <a:solidFill>
              <a:schemeClr val="accent2"/>
            </a:solidFill>
            <a:prstDash val="solid"/>
            <a:round/>
            <a:headEnd type="none" w="med" len="med"/>
            <a:tailEnd type="triangle" w="med" len="med"/>
          </a:ln>
          <a:effectLst/>
        </p:spPr>
      </p:cxnSp>
      <p:cxnSp>
        <p:nvCxnSpPr>
          <p:cNvPr id="21" name="꺾인 연결선 20"/>
          <p:cNvCxnSpPr>
            <a:stCxn id="8" idx="5"/>
            <a:endCxn id="14" idx="0"/>
          </p:cNvCxnSpPr>
          <p:nvPr/>
        </p:nvCxnSpPr>
        <p:spPr bwMode="auto">
          <a:xfrm rot="16200000" flipH="1">
            <a:off x="5764125" y="3622276"/>
            <a:ext cx="582840" cy="2697678"/>
          </a:xfrm>
          <a:prstGeom prst="bentConnector3">
            <a:avLst>
              <a:gd name="adj1" fmla="val 50000"/>
            </a:avLst>
          </a:prstGeom>
          <a:solidFill>
            <a:schemeClr val="accent2"/>
          </a:solidFill>
          <a:ln w="15875" cap="flat" cmpd="sng" algn="ctr">
            <a:solidFill>
              <a:schemeClr val="accent2"/>
            </a:solidFill>
            <a:prstDash val="solid"/>
            <a:round/>
            <a:headEnd type="none" w="med" len="med"/>
            <a:tailEnd type="triangle" w="med" len="med"/>
          </a:ln>
          <a:effectLst/>
        </p:spPr>
      </p:cxnSp>
      <p:cxnSp>
        <p:nvCxnSpPr>
          <p:cNvPr id="26" name="꺾인 연결선 25"/>
          <p:cNvCxnSpPr>
            <a:stCxn id="13" idx="4"/>
            <a:endCxn id="15" idx="4"/>
          </p:cNvCxnSpPr>
          <p:nvPr/>
        </p:nvCxnSpPr>
        <p:spPr bwMode="auto">
          <a:xfrm rot="5400000">
            <a:off x="5903278" y="5200474"/>
            <a:ext cx="14032" cy="1032607"/>
          </a:xfrm>
          <a:prstGeom prst="bentConnector3">
            <a:avLst>
              <a:gd name="adj1" fmla="val 1729133"/>
            </a:avLst>
          </a:prstGeom>
          <a:solidFill>
            <a:schemeClr val="accent2"/>
          </a:solidFill>
          <a:ln w="15875" cap="flat" cmpd="sng" algn="ctr">
            <a:solidFill>
              <a:schemeClr val="accent2"/>
            </a:solidFill>
            <a:prstDash val="solid"/>
            <a:round/>
            <a:headEnd type="none" w="med" len="med"/>
            <a:tailEnd type="triangle" w="med" len="med"/>
          </a:ln>
          <a:effectLst/>
        </p:spPr>
      </p:cxnSp>
      <p:sp>
        <p:nvSpPr>
          <p:cNvPr id="51" name="TextBox 50"/>
          <p:cNvSpPr txBox="1"/>
          <p:nvPr/>
        </p:nvSpPr>
        <p:spPr>
          <a:xfrm>
            <a:off x="8270871" y="5340616"/>
            <a:ext cx="855759" cy="338554"/>
          </a:xfrm>
          <a:prstGeom prst="rect">
            <a:avLst/>
          </a:prstGeom>
          <a:noFill/>
        </p:spPr>
        <p:txBody>
          <a:bodyPr wrap="square" rtlCol="0">
            <a:spAutoFit/>
          </a:bodyPr>
          <a:lstStyle/>
          <a:p>
            <a:pPr algn="ctr"/>
            <a:r>
              <a:rPr lang="en-US" altLang="ko-KR" sz="1600" dirty="0" smtClean="0">
                <a:latin typeface="+mn-lt"/>
              </a:rPr>
              <a:t>(1)</a:t>
            </a:r>
            <a:endParaRPr lang="ko-KR" altLang="en-US" sz="1600" dirty="0" smtClean="0">
              <a:latin typeface="+mn-lt"/>
            </a:endParaRPr>
          </a:p>
        </p:txBody>
      </p:sp>
      <p:sp>
        <p:nvSpPr>
          <p:cNvPr id="52" name="TextBox 51"/>
          <p:cNvSpPr txBox="1"/>
          <p:nvPr/>
        </p:nvSpPr>
        <p:spPr>
          <a:xfrm>
            <a:off x="8264911" y="4382888"/>
            <a:ext cx="855759" cy="338554"/>
          </a:xfrm>
          <a:prstGeom prst="rect">
            <a:avLst/>
          </a:prstGeom>
          <a:noFill/>
        </p:spPr>
        <p:txBody>
          <a:bodyPr wrap="square" rtlCol="0">
            <a:spAutoFit/>
          </a:bodyPr>
          <a:lstStyle/>
          <a:p>
            <a:pPr algn="ctr"/>
            <a:r>
              <a:rPr lang="en-US" altLang="ko-KR" sz="1600" dirty="0" smtClean="0">
                <a:latin typeface="+mn-lt"/>
              </a:rPr>
              <a:t>(2)</a:t>
            </a:r>
            <a:endParaRPr lang="ko-KR" altLang="en-US" sz="1600" dirty="0" smtClean="0">
              <a:latin typeface="+mn-lt"/>
            </a:endParaRPr>
          </a:p>
        </p:txBody>
      </p:sp>
    </p:spTree>
    <p:extLst>
      <p:ext uri="{BB962C8B-B14F-4D97-AF65-F5344CB8AC3E}">
        <p14:creationId xmlns:p14="http://schemas.microsoft.com/office/powerpoint/2010/main" val="2913289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p:sp>
        <p:nvSpPr>
          <p:cNvPr id="3" name="내용 개체 틀 2"/>
          <p:cNvSpPr>
            <a:spLocks noGrp="1"/>
          </p:cNvSpPr>
          <p:nvPr>
            <p:ph idx="1"/>
          </p:nvPr>
        </p:nvSpPr>
        <p:spPr/>
        <p:txBody>
          <a:bodyPr/>
          <a:lstStyle/>
          <a:p>
            <a:r>
              <a:rPr lang="en-US" altLang="ko-KR" dirty="0" smtClean="0"/>
              <a:t>The retention voltage in cell will be reduced to left direction during a long time through many phenomenon.</a:t>
            </a:r>
          </a:p>
          <a:p>
            <a:endParaRPr lang="en-US" altLang="ko-KR" dirty="0"/>
          </a:p>
          <a:p>
            <a:r>
              <a:rPr lang="en-US" altLang="ko-KR" dirty="0" smtClean="0"/>
              <a:t>It may be applied the single pass-through voltage to entire cell in same block.</a:t>
            </a:r>
          </a:p>
          <a:p>
            <a:endParaRPr lang="en-US" altLang="ko-KR" dirty="0"/>
          </a:p>
          <a:p>
            <a:r>
              <a:rPr lang="en-US" altLang="ko-KR" dirty="0" smtClean="0"/>
              <a:t>But, while performs the wear leveling in cell, voltage to floating gate will be refreshed for retention about electron.</a:t>
            </a:r>
            <a:endParaRPr lang="ko-KR" altLang="en-US" dirty="0"/>
          </a:p>
        </p:txBody>
      </p:sp>
      <p:pic>
        <p:nvPicPr>
          <p:cNvPr id="4" name="그림 3"/>
          <p:cNvPicPr>
            <a:picLocks noChangeAspect="1"/>
          </p:cNvPicPr>
          <p:nvPr/>
        </p:nvPicPr>
        <p:blipFill>
          <a:blip r:embed="rId2"/>
          <a:stretch>
            <a:fillRect/>
          </a:stretch>
        </p:blipFill>
        <p:spPr>
          <a:xfrm>
            <a:off x="2339752" y="4149080"/>
            <a:ext cx="4441401" cy="1723700"/>
          </a:xfrm>
          <a:prstGeom prst="rect">
            <a:avLst/>
          </a:prstGeom>
        </p:spPr>
      </p:pic>
      <p:sp>
        <p:nvSpPr>
          <p:cNvPr id="5" name="TextBox 4"/>
          <p:cNvSpPr txBox="1"/>
          <p:nvPr/>
        </p:nvSpPr>
        <p:spPr>
          <a:xfrm rot="900000">
            <a:off x="5869415" y="4010581"/>
            <a:ext cx="1256721" cy="276999"/>
          </a:xfrm>
          <a:prstGeom prst="rect">
            <a:avLst/>
          </a:prstGeom>
          <a:noFill/>
        </p:spPr>
        <p:txBody>
          <a:bodyPr wrap="square" rtlCol="0">
            <a:spAutoFit/>
          </a:bodyPr>
          <a:lstStyle/>
          <a:p>
            <a:pPr algn="ctr"/>
            <a:r>
              <a:rPr lang="en-US" altLang="ko-KR" sz="1200" dirty="0" smtClean="0">
                <a:solidFill>
                  <a:srgbClr val="FF0000"/>
                </a:solidFill>
                <a:latin typeface="+mn-lt"/>
              </a:rPr>
              <a:t>Twist~ Twist~</a:t>
            </a:r>
            <a:endParaRPr lang="ko-KR" altLang="en-US" sz="1200" dirty="0" smtClean="0">
              <a:solidFill>
                <a:srgbClr val="FF0000"/>
              </a:solidFill>
              <a:latin typeface="+mn-lt"/>
            </a:endParaRPr>
          </a:p>
        </p:txBody>
      </p:sp>
      <p:sp>
        <p:nvSpPr>
          <p:cNvPr id="6" name="TextBox 5"/>
          <p:cNvSpPr txBox="1"/>
          <p:nvPr/>
        </p:nvSpPr>
        <p:spPr>
          <a:xfrm>
            <a:off x="1763688" y="5977174"/>
            <a:ext cx="5851505" cy="276999"/>
          </a:xfrm>
          <a:prstGeom prst="rect">
            <a:avLst/>
          </a:prstGeom>
          <a:noFill/>
          <a:ln w="15875">
            <a:solidFill>
              <a:srgbClr val="FF0000"/>
            </a:solidFill>
          </a:ln>
        </p:spPr>
        <p:txBody>
          <a:bodyPr wrap="square" rtlCol="0">
            <a:spAutoFit/>
          </a:bodyPr>
          <a:lstStyle/>
          <a:p>
            <a:pPr algn="ctr"/>
            <a:r>
              <a:rPr lang="en-US" altLang="ko-KR" sz="1200" dirty="0">
                <a:solidFill>
                  <a:srgbClr val="FF0000"/>
                </a:solidFill>
                <a:latin typeface="+mn-lt"/>
              </a:rPr>
              <a:t>S</a:t>
            </a:r>
            <a:r>
              <a:rPr lang="en-US" altLang="ko-KR" sz="1200" dirty="0" smtClean="0">
                <a:solidFill>
                  <a:srgbClr val="FF0000"/>
                </a:solidFill>
                <a:latin typeface="+mn-lt"/>
              </a:rPr>
              <a:t>cheme in paper must be implemented to efficiently manage </a:t>
            </a:r>
            <a:r>
              <a:rPr lang="en-US" altLang="ko-KR" sz="1200" b="1" u="sng" dirty="0" smtClean="0">
                <a:solidFill>
                  <a:srgbClr val="FF0000"/>
                </a:solidFill>
                <a:latin typeface="+mn-lt"/>
              </a:rPr>
              <a:t>for each word line</a:t>
            </a:r>
            <a:r>
              <a:rPr lang="en-US" altLang="ko-KR" sz="1200" dirty="0" smtClean="0">
                <a:solidFill>
                  <a:srgbClr val="FF0000"/>
                </a:solidFill>
                <a:latin typeface="+mn-lt"/>
              </a:rPr>
              <a:t>.</a:t>
            </a:r>
            <a:endParaRPr lang="ko-KR" altLang="en-US" sz="1200" dirty="0" smtClean="0">
              <a:solidFill>
                <a:srgbClr val="FF0000"/>
              </a:solidFill>
              <a:latin typeface="+mn-lt"/>
            </a:endParaRPr>
          </a:p>
        </p:txBody>
      </p:sp>
    </p:spTree>
    <p:extLst>
      <p:ext uri="{BB962C8B-B14F-4D97-AF65-F5344CB8AC3E}">
        <p14:creationId xmlns:p14="http://schemas.microsoft.com/office/powerpoint/2010/main" val="390700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Effect of Pass-Through Voltage on Raw Bit Error rate</a:t>
                </a:r>
              </a:p>
              <a:p>
                <a:pPr lvl="1"/>
                <a:r>
                  <a:rPr lang="en-US" altLang="ko-KR" dirty="0" smtClean="0"/>
                  <a:t>Example 1 : </a:t>
                </a:r>
                <a:r>
                  <a:rPr lang="en-US" altLang="ko-KR" b="1" u="sng" dirty="0" smtClean="0"/>
                  <a:t>Normal</a:t>
                </a:r>
                <a:r>
                  <a:rPr lang="en-US" altLang="ko-KR" dirty="0" smtClean="0"/>
                  <a:t> situation (for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𝑝𝑎𝑠𝑠</m:t>
                        </m:r>
                      </m:sub>
                    </m:sSub>
                  </m:oMath>
                </a14:m>
                <a:r>
                  <a:rPr lang="en-US" altLang="ko-KR" dirty="0" smtClean="0"/>
                  <a:t>)</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225214" y="2268597"/>
            <a:ext cx="4516444" cy="3600400"/>
          </a:xfrm>
          <a:prstGeom prst="rect">
            <a:avLst/>
          </a:prstGeom>
        </p:spPr>
      </p:pic>
      <p:cxnSp>
        <p:nvCxnSpPr>
          <p:cNvPr id="6" name="직선 연결선 5"/>
          <p:cNvCxnSpPr/>
          <p:nvPr/>
        </p:nvCxnSpPr>
        <p:spPr bwMode="auto">
          <a:xfrm>
            <a:off x="5282305" y="2900411"/>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7" name="직선 연결선 6"/>
          <p:cNvCxnSpPr/>
          <p:nvPr/>
        </p:nvCxnSpPr>
        <p:spPr bwMode="auto">
          <a:xfrm>
            <a:off x="5282305" y="3464128"/>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8" name="직선 연결선 7"/>
          <p:cNvCxnSpPr/>
          <p:nvPr/>
        </p:nvCxnSpPr>
        <p:spPr bwMode="auto">
          <a:xfrm>
            <a:off x="5282305" y="4041372"/>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0" name="직선 연결선 9"/>
          <p:cNvCxnSpPr/>
          <p:nvPr/>
        </p:nvCxnSpPr>
        <p:spPr bwMode="auto">
          <a:xfrm>
            <a:off x="5786361"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1" name="직선 연결선 10"/>
          <p:cNvCxnSpPr/>
          <p:nvPr/>
        </p:nvCxnSpPr>
        <p:spPr bwMode="auto">
          <a:xfrm>
            <a:off x="6362425"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2" name="직선 연결선 11"/>
          <p:cNvCxnSpPr/>
          <p:nvPr/>
        </p:nvCxnSpPr>
        <p:spPr bwMode="auto">
          <a:xfrm>
            <a:off x="6938489"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3" name="직선 연결선 12"/>
          <p:cNvCxnSpPr/>
          <p:nvPr/>
        </p:nvCxnSpPr>
        <p:spPr bwMode="auto">
          <a:xfrm>
            <a:off x="7514553"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sp>
        <p:nvSpPr>
          <p:cNvPr id="14" name="타원 13"/>
          <p:cNvSpPr/>
          <p:nvPr/>
        </p:nvSpPr>
        <p:spPr bwMode="auto">
          <a:xfrm>
            <a:off x="5529932"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5" name="타원 14"/>
          <p:cNvSpPr/>
          <p:nvPr/>
        </p:nvSpPr>
        <p:spPr bwMode="auto">
          <a:xfrm>
            <a:off x="6110396"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6" name="타원 15"/>
          <p:cNvSpPr/>
          <p:nvPr/>
        </p:nvSpPr>
        <p:spPr bwMode="auto">
          <a:xfrm>
            <a:off x="6686461"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7" name="타원 16"/>
          <p:cNvSpPr/>
          <p:nvPr/>
        </p:nvSpPr>
        <p:spPr bwMode="auto">
          <a:xfrm>
            <a:off x="7262525"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8" name="타원 17"/>
          <p:cNvSpPr/>
          <p:nvPr/>
        </p:nvSpPr>
        <p:spPr bwMode="auto">
          <a:xfrm>
            <a:off x="5529932"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9" name="타원 18"/>
          <p:cNvSpPr/>
          <p:nvPr/>
        </p:nvSpPr>
        <p:spPr bwMode="auto">
          <a:xfrm>
            <a:off x="5523970"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4" name="타원 23"/>
          <p:cNvSpPr/>
          <p:nvPr/>
        </p:nvSpPr>
        <p:spPr bwMode="auto">
          <a:xfrm>
            <a:off x="6110396"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5" name="타원 24"/>
          <p:cNvSpPr/>
          <p:nvPr/>
        </p:nvSpPr>
        <p:spPr bwMode="auto">
          <a:xfrm>
            <a:off x="6686461"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6" name="타원 25"/>
          <p:cNvSpPr/>
          <p:nvPr/>
        </p:nvSpPr>
        <p:spPr bwMode="auto">
          <a:xfrm>
            <a:off x="7262525"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7" name="타원 26"/>
          <p:cNvSpPr/>
          <p:nvPr/>
        </p:nvSpPr>
        <p:spPr bwMode="auto">
          <a:xfrm>
            <a:off x="6110396"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8" name="타원 27"/>
          <p:cNvSpPr/>
          <p:nvPr/>
        </p:nvSpPr>
        <p:spPr bwMode="auto">
          <a:xfrm>
            <a:off x="6686461"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9" name="타원 28"/>
          <p:cNvSpPr/>
          <p:nvPr/>
        </p:nvSpPr>
        <p:spPr bwMode="auto">
          <a:xfrm>
            <a:off x="7262525"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30" name="TextBox 29"/>
          <p:cNvSpPr txBox="1"/>
          <p:nvPr/>
        </p:nvSpPr>
        <p:spPr>
          <a:xfrm>
            <a:off x="5535664" y="2037688"/>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BL1</a:t>
            </a:r>
            <a:endParaRPr lang="ko-KR" altLang="en-US" sz="1200" dirty="0" smtClean="0">
              <a:solidFill>
                <a:srgbClr val="FF0000"/>
              </a:solidFill>
              <a:latin typeface="+mn-lt"/>
            </a:endParaRPr>
          </a:p>
        </p:txBody>
      </p:sp>
      <p:sp>
        <p:nvSpPr>
          <p:cNvPr id="31" name="TextBox 30"/>
          <p:cNvSpPr txBox="1"/>
          <p:nvPr/>
        </p:nvSpPr>
        <p:spPr>
          <a:xfrm>
            <a:off x="6130107" y="2040366"/>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BL2</a:t>
            </a:r>
            <a:endParaRPr lang="ko-KR" altLang="en-US" sz="1200" dirty="0" smtClean="0">
              <a:solidFill>
                <a:srgbClr val="FF0000"/>
              </a:solidFill>
              <a:latin typeface="+mn-lt"/>
            </a:endParaRPr>
          </a:p>
        </p:txBody>
      </p:sp>
      <p:sp>
        <p:nvSpPr>
          <p:cNvPr id="32" name="TextBox 31"/>
          <p:cNvSpPr txBox="1"/>
          <p:nvPr/>
        </p:nvSpPr>
        <p:spPr>
          <a:xfrm>
            <a:off x="6694835" y="2042879"/>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BL3</a:t>
            </a:r>
            <a:endParaRPr lang="ko-KR" altLang="en-US" sz="1200" dirty="0" smtClean="0">
              <a:solidFill>
                <a:srgbClr val="FF0000"/>
              </a:solidFill>
              <a:latin typeface="+mn-lt"/>
            </a:endParaRPr>
          </a:p>
        </p:txBody>
      </p:sp>
      <p:sp>
        <p:nvSpPr>
          <p:cNvPr id="33" name="TextBox 32"/>
          <p:cNvSpPr txBox="1"/>
          <p:nvPr/>
        </p:nvSpPr>
        <p:spPr>
          <a:xfrm>
            <a:off x="7270218" y="2041831"/>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BL4</a:t>
            </a:r>
            <a:endParaRPr lang="ko-KR" altLang="en-US" sz="1200" dirty="0" smtClean="0">
              <a:solidFill>
                <a:srgbClr val="FF0000"/>
              </a:solidFill>
              <a:latin typeface="+mn-lt"/>
            </a:endParaRPr>
          </a:p>
        </p:txBody>
      </p:sp>
      <p:sp>
        <p:nvSpPr>
          <p:cNvPr id="34" name="TextBox 33"/>
          <p:cNvSpPr txBox="1"/>
          <p:nvPr/>
        </p:nvSpPr>
        <p:spPr>
          <a:xfrm>
            <a:off x="4484764" y="2748385"/>
            <a:ext cx="801719" cy="276999"/>
          </a:xfrm>
          <a:prstGeom prst="rect">
            <a:avLst/>
          </a:prstGeom>
          <a:noFill/>
        </p:spPr>
        <p:txBody>
          <a:bodyPr wrap="square" rtlCol="0">
            <a:spAutoFit/>
          </a:bodyPr>
          <a:lstStyle/>
          <a:p>
            <a:pPr algn="ctr"/>
            <a:r>
              <a:rPr lang="en-US" altLang="ko-KR" sz="1200" dirty="0" smtClean="0">
                <a:solidFill>
                  <a:srgbClr val="FF0000"/>
                </a:solidFill>
                <a:latin typeface="+mn-lt"/>
              </a:rPr>
              <a:t>Pass WL</a:t>
            </a:r>
            <a:endParaRPr lang="ko-KR" altLang="en-US" sz="1200" dirty="0" smtClean="0">
              <a:solidFill>
                <a:srgbClr val="FF0000"/>
              </a:solidFill>
              <a:latin typeface="+mn-lt"/>
            </a:endParaRPr>
          </a:p>
        </p:txBody>
      </p:sp>
      <p:sp>
        <p:nvSpPr>
          <p:cNvPr id="35" name="TextBox 34"/>
          <p:cNvSpPr txBox="1"/>
          <p:nvPr/>
        </p:nvSpPr>
        <p:spPr>
          <a:xfrm>
            <a:off x="4423345" y="3301316"/>
            <a:ext cx="908678" cy="276999"/>
          </a:xfrm>
          <a:prstGeom prst="rect">
            <a:avLst/>
          </a:prstGeom>
          <a:noFill/>
        </p:spPr>
        <p:txBody>
          <a:bodyPr wrap="square" rtlCol="0">
            <a:spAutoFit/>
          </a:bodyPr>
          <a:lstStyle/>
          <a:p>
            <a:pPr algn="ctr"/>
            <a:r>
              <a:rPr lang="en-US" altLang="ko-KR" sz="1200" b="1" u="sng" dirty="0" smtClean="0">
                <a:solidFill>
                  <a:srgbClr val="FF0000"/>
                </a:solidFill>
                <a:latin typeface="+mn-lt"/>
              </a:rPr>
              <a:t>Read</a:t>
            </a:r>
            <a:r>
              <a:rPr lang="en-US" altLang="ko-KR" sz="1200" b="1" u="sng" dirty="0" smtClean="0">
                <a:solidFill>
                  <a:srgbClr val="FF0000"/>
                </a:solidFill>
                <a:latin typeface="+mn-lt"/>
              </a:rPr>
              <a:t> WL</a:t>
            </a:r>
            <a:endParaRPr lang="ko-KR" altLang="en-US" sz="1200" b="1" u="sng" dirty="0" smtClean="0">
              <a:solidFill>
                <a:srgbClr val="FF0000"/>
              </a:solidFill>
              <a:latin typeface="+mn-lt"/>
            </a:endParaRPr>
          </a:p>
        </p:txBody>
      </p:sp>
      <p:sp>
        <p:nvSpPr>
          <p:cNvPr id="36" name="TextBox 35"/>
          <p:cNvSpPr txBox="1"/>
          <p:nvPr/>
        </p:nvSpPr>
        <p:spPr>
          <a:xfrm>
            <a:off x="4484764" y="3882897"/>
            <a:ext cx="801719" cy="276999"/>
          </a:xfrm>
          <a:prstGeom prst="rect">
            <a:avLst/>
          </a:prstGeom>
          <a:noFill/>
        </p:spPr>
        <p:txBody>
          <a:bodyPr wrap="square" rtlCol="0">
            <a:spAutoFit/>
          </a:bodyPr>
          <a:lstStyle/>
          <a:p>
            <a:pPr algn="ctr"/>
            <a:r>
              <a:rPr lang="en-US" altLang="ko-KR" sz="1200" dirty="0" smtClean="0">
                <a:solidFill>
                  <a:srgbClr val="FF0000"/>
                </a:solidFill>
                <a:latin typeface="+mn-lt"/>
              </a:rPr>
              <a:t>Pass WL</a:t>
            </a:r>
            <a:endParaRPr lang="ko-KR" altLang="en-US" sz="1200" dirty="0" smtClean="0">
              <a:solidFill>
                <a:srgbClr val="FF0000"/>
              </a:solidFill>
              <a:latin typeface="+mn-lt"/>
            </a:endParaRPr>
          </a:p>
        </p:txBody>
      </p:sp>
      <mc:AlternateContent xmlns:mc="http://schemas.openxmlformats.org/markup-compatibility/2006">
        <mc:Choice xmlns:a14="http://schemas.microsoft.com/office/drawing/2010/main" Requires="a14">
          <p:sp>
            <p:nvSpPr>
              <p:cNvPr id="38" name="TextBox 37"/>
              <p:cNvSpPr txBox="1"/>
              <p:nvPr/>
            </p:nvSpPr>
            <p:spPr>
              <a:xfrm>
                <a:off x="8126933" y="2751393"/>
                <a:ext cx="826573" cy="23205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𝑝𝑎𝑠𝑠</m:t>
                          </m:r>
                        </m:sub>
                      </m:sSub>
                      <m:r>
                        <a:rPr lang="en-US" altLang="ko-KR" sz="1400" b="0" i="1" smtClean="0">
                          <a:latin typeface="Cambria Math" panose="02040503050406030204" pitchFamily="18" charset="0"/>
                        </a:rPr>
                        <m:t> (</m:t>
                      </m:r>
                      <m:r>
                        <a:rPr lang="en-US" altLang="ko-KR" sz="1400" b="0" i="1" smtClean="0">
                          <a:solidFill>
                            <a:srgbClr val="FF0000"/>
                          </a:solidFill>
                          <a:latin typeface="Cambria Math" panose="02040503050406030204" pitchFamily="18" charset="0"/>
                        </a:rPr>
                        <m:t>5</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smtClean="0">
                  <a:latin typeface="+mn-lt"/>
                </a:endParaRPr>
              </a:p>
            </p:txBody>
          </p:sp>
        </mc:Choice>
        <mc:Fallback>
          <p:sp>
            <p:nvSpPr>
              <p:cNvPr id="38" name="TextBox 37"/>
              <p:cNvSpPr txBox="1">
                <a:spLocks noRot="1" noChangeAspect="1" noMove="1" noResize="1" noEditPoints="1" noAdjustHandles="1" noChangeArrowheads="1" noChangeShapeType="1" noTextEdit="1"/>
              </p:cNvSpPr>
              <p:nvPr/>
            </p:nvSpPr>
            <p:spPr>
              <a:xfrm>
                <a:off x="8126933" y="2751393"/>
                <a:ext cx="826573" cy="232051"/>
              </a:xfrm>
              <a:prstGeom prst="rect">
                <a:avLst/>
              </a:prstGeom>
              <a:blipFill rotWithShape="0">
                <a:blip r:embed="rId4"/>
                <a:stretch>
                  <a:fillRect l="-3676" r="-6618" b="-2631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8130774" y="3343171"/>
                <a:ext cx="908133" cy="23269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𝑟𝑒𝑓</m:t>
                          </m:r>
                        </m:sub>
                      </m:sSub>
                      <m:r>
                        <a:rPr lang="en-US" altLang="ko-KR" sz="1400" b="0" i="1" smtClean="0">
                          <a:latin typeface="Cambria Math" panose="02040503050406030204" pitchFamily="18" charset="0"/>
                        </a:rPr>
                        <m:t> (2.5</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smtClean="0">
                  <a:latin typeface="+mn-lt"/>
                </a:endParaRPr>
              </a:p>
            </p:txBody>
          </p:sp>
        </mc:Choice>
        <mc:Fallback>
          <p:sp>
            <p:nvSpPr>
              <p:cNvPr id="39" name="TextBox 38"/>
              <p:cNvSpPr txBox="1">
                <a:spLocks noRot="1" noChangeAspect="1" noMove="1" noResize="1" noEditPoints="1" noAdjustHandles="1" noChangeArrowheads="1" noChangeShapeType="1" noTextEdit="1"/>
              </p:cNvSpPr>
              <p:nvPr/>
            </p:nvSpPr>
            <p:spPr>
              <a:xfrm>
                <a:off x="8130774" y="3343171"/>
                <a:ext cx="908133" cy="232692"/>
              </a:xfrm>
              <a:prstGeom prst="rect">
                <a:avLst/>
              </a:prstGeom>
              <a:blipFill rotWithShape="0">
                <a:blip r:embed="rId5"/>
                <a:stretch>
                  <a:fillRect l="-3356" r="-5369" b="-2307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8126933" y="3905370"/>
                <a:ext cx="826573" cy="23205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𝑝𝑎𝑠𝑠</m:t>
                          </m:r>
                        </m:sub>
                      </m:sSub>
                      <m:r>
                        <a:rPr lang="en-US" altLang="ko-KR" sz="1400" b="0" i="1" smtClean="0">
                          <a:latin typeface="Cambria Math" panose="02040503050406030204" pitchFamily="18" charset="0"/>
                        </a:rPr>
                        <m:t> (</m:t>
                      </m:r>
                      <m:r>
                        <a:rPr lang="en-US" altLang="ko-KR" sz="1400" b="0" i="1" smtClean="0">
                          <a:solidFill>
                            <a:srgbClr val="FF0000"/>
                          </a:solidFill>
                          <a:latin typeface="Cambria Math" panose="02040503050406030204" pitchFamily="18" charset="0"/>
                        </a:rPr>
                        <m:t>5</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smtClean="0">
                  <a:latin typeface="+mn-lt"/>
                </a:endParaRPr>
              </a:p>
            </p:txBody>
          </p:sp>
        </mc:Choice>
        <mc:Fallback>
          <p:sp>
            <p:nvSpPr>
              <p:cNvPr id="40" name="TextBox 39"/>
              <p:cNvSpPr txBox="1">
                <a:spLocks noRot="1" noChangeAspect="1" noMove="1" noResize="1" noEditPoints="1" noAdjustHandles="1" noChangeArrowheads="1" noChangeShapeType="1" noTextEdit="1"/>
              </p:cNvSpPr>
              <p:nvPr/>
            </p:nvSpPr>
            <p:spPr>
              <a:xfrm>
                <a:off x="8126933" y="3905370"/>
                <a:ext cx="826573" cy="232051"/>
              </a:xfrm>
              <a:prstGeom prst="rect">
                <a:avLst/>
              </a:prstGeom>
              <a:blipFill rotWithShape="0">
                <a:blip r:embed="rId6"/>
                <a:stretch>
                  <a:fillRect l="-3676" r="-6618" b="-23684"/>
                </a:stretch>
              </a:blipFill>
            </p:spPr>
            <p:txBody>
              <a:bodyPr/>
              <a:lstStyle/>
              <a:p>
                <a:r>
                  <a:rPr lang="ko-KR" altLang="en-US">
                    <a:noFill/>
                  </a:rPr>
                  <a:t> </a:t>
                </a:r>
              </a:p>
            </p:txBody>
          </p:sp>
        </mc:Fallback>
      </mc:AlternateContent>
      <p:sp>
        <p:nvSpPr>
          <p:cNvPr id="41" name="직사각형 40"/>
          <p:cNvSpPr/>
          <p:nvPr/>
        </p:nvSpPr>
        <p:spPr bwMode="auto">
          <a:xfrm>
            <a:off x="5576317" y="4774956"/>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3" name="직사각형 42"/>
          <p:cNvSpPr/>
          <p:nvPr/>
        </p:nvSpPr>
        <p:spPr bwMode="auto">
          <a:xfrm>
            <a:off x="6154032" y="4771671"/>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4" name="직사각형 43"/>
          <p:cNvSpPr/>
          <p:nvPr/>
        </p:nvSpPr>
        <p:spPr bwMode="auto">
          <a:xfrm>
            <a:off x="6731747" y="4778354"/>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5" name="직사각형 44"/>
          <p:cNvSpPr/>
          <p:nvPr/>
        </p:nvSpPr>
        <p:spPr bwMode="auto">
          <a:xfrm>
            <a:off x="7314872" y="4778354"/>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6" name="직사각형 45"/>
          <p:cNvSpPr/>
          <p:nvPr/>
        </p:nvSpPr>
        <p:spPr bwMode="auto">
          <a:xfrm>
            <a:off x="5576317" y="5145476"/>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7" name="직사각형 46"/>
          <p:cNvSpPr/>
          <p:nvPr/>
        </p:nvSpPr>
        <p:spPr bwMode="auto">
          <a:xfrm>
            <a:off x="6154032" y="5142191"/>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8" name="직사각형 47"/>
          <p:cNvSpPr/>
          <p:nvPr/>
        </p:nvSpPr>
        <p:spPr bwMode="auto">
          <a:xfrm>
            <a:off x="6731747" y="5148874"/>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9" name="직사각형 48"/>
          <p:cNvSpPr/>
          <p:nvPr/>
        </p:nvSpPr>
        <p:spPr bwMode="auto">
          <a:xfrm>
            <a:off x="7314872" y="5148874"/>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4" name="TextBox 53"/>
          <p:cNvSpPr txBox="1"/>
          <p:nvPr/>
        </p:nvSpPr>
        <p:spPr>
          <a:xfrm>
            <a:off x="4919873" y="4661116"/>
            <a:ext cx="645401" cy="430887"/>
          </a:xfrm>
          <a:prstGeom prst="rect">
            <a:avLst/>
          </a:prstGeom>
          <a:noFill/>
        </p:spPr>
        <p:txBody>
          <a:bodyPr wrap="square" rtlCol="0">
            <a:spAutoFit/>
          </a:bodyPr>
          <a:lstStyle/>
          <a:p>
            <a:pPr algn="ctr"/>
            <a:r>
              <a:rPr lang="en-US" altLang="ko-KR" sz="1050" b="1" dirty="0" smtClean="0">
                <a:solidFill>
                  <a:srgbClr val="FF0000"/>
                </a:solidFill>
                <a:latin typeface="+mn-lt"/>
              </a:rPr>
              <a:t>LSB</a:t>
            </a:r>
            <a:br>
              <a:rPr lang="en-US" altLang="ko-KR" sz="1050" b="1" dirty="0" smtClean="0">
                <a:solidFill>
                  <a:srgbClr val="FF0000"/>
                </a:solidFill>
                <a:latin typeface="+mn-lt"/>
              </a:rPr>
            </a:br>
            <a:r>
              <a:rPr lang="en-US" altLang="ko-KR" sz="1050" b="1" dirty="0" smtClean="0">
                <a:solidFill>
                  <a:srgbClr val="FF0000"/>
                </a:solidFill>
                <a:latin typeface="+mn-lt"/>
              </a:rPr>
              <a:t>Buffer</a:t>
            </a:r>
            <a:endParaRPr lang="ko-KR" altLang="en-US" sz="1050" b="1" dirty="0" smtClean="0">
              <a:solidFill>
                <a:srgbClr val="FF0000"/>
              </a:solidFill>
              <a:latin typeface="+mn-lt"/>
            </a:endParaRPr>
          </a:p>
        </p:txBody>
      </p:sp>
      <p:sp>
        <p:nvSpPr>
          <p:cNvPr id="55" name="TextBox 54"/>
          <p:cNvSpPr txBox="1"/>
          <p:nvPr/>
        </p:nvSpPr>
        <p:spPr>
          <a:xfrm>
            <a:off x="4919873" y="5042930"/>
            <a:ext cx="645401" cy="430887"/>
          </a:xfrm>
          <a:prstGeom prst="rect">
            <a:avLst/>
          </a:prstGeom>
          <a:noFill/>
        </p:spPr>
        <p:txBody>
          <a:bodyPr wrap="square" rtlCol="0">
            <a:spAutoFit/>
          </a:bodyPr>
          <a:lstStyle/>
          <a:p>
            <a:pPr algn="ctr"/>
            <a:r>
              <a:rPr lang="en-US" altLang="ko-KR" sz="1050" strike="sngStrike" dirty="0" smtClean="0">
                <a:solidFill>
                  <a:srgbClr val="FF0000"/>
                </a:solidFill>
                <a:latin typeface="+mn-lt"/>
              </a:rPr>
              <a:t>MSB</a:t>
            </a:r>
            <a:br>
              <a:rPr lang="en-US" altLang="ko-KR" sz="1050" strike="sngStrike" dirty="0" smtClean="0">
                <a:solidFill>
                  <a:srgbClr val="FF0000"/>
                </a:solidFill>
                <a:latin typeface="+mn-lt"/>
              </a:rPr>
            </a:br>
            <a:r>
              <a:rPr lang="en-US" altLang="ko-KR" sz="1050" strike="sngStrike" dirty="0" smtClean="0">
                <a:solidFill>
                  <a:srgbClr val="FF0000"/>
                </a:solidFill>
                <a:latin typeface="+mn-lt"/>
              </a:rPr>
              <a:t>Buffer</a:t>
            </a:r>
            <a:endParaRPr lang="ko-KR" altLang="en-US" sz="1050" strike="sngStrike" dirty="0" smtClean="0">
              <a:solidFill>
                <a:srgbClr val="FF0000"/>
              </a:solidFill>
              <a:latin typeface="+mn-lt"/>
            </a:endParaRPr>
          </a:p>
        </p:txBody>
      </p:sp>
      <p:sp>
        <p:nvSpPr>
          <p:cNvPr id="56" name="TextBox 55"/>
          <p:cNvSpPr txBox="1"/>
          <p:nvPr/>
        </p:nvSpPr>
        <p:spPr>
          <a:xfrm rot="900000">
            <a:off x="7679104" y="1089132"/>
            <a:ext cx="1256721" cy="461665"/>
          </a:xfrm>
          <a:prstGeom prst="rect">
            <a:avLst/>
          </a:prstGeom>
          <a:noFill/>
        </p:spPr>
        <p:txBody>
          <a:bodyPr wrap="square" rtlCol="0">
            <a:spAutoFit/>
          </a:bodyPr>
          <a:lstStyle/>
          <a:p>
            <a:pPr algn="ctr"/>
            <a:r>
              <a:rPr lang="en-US" altLang="ko-KR" sz="1200" dirty="0" smtClean="0">
                <a:solidFill>
                  <a:srgbClr val="FF0000"/>
                </a:solidFill>
                <a:latin typeface="+mn-lt"/>
              </a:rPr>
              <a:t>Are you ready to calculate..?!</a:t>
            </a:r>
            <a:endParaRPr lang="ko-KR" altLang="en-US" sz="1200" dirty="0" smtClean="0">
              <a:solidFill>
                <a:srgbClr val="FF0000"/>
              </a:solidFill>
              <a:latin typeface="+mn-lt"/>
            </a:endParaRPr>
          </a:p>
        </p:txBody>
      </p:sp>
      <p:sp>
        <p:nvSpPr>
          <p:cNvPr id="57" name="직사각형 56"/>
          <p:cNvSpPr/>
          <p:nvPr/>
        </p:nvSpPr>
        <p:spPr bwMode="auto">
          <a:xfrm>
            <a:off x="1691680" y="2645936"/>
            <a:ext cx="1563987" cy="337507"/>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8" name="직사각형 57"/>
          <p:cNvSpPr/>
          <p:nvPr/>
        </p:nvSpPr>
        <p:spPr bwMode="auto">
          <a:xfrm>
            <a:off x="1688174" y="3298492"/>
            <a:ext cx="1563987" cy="346532"/>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pic>
        <p:nvPicPr>
          <p:cNvPr id="60" name="그림 59"/>
          <p:cNvPicPr>
            <a:picLocks noChangeAspect="1"/>
          </p:cNvPicPr>
          <p:nvPr/>
        </p:nvPicPr>
        <p:blipFill>
          <a:blip r:embed="rId7"/>
          <a:stretch>
            <a:fillRect/>
          </a:stretch>
        </p:blipFill>
        <p:spPr>
          <a:xfrm>
            <a:off x="7957945" y="1541723"/>
            <a:ext cx="564728" cy="602044"/>
          </a:xfrm>
          <a:prstGeom prst="rect">
            <a:avLst/>
          </a:prstGeom>
        </p:spPr>
      </p:pic>
    </p:spTree>
    <p:extLst>
      <p:ext uri="{BB962C8B-B14F-4D97-AF65-F5344CB8AC3E}">
        <p14:creationId xmlns:p14="http://schemas.microsoft.com/office/powerpoint/2010/main" val="215666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Effect of Pass-Through Voltage on Raw Bit Error rate</a:t>
                </a:r>
              </a:p>
              <a:p>
                <a:pPr lvl="1"/>
                <a:r>
                  <a:rPr lang="en-US" altLang="ko-KR" dirty="0" smtClean="0"/>
                  <a:t>Example 2 : </a:t>
                </a:r>
                <a:r>
                  <a:rPr lang="en-US" altLang="ko-KR" b="1" u="sng" dirty="0" smtClean="0"/>
                  <a:t>Read disturb</a:t>
                </a:r>
                <a:r>
                  <a:rPr lang="en-US" altLang="ko-KR" b="1" dirty="0" smtClean="0"/>
                  <a:t> </a:t>
                </a:r>
                <a:r>
                  <a:rPr lang="en-US" altLang="ko-KR" dirty="0" smtClean="0"/>
                  <a:t>situation </a:t>
                </a:r>
                <a:r>
                  <a:rPr lang="en-US" altLang="ko-KR" dirty="0"/>
                  <a:t>(for </a:t>
                </a:r>
                <a:r>
                  <a:rPr lang="en-US" altLang="ko-KR" dirty="0" smtClean="0"/>
                  <a:t>Relaxed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en-US" altLang="ko-KR" dirty="0" smtClean="0"/>
                  <a:t>)</a:t>
                </a:r>
                <a:endParaRPr lang="ko-KR" altLang="en-US" dirty="0"/>
              </a:p>
              <a:p>
                <a:pPr lvl="1"/>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225214" y="2268597"/>
            <a:ext cx="4516444" cy="3600400"/>
          </a:xfrm>
          <a:prstGeom prst="rect">
            <a:avLst/>
          </a:prstGeom>
        </p:spPr>
      </p:pic>
      <p:cxnSp>
        <p:nvCxnSpPr>
          <p:cNvPr id="6" name="직선 연결선 5"/>
          <p:cNvCxnSpPr/>
          <p:nvPr/>
        </p:nvCxnSpPr>
        <p:spPr bwMode="auto">
          <a:xfrm>
            <a:off x="5282305" y="2900411"/>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7" name="직선 연결선 6"/>
          <p:cNvCxnSpPr/>
          <p:nvPr/>
        </p:nvCxnSpPr>
        <p:spPr bwMode="auto">
          <a:xfrm>
            <a:off x="5282305" y="3464128"/>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8" name="직선 연결선 7"/>
          <p:cNvCxnSpPr/>
          <p:nvPr/>
        </p:nvCxnSpPr>
        <p:spPr bwMode="auto">
          <a:xfrm>
            <a:off x="5282305" y="4041372"/>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0" name="직선 연결선 9"/>
          <p:cNvCxnSpPr/>
          <p:nvPr/>
        </p:nvCxnSpPr>
        <p:spPr bwMode="auto">
          <a:xfrm>
            <a:off x="5786361"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1" name="직선 연결선 10"/>
          <p:cNvCxnSpPr/>
          <p:nvPr/>
        </p:nvCxnSpPr>
        <p:spPr bwMode="auto">
          <a:xfrm>
            <a:off x="6362425"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2" name="직선 연결선 11"/>
          <p:cNvCxnSpPr/>
          <p:nvPr/>
        </p:nvCxnSpPr>
        <p:spPr bwMode="auto">
          <a:xfrm>
            <a:off x="6938489"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3" name="직선 연결선 12"/>
          <p:cNvCxnSpPr/>
          <p:nvPr/>
        </p:nvCxnSpPr>
        <p:spPr bwMode="auto">
          <a:xfrm>
            <a:off x="7514553" y="2324347"/>
            <a:ext cx="0" cy="3336901"/>
          </a:xfrm>
          <a:prstGeom prst="line">
            <a:avLst/>
          </a:prstGeom>
          <a:solidFill>
            <a:schemeClr val="accent2"/>
          </a:solidFill>
          <a:ln w="12700" cap="flat" cmpd="sng" algn="ctr">
            <a:solidFill>
              <a:schemeClr val="tx1"/>
            </a:solidFill>
            <a:prstDash val="solid"/>
            <a:round/>
            <a:headEnd type="none" w="med" len="med"/>
            <a:tailEnd type="none"/>
          </a:ln>
          <a:effectLst/>
        </p:spPr>
      </p:cxnSp>
      <p:sp>
        <p:nvSpPr>
          <p:cNvPr id="14" name="타원 13"/>
          <p:cNvSpPr/>
          <p:nvPr/>
        </p:nvSpPr>
        <p:spPr bwMode="auto">
          <a:xfrm>
            <a:off x="5529932"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5" name="타원 14"/>
          <p:cNvSpPr/>
          <p:nvPr/>
        </p:nvSpPr>
        <p:spPr bwMode="auto">
          <a:xfrm>
            <a:off x="6110396"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6" name="타원 15"/>
          <p:cNvSpPr/>
          <p:nvPr/>
        </p:nvSpPr>
        <p:spPr bwMode="auto">
          <a:xfrm>
            <a:off x="6686461"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7" name="타원 16"/>
          <p:cNvSpPr/>
          <p:nvPr/>
        </p:nvSpPr>
        <p:spPr bwMode="auto">
          <a:xfrm>
            <a:off x="7262525" y="2645937"/>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1" i="0" strike="noStrike" cap="none" normalizeH="0" baseline="0" dirty="0" smtClean="0">
                <a:ln>
                  <a:noFill/>
                </a:ln>
                <a:solidFill>
                  <a:srgbClr val="FF0000"/>
                </a:solidFill>
                <a:effectLst/>
                <a:latin typeface="굴림" pitchFamily="50" charset="-127"/>
                <a:ea typeface="굴림" pitchFamily="50" charset="-127"/>
              </a:rPr>
              <a:t>0</a:t>
            </a:r>
            <a:endParaRPr kumimoji="1" lang="ko-KR" altLang="en-US" sz="1800" b="1" i="0" strike="noStrike" cap="none" normalizeH="0" baseline="0" dirty="0" smtClean="0">
              <a:ln>
                <a:noFill/>
              </a:ln>
              <a:solidFill>
                <a:srgbClr val="FF0000"/>
              </a:solidFill>
              <a:effectLst/>
              <a:latin typeface="굴림" pitchFamily="50" charset="-127"/>
              <a:ea typeface="굴림" pitchFamily="50" charset="-127"/>
            </a:endParaRPr>
          </a:p>
        </p:txBody>
      </p:sp>
      <p:sp>
        <p:nvSpPr>
          <p:cNvPr id="18" name="타원 17"/>
          <p:cNvSpPr/>
          <p:nvPr/>
        </p:nvSpPr>
        <p:spPr bwMode="auto">
          <a:xfrm>
            <a:off x="5529932"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9" name="타원 18"/>
          <p:cNvSpPr/>
          <p:nvPr/>
        </p:nvSpPr>
        <p:spPr bwMode="auto">
          <a:xfrm>
            <a:off x="5523970"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4" name="타원 23"/>
          <p:cNvSpPr/>
          <p:nvPr/>
        </p:nvSpPr>
        <p:spPr bwMode="auto">
          <a:xfrm>
            <a:off x="6110396"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5" name="타원 24"/>
          <p:cNvSpPr/>
          <p:nvPr/>
        </p:nvSpPr>
        <p:spPr bwMode="auto">
          <a:xfrm>
            <a:off x="6686461"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6" name="타원 25"/>
          <p:cNvSpPr/>
          <p:nvPr/>
        </p:nvSpPr>
        <p:spPr bwMode="auto">
          <a:xfrm>
            <a:off x="7262525" y="32121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7" name="타원 26"/>
          <p:cNvSpPr/>
          <p:nvPr/>
        </p:nvSpPr>
        <p:spPr bwMode="auto">
          <a:xfrm>
            <a:off x="6110396"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8" name="타원 27"/>
          <p:cNvSpPr/>
          <p:nvPr/>
        </p:nvSpPr>
        <p:spPr bwMode="auto">
          <a:xfrm>
            <a:off x="6686461" y="3789344"/>
            <a:ext cx="504056" cy="504056"/>
          </a:xfrm>
          <a:prstGeom prst="ellipse">
            <a:avLst/>
          </a:prstGeom>
          <a:pattFill prst="ltDnDiag">
            <a:fgClr>
              <a:schemeClr val="accent1"/>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rgbClr val="FF0000"/>
                </a:solidFill>
                <a:effectLst/>
                <a:latin typeface="굴림" pitchFamily="50" charset="-127"/>
                <a:ea typeface="굴림" pitchFamily="50" charset="-127"/>
              </a:rPr>
              <a:t>0</a:t>
            </a:r>
            <a:endParaRPr kumimoji="1" lang="ko-KR" altLang="en-US" sz="1800" b="1" i="0" u="none" strike="noStrike" cap="none" normalizeH="0" baseline="0" dirty="0" smtClean="0">
              <a:ln>
                <a:noFill/>
              </a:ln>
              <a:solidFill>
                <a:srgbClr val="FF0000"/>
              </a:solidFill>
              <a:effectLst/>
              <a:latin typeface="굴림" pitchFamily="50" charset="-127"/>
              <a:ea typeface="굴림" pitchFamily="50" charset="-127"/>
            </a:endParaRPr>
          </a:p>
        </p:txBody>
      </p:sp>
      <p:sp>
        <p:nvSpPr>
          <p:cNvPr id="29" name="타원 28"/>
          <p:cNvSpPr/>
          <p:nvPr/>
        </p:nvSpPr>
        <p:spPr bwMode="auto">
          <a:xfrm>
            <a:off x="7262525" y="3789344"/>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30" name="TextBox 29"/>
          <p:cNvSpPr txBox="1"/>
          <p:nvPr/>
        </p:nvSpPr>
        <p:spPr>
          <a:xfrm>
            <a:off x="5535664" y="2037688"/>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BL1</a:t>
            </a:r>
            <a:endParaRPr lang="ko-KR" altLang="en-US" sz="1200" dirty="0" smtClean="0">
              <a:solidFill>
                <a:srgbClr val="FF0000"/>
              </a:solidFill>
              <a:latin typeface="+mn-lt"/>
            </a:endParaRPr>
          </a:p>
        </p:txBody>
      </p:sp>
      <p:sp>
        <p:nvSpPr>
          <p:cNvPr id="31" name="TextBox 30"/>
          <p:cNvSpPr txBox="1"/>
          <p:nvPr/>
        </p:nvSpPr>
        <p:spPr>
          <a:xfrm>
            <a:off x="6130107" y="2040366"/>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BL2</a:t>
            </a:r>
            <a:endParaRPr lang="ko-KR" altLang="en-US" sz="1200" dirty="0" smtClean="0">
              <a:solidFill>
                <a:srgbClr val="FF0000"/>
              </a:solidFill>
              <a:latin typeface="+mn-lt"/>
            </a:endParaRPr>
          </a:p>
        </p:txBody>
      </p:sp>
      <p:sp>
        <p:nvSpPr>
          <p:cNvPr id="32" name="TextBox 31"/>
          <p:cNvSpPr txBox="1"/>
          <p:nvPr/>
        </p:nvSpPr>
        <p:spPr>
          <a:xfrm>
            <a:off x="6694835" y="2042879"/>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BL3</a:t>
            </a:r>
            <a:endParaRPr lang="ko-KR" altLang="en-US" sz="1200" dirty="0" smtClean="0">
              <a:solidFill>
                <a:srgbClr val="FF0000"/>
              </a:solidFill>
              <a:latin typeface="+mn-lt"/>
            </a:endParaRPr>
          </a:p>
        </p:txBody>
      </p:sp>
      <p:sp>
        <p:nvSpPr>
          <p:cNvPr id="33" name="TextBox 32"/>
          <p:cNvSpPr txBox="1"/>
          <p:nvPr/>
        </p:nvSpPr>
        <p:spPr>
          <a:xfrm>
            <a:off x="7270218" y="2041831"/>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BL4</a:t>
            </a:r>
            <a:endParaRPr lang="ko-KR" altLang="en-US" sz="1200" dirty="0" smtClean="0">
              <a:solidFill>
                <a:srgbClr val="FF0000"/>
              </a:solidFill>
              <a:latin typeface="+mn-lt"/>
            </a:endParaRPr>
          </a:p>
        </p:txBody>
      </p:sp>
      <p:sp>
        <p:nvSpPr>
          <p:cNvPr id="34" name="TextBox 33"/>
          <p:cNvSpPr txBox="1"/>
          <p:nvPr/>
        </p:nvSpPr>
        <p:spPr>
          <a:xfrm>
            <a:off x="4484764" y="2748385"/>
            <a:ext cx="801719" cy="276999"/>
          </a:xfrm>
          <a:prstGeom prst="rect">
            <a:avLst/>
          </a:prstGeom>
          <a:noFill/>
        </p:spPr>
        <p:txBody>
          <a:bodyPr wrap="square" rtlCol="0">
            <a:spAutoFit/>
          </a:bodyPr>
          <a:lstStyle/>
          <a:p>
            <a:pPr algn="ctr"/>
            <a:r>
              <a:rPr lang="en-US" altLang="ko-KR" sz="1200" dirty="0" smtClean="0">
                <a:solidFill>
                  <a:srgbClr val="FF0000"/>
                </a:solidFill>
                <a:latin typeface="+mn-lt"/>
              </a:rPr>
              <a:t>Pass WL</a:t>
            </a:r>
            <a:endParaRPr lang="ko-KR" altLang="en-US" sz="1200" dirty="0" smtClean="0">
              <a:solidFill>
                <a:srgbClr val="FF0000"/>
              </a:solidFill>
              <a:latin typeface="+mn-lt"/>
            </a:endParaRPr>
          </a:p>
        </p:txBody>
      </p:sp>
      <p:sp>
        <p:nvSpPr>
          <p:cNvPr id="35" name="TextBox 34"/>
          <p:cNvSpPr txBox="1"/>
          <p:nvPr/>
        </p:nvSpPr>
        <p:spPr>
          <a:xfrm>
            <a:off x="4423345" y="3301316"/>
            <a:ext cx="908678" cy="276999"/>
          </a:xfrm>
          <a:prstGeom prst="rect">
            <a:avLst/>
          </a:prstGeom>
          <a:noFill/>
        </p:spPr>
        <p:txBody>
          <a:bodyPr wrap="square" rtlCol="0">
            <a:spAutoFit/>
          </a:bodyPr>
          <a:lstStyle/>
          <a:p>
            <a:pPr algn="ctr"/>
            <a:r>
              <a:rPr lang="en-US" altLang="ko-KR" sz="1200" b="1" u="sng" dirty="0" smtClean="0">
                <a:solidFill>
                  <a:srgbClr val="FF0000"/>
                </a:solidFill>
                <a:latin typeface="+mn-lt"/>
              </a:rPr>
              <a:t>Read</a:t>
            </a:r>
            <a:r>
              <a:rPr lang="en-US" altLang="ko-KR" sz="1200" b="1" u="sng" dirty="0" smtClean="0">
                <a:solidFill>
                  <a:srgbClr val="FF0000"/>
                </a:solidFill>
                <a:latin typeface="+mn-lt"/>
              </a:rPr>
              <a:t> WL</a:t>
            </a:r>
            <a:endParaRPr lang="ko-KR" altLang="en-US" sz="1200" b="1" u="sng" dirty="0" smtClean="0">
              <a:solidFill>
                <a:srgbClr val="FF0000"/>
              </a:solidFill>
              <a:latin typeface="+mn-lt"/>
            </a:endParaRPr>
          </a:p>
        </p:txBody>
      </p:sp>
      <p:sp>
        <p:nvSpPr>
          <p:cNvPr id="36" name="TextBox 35"/>
          <p:cNvSpPr txBox="1"/>
          <p:nvPr/>
        </p:nvSpPr>
        <p:spPr>
          <a:xfrm>
            <a:off x="4484764" y="3882897"/>
            <a:ext cx="801719" cy="276999"/>
          </a:xfrm>
          <a:prstGeom prst="rect">
            <a:avLst/>
          </a:prstGeom>
          <a:noFill/>
        </p:spPr>
        <p:txBody>
          <a:bodyPr wrap="square" rtlCol="0">
            <a:spAutoFit/>
          </a:bodyPr>
          <a:lstStyle/>
          <a:p>
            <a:pPr algn="ctr"/>
            <a:r>
              <a:rPr lang="en-US" altLang="ko-KR" sz="1200" dirty="0" smtClean="0">
                <a:solidFill>
                  <a:srgbClr val="FF0000"/>
                </a:solidFill>
                <a:latin typeface="+mn-lt"/>
              </a:rPr>
              <a:t>Pass WL</a:t>
            </a:r>
            <a:endParaRPr lang="ko-KR" altLang="en-US" sz="1200" dirty="0" smtClean="0">
              <a:solidFill>
                <a:srgbClr val="FF0000"/>
              </a:solidFill>
              <a:latin typeface="+mn-lt"/>
            </a:endParaRPr>
          </a:p>
        </p:txBody>
      </p:sp>
      <mc:AlternateContent xmlns:mc="http://schemas.openxmlformats.org/markup-compatibility/2006">
        <mc:Choice xmlns:a14="http://schemas.microsoft.com/office/drawing/2010/main" Requires="a14">
          <p:sp>
            <p:nvSpPr>
              <p:cNvPr id="38" name="TextBox 37"/>
              <p:cNvSpPr txBox="1"/>
              <p:nvPr/>
            </p:nvSpPr>
            <p:spPr>
              <a:xfrm>
                <a:off x="8126933" y="2751393"/>
                <a:ext cx="962828" cy="23205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𝑝𝑎𝑠𝑠</m:t>
                          </m:r>
                        </m:sub>
                      </m:sSub>
                      <m:r>
                        <a:rPr lang="en-US" altLang="ko-KR" sz="1400" b="0" i="1" smtClean="0">
                          <a:latin typeface="Cambria Math" panose="02040503050406030204" pitchFamily="18" charset="0"/>
                        </a:rPr>
                        <m:t> (</m:t>
                      </m:r>
                      <m:r>
                        <a:rPr lang="en-US" altLang="ko-KR" sz="1400" b="0" i="1" smtClean="0">
                          <a:solidFill>
                            <a:srgbClr val="FF0000"/>
                          </a:solidFill>
                          <a:latin typeface="Cambria Math" panose="02040503050406030204" pitchFamily="18" charset="0"/>
                        </a:rPr>
                        <m:t>4.6</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smtClean="0">
                  <a:latin typeface="+mn-lt"/>
                </a:endParaRPr>
              </a:p>
            </p:txBody>
          </p:sp>
        </mc:Choice>
        <mc:Fallback>
          <p:sp>
            <p:nvSpPr>
              <p:cNvPr id="38" name="TextBox 37"/>
              <p:cNvSpPr txBox="1">
                <a:spLocks noRot="1" noChangeAspect="1" noMove="1" noResize="1" noEditPoints="1" noAdjustHandles="1" noChangeArrowheads="1" noChangeShapeType="1" noTextEdit="1"/>
              </p:cNvSpPr>
              <p:nvPr/>
            </p:nvSpPr>
            <p:spPr>
              <a:xfrm>
                <a:off x="8126933" y="2751393"/>
                <a:ext cx="962828" cy="232051"/>
              </a:xfrm>
              <a:prstGeom prst="rect">
                <a:avLst/>
              </a:prstGeom>
              <a:blipFill rotWithShape="0">
                <a:blip r:embed="rId4"/>
                <a:stretch>
                  <a:fillRect l="-3165" r="-5696" b="-26316"/>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8130774" y="3343171"/>
                <a:ext cx="908133" cy="23269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𝑟𝑒𝑓</m:t>
                          </m:r>
                        </m:sub>
                      </m:sSub>
                      <m:r>
                        <a:rPr lang="en-US" altLang="ko-KR" sz="1400" b="0" i="1" smtClean="0">
                          <a:latin typeface="Cambria Math" panose="02040503050406030204" pitchFamily="18" charset="0"/>
                        </a:rPr>
                        <m:t> (2.5</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smtClean="0">
                  <a:latin typeface="+mn-lt"/>
                </a:endParaRPr>
              </a:p>
            </p:txBody>
          </p:sp>
        </mc:Choice>
        <mc:Fallback>
          <p:sp>
            <p:nvSpPr>
              <p:cNvPr id="39" name="TextBox 38"/>
              <p:cNvSpPr txBox="1">
                <a:spLocks noRot="1" noChangeAspect="1" noMove="1" noResize="1" noEditPoints="1" noAdjustHandles="1" noChangeArrowheads="1" noChangeShapeType="1" noTextEdit="1"/>
              </p:cNvSpPr>
              <p:nvPr/>
            </p:nvSpPr>
            <p:spPr>
              <a:xfrm>
                <a:off x="8130774" y="3343171"/>
                <a:ext cx="908133" cy="232692"/>
              </a:xfrm>
              <a:prstGeom prst="rect">
                <a:avLst/>
              </a:prstGeom>
              <a:blipFill rotWithShape="0">
                <a:blip r:embed="rId5"/>
                <a:stretch>
                  <a:fillRect l="-3356" r="-5369" b="-23077"/>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8126933" y="3905370"/>
                <a:ext cx="962828" cy="23205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𝑝𝑎𝑠𝑠</m:t>
                          </m:r>
                        </m:sub>
                      </m:sSub>
                      <m:r>
                        <a:rPr lang="en-US" altLang="ko-KR" sz="1400" b="0" i="1" smtClean="0">
                          <a:latin typeface="Cambria Math" panose="02040503050406030204" pitchFamily="18" charset="0"/>
                        </a:rPr>
                        <m:t> (</m:t>
                      </m:r>
                      <m:r>
                        <a:rPr lang="en-US" altLang="ko-KR" sz="1400" b="0" i="1" smtClean="0">
                          <a:solidFill>
                            <a:srgbClr val="FF0000"/>
                          </a:solidFill>
                          <a:latin typeface="Cambria Math" panose="02040503050406030204" pitchFamily="18" charset="0"/>
                        </a:rPr>
                        <m:t>4.6</m:t>
                      </m:r>
                      <m:r>
                        <a:rPr lang="en-US" altLang="ko-KR" sz="1400" b="0" i="1" smtClean="0">
                          <a:latin typeface="Cambria Math" panose="02040503050406030204" pitchFamily="18" charset="0"/>
                        </a:rPr>
                        <m:t>𝑉</m:t>
                      </m:r>
                      <m:r>
                        <a:rPr lang="en-US" altLang="ko-KR" sz="1400" b="0" i="1" smtClean="0">
                          <a:latin typeface="Cambria Math" panose="02040503050406030204" pitchFamily="18" charset="0"/>
                        </a:rPr>
                        <m:t>)</m:t>
                      </m:r>
                    </m:oMath>
                  </m:oMathPara>
                </a14:m>
                <a:endParaRPr lang="ko-KR" altLang="en-US" sz="1400" dirty="0" smtClean="0">
                  <a:latin typeface="+mn-lt"/>
                </a:endParaRPr>
              </a:p>
            </p:txBody>
          </p:sp>
        </mc:Choice>
        <mc:Fallback>
          <p:sp>
            <p:nvSpPr>
              <p:cNvPr id="40" name="TextBox 39"/>
              <p:cNvSpPr txBox="1">
                <a:spLocks noRot="1" noChangeAspect="1" noMove="1" noResize="1" noEditPoints="1" noAdjustHandles="1" noChangeArrowheads="1" noChangeShapeType="1" noTextEdit="1"/>
              </p:cNvSpPr>
              <p:nvPr/>
            </p:nvSpPr>
            <p:spPr>
              <a:xfrm>
                <a:off x="8126933" y="3905370"/>
                <a:ext cx="962828" cy="232051"/>
              </a:xfrm>
              <a:prstGeom prst="rect">
                <a:avLst/>
              </a:prstGeom>
              <a:blipFill rotWithShape="0">
                <a:blip r:embed="rId6"/>
                <a:stretch>
                  <a:fillRect l="-3165" r="-5696" b="-23684"/>
                </a:stretch>
              </a:blipFill>
            </p:spPr>
            <p:txBody>
              <a:bodyPr/>
              <a:lstStyle/>
              <a:p>
                <a:r>
                  <a:rPr lang="ko-KR" altLang="en-US">
                    <a:noFill/>
                  </a:rPr>
                  <a:t> </a:t>
                </a:r>
              </a:p>
            </p:txBody>
          </p:sp>
        </mc:Fallback>
      </mc:AlternateContent>
      <p:sp>
        <p:nvSpPr>
          <p:cNvPr id="41" name="직사각형 40"/>
          <p:cNvSpPr/>
          <p:nvPr/>
        </p:nvSpPr>
        <p:spPr bwMode="auto">
          <a:xfrm>
            <a:off x="5576317" y="4774956"/>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3" name="직사각형 42"/>
          <p:cNvSpPr/>
          <p:nvPr/>
        </p:nvSpPr>
        <p:spPr bwMode="auto">
          <a:xfrm>
            <a:off x="6154032" y="4771671"/>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4" name="직사각형 43"/>
          <p:cNvSpPr/>
          <p:nvPr/>
        </p:nvSpPr>
        <p:spPr bwMode="auto">
          <a:xfrm>
            <a:off x="6731747" y="4778354"/>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en-US" altLang="ko-KR" sz="1400" b="1" dirty="0">
                <a:solidFill>
                  <a:srgbClr val="FF0000"/>
                </a:solidFill>
                <a:latin typeface="굴림" pitchFamily="50" charset="-127"/>
                <a:ea typeface="굴림" pitchFamily="50" charset="-127"/>
              </a:rPr>
              <a:t>0</a:t>
            </a:r>
            <a:endParaRPr kumimoji="1" lang="ko-KR" altLang="en-US" sz="1400" b="1" i="0" u="none" strike="noStrike" cap="none" normalizeH="0" baseline="0" dirty="0" smtClean="0">
              <a:ln>
                <a:noFill/>
              </a:ln>
              <a:solidFill>
                <a:srgbClr val="FF0000"/>
              </a:solidFill>
              <a:effectLst/>
              <a:latin typeface="굴림" pitchFamily="50" charset="-127"/>
              <a:ea typeface="굴림" pitchFamily="50" charset="-127"/>
            </a:endParaRPr>
          </a:p>
        </p:txBody>
      </p:sp>
      <p:sp>
        <p:nvSpPr>
          <p:cNvPr id="45" name="직사각형 44"/>
          <p:cNvSpPr/>
          <p:nvPr/>
        </p:nvSpPr>
        <p:spPr bwMode="auto">
          <a:xfrm>
            <a:off x="7314872" y="4778354"/>
            <a:ext cx="399361" cy="24055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400" b="1"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4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46" name="직사각형 45"/>
          <p:cNvSpPr/>
          <p:nvPr/>
        </p:nvSpPr>
        <p:spPr bwMode="auto">
          <a:xfrm>
            <a:off x="5576317" y="5145476"/>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7" name="직사각형 46"/>
          <p:cNvSpPr/>
          <p:nvPr/>
        </p:nvSpPr>
        <p:spPr bwMode="auto">
          <a:xfrm>
            <a:off x="6154032" y="5142191"/>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8" name="직사각형 47"/>
          <p:cNvSpPr/>
          <p:nvPr/>
        </p:nvSpPr>
        <p:spPr bwMode="auto">
          <a:xfrm>
            <a:off x="6731747" y="5148874"/>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49" name="직사각형 48"/>
          <p:cNvSpPr/>
          <p:nvPr/>
        </p:nvSpPr>
        <p:spPr bwMode="auto">
          <a:xfrm>
            <a:off x="7314872" y="5148874"/>
            <a:ext cx="399361" cy="240557"/>
          </a:xfrm>
          <a:prstGeom prst="rect">
            <a:avLst/>
          </a:prstGeom>
          <a:pattFill prst="wdDnDiag">
            <a:fgClr>
              <a:schemeClr val="accent2"/>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4" name="TextBox 53"/>
          <p:cNvSpPr txBox="1"/>
          <p:nvPr/>
        </p:nvSpPr>
        <p:spPr>
          <a:xfrm>
            <a:off x="4919873" y="4661116"/>
            <a:ext cx="645401" cy="430887"/>
          </a:xfrm>
          <a:prstGeom prst="rect">
            <a:avLst/>
          </a:prstGeom>
          <a:noFill/>
        </p:spPr>
        <p:txBody>
          <a:bodyPr wrap="square" rtlCol="0">
            <a:spAutoFit/>
          </a:bodyPr>
          <a:lstStyle/>
          <a:p>
            <a:pPr algn="ctr"/>
            <a:r>
              <a:rPr lang="en-US" altLang="ko-KR" sz="1050" b="1" dirty="0" smtClean="0">
                <a:solidFill>
                  <a:srgbClr val="FF0000"/>
                </a:solidFill>
                <a:latin typeface="+mn-lt"/>
              </a:rPr>
              <a:t>LSB</a:t>
            </a:r>
            <a:br>
              <a:rPr lang="en-US" altLang="ko-KR" sz="1050" b="1" dirty="0" smtClean="0">
                <a:solidFill>
                  <a:srgbClr val="FF0000"/>
                </a:solidFill>
                <a:latin typeface="+mn-lt"/>
              </a:rPr>
            </a:br>
            <a:r>
              <a:rPr lang="en-US" altLang="ko-KR" sz="1050" b="1" dirty="0" smtClean="0">
                <a:solidFill>
                  <a:srgbClr val="FF0000"/>
                </a:solidFill>
                <a:latin typeface="+mn-lt"/>
              </a:rPr>
              <a:t>Buffer</a:t>
            </a:r>
            <a:endParaRPr lang="ko-KR" altLang="en-US" sz="1050" b="1" dirty="0" smtClean="0">
              <a:solidFill>
                <a:srgbClr val="FF0000"/>
              </a:solidFill>
              <a:latin typeface="+mn-lt"/>
            </a:endParaRPr>
          </a:p>
        </p:txBody>
      </p:sp>
      <p:sp>
        <p:nvSpPr>
          <p:cNvPr id="55" name="TextBox 54"/>
          <p:cNvSpPr txBox="1"/>
          <p:nvPr/>
        </p:nvSpPr>
        <p:spPr>
          <a:xfrm>
            <a:off x="4919873" y="5042930"/>
            <a:ext cx="645401" cy="430887"/>
          </a:xfrm>
          <a:prstGeom prst="rect">
            <a:avLst/>
          </a:prstGeom>
          <a:noFill/>
        </p:spPr>
        <p:txBody>
          <a:bodyPr wrap="square" rtlCol="0">
            <a:spAutoFit/>
          </a:bodyPr>
          <a:lstStyle/>
          <a:p>
            <a:pPr algn="ctr"/>
            <a:r>
              <a:rPr lang="en-US" altLang="ko-KR" sz="1050" strike="sngStrike" dirty="0" smtClean="0">
                <a:solidFill>
                  <a:srgbClr val="FF0000"/>
                </a:solidFill>
                <a:latin typeface="+mn-lt"/>
              </a:rPr>
              <a:t>MSB</a:t>
            </a:r>
            <a:br>
              <a:rPr lang="en-US" altLang="ko-KR" sz="1050" strike="sngStrike" dirty="0" smtClean="0">
                <a:solidFill>
                  <a:srgbClr val="FF0000"/>
                </a:solidFill>
                <a:latin typeface="+mn-lt"/>
              </a:rPr>
            </a:br>
            <a:r>
              <a:rPr lang="en-US" altLang="ko-KR" sz="1050" strike="sngStrike" dirty="0" smtClean="0">
                <a:solidFill>
                  <a:srgbClr val="FF0000"/>
                </a:solidFill>
                <a:latin typeface="+mn-lt"/>
              </a:rPr>
              <a:t>Buffer</a:t>
            </a:r>
            <a:endParaRPr lang="ko-KR" altLang="en-US" sz="1050" strike="sngStrike" dirty="0" smtClean="0">
              <a:solidFill>
                <a:srgbClr val="FF0000"/>
              </a:solidFill>
              <a:latin typeface="+mn-lt"/>
            </a:endParaRPr>
          </a:p>
        </p:txBody>
      </p:sp>
      <p:sp>
        <p:nvSpPr>
          <p:cNvPr id="50" name="직사각형 49"/>
          <p:cNvSpPr/>
          <p:nvPr/>
        </p:nvSpPr>
        <p:spPr bwMode="auto">
          <a:xfrm>
            <a:off x="1691680" y="2645936"/>
            <a:ext cx="1094771" cy="337507"/>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1" name="직사각형 50"/>
          <p:cNvSpPr/>
          <p:nvPr/>
        </p:nvSpPr>
        <p:spPr bwMode="auto">
          <a:xfrm>
            <a:off x="1688175" y="3298492"/>
            <a:ext cx="723586" cy="346532"/>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2" name="직사각형 51"/>
          <p:cNvSpPr/>
          <p:nvPr/>
        </p:nvSpPr>
        <p:spPr bwMode="auto">
          <a:xfrm>
            <a:off x="2832810" y="3298492"/>
            <a:ext cx="367225" cy="346532"/>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53" name="TextBox 52"/>
          <p:cNvSpPr txBox="1"/>
          <p:nvPr/>
        </p:nvSpPr>
        <p:spPr>
          <a:xfrm rot="900000">
            <a:off x="7647850" y="1091946"/>
            <a:ext cx="1377538" cy="461665"/>
          </a:xfrm>
          <a:prstGeom prst="rect">
            <a:avLst/>
          </a:prstGeom>
          <a:noFill/>
        </p:spPr>
        <p:txBody>
          <a:bodyPr wrap="square" rtlCol="0">
            <a:spAutoFit/>
          </a:bodyPr>
          <a:lstStyle/>
          <a:p>
            <a:pPr algn="ctr"/>
            <a:r>
              <a:rPr lang="en-US" altLang="ko-KR" sz="1200" dirty="0" smtClean="0">
                <a:solidFill>
                  <a:srgbClr val="FF0000"/>
                </a:solidFill>
                <a:latin typeface="+mn-lt"/>
              </a:rPr>
              <a:t>Can you find the difference..?!</a:t>
            </a:r>
            <a:endParaRPr lang="ko-KR" altLang="en-US" sz="1200" dirty="0" smtClean="0">
              <a:solidFill>
                <a:srgbClr val="FF0000"/>
              </a:solidFill>
              <a:latin typeface="+mn-lt"/>
            </a:endParaRPr>
          </a:p>
        </p:txBody>
      </p:sp>
      <p:pic>
        <p:nvPicPr>
          <p:cNvPr id="5" name="그림 4"/>
          <p:cNvPicPr>
            <a:picLocks noChangeAspect="1"/>
          </p:cNvPicPr>
          <p:nvPr/>
        </p:nvPicPr>
        <p:blipFill>
          <a:blip r:embed="rId7"/>
          <a:stretch>
            <a:fillRect/>
          </a:stretch>
        </p:blipFill>
        <p:spPr>
          <a:xfrm>
            <a:off x="7877967" y="1547104"/>
            <a:ext cx="654473" cy="670767"/>
          </a:xfrm>
          <a:prstGeom prst="rect">
            <a:avLst/>
          </a:prstGeom>
        </p:spPr>
      </p:pic>
      <p:sp>
        <p:nvSpPr>
          <p:cNvPr id="57" name="TextBox 56"/>
          <p:cNvSpPr txBox="1"/>
          <p:nvPr/>
        </p:nvSpPr>
        <p:spPr>
          <a:xfrm>
            <a:off x="1763688" y="5977174"/>
            <a:ext cx="5851505" cy="276999"/>
          </a:xfrm>
          <a:prstGeom prst="rect">
            <a:avLst/>
          </a:prstGeom>
          <a:noFill/>
          <a:ln w="15875">
            <a:solidFill>
              <a:srgbClr val="FF0000"/>
            </a:solidFill>
          </a:ln>
        </p:spPr>
        <p:txBody>
          <a:bodyPr wrap="square" rtlCol="0">
            <a:spAutoFit/>
          </a:bodyPr>
          <a:lstStyle/>
          <a:p>
            <a:pPr algn="ctr"/>
            <a:r>
              <a:rPr lang="en-US" altLang="ko-KR" sz="1200" dirty="0" smtClean="0">
                <a:solidFill>
                  <a:srgbClr val="FF0000"/>
                </a:solidFill>
                <a:latin typeface="+mn-lt"/>
              </a:rPr>
              <a:t>Pass-through voltage is an important factor of setting the ‘LSB’ and ‘MSB’. (^^)</a:t>
            </a:r>
            <a:endParaRPr lang="ko-KR" altLang="en-US" sz="1200" dirty="0" smtClean="0">
              <a:solidFill>
                <a:srgbClr val="FF0000"/>
              </a:solidFill>
              <a:latin typeface="+mn-lt"/>
            </a:endParaRPr>
          </a:p>
        </p:txBody>
      </p:sp>
    </p:spTree>
    <p:extLst>
      <p:ext uri="{BB962C8B-B14F-4D97-AF65-F5344CB8AC3E}">
        <p14:creationId xmlns:p14="http://schemas.microsoft.com/office/powerpoint/2010/main" val="200355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It has tradeoff between ‘Retention Age’ and ‘RBER’ through Relaxed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en-US" altLang="ko-KR" dirty="0" smtClean="0"/>
                  <a:t>’ because threshold voltage will be moved to low value.</a:t>
                </a:r>
              </a:p>
              <a:p>
                <a:endParaRPr lang="en-US" altLang="ko-KR" dirty="0"/>
              </a:p>
              <a:p>
                <a:r>
                  <a:rPr lang="en-US" altLang="ko-KR" b="0" dirty="0" smtClean="0"/>
                  <a:t>‘</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𝑝𝑎𝑠𝑠</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𝑡h</m:t>
                        </m:r>
                      </m:sub>
                    </m:sSub>
                  </m:oMath>
                </a14:m>
                <a:r>
                  <a:rPr lang="en-US" altLang="ko-KR" dirty="0" smtClean="0"/>
                  <a:t>’ will be increased from retention age during a long time.</a:t>
                </a:r>
              </a:p>
              <a:p>
                <a:endParaRPr lang="en-US" altLang="ko-KR" dirty="0"/>
              </a:p>
              <a:p>
                <a:r>
                  <a:rPr lang="en-US" altLang="ko-KR" dirty="0" smtClean="0"/>
                  <a:t>But, if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en-US" altLang="ko-KR" dirty="0" smtClean="0"/>
                  <a:t>’ is higher than other value then ‘RBER’ will be increased.</a:t>
                </a:r>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428596" y="3645024"/>
            <a:ext cx="3918343" cy="2025154"/>
          </a:xfrm>
          <a:prstGeom prst="rect">
            <a:avLst/>
          </a:prstGeom>
        </p:spPr>
      </p:pic>
      <p:pic>
        <p:nvPicPr>
          <p:cNvPr id="5" name="그림 4"/>
          <p:cNvPicPr>
            <a:picLocks noChangeAspect="1"/>
          </p:cNvPicPr>
          <p:nvPr/>
        </p:nvPicPr>
        <p:blipFill>
          <a:blip r:embed="rId4"/>
          <a:stretch>
            <a:fillRect/>
          </a:stretch>
        </p:blipFill>
        <p:spPr>
          <a:xfrm>
            <a:off x="4574814" y="3248221"/>
            <a:ext cx="4084944" cy="2058224"/>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1763688" y="6093296"/>
                <a:ext cx="5851505" cy="291298"/>
              </a:xfrm>
              <a:prstGeom prst="rect">
                <a:avLst/>
              </a:prstGeom>
              <a:noFill/>
              <a:ln w="15875">
                <a:solidFill>
                  <a:srgbClr val="FF0000"/>
                </a:solidFill>
              </a:ln>
            </p:spPr>
            <p:txBody>
              <a:bodyPr wrap="square" rtlCol="0">
                <a:spAutoFit/>
              </a:bodyPr>
              <a:lstStyle/>
              <a:p>
                <a:pPr algn="ctr"/>
                <a:r>
                  <a:rPr lang="en-US" altLang="ko-KR" sz="1200" dirty="0" smtClean="0">
                    <a:solidFill>
                      <a:srgbClr val="FF0000"/>
                    </a:solidFill>
                    <a:latin typeface="+mn-lt"/>
                  </a:rPr>
                  <a:t>It needs to control the value about ‘</a:t>
                </a:r>
                <a14:m>
                  <m:oMath xmlns:m="http://schemas.openxmlformats.org/officeDocument/2006/math">
                    <m:sSub>
                      <m:sSubPr>
                        <m:ctrlPr>
                          <a:rPr lang="en-US" altLang="ko-KR" sz="1200" b="0" i="1" smtClean="0">
                            <a:solidFill>
                              <a:srgbClr val="FF0000"/>
                            </a:solidFill>
                            <a:latin typeface="Cambria Math" panose="02040503050406030204" pitchFamily="18" charset="0"/>
                          </a:rPr>
                        </m:ctrlPr>
                      </m:sSubPr>
                      <m:e>
                        <m:r>
                          <a:rPr lang="en-US" altLang="ko-KR" sz="1200" b="0" i="1" smtClean="0">
                            <a:solidFill>
                              <a:srgbClr val="FF0000"/>
                            </a:solidFill>
                            <a:latin typeface="Cambria Math" panose="02040503050406030204" pitchFamily="18" charset="0"/>
                          </a:rPr>
                          <m:t>𝑉</m:t>
                        </m:r>
                      </m:e>
                      <m:sub>
                        <m:r>
                          <a:rPr lang="en-US" altLang="ko-KR" sz="1200" b="0" i="1" smtClean="0">
                            <a:solidFill>
                              <a:srgbClr val="FF0000"/>
                            </a:solidFill>
                            <a:latin typeface="Cambria Math" panose="02040503050406030204" pitchFamily="18" charset="0"/>
                          </a:rPr>
                          <m:t>𝑝𝑎𝑠𝑠</m:t>
                        </m:r>
                      </m:sub>
                    </m:sSub>
                  </m:oMath>
                </a14:m>
                <a:r>
                  <a:rPr lang="en-US" altLang="ko-KR" sz="1200" dirty="0" smtClean="0">
                    <a:solidFill>
                      <a:srgbClr val="FF0000"/>
                    </a:solidFill>
                    <a:latin typeface="+mn-lt"/>
                  </a:rPr>
                  <a:t>’ through ‘</a:t>
                </a:r>
                <a14:m>
                  <m:oMath xmlns:m="http://schemas.openxmlformats.org/officeDocument/2006/math">
                    <m:sSub>
                      <m:sSubPr>
                        <m:ctrlPr>
                          <a:rPr lang="en-US" altLang="ko-KR" sz="1200" i="1">
                            <a:solidFill>
                              <a:srgbClr val="FF0000"/>
                            </a:solidFill>
                            <a:latin typeface="Cambria Math" panose="02040503050406030204" pitchFamily="18" charset="0"/>
                          </a:rPr>
                        </m:ctrlPr>
                      </m:sSubPr>
                      <m:e>
                        <m:r>
                          <a:rPr lang="en-US" altLang="ko-KR" sz="1200" i="1">
                            <a:solidFill>
                              <a:srgbClr val="FF0000"/>
                            </a:solidFill>
                            <a:latin typeface="Cambria Math" panose="02040503050406030204" pitchFamily="18" charset="0"/>
                          </a:rPr>
                          <m:t>𝑉</m:t>
                        </m:r>
                      </m:e>
                      <m:sub>
                        <m:r>
                          <a:rPr lang="en-US" altLang="ko-KR" sz="1200" b="0" i="1" smtClean="0">
                            <a:solidFill>
                              <a:srgbClr val="FF0000"/>
                            </a:solidFill>
                            <a:latin typeface="Cambria Math" panose="02040503050406030204" pitchFamily="18" charset="0"/>
                          </a:rPr>
                          <m:t>𝑡h</m:t>
                        </m:r>
                      </m:sub>
                    </m:sSub>
                  </m:oMath>
                </a14:m>
                <a:r>
                  <a:rPr lang="en-US" altLang="ko-KR" sz="1200" dirty="0" smtClean="0">
                    <a:solidFill>
                      <a:srgbClr val="FF0000"/>
                    </a:solidFill>
                    <a:latin typeface="+mn-lt"/>
                  </a:rPr>
                  <a:t>’ for predict the low ‘RBER’.</a:t>
                </a:r>
                <a:endParaRPr lang="ko-KR" altLang="en-US" sz="1200" dirty="0" smtClean="0">
                  <a:solidFill>
                    <a:srgbClr val="FF0000"/>
                  </a:solidFill>
                  <a:latin typeface="+mn-lt"/>
                </a:endParaRPr>
              </a:p>
            </p:txBody>
          </p:sp>
        </mc:Choice>
        <mc:Fallback>
          <p:sp>
            <p:nvSpPr>
              <p:cNvPr id="7" name="TextBox 6"/>
              <p:cNvSpPr txBox="1">
                <a:spLocks noRot="1" noChangeAspect="1" noMove="1" noResize="1" noEditPoints="1" noAdjustHandles="1" noChangeArrowheads="1" noChangeShapeType="1" noTextEdit="1"/>
              </p:cNvSpPr>
              <p:nvPr/>
            </p:nvSpPr>
            <p:spPr>
              <a:xfrm>
                <a:off x="1763688" y="6093296"/>
                <a:ext cx="5851505" cy="291298"/>
              </a:xfrm>
              <a:prstGeom prst="rect">
                <a:avLst/>
              </a:prstGeom>
              <a:blipFill rotWithShape="0">
                <a:blip r:embed="rId5"/>
                <a:stretch>
                  <a:fillRect t="-2000" b="-6000"/>
                </a:stretch>
              </a:blipFill>
              <a:ln w="15875">
                <a:solidFill>
                  <a:srgbClr val="FF0000"/>
                </a:solidFill>
              </a:ln>
            </p:spPr>
            <p:txBody>
              <a:bodyPr/>
              <a:lstStyle/>
              <a:p>
                <a:r>
                  <a:rPr lang="ko-KR" altLang="en-US">
                    <a:noFill/>
                  </a:rPr>
                  <a:t> </a:t>
                </a:r>
              </a:p>
            </p:txBody>
          </p:sp>
        </mc:Fallback>
      </mc:AlternateContent>
      <p:pic>
        <p:nvPicPr>
          <p:cNvPr id="9" name="그림 8"/>
          <p:cNvPicPr>
            <a:picLocks noChangeAspect="1"/>
          </p:cNvPicPr>
          <p:nvPr/>
        </p:nvPicPr>
        <p:blipFill>
          <a:blip r:embed="rId6"/>
          <a:stretch>
            <a:fillRect/>
          </a:stretch>
        </p:blipFill>
        <p:spPr>
          <a:xfrm>
            <a:off x="4948979" y="5357873"/>
            <a:ext cx="3336614" cy="674375"/>
          </a:xfrm>
          <a:prstGeom prst="rect">
            <a:avLst/>
          </a:prstGeom>
        </p:spPr>
      </p:pic>
    </p:spTree>
    <p:extLst>
      <p:ext uri="{BB962C8B-B14F-4D97-AF65-F5344CB8AC3E}">
        <p14:creationId xmlns:p14="http://schemas.microsoft.com/office/powerpoint/2010/main" val="663778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a:t>‘</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𝑡h</m:t>
                        </m:r>
                      </m:sub>
                    </m:sSub>
                  </m:oMath>
                </a14:m>
                <a:r>
                  <a:rPr lang="en-US" altLang="ko-KR" dirty="0" smtClean="0"/>
                  <a:t>’ must be smaller to decrease on raw bit error rate of cell.</a:t>
                </a:r>
              </a:p>
              <a:p>
                <a:endParaRPr lang="en-US" altLang="ko-KR" dirty="0"/>
              </a:p>
              <a:p>
                <a:r>
                  <a:rPr lang="en-US" altLang="ko-KR" dirty="0" smtClean="0"/>
                  <a:t>But, if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en-US" altLang="ko-KR" dirty="0" smtClean="0"/>
                  <a:t>’ increase with retention time then it will occur the boost of ‘RBER’.</a:t>
                </a:r>
              </a:p>
              <a:p>
                <a:endParaRPr lang="en-US" altLang="ko-KR" dirty="0"/>
              </a:p>
              <a:p>
                <a:r>
                  <a:rPr lang="en-US" altLang="ko-KR" dirty="0" smtClean="0"/>
                  <a:t>The capability of ‘ECC’ is limited by reserved margin to protect for variation in the distribution of errors.</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702" r="-289"/>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2267744" y="4293096"/>
            <a:ext cx="3816424" cy="2106468"/>
          </a:xfrm>
          <a:prstGeom prst="rect">
            <a:avLst/>
          </a:prstGeom>
        </p:spPr>
      </p:pic>
      <p:pic>
        <p:nvPicPr>
          <p:cNvPr id="5" name="그림 4"/>
          <p:cNvPicPr>
            <a:picLocks noChangeAspect="1"/>
          </p:cNvPicPr>
          <p:nvPr/>
        </p:nvPicPr>
        <p:blipFill>
          <a:blip r:embed="rId4"/>
          <a:stretch>
            <a:fillRect/>
          </a:stretch>
        </p:blipFill>
        <p:spPr>
          <a:xfrm>
            <a:off x="6885549" y="4653136"/>
            <a:ext cx="2075533" cy="640942"/>
          </a:xfrm>
          <a:prstGeom prst="rect">
            <a:avLst/>
          </a:prstGeom>
        </p:spPr>
      </p:pic>
      <p:cxnSp>
        <p:nvCxnSpPr>
          <p:cNvPr id="6" name="직선 화살표 연결선 5"/>
          <p:cNvCxnSpPr/>
          <p:nvPr/>
        </p:nvCxnSpPr>
        <p:spPr bwMode="auto">
          <a:xfrm>
            <a:off x="6084168" y="4869160"/>
            <a:ext cx="720080" cy="0"/>
          </a:xfrm>
          <a:prstGeom prst="straightConnector1">
            <a:avLst/>
          </a:prstGeom>
          <a:solidFill>
            <a:schemeClr val="accent2"/>
          </a:solidFill>
          <a:ln w="25400" cap="flat" cmpd="sng" algn="ctr">
            <a:solidFill>
              <a:srgbClr val="FF0000"/>
            </a:solidFill>
            <a:prstDash val="solid"/>
            <a:round/>
            <a:headEnd type="none" w="med" len="med"/>
            <a:tailEnd type="triangle" w="lg" len="lg"/>
          </a:ln>
          <a:effectLst/>
        </p:spPr>
      </p:cxnSp>
      <p:pic>
        <p:nvPicPr>
          <p:cNvPr id="8" name="그림 7"/>
          <p:cNvPicPr>
            <a:picLocks noChangeAspect="1"/>
          </p:cNvPicPr>
          <p:nvPr/>
        </p:nvPicPr>
        <p:blipFill>
          <a:blip r:embed="rId5"/>
          <a:stretch>
            <a:fillRect/>
          </a:stretch>
        </p:blipFill>
        <p:spPr>
          <a:xfrm>
            <a:off x="5524676" y="3679032"/>
            <a:ext cx="559492" cy="592663"/>
          </a:xfrm>
          <a:prstGeom prst="rect">
            <a:avLst/>
          </a:prstGeom>
        </p:spPr>
      </p:pic>
      <p:pic>
        <p:nvPicPr>
          <p:cNvPr id="9" name="그림 8"/>
          <p:cNvPicPr>
            <a:picLocks noChangeAspect="1"/>
          </p:cNvPicPr>
          <p:nvPr/>
        </p:nvPicPr>
        <p:blipFill>
          <a:blip r:embed="rId6"/>
          <a:stretch>
            <a:fillRect/>
          </a:stretch>
        </p:blipFill>
        <p:spPr>
          <a:xfrm>
            <a:off x="2555776" y="3694387"/>
            <a:ext cx="576064" cy="566045"/>
          </a:xfrm>
          <a:prstGeom prst="rect">
            <a:avLst/>
          </a:prstGeom>
        </p:spPr>
      </p:pic>
    </p:spTree>
    <p:extLst>
      <p:ext uri="{BB962C8B-B14F-4D97-AF65-F5344CB8AC3E}">
        <p14:creationId xmlns:p14="http://schemas.microsoft.com/office/powerpoint/2010/main" val="173406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Pass-Through Voltage Tuning</a:t>
            </a:r>
            <a:endParaRPr lang="ko-KR" altLang="en-US" dirty="0"/>
          </a:p>
        </p:txBody>
      </p:sp>
      <p:sp>
        <p:nvSpPr>
          <p:cNvPr id="3" name="내용 개체 틀 2"/>
          <p:cNvSpPr>
            <a:spLocks noGrp="1"/>
          </p:cNvSpPr>
          <p:nvPr>
            <p:ph idx="1"/>
          </p:nvPr>
        </p:nvSpPr>
        <p:spPr/>
        <p:txBody>
          <a:bodyPr/>
          <a:lstStyle/>
          <a:p>
            <a:r>
              <a:rPr lang="en-US" altLang="ko-KR" dirty="0" smtClean="0"/>
              <a:t>It can be controlled through mitigation about error reduction to approach slowly to reserved margin on ‘ECC’.</a:t>
            </a:r>
          </a:p>
          <a:p>
            <a:endParaRPr lang="en-US" altLang="ko-KR" dirty="0" smtClean="0"/>
          </a:p>
          <a:p>
            <a:r>
              <a:rPr lang="en-US" altLang="ko-KR" dirty="0" smtClean="0"/>
              <a:t>The main key point is time of arrival to limited capability of ‘ECC’, because if error rate will be larger than reserved margin then there is not methodology to correct the error by reliability of data in cell.</a:t>
            </a:r>
            <a:endParaRPr lang="ko-KR" altLang="en-US" dirty="0"/>
          </a:p>
        </p:txBody>
      </p:sp>
      <p:pic>
        <p:nvPicPr>
          <p:cNvPr id="4" name="그림 3"/>
          <p:cNvPicPr>
            <a:picLocks noChangeAspect="1"/>
          </p:cNvPicPr>
          <p:nvPr/>
        </p:nvPicPr>
        <p:blipFill>
          <a:blip r:embed="rId2"/>
          <a:stretch>
            <a:fillRect/>
          </a:stretch>
        </p:blipFill>
        <p:spPr>
          <a:xfrm>
            <a:off x="2123728" y="3284984"/>
            <a:ext cx="4654817" cy="2463249"/>
          </a:xfrm>
          <a:prstGeom prst="rect">
            <a:avLst/>
          </a:prstGeom>
        </p:spPr>
      </p:pic>
      <mc:AlternateContent xmlns:mc="http://schemas.openxmlformats.org/markup-compatibility/2006">
        <mc:Choice xmlns:a14="http://schemas.microsoft.com/office/drawing/2010/main" Requires="a14">
          <p:sp>
            <p:nvSpPr>
              <p:cNvPr id="5" name="TextBox 4"/>
              <p:cNvSpPr txBox="1"/>
              <p:nvPr/>
            </p:nvSpPr>
            <p:spPr>
              <a:xfrm>
                <a:off x="1763688" y="5977174"/>
                <a:ext cx="5851505" cy="291298"/>
              </a:xfrm>
              <a:prstGeom prst="rect">
                <a:avLst/>
              </a:prstGeom>
              <a:noFill/>
              <a:ln w="15875">
                <a:solidFill>
                  <a:srgbClr val="FF0000"/>
                </a:solidFill>
              </a:ln>
            </p:spPr>
            <p:txBody>
              <a:bodyPr wrap="square" rtlCol="0">
                <a:spAutoFit/>
              </a:bodyPr>
              <a:lstStyle/>
              <a:p>
                <a:pPr algn="ctr"/>
                <a:r>
                  <a:rPr lang="en-US" altLang="ko-KR" sz="1200" dirty="0" smtClean="0">
                    <a:solidFill>
                      <a:srgbClr val="FF0000"/>
                    </a:solidFill>
                    <a:latin typeface="+mn-lt"/>
                  </a:rPr>
                  <a:t>The mission in paper is that set methodology to maintain for relative value of ‘</a:t>
                </a:r>
                <a14:m>
                  <m:oMath xmlns:m="http://schemas.openxmlformats.org/officeDocument/2006/math">
                    <m:sSub>
                      <m:sSubPr>
                        <m:ctrlPr>
                          <a:rPr lang="en-US" altLang="ko-KR" sz="1200" i="1">
                            <a:solidFill>
                              <a:srgbClr val="FF0000"/>
                            </a:solidFill>
                            <a:latin typeface="Cambria Math" panose="02040503050406030204" pitchFamily="18" charset="0"/>
                          </a:rPr>
                        </m:ctrlPr>
                      </m:sSubPr>
                      <m:e>
                        <m:r>
                          <a:rPr lang="en-US" altLang="ko-KR" sz="1200" i="1">
                            <a:solidFill>
                              <a:srgbClr val="FF0000"/>
                            </a:solidFill>
                            <a:latin typeface="Cambria Math" panose="02040503050406030204" pitchFamily="18" charset="0"/>
                          </a:rPr>
                          <m:t>𝑉</m:t>
                        </m:r>
                      </m:e>
                      <m:sub>
                        <m:r>
                          <a:rPr lang="en-US" altLang="ko-KR" sz="1200" i="1">
                            <a:solidFill>
                              <a:srgbClr val="FF0000"/>
                            </a:solidFill>
                            <a:latin typeface="Cambria Math" panose="02040503050406030204" pitchFamily="18" charset="0"/>
                          </a:rPr>
                          <m:t>𝑝𝑎𝑠𝑠</m:t>
                        </m:r>
                      </m:sub>
                    </m:sSub>
                  </m:oMath>
                </a14:m>
                <a:r>
                  <a:rPr lang="en-US" altLang="ko-KR" sz="1200" dirty="0" smtClean="0">
                    <a:solidFill>
                      <a:srgbClr val="FF0000"/>
                    </a:solidFill>
                    <a:latin typeface="+mn-lt"/>
                  </a:rPr>
                  <a:t>’.</a:t>
                </a:r>
                <a:endParaRPr lang="ko-KR" altLang="en-US" sz="1200" dirty="0" smtClean="0">
                  <a:solidFill>
                    <a:srgbClr val="FF0000"/>
                  </a:solidFill>
                  <a:latin typeface="+mn-lt"/>
                </a:endParaRPr>
              </a:p>
            </p:txBody>
          </p:sp>
        </mc:Choice>
        <mc:Fallback>
          <p:sp>
            <p:nvSpPr>
              <p:cNvPr id="5" name="TextBox 4"/>
              <p:cNvSpPr txBox="1">
                <a:spLocks noRot="1" noChangeAspect="1" noMove="1" noResize="1" noEditPoints="1" noAdjustHandles="1" noChangeArrowheads="1" noChangeShapeType="1" noTextEdit="1"/>
              </p:cNvSpPr>
              <p:nvPr/>
            </p:nvSpPr>
            <p:spPr>
              <a:xfrm>
                <a:off x="1763688" y="5977174"/>
                <a:ext cx="5851505" cy="291298"/>
              </a:xfrm>
              <a:prstGeom prst="rect">
                <a:avLst/>
              </a:prstGeom>
              <a:blipFill rotWithShape="0">
                <a:blip r:embed="rId3"/>
                <a:stretch>
                  <a:fillRect t="-2000" b="-6000"/>
                </a:stretch>
              </a:blipFill>
              <a:ln w="15875">
                <a:solidFill>
                  <a:srgbClr val="FF0000"/>
                </a:solidFill>
              </a:ln>
            </p:spPr>
            <p:txBody>
              <a:bodyPr/>
              <a:lstStyle/>
              <a:p>
                <a:r>
                  <a:rPr lang="ko-KR" altLang="en-US">
                    <a:noFill/>
                  </a:rPr>
                  <a:t> </a:t>
                </a:r>
              </a:p>
            </p:txBody>
          </p:sp>
        </mc:Fallback>
      </mc:AlternateContent>
    </p:spTree>
    <p:extLst>
      <p:ext uri="{BB962C8B-B14F-4D97-AF65-F5344CB8AC3E}">
        <p14:creationId xmlns:p14="http://schemas.microsoft.com/office/powerpoint/2010/main" val="171594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Pass-Through Voltage Tuning</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Mechanism</a:t>
                </a:r>
              </a:p>
              <a:p>
                <a:pPr lvl="1"/>
                <a:r>
                  <a:rPr lang="en-US" altLang="ko-KR" dirty="0" smtClean="0"/>
                  <a:t>Preliminary-Phase 1 : Collecting the ‘</a:t>
                </a:r>
                <a:r>
                  <a:rPr lang="en-US" altLang="ko-KR" dirty="0" smtClean="0">
                    <a:solidFill>
                      <a:srgbClr val="FF0000"/>
                    </a:solidFill>
                  </a:rPr>
                  <a:t>M</a:t>
                </a:r>
                <a:r>
                  <a:rPr lang="en-US" altLang="ko-KR" dirty="0" smtClean="0"/>
                  <a:t>aximum </a:t>
                </a:r>
                <a:r>
                  <a:rPr lang="en-US" altLang="ko-KR" dirty="0">
                    <a:solidFill>
                      <a:srgbClr val="FF0000"/>
                    </a:solidFill>
                  </a:rPr>
                  <a:t>E</a:t>
                </a:r>
                <a:r>
                  <a:rPr lang="en-US" altLang="ko-KR" dirty="0" smtClean="0"/>
                  <a:t>stimated </a:t>
                </a:r>
                <a:r>
                  <a:rPr lang="en-US" altLang="ko-KR" dirty="0">
                    <a:solidFill>
                      <a:srgbClr val="FF0000"/>
                    </a:solidFill>
                  </a:rPr>
                  <a:t>E</a:t>
                </a:r>
                <a:r>
                  <a:rPr lang="en-US" altLang="ko-KR" dirty="0" smtClean="0"/>
                  <a:t>rror’ for page in same block (once a day)</a:t>
                </a:r>
              </a:p>
              <a:p>
                <a:pPr lvl="1"/>
                <a:r>
                  <a:rPr lang="en-US" altLang="ko-KR" dirty="0" smtClean="0"/>
                  <a:t>Preliminary-Phase 2 : Calculating the margin of ‘ECC’ to can be used to correct the error in cell (</a:t>
                </a:r>
                <a14:m>
                  <m:oMath xmlns:m="http://schemas.openxmlformats.org/officeDocument/2006/math">
                    <m:r>
                      <a:rPr lang="en-US" altLang="ko-KR" b="0" i="1" smtClean="0">
                        <a:latin typeface="Cambria Math" panose="02040503050406030204" pitchFamily="18" charset="0"/>
                      </a:rPr>
                      <m:t>𝑀</m:t>
                    </m:r>
                    <m:r>
                      <a:rPr lang="en-US" altLang="ko-KR" b="0" i="1" smtClean="0">
                        <a:latin typeface="Cambria Math" panose="02040503050406030204" pitchFamily="18" charset="0"/>
                      </a:rPr>
                      <m:t>=</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1−0.2</m:t>
                        </m:r>
                      </m:e>
                    </m:d>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𝐶</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𝑀𝐸𝐸</m:t>
                    </m:r>
                  </m:oMath>
                </a14:m>
                <a:r>
                  <a:rPr lang="en-US" altLang="ko-KR" dirty="0" smtClean="0"/>
                  <a:t>)</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971600" y="3284984"/>
            <a:ext cx="3312368" cy="2166083"/>
          </a:xfrm>
          <a:prstGeom prst="rect">
            <a:avLst/>
          </a:prstGeom>
        </p:spPr>
      </p:pic>
      <p:pic>
        <p:nvPicPr>
          <p:cNvPr id="5" name="그림 4"/>
          <p:cNvPicPr>
            <a:picLocks noChangeAspect="1"/>
          </p:cNvPicPr>
          <p:nvPr/>
        </p:nvPicPr>
        <p:blipFill>
          <a:blip r:embed="rId4"/>
          <a:stretch>
            <a:fillRect/>
          </a:stretch>
        </p:blipFill>
        <p:spPr>
          <a:xfrm>
            <a:off x="4932040" y="3314791"/>
            <a:ext cx="3816424" cy="2106468"/>
          </a:xfrm>
          <a:prstGeom prst="rect">
            <a:avLst/>
          </a:prstGeom>
        </p:spPr>
      </p:pic>
    </p:spTree>
    <p:extLst>
      <p:ext uri="{BB962C8B-B14F-4D97-AF65-F5344CB8AC3E}">
        <p14:creationId xmlns:p14="http://schemas.microsoft.com/office/powerpoint/2010/main" val="19935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Pass-Through Voltage Tuning</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Mechanism</a:t>
                </a:r>
              </a:p>
              <a:p>
                <a:pPr lvl="1"/>
                <a:r>
                  <a:rPr lang="en-US" altLang="ko-KR" dirty="0" smtClean="0"/>
                  <a:t>Phase 1 : Aggressively reduce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𝑝𝑎𝑠𝑠</m:t>
                        </m:r>
                      </m:sub>
                    </m:sSub>
                  </m:oMath>
                </a14:m>
                <a:r>
                  <a:rPr lang="ko-KR" altLang="en-US" dirty="0" smtClean="0"/>
                  <a:t> </a:t>
                </a:r>
                <a:r>
                  <a:rPr lang="en-US" altLang="ko-KR" dirty="0" smtClean="0"/>
                  <a:t>to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r>
                      <a:rPr lang="en-US" altLang="ko-KR" b="0" i="1" smtClean="0">
                        <a:latin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m:t>
                    </m:r>
                  </m:oMath>
                </a14:m>
                <a:r>
                  <a:rPr lang="en-US" altLang="ko-KR" dirty="0" smtClean="0"/>
                  <a:t>,</a:t>
                </a:r>
                <a:r>
                  <a:rPr lang="ko-KR" altLang="en-US" dirty="0" smtClean="0"/>
                  <a:t> </a:t>
                </a:r>
                <a:r>
                  <a:rPr lang="en-US" altLang="ko-KR" dirty="0" smtClean="0"/>
                  <a:t>where </a:t>
                </a:r>
                <a14:m>
                  <m:oMath xmlns:m="http://schemas.openxmlformats.org/officeDocument/2006/math">
                    <m:r>
                      <a:rPr lang="en-US" altLang="ko-KR" i="1">
                        <a:latin typeface="Cambria Math" panose="02040503050406030204" pitchFamily="18" charset="0"/>
                        <a:ea typeface="Cambria Math" panose="02040503050406030204" pitchFamily="18" charset="0"/>
                      </a:rPr>
                      <m:t>∆</m:t>
                    </m:r>
                  </m:oMath>
                </a14:m>
                <a:r>
                  <a:rPr lang="ko-KR" altLang="en-US" dirty="0" smtClean="0"/>
                  <a:t> </a:t>
                </a:r>
                <a:r>
                  <a:rPr lang="en-US" altLang="ko-KR" dirty="0" smtClean="0"/>
                  <a:t>is the smallest resolution by which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ko-KR" altLang="en-US" dirty="0" smtClean="0"/>
                  <a:t> </a:t>
                </a:r>
                <a:r>
                  <a:rPr lang="en-US" altLang="ko-KR" dirty="0" smtClean="0"/>
                  <a:t>can change.</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1747838" y="2420888"/>
            <a:ext cx="5791200" cy="1371600"/>
          </a:xfrm>
          <a:prstGeom prst="rect">
            <a:avLst/>
          </a:prstGeom>
        </p:spPr>
      </p:pic>
      <p:sp>
        <p:nvSpPr>
          <p:cNvPr id="5" name="직사각형 4"/>
          <p:cNvSpPr/>
          <p:nvPr/>
        </p:nvSpPr>
        <p:spPr bwMode="auto">
          <a:xfrm>
            <a:off x="6516216" y="2276872"/>
            <a:ext cx="1022822" cy="1515616"/>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cxnSp>
        <p:nvCxnSpPr>
          <p:cNvPr id="7" name="직선 화살표 연결선 6"/>
          <p:cNvCxnSpPr/>
          <p:nvPr/>
        </p:nvCxnSpPr>
        <p:spPr bwMode="auto">
          <a:xfrm>
            <a:off x="2195736" y="6061230"/>
            <a:ext cx="5040560" cy="0"/>
          </a:xfrm>
          <a:prstGeom prst="straightConnector1">
            <a:avLst/>
          </a:prstGeom>
          <a:solidFill>
            <a:schemeClr val="accent2"/>
          </a:solidFill>
          <a:ln w="25400" cap="flat" cmpd="sng" algn="ctr">
            <a:solidFill>
              <a:schemeClr val="tx1"/>
            </a:solidFill>
            <a:prstDash val="solid"/>
            <a:round/>
            <a:headEnd type="none" w="med" len="med"/>
            <a:tailEnd type="triangle" w="lg" len="lg"/>
          </a:ln>
          <a:effectLst/>
        </p:spPr>
      </p:cxnSp>
      <p:sp>
        <p:nvSpPr>
          <p:cNvPr id="8" name="직사각형 7"/>
          <p:cNvSpPr/>
          <p:nvPr/>
        </p:nvSpPr>
        <p:spPr bwMode="auto">
          <a:xfrm>
            <a:off x="1956506" y="4581127"/>
            <a:ext cx="5783845" cy="1705391"/>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cxnSp>
        <p:nvCxnSpPr>
          <p:cNvPr id="10" name="직선 연결선 9"/>
          <p:cNvCxnSpPr/>
          <p:nvPr/>
        </p:nvCxnSpPr>
        <p:spPr bwMode="auto">
          <a:xfrm flipH="1">
            <a:off x="1956507" y="3792488"/>
            <a:ext cx="4559709" cy="788640"/>
          </a:xfrm>
          <a:prstGeom prst="line">
            <a:avLst/>
          </a:prstGeom>
          <a:solidFill>
            <a:schemeClr val="accent2"/>
          </a:solidFill>
          <a:ln w="12700" cap="flat" cmpd="sng" algn="ctr">
            <a:solidFill>
              <a:srgbClr val="FF0000"/>
            </a:solidFill>
            <a:prstDash val="dash"/>
            <a:round/>
            <a:headEnd type="none" w="med" len="med"/>
            <a:tailEnd type="none"/>
          </a:ln>
          <a:effectLst/>
        </p:spPr>
      </p:cxnSp>
      <p:cxnSp>
        <p:nvCxnSpPr>
          <p:cNvPr id="12" name="직선 연결선 11"/>
          <p:cNvCxnSpPr/>
          <p:nvPr/>
        </p:nvCxnSpPr>
        <p:spPr bwMode="auto">
          <a:xfrm>
            <a:off x="7539039" y="3792488"/>
            <a:ext cx="201312" cy="788638"/>
          </a:xfrm>
          <a:prstGeom prst="line">
            <a:avLst/>
          </a:prstGeom>
          <a:solidFill>
            <a:schemeClr val="accent2"/>
          </a:solidFill>
          <a:ln w="12700" cap="flat" cmpd="sng" algn="ctr">
            <a:solidFill>
              <a:srgbClr val="FF0000"/>
            </a:solidFill>
            <a:prstDash val="dash"/>
            <a:round/>
            <a:headEnd type="none" w="med" len="med"/>
            <a:tailEnd type="none"/>
          </a:ln>
          <a:effectLst/>
        </p:spPr>
      </p:cxnSp>
      <p:sp>
        <p:nvSpPr>
          <p:cNvPr id="13" name="원호 12"/>
          <p:cNvSpPr/>
          <p:nvPr/>
        </p:nvSpPr>
        <p:spPr bwMode="auto">
          <a:xfrm>
            <a:off x="1270484" y="4895409"/>
            <a:ext cx="1850504" cy="2350015"/>
          </a:xfrm>
          <a:prstGeom prst="arc">
            <a:avLst/>
          </a:prstGeom>
          <a:noFill/>
          <a:ln w="12700" cap="flat" cmpd="sng" algn="ctr">
            <a:solidFill>
              <a:schemeClr val="tx1"/>
            </a:solidFill>
            <a:prstDash val="solid"/>
            <a:round/>
            <a:headEnd type="none" w="med" len="med"/>
            <a:tailEnd type="none"/>
          </a:ln>
          <a:effectLst/>
        </p:spPr>
        <p:txBody>
          <a:bodyPr rtlCol="0" anchor="ctr"/>
          <a:lstStyle/>
          <a:p>
            <a:pPr algn="ctr"/>
            <a:endParaRPr lang="ko-KR" altLang="en-US"/>
          </a:p>
        </p:txBody>
      </p:sp>
      <p:sp>
        <p:nvSpPr>
          <p:cNvPr id="14" name="TextBox 13"/>
          <p:cNvSpPr txBox="1"/>
          <p:nvPr/>
        </p:nvSpPr>
        <p:spPr>
          <a:xfrm>
            <a:off x="2123728" y="5271112"/>
            <a:ext cx="801719" cy="646331"/>
          </a:xfrm>
          <a:prstGeom prst="rect">
            <a:avLst/>
          </a:prstGeom>
          <a:noFill/>
        </p:spPr>
        <p:txBody>
          <a:bodyPr wrap="square" rtlCol="0">
            <a:spAutoFit/>
          </a:bodyPr>
          <a:lstStyle/>
          <a:p>
            <a:pPr algn="ctr"/>
            <a:r>
              <a:rPr lang="en-US" altLang="ko-KR" dirty="0" smtClean="0">
                <a:latin typeface="+mn-lt"/>
              </a:rPr>
              <a:t>P3</a:t>
            </a:r>
          </a:p>
          <a:p>
            <a:pPr algn="ctr"/>
            <a:r>
              <a:rPr lang="en-US" altLang="ko-KR" dirty="0" smtClean="0">
                <a:latin typeface="+mn-lt"/>
              </a:rPr>
              <a:t>(01)</a:t>
            </a:r>
            <a:endParaRPr lang="ko-KR" altLang="en-US" dirty="0" smtClean="0">
              <a:latin typeface="+mn-lt"/>
            </a:endParaRPr>
          </a:p>
        </p:txBody>
      </p:sp>
      <mc:AlternateContent xmlns:mc="http://schemas.openxmlformats.org/markup-compatibility/2006">
        <mc:Choice xmlns:a14="http://schemas.microsoft.com/office/drawing/2010/main" Requires="a14">
          <p:sp>
            <p:nvSpPr>
              <p:cNvPr id="15" name="직사각형 14"/>
              <p:cNvSpPr/>
              <p:nvPr/>
            </p:nvSpPr>
            <p:spPr>
              <a:xfrm>
                <a:off x="7204816" y="5876564"/>
                <a:ext cx="56701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𝑡h</m:t>
                          </m:r>
                        </m:sub>
                      </m:sSub>
                    </m:oMath>
                  </m:oMathPara>
                </a14:m>
                <a:endParaRPr lang="ko-KR" altLang="en-US" dirty="0"/>
              </a:p>
            </p:txBody>
          </p:sp>
        </mc:Choice>
        <mc:Fallback>
          <p:sp>
            <p:nvSpPr>
              <p:cNvPr id="15" name="직사각형 14"/>
              <p:cNvSpPr>
                <a:spLocks noRot="1" noChangeAspect="1" noMove="1" noResize="1" noEditPoints="1" noAdjustHandles="1" noChangeArrowheads="1" noChangeShapeType="1" noTextEdit="1"/>
              </p:cNvSpPr>
              <p:nvPr/>
            </p:nvSpPr>
            <p:spPr>
              <a:xfrm>
                <a:off x="7204816" y="5876564"/>
                <a:ext cx="567015" cy="369332"/>
              </a:xfrm>
              <a:prstGeom prst="rect">
                <a:avLst/>
              </a:prstGeom>
              <a:blipFill rotWithShape="0">
                <a:blip r:embed="rId4"/>
                <a:stretch>
                  <a:fillRect b="-3279"/>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17" name="직사각형 16"/>
              <p:cNvSpPr/>
              <p:nvPr/>
            </p:nvSpPr>
            <p:spPr>
              <a:xfrm>
                <a:off x="6415220" y="4628648"/>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17" name="직사각형 16"/>
              <p:cNvSpPr>
                <a:spLocks noRot="1" noChangeAspect="1" noMove="1" noResize="1" noEditPoints="1" noAdjustHandles="1" noChangeArrowheads="1" noChangeShapeType="1" noTextEdit="1"/>
              </p:cNvSpPr>
              <p:nvPr/>
            </p:nvSpPr>
            <p:spPr>
              <a:xfrm>
                <a:off x="6415220" y="4628648"/>
                <a:ext cx="739883" cy="390748"/>
              </a:xfrm>
              <a:prstGeom prst="rect">
                <a:avLst/>
              </a:prstGeom>
              <a:blipFill rotWithShape="0">
                <a:blip r:embed="rId5"/>
                <a:stretch>
                  <a:fillRect b="-4688"/>
                </a:stretch>
              </a:blipFill>
            </p:spPr>
            <p:txBody>
              <a:bodyPr/>
              <a:lstStyle/>
              <a:p>
                <a:r>
                  <a:rPr lang="ko-KR" altLang="en-US">
                    <a:noFill/>
                  </a:rPr>
                  <a:t> </a:t>
                </a:r>
              </a:p>
            </p:txBody>
          </p:sp>
        </mc:Fallback>
      </mc:AlternateContent>
      <p:cxnSp>
        <p:nvCxnSpPr>
          <p:cNvPr id="19" name="직선 연결선 18"/>
          <p:cNvCxnSpPr/>
          <p:nvPr/>
        </p:nvCxnSpPr>
        <p:spPr bwMode="auto">
          <a:xfrm>
            <a:off x="6804248" y="5085184"/>
            <a:ext cx="0" cy="976046"/>
          </a:xfrm>
          <a:prstGeom prst="line">
            <a:avLst/>
          </a:prstGeom>
          <a:solidFill>
            <a:schemeClr val="accent2"/>
          </a:solidFill>
          <a:ln w="25400" cap="flat" cmpd="sng" algn="ctr">
            <a:solidFill>
              <a:schemeClr val="tx1"/>
            </a:solidFill>
            <a:prstDash val="dash"/>
            <a:round/>
            <a:headEnd type="none" w="med" len="med"/>
            <a:tailEnd type="none"/>
          </a:ln>
          <a:effectLst/>
        </p:spPr>
      </p:cxnSp>
      <mc:AlternateContent xmlns:mc="http://schemas.openxmlformats.org/markup-compatibility/2006">
        <mc:Choice xmlns:a14="http://schemas.microsoft.com/office/drawing/2010/main" Requires="a14">
          <p:sp>
            <p:nvSpPr>
              <p:cNvPr id="21" name="직사각형 20"/>
              <p:cNvSpPr/>
              <p:nvPr/>
            </p:nvSpPr>
            <p:spPr>
              <a:xfrm>
                <a:off x="5551124" y="4628647"/>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21" name="직사각형 20"/>
              <p:cNvSpPr>
                <a:spLocks noRot="1" noChangeAspect="1" noMove="1" noResize="1" noEditPoints="1" noAdjustHandles="1" noChangeArrowheads="1" noChangeShapeType="1" noTextEdit="1"/>
              </p:cNvSpPr>
              <p:nvPr/>
            </p:nvSpPr>
            <p:spPr>
              <a:xfrm>
                <a:off x="5551124" y="4628647"/>
                <a:ext cx="739883" cy="390748"/>
              </a:xfrm>
              <a:prstGeom prst="rect">
                <a:avLst/>
              </a:prstGeom>
              <a:blipFill rotWithShape="0">
                <a:blip r:embed="rId6"/>
                <a:stretch>
                  <a:fillRect b="-4688"/>
                </a:stretch>
              </a:blipFill>
            </p:spPr>
            <p:txBody>
              <a:bodyPr/>
              <a:lstStyle/>
              <a:p>
                <a:r>
                  <a:rPr lang="ko-KR" altLang="en-US">
                    <a:noFill/>
                  </a:rPr>
                  <a:t> </a:t>
                </a:r>
              </a:p>
            </p:txBody>
          </p:sp>
        </mc:Fallback>
      </mc:AlternateContent>
      <p:cxnSp>
        <p:nvCxnSpPr>
          <p:cNvPr id="22" name="직선 연결선 21"/>
          <p:cNvCxnSpPr/>
          <p:nvPr/>
        </p:nvCxnSpPr>
        <p:spPr bwMode="auto">
          <a:xfrm>
            <a:off x="5940152" y="5085183"/>
            <a:ext cx="0" cy="976046"/>
          </a:xfrm>
          <a:prstGeom prst="line">
            <a:avLst/>
          </a:prstGeom>
          <a:solidFill>
            <a:schemeClr val="accent2"/>
          </a:solidFill>
          <a:ln w="25400" cap="flat" cmpd="sng" algn="ctr">
            <a:solidFill>
              <a:schemeClr val="tx1"/>
            </a:solidFill>
            <a:prstDash val="dash"/>
            <a:round/>
            <a:headEnd type="none" w="med" len="med"/>
            <a:tailEnd type="none"/>
          </a:ln>
          <a:effectLst/>
        </p:spPr>
      </p:cxnSp>
      <mc:AlternateContent xmlns:mc="http://schemas.openxmlformats.org/markup-compatibility/2006">
        <mc:Choice xmlns:a14="http://schemas.microsoft.com/office/drawing/2010/main" Requires="a14">
          <p:sp>
            <p:nvSpPr>
              <p:cNvPr id="23" name="직사각형 22"/>
              <p:cNvSpPr/>
              <p:nvPr/>
            </p:nvSpPr>
            <p:spPr>
              <a:xfrm>
                <a:off x="4549652" y="4628647"/>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23" name="직사각형 22"/>
              <p:cNvSpPr>
                <a:spLocks noRot="1" noChangeAspect="1" noMove="1" noResize="1" noEditPoints="1" noAdjustHandles="1" noChangeArrowheads="1" noChangeShapeType="1" noTextEdit="1"/>
              </p:cNvSpPr>
              <p:nvPr/>
            </p:nvSpPr>
            <p:spPr>
              <a:xfrm>
                <a:off x="4549652" y="4628647"/>
                <a:ext cx="739883" cy="390748"/>
              </a:xfrm>
              <a:prstGeom prst="rect">
                <a:avLst/>
              </a:prstGeom>
              <a:blipFill rotWithShape="0">
                <a:blip r:embed="rId7"/>
                <a:stretch>
                  <a:fillRect b="-4688"/>
                </a:stretch>
              </a:blipFill>
            </p:spPr>
            <p:txBody>
              <a:bodyPr/>
              <a:lstStyle/>
              <a:p>
                <a:r>
                  <a:rPr lang="ko-KR" altLang="en-US">
                    <a:noFill/>
                  </a:rPr>
                  <a:t> </a:t>
                </a:r>
              </a:p>
            </p:txBody>
          </p:sp>
        </mc:Fallback>
      </mc:AlternateContent>
      <p:cxnSp>
        <p:nvCxnSpPr>
          <p:cNvPr id="24" name="직선 연결선 23"/>
          <p:cNvCxnSpPr/>
          <p:nvPr/>
        </p:nvCxnSpPr>
        <p:spPr bwMode="auto">
          <a:xfrm>
            <a:off x="4938680" y="5085183"/>
            <a:ext cx="0" cy="976046"/>
          </a:xfrm>
          <a:prstGeom prst="line">
            <a:avLst/>
          </a:prstGeom>
          <a:solidFill>
            <a:schemeClr val="accent2"/>
          </a:solidFill>
          <a:ln w="25400" cap="flat" cmpd="sng" algn="ctr">
            <a:solidFill>
              <a:schemeClr val="tx1"/>
            </a:solidFill>
            <a:prstDash val="dash"/>
            <a:round/>
            <a:headEnd type="none" w="med" len="med"/>
            <a:tailEnd type="none"/>
          </a:ln>
          <a:effectLst/>
        </p:spPr>
      </p:cxnSp>
      <mc:AlternateContent xmlns:mc="http://schemas.openxmlformats.org/markup-compatibility/2006">
        <mc:Choice xmlns:a14="http://schemas.microsoft.com/office/drawing/2010/main" Requires="a14">
          <p:sp>
            <p:nvSpPr>
              <p:cNvPr id="25" name="직사각형 24"/>
              <p:cNvSpPr/>
              <p:nvPr/>
            </p:nvSpPr>
            <p:spPr>
              <a:xfrm>
                <a:off x="3545066" y="4623185"/>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25" name="직사각형 24"/>
              <p:cNvSpPr>
                <a:spLocks noRot="1" noChangeAspect="1" noMove="1" noResize="1" noEditPoints="1" noAdjustHandles="1" noChangeArrowheads="1" noChangeShapeType="1" noTextEdit="1"/>
              </p:cNvSpPr>
              <p:nvPr/>
            </p:nvSpPr>
            <p:spPr>
              <a:xfrm>
                <a:off x="3545066" y="4623185"/>
                <a:ext cx="739883" cy="390748"/>
              </a:xfrm>
              <a:prstGeom prst="rect">
                <a:avLst/>
              </a:prstGeom>
              <a:blipFill rotWithShape="0">
                <a:blip r:embed="rId8"/>
                <a:stretch>
                  <a:fillRect b="-4688"/>
                </a:stretch>
              </a:blipFill>
            </p:spPr>
            <p:txBody>
              <a:bodyPr/>
              <a:lstStyle/>
              <a:p>
                <a:r>
                  <a:rPr lang="ko-KR" altLang="en-US">
                    <a:noFill/>
                  </a:rPr>
                  <a:t> </a:t>
                </a:r>
              </a:p>
            </p:txBody>
          </p:sp>
        </mc:Fallback>
      </mc:AlternateContent>
      <p:cxnSp>
        <p:nvCxnSpPr>
          <p:cNvPr id="26" name="직선 연결선 25"/>
          <p:cNvCxnSpPr/>
          <p:nvPr/>
        </p:nvCxnSpPr>
        <p:spPr bwMode="auto">
          <a:xfrm>
            <a:off x="3934094" y="5079721"/>
            <a:ext cx="0" cy="976046"/>
          </a:xfrm>
          <a:prstGeom prst="line">
            <a:avLst/>
          </a:prstGeom>
          <a:solidFill>
            <a:schemeClr val="accent2"/>
          </a:solidFill>
          <a:ln w="25400" cap="flat" cmpd="sng" algn="ctr">
            <a:solidFill>
              <a:schemeClr val="tx1"/>
            </a:solidFill>
            <a:prstDash val="dash"/>
            <a:round/>
            <a:headEnd type="none" w="med" len="med"/>
            <a:tailEnd type="none"/>
          </a:ln>
          <a:effectLst/>
        </p:spPr>
      </p:cxnSp>
      <p:cxnSp>
        <p:nvCxnSpPr>
          <p:cNvPr id="28" name="직선 화살표 연결선 27"/>
          <p:cNvCxnSpPr/>
          <p:nvPr/>
        </p:nvCxnSpPr>
        <p:spPr bwMode="auto">
          <a:xfrm flipH="1">
            <a:off x="6084168" y="5460887"/>
            <a:ext cx="576064" cy="0"/>
          </a:xfrm>
          <a:prstGeom prst="straightConnector1">
            <a:avLst/>
          </a:prstGeom>
          <a:solidFill>
            <a:schemeClr val="accent2"/>
          </a:solidFill>
          <a:ln w="12700" cap="flat" cmpd="sng" algn="ctr">
            <a:solidFill>
              <a:schemeClr val="tx1"/>
            </a:solidFill>
            <a:prstDash val="solid"/>
            <a:round/>
            <a:headEnd type="none" w="med" len="med"/>
            <a:tailEnd type="triangle"/>
          </a:ln>
          <a:effectLst/>
        </p:spPr>
      </p:cxnSp>
      <p:cxnSp>
        <p:nvCxnSpPr>
          <p:cNvPr id="29" name="직선 화살표 연결선 28"/>
          <p:cNvCxnSpPr/>
          <p:nvPr/>
        </p:nvCxnSpPr>
        <p:spPr bwMode="auto">
          <a:xfrm flipH="1">
            <a:off x="5148064" y="5459992"/>
            <a:ext cx="576064" cy="0"/>
          </a:xfrm>
          <a:prstGeom prst="straightConnector1">
            <a:avLst/>
          </a:prstGeom>
          <a:solidFill>
            <a:schemeClr val="accent2"/>
          </a:solidFill>
          <a:ln w="12700" cap="flat" cmpd="sng" algn="ctr">
            <a:solidFill>
              <a:schemeClr val="tx1"/>
            </a:solidFill>
            <a:prstDash val="solid"/>
            <a:round/>
            <a:headEnd type="none" w="med" len="med"/>
            <a:tailEnd type="triangle"/>
          </a:ln>
          <a:effectLst/>
        </p:spPr>
      </p:cxnSp>
      <p:cxnSp>
        <p:nvCxnSpPr>
          <p:cNvPr id="30" name="직선 화살표 연결선 29"/>
          <p:cNvCxnSpPr/>
          <p:nvPr/>
        </p:nvCxnSpPr>
        <p:spPr bwMode="auto">
          <a:xfrm flipH="1">
            <a:off x="4139952" y="5450453"/>
            <a:ext cx="576064" cy="0"/>
          </a:xfrm>
          <a:prstGeom prst="straightConnector1">
            <a:avLst/>
          </a:prstGeom>
          <a:solidFill>
            <a:schemeClr val="accent2"/>
          </a:solidFill>
          <a:ln w="12700" cap="flat" cmpd="sng" algn="ctr">
            <a:solidFill>
              <a:schemeClr val="tx1"/>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31" name="직사각형 30"/>
              <p:cNvSpPr/>
              <p:nvPr/>
            </p:nvSpPr>
            <p:spPr>
              <a:xfrm>
                <a:off x="6168566" y="5090660"/>
                <a:ext cx="39946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ea typeface="Cambria Math" panose="02040503050406030204" pitchFamily="18" charset="0"/>
                        </a:rPr>
                        <m:t>∆</m:t>
                      </m:r>
                    </m:oMath>
                  </m:oMathPara>
                </a14:m>
                <a:endParaRPr lang="ko-KR" altLang="en-US" dirty="0"/>
              </a:p>
            </p:txBody>
          </p:sp>
        </mc:Choice>
        <mc:Fallback>
          <p:sp>
            <p:nvSpPr>
              <p:cNvPr id="31" name="직사각형 30"/>
              <p:cNvSpPr>
                <a:spLocks noRot="1" noChangeAspect="1" noMove="1" noResize="1" noEditPoints="1" noAdjustHandles="1" noChangeArrowheads="1" noChangeShapeType="1" noTextEdit="1"/>
              </p:cNvSpPr>
              <p:nvPr/>
            </p:nvSpPr>
            <p:spPr>
              <a:xfrm>
                <a:off x="6168566" y="5090660"/>
                <a:ext cx="399468" cy="369332"/>
              </a:xfrm>
              <a:prstGeom prst="rect">
                <a:avLst/>
              </a:prstGeom>
              <a:blipFill rotWithShape="0">
                <a:blip r:embed="rId9"/>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2" name="직사각형 31"/>
              <p:cNvSpPr/>
              <p:nvPr/>
            </p:nvSpPr>
            <p:spPr>
              <a:xfrm>
                <a:off x="5041163" y="5085184"/>
                <a:ext cx="79541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2×</m:t>
                      </m:r>
                      <m:r>
                        <a:rPr lang="en-US" altLang="ko-KR" i="1">
                          <a:latin typeface="Cambria Math" panose="02040503050406030204" pitchFamily="18" charset="0"/>
                          <a:ea typeface="Cambria Math" panose="02040503050406030204" pitchFamily="18" charset="0"/>
                        </a:rPr>
                        <m:t>∆</m:t>
                      </m:r>
                    </m:oMath>
                  </m:oMathPara>
                </a14:m>
                <a:endParaRPr lang="ko-KR" altLang="en-US" dirty="0"/>
              </a:p>
            </p:txBody>
          </p:sp>
        </mc:Choice>
        <mc:Fallback>
          <p:sp>
            <p:nvSpPr>
              <p:cNvPr id="32" name="직사각형 31"/>
              <p:cNvSpPr>
                <a:spLocks noRot="1" noChangeAspect="1" noMove="1" noResize="1" noEditPoints="1" noAdjustHandles="1" noChangeArrowheads="1" noChangeShapeType="1" noTextEdit="1"/>
              </p:cNvSpPr>
              <p:nvPr/>
            </p:nvSpPr>
            <p:spPr>
              <a:xfrm>
                <a:off x="5041163" y="5085184"/>
                <a:ext cx="795411" cy="369332"/>
              </a:xfrm>
              <a:prstGeom prst="rect">
                <a:avLst/>
              </a:prstGeom>
              <a:blipFill rotWithShape="0">
                <a:blip r:embed="rId10"/>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3" name="직사각형 32"/>
              <p:cNvSpPr/>
              <p:nvPr/>
            </p:nvSpPr>
            <p:spPr>
              <a:xfrm>
                <a:off x="4024197" y="5090660"/>
                <a:ext cx="79541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3×</m:t>
                      </m:r>
                      <m:r>
                        <a:rPr lang="en-US" altLang="ko-KR" i="1">
                          <a:latin typeface="Cambria Math" panose="02040503050406030204" pitchFamily="18" charset="0"/>
                          <a:ea typeface="Cambria Math" panose="02040503050406030204" pitchFamily="18" charset="0"/>
                        </a:rPr>
                        <m:t>∆</m:t>
                      </m:r>
                    </m:oMath>
                  </m:oMathPara>
                </a14:m>
                <a:endParaRPr lang="ko-KR" altLang="en-US" dirty="0"/>
              </a:p>
            </p:txBody>
          </p:sp>
        </mc:Choice>
        <mc:Fallback>
          <p:sp>
            <p:nvSpPr>
              <p:cNvPr id="33" name="직사각형 32"/>
              <p:cNvSpPr>
                <a:spLocks noRot="1" noChangeAspect="1" noMove="1" noResize="1" noEditPoints="1" noAdjustHandles="1" noChangeArrowheads="1" noChangeShapeType="1" noTextEdit="1"/>
              </p:cNvSpPr>
              <p:nvPr/>
            </p:nvSpPr>
            <p:spPr>
              <a:xfrm>
                <a:off x="4024197" y="5090660"/>
                <a:ext cx="795411" cy="369332"/>
              </a:xfrm>
              <a:prstGeom prst="rect">
                <a:avLst/>
              </a:prstGeom>
              <a:blipFill rotWithShape="0">
                <a:blip r:embed="rId11"/>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70390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Pass-Through Voltage Tuning</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Mechanism</a:t>
                </a:r>
              </a:p>
              <a:p>
                <a:pPr lvl="1"/>
                <a:r>
                  <a:rPr lang="en-US" altLang="ko-KR" dirty="0" smtClean="0"/>
                  <a:t>Phase 2 : Apply the new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ko-KR" altLang="en-US" dirty="0" smtClean="0"/>
                  <a:t> </a:t>
                </a:r>
                <a:r>
                  <a:rPr lang="en-US" altLang="ko-KR" dirty="0" smtClean="0"/>
                  <a:t>to all </a:t>
                </a:r>
                <a:r>
                  <a:rPr lang="en-US" altLang="ko-KR" dirty="0" err="1" smtClean="0"/>
                  <a:t>wordlines</a:t>
                </a:r>
                <a:r>
                  <a:rPr lang="en-US" altLang="ko-KR" dirty="0" smtClean="0"/>
                  <a:t> in the block.</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cxnSp>
        <p:nvCxnSpPr>
          <p:cNvPr id="4" name="직선 연결선 3"/>
          <p:cNvCxnSpPr/>
          <p:nvPr/>
        </p:nvCxnSpPr>
        <p:spPr bwMode="auto">
          <a:xfrm>
            <a:off x="1438024" y="2998067"/>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5" name="직선 연결선 4"/>
          <p:cNvCxnSpPr/>
          <p:nvPr/>
        </p:nvCxnSpPr>
        <p:spPr bwMode="auto">
          <a:xfrm>
            <a:off x="1438024" y="3561784"/>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6" name="직선 연결선 5"/>
          <p:cNvCxnSpPr/>
          <p:nvPr/>
        </p:nvCxnSpPr>
        <p:spPr bwMode="auto">
          <a:xfrm>
            <a:off x="1438024" y="4139028"/>
            <a:ext cx="2808312" cy="0"/>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7" name="직선 연결선 6"/>
          <p:cNvCxnSpPr/>
          <p:nvPr/>
        </p:nvCxnSpPr>
        <p:spPr bwMode="auto">
          <a:xfrm>
            <a:off x="1942080" y="2422003"/>
            <a:ext cx="0" cy="2329093"/>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8" name="직선 연결선 7"/>
          <p:cNvCxnSpPr/>
          <p:nvPr/>
        </p:nvCxnSpPr>
        <p:spPr bwMode="auto">
          <a:xfrm>
            <a:off x="2518144" y="2422003"/>
            <a:ext cx="0" cy="2329093"/>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9" name="직선 연결선 8"/>
          <p:cNvCxnSpPr/>
          <p:nvPr/>
        </p:nvCxnSpPr>
        <p:spPr bwMode="auto">
          <a:xfrm>
            <a:off x="3094208" y="2422003"/>
            <a:ext cx="0" cy="2329093"/>
          </a:xfrm>
          <a:prstGeom prst="line">
            <a:avLst/>
          </a:prstGeom>
          <a:solidFill>
            <a:schemeClr val="accent2"/>
          </a:solidFill>
          <a:ln w="12700" cap="flat" cmpd="sng" algn="ctr">
            <a:solidFill>
              <a:schemeClr val="tx1"/>
            </a:solidFill>
            <a:prstDash val="solid"/>
            <a:round/>
            <a:headEnd type="none" w="med" len="med"/>
            <a:tailEnd type="none"/>
          </a:ln>
          <a:effectLst/>
        </p:spPr>
      </p:cxnSp>
      <p:cxnSp>
        <p:nvCxnSpPr>
          <p:cNvPr id="10" name="직선 연결선 9"/>
          <p:cNvCxnSpPr/>
          <p:nvPr/>
        </p:nvCxnSpPr>
        <p:spPr bwMode="auto">
          <a:xfrm>
            <a:off x="3670272" y="2422003"/>
            <a:ext cx="0" cy="2329093"/>
          </a:xfrm>
          <a:prstGeom prst="line">
            <a:avLst/>
          </a:prstGeom>
          <a:solidFill>
            <a:schemeClr val="accent2"/>
          </a:solidFill>
          <a:ln w="12700" cap="flat" cmpd="sng" algn="ctr">
            <a:solidFill>
              <a:schemeClr val="tx1"/>
            </a:solidFill>
            <a:prstDash val="solid"/>
            <a:round/>
            <a:headEnd type="none" w="med" len="med"/>
            <a:tailEnd type="none"/>
          </a:ln>
          <a:effectLst/>
        </p:spPr>
      </p:cxnSp>
      <p:sp>
        <p:nvSpPr>
          <p:cNvPr id="11" name="타원 10"/>
          <p:cNvSpPr/>
          <p:nvPr/>
        </p:nvSpPr>
        <p:spPr bwMode="auto">
          <a:xfrm>
            <a:off x="1685651" y="2743593"/>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2" name="타원 11"/>
          <p:cNvSpPr/>
          <p:nvPr/>
        </p:nvSpPr>
        <p:spPr bwMode="auto">
          <a:xfrm>
            <a:off x="2266115" y="2743593"/>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3" name="타원 12"/>
          <p:cNvSpPr/>
          <p:nvPr/>
        </p:nvSpPr>
        <p:spPr bwMode="auto">
          <a:xfrm>
            <a:off x="2842180" y="2743593"/>
            <a:ext cx="504056" cy="504056"/>
          </a:xfrm>
          <a:prstGeom prst="ellipse">
            <a:avLst/>
          </a:prstGeom>
          <a:pattFill prst="ltUpDiag">
            <a:fgClr>
              <a:schemeClr val="accent1"/>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4" name="타원 13"/>
          <p:cNvSpPr/>
          <p:nvPr/>
        </p:nvSpPr>
        <p:spPr bwMode="auto">
          <a:xfrm>
            <a:off x="3418244" y="2743593"/>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5" name="타원 14"/>
          <p:cNvSpPr/>
          <p:nvPr/>
        </p:nvSpPr>
        <p:spPr bwMode="auto">
          <a:xfrm>
            <a:off x="1685651" y="3309756"/>
            <a:ext cx="504056" cy="504056"/>
          </a:xfrm>
          <a:prstGeom prst="ellipse">
            <a:avLst/>
          </a:prstGeom>
          <a:pattFill prst="ltUpDiag">
            <a:fgClr>
              <a:schemeClr val="accent1"/>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6" name="타원 15"/>
          <p:cNvSpPr/>
          <p:nvPr/>
        </p:nvSpPr>
        <p:spPr bwMode="auto">
          <a:xfrm>
            <a:off x="1679689" y="38870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7" name="타원 16"/>
          <p:cNvSpPr/>
          <p:nvPr/>
        </p:nvSpPr>
        <p:spPr bwMode="auto">
          <a:xfrm>
            <a:off x="2266115" y="3309756"/>
            <a:ext cx="504056" cy="504056"/>
          </a:xfrm>
          <a:prstGeom prst="ellipse">
            <a:avLst/>
          </a:prstGeom>
          <a:pattFill prst="ltUpDiag">
            <a:fgClr>
              <a:schemeClr val="accent1"/>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8" name="타원 17"/>
          <p:cNvSpPr/>
          <p:nvPr/>
        </p:nvSpPr>
        <p:spPr bwMode="auto">
          <a:xfrm>
            <a:off x="2842180" y="3309756"/>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19" name="타원 18"/>
          <p:cNvSpPr/>
          <p:nvPr/>
        </p:nvSpPr>
        <p:spPr bwMode="auto">
          <a:xfrm>
            <a:off x="3418244" y="3309756"/>
            <a:ext cx="504056" cy="504056"/>
          </a:xfrm>
          <a:prstGeom prst="ellipse">
            <a:avLst/>
          </a:prstGeom>
          <a:pattFill prst="ltUpDiag">
            <a:fgClr>
              <a:schemeClr val="accent1"/>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0" name="타원 19"/>
          <p:cNvSpPr/>
          <p:nvPr/>
        </p:nvSpPr>
        <p:spPr bwMode="auto">
          <a:xfrm>
            <a:off x="2266115" y="3887000"/>
            <a:ext cx="504056" cy="504056"/>
          </a:xfrm>
          <a:prstGeom prst="ellipse">
            <a:avLst/>
          </a:prstGeom>
          <a:pattFill prst="ltUpDiag">
            <a:fgClr>
              <a:schemeClr val="accent1"/>
            </a:fgClr>
            <a:bgClr>
              <a:schemeClr val="bg1"/>
            </a:bgClr>
          </a:patt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lang="en-US" altLang="ko-KR" dirty="0">
                <a:latin typeface="굴림" pitchFamily="50" charset="-127"/>
                <a:ea typeface="굴림" pitchFamily="50" charset="-127"/>
              </a:rPr>
              <a:t>0</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1" name="타원 20"/>
          <p:cNvSpPr/>
          <p:nvPr/>
        </p:nvSpPr>
        <p:spPr bwMode="auto">
          <a:xfrm>
            <a:off x="2842180" y="38870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2" name="타원 21"/>
          <p:cNvSpPr/>
          <p:nvPr/>
        </p:nvSpPr>
        <p:spPr bwMode="auto">
          <a:xfrm>
            <a:off x="3418244" y="3887000"/>
            <a:ext cx="504056" cy="5040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23" name="TextBox 22"/>
          <p:cNvSpPr txBox="1"/>
          <p:nvPr/>
        </p:nvSpPr>
        <p:spPr>
          <a:xfrm>
            <a:off x="1691383" y="2135344"/>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BL1</a:t>
            </a:r>
            <a:endParaRPr lang="ko-KR" altLang="en-US" sz="1200" dirty="0" smtClean="0">
              <a:solidFill>
                <a:srgbClr val="FF0000"/>
              </a:solidFill>
              <a:latin typeface="+mn-lt"/>
            </a:endParaRPr>
          </a:p>
        </p:txBody>
      </p:sp>
      <p:sp>
        <p:nvSpPr>
          <p:cNvPr id="24" name="TextBox 23"/>
          <p:cNvSpPr txBox="1"/>
          <p:nvPr/>
        </p:nvSpPr>
        <p:spPr>
          <a:xfrm>
            <a:off x="2285826" y="2138022"/>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BL2</a:t>
            </a:r>
            <a:endParaRPr lang="ko-KR" altLang="en-US" sz="1200" dirty="0" smtClean="0">
              <a:solidFill>
                <a:srgbClr val="FF0000"/>
              </a:solidFill>
              <a:latin typeface="+mn-lt"/>
            </a:endParaRPr>
          </a:p>
        </p:txBody>
      </p:sp>
      <p:sp>
        <p:nvSpPr>
          <p:cNvPr id="25" name="TextBox 24"/>
          <p:cNvSpPr txBox="1"/>
          <p:nvPr/>
        </p:nvSpPr>
        <p:spPr>
          <a:xfrm>
            <a:off x="2850554" y="2140535"/>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BL3</a:t>
            </a:r>
            <a:endParaRPr lang="ko-KR" altLang="en-US" sz="1200" dirty="0" smtClean="0">
              <a:solidFill>
                <a:srgbClr val="FF0000"/>
              </a:solidFill>
              <a:latin typeface="+mn-lt"/>
            </a:endParaRPr>
          </a:p>
        </p:txBody>
      </p:sp>
      <p:sp>
        <p:nvSpPr>
          <p:cNvPr id="26" name="TextBox 25"/>
          <p:cNvSpPr txBox="1"/>
          <p:nvPr/>
        </p:nvSpPr>
        <p:spPr>
          <a:xfrm>
            <a:off x="3425937" y="2139487"/>
            <a:ext cx="484345" cy="276999"/>
          </a:xfrm>
          <a:prstGeom prst="rect">
            <a:avLst/>
          </a:prstGeom>
          <a:noFill/>
        </p:spPr>
        <p:txBody>
          <a:bodyPr wrap="square" rtlCol="0">
            <a:spAutoFit/>
          </a:bodyPr>
          <a:lstStyle/>
          <a:p>
            <a:pPr algn="ctr"/>
            <a:r>
              <a:rPr lang="en-US" altLang="ko-KR" sz="1200" dirty="0" smtClean="0">
                <a:solidFill>
                  <a:srgbClr val="FF0000"/>
                </a:solidFill>
                <a:latin typeface="+mn-lt"/>
              </a:rPr>
              <a:t>BL4</a:t>
            </a:r>
            <a:endParaRPr lang="ko-KR" altLang="en-US" sz="1200" dirty="0" smtClean="0">
              <a:solidFill>
                <a:srgbClr val="FF0000"/>
              </a:solidFill>
              <a:latin typeface="+mn-lt"/>
            </a:endParaRPr>
          </a:p>
        </p:txBody>
      </p:sp>
      <p:sp>
        <p:nvSpPr>
          <p:cNvPr id="27" name="TextBox 26"/>
          <p:cNvSpPr txBox="1"/>
          <p:nvPr/>
        </p:nvSpPr>
        <p:spPr>
          <a:xfrm>
            <a:off x="640483" y="2846041"/>
            <a:ext cx="801719" cy="276999"/>
          </a:xfrm>
          <a:prstGeom prst="rect">
            <a:avLst/>
          </a:prstGeom>
          <a:noFill/>
        </p:spPr>
        <p:txBody>
          <a:bodyPr wrap="square" rtlCol="0">
            <a:spAutoFit/>
          </a:bodyPr>
          <a:lstStyle/>
          <a:p>
            <a:pPr algn="ctr"/>
            <a:r>
              <a:rPr lang="en-US" altLang="ko-KR" sz="1200" dirty="0" smtClean="0">
                <a:solidFill>
                  <a:srgbClr val="FF0000"/>
                </a:solidFill>
                <a:latin typeface="+mn-lt"/>
              </a:rPr>
              <a:t>WL</a:t>
            </a:r>
            <a:endParaRPr lang="ko-KR" altLang="en-US" sz="1200" dirty="0" smtClean="0">
              <a:solidFill>
                <a:srgbClr val="FF0000"/>
              </a:solidFill>
              <a:latin typeface="+mn-lt"/>
            </a:endParaRPr>
          </a:p>
        </p:txBody>
      </p:sp>
      <p:sp>
        <p:nvSpPr>
          <p:cNvPr id="28" name="TextBox 27"/>
          <p:cNvSpPr txBox="1"/>
          <p:nvPr/>
        </p:nvSpPr>
        <p:spPr>
          <a:xfrm>
            <a:off x="579064" y="3398972"/>
            <a:ext cx="908678" cy="276999"/>
          </a:xfrm>
          <a:prstGeom prst="rect">
            <a:avLst/>
          </a:prstGeom>
          <a:noFill/>
        </p:spPr>
        <p:txBody>
          <a:bodyPr wrap="square" rtlCol="0">
            <a:spAutoFit/>
          </a:bodyPr>
          <a:lstStyle/>
          <a:p>
            <a:pPr algn="ctr"/>
            <a:r>
              <a:rPr lang="en-US" altLang="ko-KR" sz="1200" dirty="0" smtClean="0">
                <a:solidFill>
                  <a:srgbClr val="FF0000"/>
                </a:solidFill>
                <a:latin typeface="+mn-lt"/>
              </a:rPr>
              <a:t>WL</a:t>
            </a:r>
            <a:endParaRPr lang="ko-KR" altLang="en-US" sz="1200" dirty="0" smtClean="0">
              <a:solidFill>
                <a:srgbClr val="FF0000"/>
              </a:solidFill>
              <a:latin typeface="+mn-lt"/>
            </a:endParaRPr>
          </a:p>
        </p:txBody>
      </p:sp>
      <p:sp>
        <p:nvSpPr>
          <p:cNvPr id="29" name="TextBox 28"/>
          <p:cNvSpPr txBox="1"/>
          <p:nvPr/>
        </p:nvSpPr>
        <p:spPr>
          <a:xfrm>
            <a:off x="640483" y="3980553"/>
            <a:ext cx="801719" cy="276999"/>
          </a:xfrm>
          <a:prstGeom prst="rect">
            <a:avLst/>
          </a:prstGeom>
          <a:noFill/>
        </p:spPr>
        <p:txBody>
          <a:bodyPr wrap="square" rtlCol="0">
            <a:spAutoFit/>
          </a:bodyPr>
          <a:lstStyle/>
          <a:p>
            <a:pPr algn="ctr"/>
            <a:r>
              <a:rPr lang="en-US" altLang="ko-KR" sz="1200" dirty="0" smtClean="0">
                <a:solidFill>
                  <a:srgbClr val="FF0000"/>
                </a:solidFill>
                <a:latin typeface="+mn-lt"/>
              </a:rPr>
              <a:t>WL</a:t>
            </a:r>
            <a:endParaRPr lang="ko-KR" altLang="en-US" sz="1200" dirty="0" smtClean="0">
              <a:solidFill>
                <a:srgbClr val="FF0000"/>
              </a:solidFill>
              <a:latin typeface="+mn-lt"/>
            </a:endParaRPr>
          </a:p>
        </p:txBody>
      </p:sp>
      <p:sp>
        <p:nvSpPr>
          <p:cNvPr id="34" name="TextBox 33"/>
          <p:cNvSpPr txBox="1"/>
          <p:nvPr/>
        </p:nvSpPr>
        <p:spPr>
          <a:xfrm>
            <a:off x="1043608" y="4941168"/>
            <a:ext cx="3204633" cy="276999"/>
          </a:xfrm>
          <a:prstGeom prst="rect">
            <a:avLst/>
          </a:prstGeom>
          <a:noFill/>
          <a:ln w="15875">
            <a:solidFill>
              <a:srgbClr val="FF0000"/>
            </a:solidFill>
          </a:ln>
        </p:spPr>
        <p:txBody>
          <a:bodyPr wrap="square" rtlCol="0">
            <a:spAutoFit/>
          </a:bodyPr>
          <a:lstStyle/>
          <a:p>
            <a:pPr algn="ctr"/>
            <a:r>
              <a:rPr lang="en-US" altLang="ko-KR" sz="1200" dirty="0" smtClean="0">
                <a:solidFill>
                  <a:srgbClr val="FF0000"/>
                </a:solidFill>
                <a:latin typeface="+mn-lt"/>
              </a:rPr>
              <a:t>Count the number of 0’s read from the page</a:t>
            </a:r>
            <a:endParaRPr lang="ko-KR" altLang="en-US" sz="1200" dirty="0" smtClean="0">
              <a:solidFill>
                <a:srgbClr val="FF0000"/>
              </a:solidFill>
              <a:latin typeface="+mn-lt"/>
            </a:endParaRPr>
          </a:p>
        </p:txBody>
      </p:sp>
      <mc:AlternateContent xmlns:mc="http://schemas.openxmlformats.org/markup-compatibility/2006">
        <mc:Choice xmlns:a14="http://schemas.microsoft.com/office/drawing/2010/main" Requires="a14">
          <p:sp>
            <p:nvSpPr>
              <p:cNvPr id="35" name="TextBox 34"/>
              <p:cNvSpPr txBox="1"/>
              <p:nvPr/>
            </p:nvSpPr>
            <p:spPr>
              <a:xfrm>
                <a:off x="5589755" y="2273843"/>
                <a:ext cx="2245895" cy="276999"/>
              </a:xfrm>
              <a:prstGeom prst="rect">
                <a:avLst/>
              </a:prstGeom>
              <a:noFill/>
              <a:ln w="15875">
                <a:solidFill>
                  <a:srgbClr val="FF0000"/>
                </a:solidFill>
              </a:ln>
            </p:spPr>
            <p:txBody>
              <a:bodyPr wrap="square" rtlCol="0">
                <a:spAutoFit/>
              </a:bodyPr>
              <a:lstStyle/>
              <a:p>
                <a:pPr algn="ctr"/>
                <a:r>
                  <a:rPr lang="en-US" altLang="ko-KR" sz="1200" dirty="0" smtClean="0">
                    <a:solidFill>
                      <a:srgbClr val="FF0000"/>
                    </a:solidFill>
                    <a:latin typeface="+mn-lt"/>
                  </a:rPr>
                  <a:t>Case</a:t>
                </a:r>
                <a:r>
                  <a:rPr lang="en-US" altLang="ko-KR" sz="1200" dirty="0" smtClean="0">
                    <a:solidFill>
                      <a:srgbClr val="FF0000"/>
                    </a:solidFill>
                    <a:latin typeface="+mn-lt"/>
                  </a:rPr>
                  <a:t> 1) </a:t>
                </a:r>
                <a14:m>
                  <m:oMath xmlns:m="http://schemas.openxmlformats.org/officeDocument/2006/math">
                    <m:r>
                      <a:rPr lang="en-US" altLang="ko-KR" sz="1200" b="0" i="1" smtClean="0">
                        <a:solidFill>
                          <a:srgbClr val="FF0000"/>
                        </a:solidFill>
                        <a:latin typeface="Cambria Math" panose="02040503050406030204" pitchFamily="18" charset="0"/>
                      </a:rPr>
                      <m:t>𝑁</m:t>
                    </m:r>
                    <m:r>
                      <a:rPr lang="en-US" altLang="ko-KR" sz="1200" b="0" i="1" smtClean="0">
                        <a:solidFill>
                          <a:srgbClr val="FF0000"/>
                        </a:solidFill>
                        <a:latin typeface="Cambria Math" panose="02040503050406030204" pitchFamily="18" charset="0"/>
                      </a:rPr>
                      <m:t>≤</m:t>
                    </m:r>
                    <m:r>
                      <a:rPr lang="en-US" altLang="ko-KR" sz="1200" b="0" i="1" smtClean="0">
                        <a:solidFill>
                          <a:srgbClr val="FF0000"/>
                        </a:solidFill>
                        <a:latin typeface="Cambria Math" panose="02040503050406030204" pitchFamily="18" charset="0"/>
                      </a:rPr>
                      <m:t>𝑀</m:t>
                    </m:r>
                  </m:oMath>
                </a14:m>
                <a:endParaRPr lang="ko-KR" altLang="en-US" sz="1200" dirty="0" smtClean="0">
                  <a:solidFill>
                    <a:srgbClr val="FF0000"/>
                  </a:solidFill>
                  <a:latin typeface="+mn-lt"/>
                </a:endParaRPr>
              </a:p>
            </p:txBody>
          </p:sp>
        </mc:Choice>
        <mc:Fallback>
          <p:sp>
            <p:nvSpPr>
              <p:cNvPr id="35" name="TextBox 34"/>
              <p:cNvSpPr txBox="1">
                <a:spLocks noRot="1" noChangeAspect="1" noMove="1" noResize="1" noEditPoints="1" noAdjustHandles="1" noChangeArrowheads="1" noChangeShapeType="1" noTextEdit="1"/>
              </p:cNvSpPr>
              <p:nvPr/>
            </p:nvSpPr>
            <p:spPr>
              <a:xfrm>
                <a:off x="5589755" y="2273843"/>
                <a:ext cx="2245895" cy="276999"/>
              </a:xfrm>
              <a:prstGeom prst="rect">
                <a:avLst/>
              </a:prstGeom>
              <a:blipFill rotWithShape="0">
                <a:blip r:embed="rId3"/>
                <a:stretch>
                  <a:fillRect b="-10417"/>
                </a:stretch>
              </a:blipFill>
              <a:ln w="15875">
                <a:solidFill>
                  <a:srgbClr val="FF0000"/>
                </a:solidFill>
              </a:ln>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5601774" y="4177085"/>
                <a:ext cx="2233876" cy="276999"/>
              </a:xfrm>
              <a:prstGeom prst="rect">
                <a:avLst/>
              </a:prstGeom>
              <a:noFill/>
              <a:ln w="15875">
                <a:solidFill>
                  <a:srgbClr val="FF0000"/>
                </a:solidFill>
              </a:ln>
            </p:spPr>
            <p:txBody>
              <a:bodyPr wrap="square" rtlCol="0">
                <a:spAutoFit/>
              </a:bodyPr>
              <a:lstStyle/>
              <a:p>
                <a:pPr algn="ctr"/>
                <a:r>
                  <a:rPr lang="en-US" altLang="ko-KR" sz="1200" dirty="0" smtClean="0">
                    <a:solidFill>
                      <a:srgbClr val="FF0000"/>
                    </a:solidFill>
                    <a:latin typeface="+mn-lt"/>
                  </a:rPr>
                  <a:t>Case</a:t>
                </a:r>
                <a:r>
                  <a:rPr lang="en-US" altLang="ko-KR" sz="1200" dirty="0" smtClean="0">
                    <a:solidFill>
                      <a:srgbClr val="FF0000"/>
                    </a:solidFill>
                    <a:latin typeface="+mn-lt"/>
                  </a:rPr>
                  <a:t> 2) </a:t>
                </a:r>
                <a14:m>
                  <m:oMath xmlns:m="http://schemas.openxmlformats.org/officeDocument/2006/math">
                    <m:r>
                      <a:rPr lang="en-US" altLang="ko-KR" sz="1200" b="0" i="1" smtClean="0">
                        <a:solidFill>
                          <a:srgbClr val="FF0000"/>
                        </a:solidFill>
                        <a:latin typeface="Cambria Math" panose="02040503050406030204" pitchFamily="18" charset="0"/>
                      </a:rPr>
                      <m:t>𝑁</m:t>
                    </m:r>
                    <m:r>
                      <a:rPr lang="en-US" altLang="ko-KR" sz="1200" b="0" i="1" smtClean="0">
                        <a:solidFill>
                          <a:srgbClr val="FF0000"/>
                        </a:solidFill>
                        <a:latin typeface="Cambria Math" panose="02040503050406030204" pitchFamily="18" charset="0"/>
                      </a:rPr>
                      <m:t>&gt;</m:t>
                    </m:r>
                    <m:r>
                      <a:rPr lang="en-US" altLang="ko-KR" sz="1200" b="0" i="1" smtClean="0">
                        <a:solidFill>
                          <a:srgbClr val="FF0000"/>
                        </a:solidFill>
                        <a:latin typeface="Cambria Math" panose="02040503050406030204" pitchFamily="18" charset="0"/>
                      </a:rPr>
                      <m:t>𝑀</m:t>
                    </m:r>
                  </m:oMath>
                </a14:m>
                <a:endParaRPr lang="ko-KR" altLang="en-US" sz="1200" dirty="0" smtClean="0">
                  <a:solidFill>
                    <a:srgbClr val="FF0000"/>
                  </a:solidFill>
                  <a:latin typeface="+mn-lt"/>
                </a:endParaRPr>
              </a:p>
            </p:txBody>
          </p:sp>
        </mc:Choice>
        <mc:Fallback>
          <p:sp>
            <p:nvSpPr>
              <p:cNvPr id="36" name="TextBox 35"/>
              <p:cNvSpPr txBox="1">
                <a:spLocks noRot="1" noChangeAspect="1" noMove="1" noResize="1" noEditPoints="1" noAdjustHandles="1" noChangeArrowheads="1" noChangeShapeType="1" noTextEdit="1"/>
              </p:cNvSpPr>
              <p:nvPr/>
            </p:nvSpPr>
            <p:spPr>
              <a:xfrm>
                <a:off x="5601774" y="4177085"/>
                <a:ext cx="2233876" cy="276999"/>
              </a:xfrm>
              <a:prstGeom prst="rect">
                <a:avLst/>
              </a:prstGeom>
              <a:blipFill rotWithShape="0">
                <a:blip r:embed="rId4"/>
                <a:stretch>
                  <a:fillRect b="-8163"/>
                </a:stretch>
              </a:blipFill>
              <a:ln w="15875">
                <a:solidFill>
                  <a:srgbClr val="FF0000"/>
                </a:solidFill>
              </a:ln>
            </p:spPr>
            <p:txBody>
              <a:bodyPr/>
              <a:lstStyle/>
              <a:p>
                <a:r>
                  <a:rPr lang="ko-KR" altLang="en-US">
                    <a:noFill/>
                  </a:rPr>
                  <a:t> </a:t>
                </a:r>
              </a:p>
            </p:txBody>
          </p:sp>
        </mc:Fallback>
      </mc:AlternateContent>
      <p:sp>
        <p:nvSpPr>
          <p:cNvPr id="38" name="직사각형 37"/>
          <p:cNvSpPr/>
          <p:nvPr/>
        </p:nvSpPr>
        <p:spPr bwMode="auto">
          <a:xfrm>
            <a:off x="5598202" y="2860048"/>
            <a:ext cx="2232248" cy="607011"/>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mn-lt"/>
                <a:ea typeface="굴림" pitchFamily="50" charset="-127"/>
              </a:rPr>
              <a:t>Go to ‘Phase 1’</a:t>
            </a:r>
            <a:endParaRPr kumimoji="1" lang="ko-KR" altLang="en-US" sz="1800" b="0" i="0" u="none" strike="noStrike" cap="none" normalizeH="0" baseline="0" dirty="0" smtClean="0">
              <a:ln>
                <a:noFill/>
              </a:ln>
              <a:solidFill>
                <a:schemeClr val="tx1"/>
              </a:solidFill>
              <a:effectLst/>
              <a:latin typeface="+mn-lt"/>
              <a:ea typeface="굴림" pitchFamily="50" charset="-127"/>
            </a:endParaRPr>
          </a:p>
        </p:txBody>
      </p:sp>
      <p:sp>
        <p:nvSpPr>
          <p:cNvPr id="39" name="직사각형 38"/>
          <p:cNvSpPr/>
          <p:nvPr/>
        </p:nvSpPr>
        <p:spPr bwMode="auto">
          <a:xfrm>
            <a:off x="5602008" y="4763290"/>
            <a:ext cx="2232248" cy="607011"/>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mn-lt"/>
                <a:ea typeface="굴림" pitchFamily="50" charset="-127"/>
              </a:rPr>
              <a:t>Go to ‘Phase 3’</a:t>
            </a:r>
            <a:endParaRPr kumimoji="1" lang="ko-KR" altLang="en-US" sz="1800" b="0" i="0" u="none" strike="noStrike" cap="none" normalizeH="0" baseline="0" dirty="0" smtClean="0">
              <a:ln>
                <a:noFill/>
              </a:ln>
              <a:solidFill>
                <a:schemeClr val="tx1"/>
              </a:solidFill>
              <a:effectLst/>
              <a:latin typeface="+mn-lt"/>
              <a:ea typeface="굴림" pitchFamily="50" charset="-127"/>
            </a:endParaRPr>
          </a:p>
        </p:txBody>
      </p:sp>
      <p:cxnSp>
        <p:nvCxnSpPr>
          <p:cNvPr id="41" name="직선 화살표 연결선 40"/>
          <p:cNvCxnSpPr>
            <a:stCxn id="35" idx="2"/>
            <a:endCxn id="38" idx="0"/>
          </p:cNvCxnSpPr>
          <p:nvPr/>
        </p:nvCxnSpPr>
        <p:spPr bwMode="auto">
          <a:xfrm>
            <a:off x="6712703" y="2550842"/>
            <a:ext cx="1623" cy="309206"/>
          </a:xfrm>
          <a:prstGeom prst="straightConnector1">
            <a:avLst/>
          </a:prstGeom>
          <a:solidFill>
            <a:schemeClr val="accent2"/>
          </a:solidFill>
          <a:ln w="22225" cap="flat" cmpd="sng" algn="ctr">
            <a:solidFill>
              <a:schemeClr val="tx1"/>
            </a:solidFill>
            <a:prstDash val="solid"/>
            <a:round/>
            <a:headEnd type="none" w="med" len="med"/>
            <a:tailEnd type="triangle" w="lg" len="lg"/>
          </a:ln>
          <a:effectLst/>
        </p:spPr>
      </p:cxnSp>
      <p:cxnSp>
        <p:nvCxnSpPr>
          <p:cNvPr id="44" name="직선 화살표 연결선 43"/>
          <p:cNvCxnSpPr>
            <a:stCxn id="36" idx="2"/>
            <a:endCxn id="39" idx="0"/>
          </p:cNvCxnSpPr>
          <p:nvPr/>
        </p:nvCxnSpPr>
        <p:spPr bwMode="auto">
          <a:xfrm flipH="1">
            <a:off x="6718132" y="4454084"/>
            <a:ext cx="580" cy="309206"/>
          </a:xfrm>
          <a:prstGeom prst="straightConnector1">
            <a:avLst/>
          </a:prstGeom>
          <a:solidFill>
            <a:schemeClr val="accent2"/>
          </a:solidFill>
          <a:ln w="22225"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2411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5" name="내용 개체 틀 4"/>
          <p:cNvSpPr>
            <a:spLocks noGrp="1"/>
          </p:cNvSpPr>
          <p:nvPr>
            <p:ph idx="1"/>
          </p:nvPr>
        </p:nvSpPr>
        <p:spPr/>
        <p:txBody>
          <a:bodyPr/>
          <a:lstStyle/>
          <a:p>
            <a:r>
              <a:rPr lang="en-US" altLang="ko-KR" dirty="0" smtClean="0"/>
              <a:t>Read disturb error is related on the difference between read voltage to selected word line </a:t>
            </a:r>
            <a:r>
              <a:rPr lang="en-US" altLang="ko-KR" dirty="0"/>
              <a:t>and other masked </a:t>
            </a:r>
            <a:r>
              <a:rPr lang="en-US" altLang="ko-KR" dirty="0" smtClean="0"/>
              <a:t>word </a:t>
            </a:r>
            <a:r>
              <a:rPr lang="en-US" altLang="ko-KR" dirty="0" smtClean="0"/>
              <a:t>lines.</a:t>
            </a:r>
          </a:p>
          <a:p>
            <a:endParaRPr lang="en-US" altLang="ko-KR" dirty="0" smtClean="0"/>
          </a:p>
          <a:p>
            <a:r>
              <a:rPr lang="en-US" altLang="ko-KR" dirty="0" smtClean="0"/>
              <a:t>The value of LSB, MSB can be set in same bit line and it saves to LSB, MSB buffer.</a:t>
            </a:r>
            <a:endParaRPr lang="en-US" altLang="ko-KR" dirty="0"/>
          </a:p>
          <a:p>
            <a:endParaRPr lang="en-US" altLang="ko-KR" dirty="0"/>
          </a:p>
          <a:p>
            <a:r>
              <a:rPr lang="en-US" altLang="ko-KR" dirty="0"/>
              <a:t>In same block, the values of specific voltage to bit line can occur error to read the LSB, MSB pages</a:t>
            </a:r>
            <a:r>
              <a:rPr lang="en-US" altLang="ko-KR" dirty="0" smtClean="0"/>
              <a:t>.</a:t>
            </a:r>
          </a:p>
          <a:p>
            <a:endParaRPr lang="en-US" altLang="ko-KR" dirty="0"/>
          </a:p>
          <a:p>
            <a:r>
              <a:rPr lang="en-US" altLang="ko-KR" dirty="0" smtClean="0"/>
              <a:t>Pass-though voltage on flash cell </a:t>
            </a:r>
            <a:r>
              <a:rPr lang="en-US" altLang="ko-KR" dirty="0" smtClean="0"/>
              <a:t>in masked word lines is same and changing about voltage can affect to read values of cells.</a:t>
            </a:r>
            <a:endParaRPr lang="en-US" altLang="ko-KR" dirty="0" smtClean="0"/>
          </a:p>
        </p:txBody>
      </p:sp>
    </p:spTree>
    <p:extLst>
      <p:ext uri="{BB962C8B-B14F-4D97-AF65-F5344CB8AC3E}">
        <p14:creationId xmlns:p14="http://schemas.microsoft.com/office/powerpoint/2010/main" val="203489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Pass-Through Voltage Tuning</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Mechanism</a:t>
                </a:r>
              </a:p>
              <a:p>
                <a:pPr lvl="1"/>
                <a:r>
                  <a:rPr lang="en-US" altLang="ko-KR" dirty="0" smtClean="0"/>
                  <a:t>Phase 3 : Increase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ko-KR" altLang="en-US" dirty="0"/>
                  <a:t> </a:t>
                </a:r>
                <a:r>
                  <a:rPr lang="en-US" altLang="ko-KR" dirty="0"/>
                  <a:t>to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r>
                      <a:rPr lang="en-US" altLang="ko-KR" b="0" i="1" smtClean="0">
                        <a:latin typeface="Cambria Math" panose="02040503050406030204" pitchFamily="18" charset="0"/>
                      </a:rPr>
                      <m:t>+</m:t>
                    </m:r>
                    <m:r>
                      <a:rPr lang="en-US" altLang="ko-KR" i="1">
                        <a:latin typeface="Cambria Math" panose="02040503050406030204" pitchFamily="18" charset="0"/>
                        <a:ea typeface="Cambria Math" panose="02040503050406030204" pitchFamily="18" charset="0"/>
                      </a:rPr>
                      <m:t>∆</m:t>
                    </m:r>
                  </m:oMath>
                </a14:m>
                <a:r>
                  <a:rPr lang="en-US" altLang="ko-KR" dirty="0" smtClean="0"/>
                  <a:t>, and verify that the introduced read errors can be corrected by ECC.</a:t>
                </a:r>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p>
              <a:p>
                <a:pPr lvl="1"/>
                <a:r>
                  <a:rPr lang="en-US" altLang="ko-KR" dirty="0"/>
                  <a:t>Fallback Mechanism</a:t>
                </a:r>
              </a:p>
              <a:p>
                <a:pPr lvl="2"/>
                <a:r>
                  <a:rPr lang="en-US" altLang="ko-KR" dirty="0"/>
                  <a:t>If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a14:m>
                <a:r>
                  <a:rPr lang="en-US" altLang="ko-KR" dirty="0"/>
                  <a:t> exceeds the reserved margin of ECC, then it just set to default pass-through voltage.</a:t>
                </a:r>
                <a:endParaRPr lang="en-US" altLang="ko-KR" dirty="0"/>
              </a:p>
              <a:p>
                <a:pPr lvl="1"/>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b="-1404"/>
                </a:stretch>
              </a:blipFill>
            </p:spPr>
            <p:txBody>
              <a:bodyPr/>
              <a:lstStyle/>
              <a:p>
                <a:r>
                  <a:rPr lang="ko-KR" altLang="en-US">
                    <a:noFill/>
                  </a:rPr>
                  <a:t> </a:t>
                </a:r>
              </a:p>
            </p:txBody>
          </p:sp>
        </mc:Fallback>
      </mc:AlternateContent>
      <p:cxnSp>
        <p:nvCxnSpPr>
          <p:cNvPr id="4" name="직선 화살표 연결선 3"/>
          <p:cNvCxnSpPr/>
          <p:nvPr/>
        </p:nvCxnSpPr>
        <p:spPr bwMode="auto">
          <a:xfrm>
            <a:off x="1930910" y="3756975"/>
            <a:ext cx="5040560" cy="0"/>
          </a:xfrm>
          <a:prstGeom prst="straightConnector1">
            <a:avLst/>
          </a:prstGeom>
          <a:solidFill>
            <a:schemeClr val="accent2"/>
          </a:solidFill>
          <a:ln w="25400" cap="flat" cmpd="sng" algn="ctr">
            <a:solidFill>
              <a:schemeClr val="tx1"/>
            </a:solidFill>
            <a:prstDash val="solid"/>
            <a:round/>
            <a:headEnd type="none" w="med" len="med"/>
            <a:tailEnd type="triangle" w="lg" len="lg"/>
          </a:ln>
          <a:effectLst/>
        </p:spPr>
      </p:cxnSp>
      <p:sp>
        <p:nvSpPr>
          <p:cNvPr id="5" name="직사각형 4"/>
          <p:cNvSpPr/>
          <p:nvPr/>
        </p:nvSpPr>
        <p:spPr bwMode="auto">
          <a:xfrm>
            <a:off x="1691680" y="2276872"/>
            <a:ext cx="5783845" cy="1705391"/>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6" name="TextBox 5"/>
          <p:cNvSpPr txBox="1"/>
          <p:nvPr/>
        </p:nvSpPr>
        <p:spPr>
          <a:xfrm>
            <a:off x="1858902" y="2966857"/>
            <a:ext cx="801719" cy="646331"/>
          </a:xfrm>
          <a:prstGeom prst="rect">
            <a:avLst/>
          </a:prstGeom>
          <a:noFill/>
        </p:spPr>
        <p:txBody>
          <a:bodyPr wrap="square" rtlCol="0">
            <a:spAutoFit/>
          </a:bodyPr>
          <a:lstStyle/>
          <a:p>
            <a:pPr algn="ctr"/>
            <a:r>
              <a:rPr lang="en-US" altLang="ko-KR" dirty="0" smtClean="0">
                <a:latin typeface="+mn-lt"/>
              </a:rPr>
              <a:t>P3</a:t>
            </a:r>
          </a:p>
          <a:p>
            <a:pPr algn="ctr"/>
            <a:r>
              <a:rPr lang="en-US" altLang="ko-KR" dirty="0" smtClean="0">
                <a:latin typeface="+mn-lt"/>
              </a:rPr>
              <a:t>(01)</a:t>
            </a:r>
            <a:endParaRPr lang="ko-KR" altLang="en-US" dirty="0" smtClean="0">
              <a:latin typeface="+mn-lt"/>
            </a:endParaRPr>
          </a:p>
        </p:txBody>
      </p:sp>
      <mc:AlternateContent xmlns:mc="http://schemas.openxmlformats.org/markup-compatibility/2006">
        <mc:Choice xmlns:a14="http://schemas.microsoft.com/office/drawing/2010/main" Requires="a14">
          <p:sp>
            <p:nvSpPr>
              <p:cNvPr id="7" name="직사각형 6"/>
              <p:cNvSpPr/>
              <p:nvPr/>
            </p:nvSpPr>
            <p:spPr>
              <a:xfrm>
                <a:off x="6939990" y="3572309"/>
                <a:ext cx="56701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𝑡h</m:t>
                          </m:r>
                        </m:sub>
                      </m:sSub>
                    </m:oMath>
                  </m:oMathPara>
                </a14:m>
                <a:endParaRPr lang="ko-KR" altLang="en-US" dirty="0"/>
              </a:p>
            </p:txBody>
          </p:sp>
        </mc:Choice>
        <mc:Fallback>
          <p:sp>
            <p:nvSpPr>
              <p:cNvPr id="7" name="직사각형 6"/>
              <p:cNvSpPr>
                <a:spLocks noRot="1" noChangeAspect="1" noMove="1" noResize="1" noEditPoints="1" noAdjustHandles="1" noChangeArrowheads="1" noChangeShapeType="1" noTextEdit="1"/>
              </p:cNvSpPr>
              <p:nvPr/>
            </p:nvSpPr>
            <p:spPr>
              <a:xfrm>
                <a:off x="6939990" y="3572309"/>
                <a:ext cx="567015" cy="369332"/>
              </a:xfrm>
              <a:prstGeom prst="rect">
                <a:avLst/>
              </a:prstGeom>
              <a:blipFill rotWithShape="0">
                <a:blip r:embed="rId3"/>
                <a:stretch>
                  <a:fillRect b="-3279"/>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8" name="직사각형 7"/>
              <p:cNvSpPr/>
              <p:nvPr/>
            </p:nvSpPr>
            <p:spPr>
              <a:xfrm>
                <a:off x="6150394" y="2324393"/>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8" name="직사각형 7"/>
              <p:cNvSpPr>
                <a:spLocks noRot="1" noChangeAspect="1" noMove="1" noResize="1" noEditPoints="1" noAdjustHandles="1" noChangeArrowheads="1" noChangeShapeType="1" noTextEdit="1"/>
              </p:cNvSpPr>
              <p:nvPr/>
            </p:nvSpPr>
            <p:spPr>
              <a:xfrm>
                <a:off x="6150394" y="2324393"/>
                <a:ext cx="739883" cy="390748"/>
              </a:xfrm>
              <a:prstGeom prst="rect">
                <a:avLst/>
              </a:prstGeom>
              <a:blipFill rotWithShape="0">
                <a:blip r:embed="rId4"/>
                <a:stretch>
                  <a:fillRect b="-4688"/>
                </a:stretch>
              </a:blipFill>
            </p:spPr>
            <p:txBody>
              <a:bodyPr/>
              <a:lstStyle/>
              <a:p>
                <a:r>
                  <a:rPr lang="ko-KR" altLang="en-US">
                    <a:noFill/>
                  </a:rPr>
                  <a:t> </a:t>
                </a:r>
              </a:p>
            </p:txBody>
          </p:sp>
        </mc:Fallback>
      </mc:AlternateContent>
      <p:cxnSp>
        <p:nvCxnSpPr>
          <p:cNvPr id="9" name="직선 연결선 8"/>
          <p:cNvCxnSpPr/>
          <p:nvPr/>
        </p:nvCxnSpPr>
        <p:spPr bwMode="auto">
          <a:xfrm>
            <a:off x="6539422" y="2780929"/>
            <a:ext cx="0" cy="1512167"/>
          </a:xfrm>
          <a:prstGeom prst="line">
            <a:avLst/>
          </a:prstGeom>
          <a:solidFill>
            <a:schemeClr val="accent2"/>
          </a:solidFill>
          <a:ln w="25400" cap="flat" cmpd="sng" algn="ctr">
            <a:solidFill>
              <a:schemeClr val="tx1"/>
            </a:solidFill>
            <a:prstDash val="dash"/>
            <a:round/>
            <a:headEnd type="none" w="med" len="med"/>
            <a:tailEnd type="triangle" w="lg" len="lg"/>
          </a:ln>
          <a:effectLst/>
        </p:spPr>
      </p:cxnSp>
      <mc:AlternateContent xmlns:mc="http://schemas.openxmlformats.org/markup-compatibility/2006">
        <mc:Choice xmlns:a14="http://schemas.microsoft.com/office/drawing/2010/main" Requires="a14">
          <p:sp>
            <p:nvSpPr>
              <p:cNvPr id="10" name="직사각형 9"/>
              <p:cNvSpPr/>
              <p:nvPr/>
            </p:nvSpPr>
            <p:spPr>
              <a:xfrm>
                <a:off x="5286298" y="2324392"/>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10" name="직사각형 9"/>
              <p:cNvSpPr>
                <a:spLocks noRot="1" noChangeAspect="1" noMove="1" noResize="1" noEditPoints="1" noAdjustHandles="1" noChangeArrowheads="1" noChangeShapeType="1" noTextEdit="1"/>
              </p:cNvSpPr>
              <p:nvPr/>
            </p:nvSpPr>
            <p:spPr>
              <a:xfrm>
                <a:off x="5286298" y="2324392"/>
                <a:ext cx="739883" cy="390748"/>
              </a:xfrm>
              <a:prstGeom prst="rect">
                <a:avLst/>
              </a:prstGeom>
              <a:blipFill rotWithShape="0">
                <a:blip r:embed="rId5"/>
                <a:stretch>
                  <a:fillRect b="-4688"/>
                </a:stretch>
              </a:blipFill>
            </p:spPr>
            <p:txBody>
              <a:bodyPr/>
              <a:lstStyle/>
              <a:p>
                <a:r>
                  <a:rPr lang="ko-KR" altLang="en-US">
                    <a:noFill/>
                  </a:rPr>
                  <a:t> </a:t>
                </a:r>
              </a:p>
            </p:txBody>
          </p:sp>
        </mc:Fallback>
      </mc:AlternateContent>
      <p:cxnSp>
        <p:nvCxnSpPr>
          <p:cNvPr id="11" name="직선 연결선 10"/>
          <p:cNvCxnSpPr/>
          <p:nvPr/>
        </p:nvCxnSpPr>
        <p:spPr bwMode="auto">
          <a:xfrm>
            <a:off x="5675326" y="2780928"/>
            <a:ext cx="0" cy="1512168"/>
          </a:xfrm>
          <a:prstGeom prst="line">
            <a:avLst/>
          </a:prstGeom>
          <a:solidFill>
            <a:schemeClr val="accent2"/>
          </a:solidFill>
          <a:ln w="25400" cap="flat" cmpd="sng" algn="ctr">
            <a:solidFill>
              <a:schemeClr val="tx1"/>
            </a:solidFill>
            <a:prstDash val="dash"/>
            <a:round/>
            <a:headEnd type="none" w="med" len="med"/>
            <a:tailEnd type="triangle" w="lg" len="lg"/>
          </a:ln>
          <a:effectLst/>
        </p:spPr>
      </p:cxnSp>
      <mc:AlternateContent xmlns:mc="http://schemas.openxmlformats.org/markup-compatibility/2006">
        <mc:Choice xmlns:a14="http://schemas.microsoft.com/office/drawing/2010/main" Requires="a14">
          <p:sp>
            <p:nvSpPr>
              <p:cNvPr id="12" name="직사각형 11"/>
              <p:cNvSpPr/>
              <p:nvPr/>
            </p:nvSpPr>
            <p:spPr>
              <a:xfrm>
                <a:off x="4284826" y="2324392"/>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12" name="직사각형 11"/>
              <p:cNvSpPr>
                <a:spLocks noRot="1" noChangeAspect="1" noMove="1" noResize="1" noEditPoints="1" noAdjustHandles="1" noChangeArrowheads="1" noChangeShapeType="1" noTextEdit="1"/>
              </p:cNvSpPr>
              <p:nvPr/>
            </p:nvSpPr>
            <p:spPr>
              <a:xfrm>
                <a:off x="4284826" y="2324392"/>
                <a:ext cx="739883" cy="390748"/>
              </a:xfrm>
              <a:prstGeom prst="rect">
                <a:avLst/>
              </a:prstGeom>
              <a:blipFill rotWithShape="0">
                <a:blip r:embed="rId6"/>
                <a:stretch>
                  <a:fillRect b="-4688"/>
                </a:stretch>
              </a:blipFill>
            </p:spPr>
            <p:txBody>
              <a:bodyPr/>
              <a:lstStyle/>
              <a:p>
                <a:r>
                  <a:rPr lang="ko-KR" altLang="en-US">
                    <a:noFill/>
                  </a:rPr>
                  <a:t> </a:t>
                </a:r>
              </a:p>
            </p:txBody>
          </p:sp>
        </mc:Fallback>
      </mc:AlternateContent>
      <p:cxnSp>
        <p:nvCxnSpPr>
          <p:cNvPr id="13" name="직선 연결선 12"/>
          <p:cNvCxnSpPr/>
          <p:nvPr/>
        </p:nvCxnSpPr>
        <p:spPr bwMode="auto">
          <a:xfrm>
            <a:off x="4673854" y="2780928"/>
            <a:ext cx="0" cy="1512168"/>
          </a:xfrm>
          <a:prstGeom prst="line">
            <a:avLst/>
          </a:prstGeom>
          <a:solidFill>
            <a:schemeClr val="accent2"/>
          </a:solidFill>
          <a:ln w="25400" cap="flat" cmpd="sng" algn="ctr">
            <a:solidFill>
              <a:schemeClr val="tx1"/>
            </a:solidFill>
            <a:prstDash val="dash"/>
            <a:round/>
            <a:headEnd type="none" w="med" len="med"/>
            <a:tailEnd type="triangle" w="lg" len="lg"/>
          </a:ln>
          <a:effectLst/>
        </p:spPr>
      </p:cxnSp>
      <mc:AlternateContent xmlns:mc="http://schemas.openxmlformats.org/markup-compatibility/2006">
        <mc:Choice xmlns:a14="http://schemas.microsoft.com/office/drawing/2010/main" Requires="a14">
          <p:sp>
            <p:nvSpPr>
              <p:cNvPr id="14" name="직사각형 13"/>
              <p:cNvSpPr/>
              <p:nvPr/>
            </p:nvSpPr>
            <p:spPr>
              <a:xfrm>
                <a:off x="3280240" y="2318930"/>
                <a:ext cx="739883"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i="1">
                              <a:latin typeface="Cambria Math" panose="02040503050406030204" pitchFamily="18" charset="0"/>
                            </a:rPr>
                            <m:t>𝑝𝑎𝑠𝑠</m:t>
                          </m:r>
                        </m:sub>
                      </m:sSub>
                    </m:oMath>
                  </m:oMathPara>
                </a14:m>
                <a:endParaRPr lang="ko-KR" altLang="en-US" dirty="0"/>
              </a:p>
            </p:txBody>
          </p:sp>
        </mc:Choice>
        <mc:Fallback>
          <p:sp>
            <p:nvSpPr>
              <p:cNvPr id="14" name="직사각형 13"/>
              <p:cNvSpPr>
                <a:spLocks noRot="1" noChangeAspect="1" noMove="1" noResize="1" noEditPoints="1" noAdjustHandles="1" noChangeArrowheads="1" noChangeShapeType="1" noTextEdit="1"/>
              </p:cNvSpPr>
              <p:nvPr/>
            </p:nvSpPr>
            <p:spPr>
              <a:xfrm>
                <a:off x="3280240" y="2318930"/>
                <a:ext cx="739883" cy="390748"/>
              </a:xfrm>
              <a:prstGeom prst="rect">
                <a:avLst/>
              </a:prstGeom>
              <a:blipFill rotWithShape="0">
                <a:blip r:embed="rId7"/>
                <a:stretch>
                  <a:fillRect b="-3077"/>
                </a:stretch>
              </a:blipFill>
            </p:spPr>
            <p:txBody>
              <a:bodyPr/>
              <a:lstStyle/>
              <a:p>
                <a:r>
                  <a:rPr lang="ko-KR" altLang="en-US">
                    <a:noFill/>
                  </a:rPr>
                  <a:t> </a:t>
                </a:r>
              </a:p>
            </p:txBody>
          </p:sp>
        </mc:Fallback>
      </mc:AlternateContent>
      <p:cxnSp>
        <p:nvCxnSpPr>
          <p:cNvPr id="15" name="직선 연결선 14"/>
          <p:cNvCxnSpPr/>
          <p:nvPr/>
        </p:nvCxnSpPr>
        <p:spPr bwMode="auto">
          <a:xfrm>
            <a:off x="3669268" y="2775466"/>
            <a:ext cx="0" cy="1517630"/>
          </a:xfrm>
          <a:prstGeom prst="line">
            <a:avLst/>
          </a:prstGeom>
          <a:solidFill>
            <a:schemeClr val="accent2"/>
          </a:solidFill>
          <a:ln w="25400" cap="flat" cmpd="sng" algn="ctr">
            <a:solidFill>
              <a:schemeClr val="tx1"/>
            </a:solidFill>
            <a:prstDash val="dash"/>
            <a:round/>
            <a:headEnd type="none" w="med" len="med"/>
            <a:tailEnd type="triangle" w="lg" len="lg"/>
          </a:ln>
          <a:effectLst/>
        </p:spPr>
      </p:cxnSp>
      <p:cxnSp>
        <p:nvCxnSpPr>
          <p:cNvPr id="16" name="직선 화살표 연결선 15"/>
          <p:cNvCxnSpPr/>
          <p:nvPr/>
        </p:nvCxnSpPr>
        <p:spPr bwMode="auto">
          <a:xfrm flipH="1">
            <a:off x="5819342" y="3156632"/>
            <a:ext cx="576064" cy="0"/>
          </a:xfrm>
          <a:prstGeom prst="straightConnector1">
            <a:avLst/>
          </a:prstGeom>
          <a:solidFill>
            <a:schemeClr val="accent2"/>
          </a:solidFill>
          <a:ln w="12700" cap="flat" cmpd="sng" algn="ctr">
            <a:solidFill>
              <a:schemeClr val="tx1"/>
            </a:solidFill>
            <a:prstDash val="solid"/>
            <a:round/>
            <a:headEnd type="triangle" w="med" len="med"/>
            <a:tailEnd type="none"/>
          </a:ln>
          <a:effectLst/>
        </p:spPr>
      </p:cxnSp>
      <p:cxnSp>
        <p:nvCxnSpPr>
          <p:cNvPr id="17" name="직선 화살표 연결선 16"/>
          <p:cNvCxnSpPr/>
          <p:nvPr/>
        </p:nvCxnSpPr>
        <p:spPr bwMode="auto">
          <a:xfrm flipH="1">
            <a:off x="4883238" y="3155737"/>
            <a:ext cx="576064" cy="0"/>
          </a:xfrm>
          <a:prstGeom prst="straightConnector1">
            <a:avLst/>
          </a:prstGeom>
          <a:solidFill>
            <a:schemeClr val="accent2"/>
          </a:solidFill>
          <a:ln w="12700" cap="flat" cmpd="sng" algn="ctr">
            <a:solidFill>
              <a:schemeClr val="tx1"/>
            </a:solidFill>
            <a:prstDash val="solid"/>
            <a:round/>
            <a:headEnd type="triangle" w="med" len="med"/>
            <a:tailEnd type="none"/>
          </a:ln>
          <a:effectLst/>
        </p:spPr>
      </p:cxnSp>
      <p:cxnSp>
        <p:nvCxnSpPr>
          <p:cNvPr id="18" name="직선 화살표 연결선 17"/>
          <p:cNvCxnSpPr/>
          <p:nvPr/>
        </p:nvCxnSpPr>
        <p:spPr bwMode="auto">
          <a:xfrm flipH="1">
            <a:off x="3875126" y="3146198"/>
            <a:ext cx="576064" cy="0"/>
          </a:xfrm>
          <a:prstGeom prst="straightConnector1">
            <a:avLst/>
          </a:prstGeom>
          <a:solidFill>
            <a:schemeClr val="accent2"/>
          </a:solidFill>
          <a:ln w="12700" cap="flat" cmpd="sng" algn="ctr">
            <a:solidFill>
              <a:schemeClr val="tx1"/>
            </a:solidFill>
            <a:prstDash val="solid"/>
            <a:round/>
            <a:headEnd type="triangle" w="med" len="med"/>
            <a:tailEnd type="none"/>
          </a:ln>
          <a:effectLst/>
        </p:spPr>
      </p:cxnSp>
      <mc:AlternateContent xmlns:mc="http://schemas.openxmlformats.org/markup-compatibility/2006">
        <mc:Choice xmlns:a14="http://schemas.microsoft.com/office/drawing/2010/main" Requires="a14">
          <p:sp>
            <p:nvSpPr>
              <p:cNvPr id="19" name="직사각형 18"/>
              <p:cNvSpPr/>
              <p:nvPr/>
            </p:nvSpPr>
            <p:spPr>
              <a:xfrm>
                <a:off x="5709669" y="2786405"/>
                <a:ext cx="79541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3×</m:t>
                      </m:r>
                      <m:r>
                        <a:rPr lang="en-US" altLang="ko-KR" i="1">
                          <a:latin typeface="Cambria Math" panose="02040503050406030204" pitchFamily="18" charset="0"/>
                          <a:ea typeface="Cambria Math" panose="02040503050406030204" pitchFamily="18" charset="0"/>
                        </a:rPr>
                        <m:t>∆</m:t>
                      </m:r>
                    </m:oMath>
                  </m:oMathPara>
                </a14:m>
                <a:endParaRPr lang="ko-KR" altLang="en-US" dirty="0"/>
              </a:p>
            </p:txBody>
          </p:sp>
        </mc:Choice>
        <mc:Fallback>
          <p:sp>
            <p:nvSpPr>
              <p:cNvPr id="19" name="직사각형 18"/>
              <p:cNvSpPr>
                <a:spLocks noRot="1" noChangeAspect="1" noMove="1" noResize="1" noEditPoints="1" noAdjustHandles="1" noChangeArrowheads="1" noChangeShapeType="1" noTextEdit="1"/>
              </p:cNvSpPr>
              <p:nvPr/>
            </p:nvSpPr>
            <p:spPr>
              <a:xfrm>
                <a:off x="5709669" y="2786405"/>
                <a:ext cx="795411" cy="369332"/>
              </a:xfrm>
              <a:prstGeom prst="rect">
                <a:avLst/>
              </a:prstGeom>
              <a:blipFill rotWithShape="0">
                <a:blip r:embed="rId8"/>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0" name="직사각형 19"/>
              <p:cNvSpPr/>
              <p:nvPr/>
            </p:nvSpPr>
            <p:spPr>
              <a:xfrm>
                <a:off x="4776337" y="2780929"/>
                <a:ext cx="795411"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ea typeface="Cambria Math" panose="02040503050406030204" pitchFamily="18" charset="0"/>
                        </a:rPr>
                        <m:t>2×</m:t>
                      </m:r>
                      <m:r>
                        <a:rPr lang="en-US" altLang="ko-KR" i="1">
                          <a:latin typeface="Cambria Math" panose="02040503050406030204" pitchFamily="18" charset="0"/>
                          <a:ea typeface="Cambria Math" panose="02040503050406030204" pitchFamily="18" charset="0"/>
                        </a:rPr>
                        <m:t>∆</m:t>
                      </m:r>
                    </m:oMath>
                  </m:oMathPara>
                </a14:m>
                <a:endParaRPr lang="ko-KR" altLang="en-US" dirty="0"/>
              </a:p>
            </p:txBody>
          </p:sp>
        </mc:Choice>
        <mc:Fallback>
          <p:sp>
            <p:nvSpPr>
              <p:cNvPr id="20" name="직사각형 19"/>
              <p:cNvSpPr>
                <a:spLocks noRot="1" noChangeAspect="1" noMove="1" noResize="1" noEditPoints="1" noAdjustHandles="1" noChangeArrowheads="1" noChangeShapeType="1" noTextEdit="1"/>
              </p:cNvSpPr>
              <p:nvPr/>
            </p:nvSpPr>
            <p:spPr>
              <a:xfrm>
                <a:off x="4776337" y="2780929"/>
                <a:ext cx="795411" cy="369332"/>
              </a:xfrm>
              <a:prstGeom prst="rect">
                <a:avLst/>
              </a:prstGeom>
              <a:blipFill rotWithShape="0">
                <a:blip r:embed="rId9"/>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1" name="직사각형 20"/>
              <p:cNvSpPr/>
              <p:nvPr/>
            </p:nvSpPr>
            <p:spPr>
              <a:xfrm>
                <a:off x="3970270" y="2786405"/>
                <a:ext cx="39946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altLang="ko-KR" i="1">
                          <a:latin typeface="Cambria Math" panose="02040503050406030204" pitchFamily="18" charset="0"/>
                          <a:ea typeface="Cambria Math" panose="02040503050406030204" pitchFamily="18" charset="0"/>
                        </a:rPr>
                        <m:t>∆</m:t>
                      </m:r>
                    </m:oMath>
                  </m:oMathPara>
                </a14:m>
                <a:endParaRPr lang="ko-KR" altLang="en-US" dirty="0"/>
              </a:p>
            </p:txBody>
          </p:sp>
        </mc:Choice>
        <mc:Fallback>
          <p:sp>
            <p:nvSpPr>
              <p:cNvPr id="21" name="직사각형 20"/>
              <p:cNvSpPr>
                <a:spLocks noRot="1" noChangeAspect="1" noMove="1" noResize="1" noEditPoints="1" noAdjustHandles="1" noChangeArrowheads="1" noChangeShapeType="1" noTextEdit="1"/>
              </p:cNvSpPr>
              <p:nvPr/>
            </p:nvSpPr>
            <p:spPr>
              <a:xfrm>
                <a:off x="3970270" y="2786405"/>
                <a:ext cx="399468" cy="369332"/>
              </a:xfrm>
              <a:prstGeom prst="rect">
                <a:avLst/>
              </a:prstGeom>
              <a:blipFill rotWithShape="0">
                <a:blip r:embed="rId10"/>
                <a:stretch>
                  <a:fillRect/>
                </a:stretch>
              </a:blipFill>
            </p:spPr>
            <p:txBody>
              <a:bodyPr/>
              <a:lstStyle/>
              <a:p>
                <a:r>
                  <a:rPr lang="ko-KR" altLang="en-US">
                    <a:noFill/>
                  </a:rPr>
                  <a:t> </a:t>
                </a:r>
              </a:p>
            </p:txBody>
          </p:sp>
        </mc:Fallback>
      </mc:AlternateContent>
      <p:sp>
        <p:nvSpPr>
          <p:cNvPr id="22" name="원호 21"/>
          <p:cNvSpPr/>
          <p:nvPr/>
        </p:nvSpPr>
        <p:spPr bwMode="auto">
          <a:xfrm>
            <a:off x="993304" y="2591153"/>
            <a:ext cx="1850504" cy="2350015"/>
          </a:xfrm>
          <a:prstGeom prst="arc">
            <a:avLst/>
          </a:prstGeom>
          <a:noFill/>
          <a:ln w="12700" cap="flat" cmpd="sng" algn="ctr">
            <a:solidFill>
              <a:schemeClr val="tx1"/>
            </a:solidFill>
            <a:prstDash val="solid"/>
            <a:round/>
            <a:headEnd type="none" w="med" len="med"/>
            <a:tailEnd type="none"/>
          </a:ln>
          <a:effectLst/>
        </p:spPr>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23" name="직사각형 22"/>
              <p:cNvSpPr/>
              <p:nvPr/>
            </p:nvSpPr>
            <p:spPr>
              <a:xfrm>
                <a:off x="4231526" y="4437720"/>
                <a:ext cx="93974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ko-KR" i="1">
                          <a:solidFill>
                            <a:srgbClr val="FF0000"/>
                          </a:solidFill>
                          <a:latin typeface="Cambria Math" panose="02040503050406030204" pitchFamily="18" charset="0"/>
                        </a:rPr>
                        <m:t>𝑁</m:t>
                      </m:r>
                      <m:r>
                        <a:rPr lang="en-US" altLang="ko-KR" i="1">
                          <a:solidFill>
                            <a:srgbClr val="FF0000"/>
                          </a:solidFill>
                          <a:latin typeface="Cambria Math" panose="02040503050406030204" pitchFamily="18" charset="0"/>
                        </a:rPr>
                        <m:t>&gt;</m:t>
                      </m:r>
                      <m:r>
                        <a:rPr lang="en-US" altLang="ko-KR" i="1">
                          <a:solidFill>
                            <a:srgbClr val="FF0000"/>
                          </a:solidFill>
                          <a:latin typeface="Cambria Math" panose="02040503050406030204" pitchFamily="18" charset="0"/>
                        </a:rPr>
                        <m:t>𝑀</m:t>
                      </m:r>
                    </m:oMath>
                  </m:oMathPara>
                </a14:m>
                <a:endParaRPr lang="ko-KR" altLang="en-US" dirty="0">
                  <a:solidFill>
                    <a:srgbClr val="FF0000"/>
                  </a:solidFill>
                </a:endParaRPr>
              </a:p>
            </p:txBody>
          </p:sp>
        </mc:Choice>
        <mc:Fallback>
          <p:sp>
            <p:nvSpPr>
              <p:cNvPr id="23" name="직사각형 22"/>
              <p:cNvSpPr>
                <a:spLocks noRot="1" noChangeAspect="1" noMove="1" noResize="1" noEditPoints="1" noAdjustHandles="1" noChangeArrowheads="1" noChangeShapeType="1" noTextEdit="1"/>
              </p:cNvSpPr>
              <p:nvPr/>
            </p:nvSpPr>
            <p:spPr>
              <a:xfrm>
                <a:off x="4231526" y="4437720"/>
                <a:ext cx="939744" cy="369332"/>
              </a:xfrm>
              <a:prstGeom prst="rect">
                <a:avLst/>
              </a:prstGeom>
              <a:blipFill rotWithShape="0">
                <a:blip r:embed="rId11"/>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4" name="직사각형 23"/>
              <p:cNvSpPr/>
              <p:nvPr/>
            </p:nvSpPr>
            <p:spPr>
              <a:xfrm>
                <a:off x="5210650" y="4445698"/>
                <a:ext cx="93974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ko-KR" i="1">
                          <a:solidFill>
                            <a:srgbClr val="FF0000"/>
                          </a:solidFill>
                          <a:latin typeface="Cambria Math" panose="02040503050406030204" pitchFamily="18" charset="0"/>
                        </a:rPr>
                        <m:t>𝑁</m:t>
                      </m:r>
                      <m:r>
                        <a:rPr lang="en-US" altLang="ko-KR" i="1">
                          <a:solidFill>
                            <a:srgbClr val="FF0000"/>
                          </a:solidFill>
                          <a:latin typeface="Cambria Math" panose="02040503050406030204" pitchFamily="18" charset="0"/>
                        </a:rPr>
                        <m:t>&gt;</m:t>
                      </m:r>
                      <m:r>
                        <a:rPr lang="en-US" altLang="ko-KR" i="1">
                          <a:solidFill>
                            <a:srgbClr val="FF0000"/>
                          </a:solidFill>
                          <a:latin typeface="Cambria Math" panose="02040503050406030204" pitchFamily="18" charset="0"/>
                        </a:rPr>
                        <m:t>𝑀</m:t>
                      </m:r>
                    </m:oMath>
                  </m:oMathPara>
                </a14:m>
                <a:endParaRPr lang="ko-KR" altLang="en-US" dirty="0">
                  <a:solidFill>
                    <a:srgbClr val="FF0000"/>
                  </a:solidFill>
                </a:endParaRPr>
              </a:p>
            </p:txBody>
          </p:sp>
        </mc:Choice>
        <mc:Fallback>
          <p:sp>
            <p:nvSpPr>
              <p:cNvPr id="24" name="직사각형 23"/>
              <p:cNvSpPr>
                <a:spLocks noRot="1" noChangeAspect="1" noMove="1" noResize="1" noEditPoints="1" noAdjustHandles="1" noChangeArrowheads="1" noChangeShapeType="1" noTextEdit="1"/>
              </p:cNvSpPr>
              <p:nvPr/>
            </p:nvSpPr>
            <p:spPr>
              <a:xfrm>
                <a:off x="5210650" y="4445698"/>
                <a:ext cx="939744" cy="369332"/>
              </a:xfrm>
              <a:prstGeom prst="rect">
                <a:avLst/>
              </a:prstGeom>
              <a:blipFill rotWithShape="0">
                <a:blip r:embed="rId12"/>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5" name="직사각형 24"/>
              <p:cNvSpPr/>
              <p:nvPr/>
            </p:nvSpPr>
            <p:spPr>
              <a:xfrm>
                <a:off x="6122230" y="4445698"/>
                <a:ext cx="93974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ko-KR" i="1" smtClean="0">
                          <a:solidFill>
                            <a:srgbClr val="FF0000"/>
                          </a:solidFill>
                          <a:latin typeface="Cambria Math" panose="02040503050406030204" pitchFamily="18" charset="0"/>
                        </a:rPr>
                        <m:t>𝑁</m:t>
                      </m:r>
                      <m:r>
                        <a:rPr lang="en-US" altLang="ko-KR" b="0" i="1" smtClean="0">
                          <a:solidFill>
                            <a:srgbClr val="FF0000"/>
                          </a:solidFill>
                          <a:latin typeface="Cambria Math" panose="02040503050406030204" pitchFamily="18" charset="0"/>
                        </a:rPr>
                        <m:t>≤</m:t>
                      </m:r>
                      <m:r>
                        <a:rPr lang="en-US" altLang="ko-KR" i="1">
                          <a:solidFill>
                            <a:srgbClr val="FF0000"/>
                          </a:solidFill>
                          <a:latin typeface="Cambria Math" panose="02040503050406030204" pitchFamily="18" charset="0"/>
                        </a:rPr>
                        <m:t>𝑀</m:t>
                      </m:r>
                    </m:oMath>
                  </m:oMathPara>
                </a14:m>
                <a:endParaRPr lang="ko-KR" altLang="en-US" dirty="0">
                  <a:solidFill>
                    <a:srgbClr val="FF0000"/>
                  </a:solidFill>
                </a:endParaRPr>
              </a:p>
            </p:txBody>
          </p:sp>
        </mc:Choice>
        <mc:Fallback>
          <p:sp>
            <p:nvSpPr>
              <p:cNvPr id="25" name="직사각형 24"/>
              <p:cNvSpPr>
                <a:spLocks noRot="1" noChangeAspect="1" noMove="1" noResize="1" noEditPoints="1" noAdjustHandles="1" noChangeArrowheads="1" noChangeShapeType="1" noTextEdit="1"/>
              </p:cNvSpPr>
              <p:nvPr/>
            </p:nvSpPr>
            <p:spPr>
              <a:xfrm>
                <a:off x="6122230" y="4445698"/>
                <a:ext cx="939744" cy="369332"/>
              </a:xfrm>
              <a:prstGeom prst="rect">
                <a:avLst/>
              </a:prstGeom>
              <a:blipFill rotWithShape="0">
                <a:blip r:embed="rId13"/>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6" name="직사각형 25"/>
              <p:cNvSpPr/>
              <p:nvPr/>
            </p:nvSpPr>
            <p:spPr>
              <a:xfrm>
                <a:off x="3258512" y="4437720"/>
                <a:ext cx="93974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altLang="ko-KR" i="1">
                          <a:solidFill>
                            <a:srgbClr val="FF0000"/>
                          </a:solidFill>
                          <a:latin typeface="Cambria Math" panose="02040503050406030204" pitchFamily="18" charset="0"/>
                        </a:rPr>
                        <m:t>𝑁</m:t>
                      </m:r>
                      <m:r>
                        <a:rPr lang="en-US" altLang="ko-KR" i="1">
                          <a:solidFill>
                            <a:srgbClr val="FF0000"/>
                          </a:solidFill>
                          <a:latin typeface="Cambria Math" panose="02040503050406030204" pitchFamily="18" charset="0"/>
                        </a:rPr>
                        <m:t>&gt;</m:t>
                      </m:r>
                      <m:r>
                        <a:rPr lang="en-US" altLang="ko-KR" i="1">
                          <a:solidFill>
                            <a:srgbClr val="FF0000"/>
                          </a:solidFill>
                          <a:latin typeface="Cambria Math" panose="02040503050406030204" pitchFamily="18" charset="0"/>
                        </a:rPr>
                        <m:t>𝑀</m:t>
                      </m:r>
                    </m:oMath>
                  </m:oMathPara>
                </a14:m>
                <a:endParaRPr lang="ko-KR" altLang="en-US" dirty="0">
                  <a:solidFill>
                    <a:srgbClr val="FF0000"/>
                  </a:solidFill>
                </a:endParaRPr>
              </a:p>
            </p:txBody>
          </p:sp>
        </mc:Choice>
        <mc:Fallback>
          <p:sp>
            <p:nvSpPr>
              <p:cNvPr id="26" name="직사각형 25"/>
              <p:cNvSpPr>
                <a:spLocks noRot="1" noChangeAspect="1" noMove="1" noResize="1" noEditPoints="1" noAdjustHandles="1" noChangeArrowheads="1" noChangeShapeType="1" noTextEdit="1"/>
              </p:cNvSpPr>
              <p:nvPr/>
            </p:nvSpPr>
            <p:spPr>
              <a:xfrm>
                <a:off x="3258512" y="4437720"/>
                <a:ext cx="939744" cy="369332"/>
              </a:xfrm>
              <a:prstGeom prst="rect">
                <a:avLst/>
              </a:prstGeom>
              <a:blipFill rotWithShape="0">
                <a:blip r:embed="rId14"/>
                <a:stretch>
                  <a:fillRect/>
                </a:stretch>
              </a:blipFill>
            </p:spPr>
            <p:txBody>
              <a:bodyPr/>
              <a:lstStyle/>
              <a:p>
                <a:r>
                  <a:rPr lang="ko-KR" altLang="en-US">
                    <a:noFill/>
                  </a:rPr>
                  <a:t> </a:t>
                </a:r>
              </a:p>
            </p:txBody>
          </p:sp>
        </mc:Fallback>
      </mc:AlternateContent>
      <p:sp>
        <p:nvSpPr>
          <p:cNvPr id="27" name="TextBox 26"/>
          <p:cNvSpPr txBox="1"/>
          <p:nvPr/>
        </p:nvSpPr>
        <p:spPr>
          <a:xfrm>
            <a:off x="3274506" y="4807052"/>
            <a:ext cx="801719" cy="369332"/>
          </a:xfrm>
          <a:prstGeom prst="rect">
            <a:avLst/>
          </a:prstGeom>
          <a:noFill/>
        </p:spPr>
        <p:txBody>
          <a:bodyPr wrap="square" rtlCol="0">
            <a:spAutoFit/>
          </a:bodyPr>
          <a:lstStyle/>
          <a:p>
            <a:pPr algn="ctr"/>
            <a:r>
              <a:rPr lang="en-US" altLang="ko-KR" dirty="0" smtClean="0">
                <a:latin typeface="+mn-lt"/>
              </a:rPr>
              <a:t>(X)</a:t>
            </a:r>
            <a:endParaRPr lang="ko-KR" altLang="en-US" dirty="0" smtClean="0">
              <a:latin typeface="+mn-lt"/>
            </a:endParaRPr>
          </a:p>
        </p:txBody>
      </p:sp>
      <p:sp>
        <p:nvSpPr>
          <p:cNvPr id="28" name="TextBox 27"/>
          <p:cNvSpPr txBox="1"/>
          <p:nvPr/>
        </p:nvSpPr>
        <p:spPr>
          <a:xfrm>
            <a:off x="4242578" y="4811276"/>
            <a:ext cx="801719" cy="369332"/>
          </a:xfrm>
          <a:prstGeom prst="rect">
            <a:avLst/>
          </a:prstGeom>
          <a:noFill/>
        </p:spPr>
        <p:txBody>
          <a:bodyPr wrap="square" rtlCol="0">
            <a:spAutoFit/>
          </a:bodyPr>
          <a:lstStyle/>
          <a:p>
            <a:pPr algn="ctr"/>
            <a:r>
              <a:rPr lang="en-US" altLang="ko-KR" dirty="0" smtClean="0">
                <a:latin typeface="+mn-lt"/>
              </a:rPr>
              <a:t>(X)</a:t>
            </a:r>
            <a:endParaRPr lang="ko-KR" altLang="en-US" dirty="0" smtClean="0">
              <a:latin typeface="+mn-lt"/>
            </a:endParaRPr>
          </a:p>
        </p:txBody>
      </p:sp>
      <p:sp>
        <p:nvSpPr>
          <p:cNvPr id="29" name="TextBox 28"/>
          <p:cNvSpPr txBox="1"/>
          <p:nvPr/>
        </p:nvSpPr>
        <p:spPr>
          <a:xfrm>
            <a:off x="5224462" y="4807052"/>
            <a:ext cx="801719" cy="369332"/>
          </a:xfrm>
          <a:prstGeom prst="rect">
            <a:avLst/>
          </a:prstGeom>
          <a:noFill/>
        </p:spPr>
        <p:txBody>
          <a:bodyPr wrap="square" rtlCol="0">
            <a:spAutoFit/>
          </a:bodyPr>
          <a:lstStyle/>
          <a:p>
            <a:pPr algn="ctr"/>
            <a:r>
              <a:rPr lang="en-US" altLang="ko-KR" dirty="0" smtClean="0">
                <a:latin typeface="+mn-lt"/>
              </a:rPr>
              <a:t>(X)</a:t>
            </a:r>
            <a:endParaRPr lang="ko-KR" altLang="en-US" dirty="0" smtClean="0">
              <a:latin typeface="+mn-lt"/>
            </a:endParaRPr>
          </a:p>
        </p:txBody>
      </p:sp>
      <p:sp>
        <p:nvSpPr>
          <p:cNvPr id="30" name="TextBox 29"/>
          <p:cNvSpPr txBox="1"/>
          <p:nvPr/>
        </p:nvSpPr>
        <p:spPr>
          <a:xfrm>
            <a:off x="6136042" y="4815030"/>
            <a:ext cx="801719" cy="369332"/>
          </a:xfrm>
          <a:prstGeom prst="rect">
            <a:avLst/>
          </a:prstGeom>
          <a:noFill/>
        </p:spPr>
        <p:txBody>
          <a:bodyPr wrap="square" rtlCol="0">
            <a:spAutoFit/>
          </a:bodyPr>
          <a:lstStyle/>
          <a:p>
            <a:pPr algn="ctr"/>
            <a:r>
              <a:rPr lang="en-US" altLang="ko-KR" dirty="0" smtClean="0">
                <a:latin typeface="+mn-lt"/>
              </a:rPr>
              <a:t>(O)</a:t>
            </a:r>
            <a:endParaRPr lang="ko-KR" altLang="en-US" dirty="0" smtClean="0">
              <a:latin typeface="+mn-lt"/>
            </a:endParaRPr>
          </a:p>
        </p:txBody>
      </p:sp>
    </p:spTree>
    <p:extLst>
      <p:ext uri="{BB962C8B-B14F-4D97-AF65-F5344CB8AC3E}">
        <p14:creationId xmlns:p14="http://schemas.microsoft.com/office/powerpoint/2010/main" val="36314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Pass-Through Voltage Tuning</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Evaluation</a:t>
                </a:r>
              </a:p>
              <a:p>
                <a:pPr lvl="1"/>
                <a:r>
                  <a:rPr lang="en-US" altLang="ko-KR" dirty="0"/>
                  <a:t>In workload traces, it shows that increased the P/E cycle endurance in order of count of </a:t>
                </a:r>
                <a:r>
                  <a:rPr lang="en-US" altLang="ko-KR" dirty="0" smtClean="0"/>
                  <a:t>the read </a:t>
                </a:r>
                <a:r>
                  <a:rPr lang="en-US" altLang="ko-KR" dirty="0"/>
                  <a:t>disturb by pass-through voltage tuning</a:t>
                </a:r>
                <a:r>
                  <a:rPr lang="en-US" altLang="ko-KR" dirty="0" smtClean="0"/>
                  <a:t>.</a:t>
                </a:r>
              </a:p>
              <a:p>
                <a:pPr lvl="1"/>
                <a:r>
                  <a:rPr lang="en-US" altLang="ko-KR" dirty="0" smtClean="0"/>
                  <a:t>The gap between baseline and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𝑝𝑎𝑠𝑠</m:t>
                        </m:r>
                      </m:sub>
                    </m:sSub>
                  </m:oMath>
                </a14:m>
                <a:r>
                  <a:rPr lang="en-US" altLang="ko-KR" dirty="0" smtClean="0"/>
                  <a:t> tuning will increase more and more by count of read disturb in cell.</a:t>
                </a:r>
                <a:endParaRPr lang="en-US" altLang="ko-KR"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a:stretch>
              </a:blipFill>
            </p:spPr>
            <p:txBody>
              <a:bodyPr/>
              <a:lstStyle/>
              <a:p>
                <a:r>
                  <a:rPr lang="ko-KR" altLang="en-US">
                    <a:noFill/>
                  </a:rPr>
                  <a:t> </a:t>
                </a:r>
              </a:p>
            </p:txBody>
          </p:sp>
        </mc:Fallback>
      </mc:AlternateContent>
      <p:pic>
        <p:nvPicPr>
          <p:cNvPr id="4" name="그림 3"/>
          <p:cNvPicPr>
            <a:picLocks noChangeAspect="1"/>
          </p:cNvPicPr>
          <p:nvPr/>
        </p:nvPicPr>
        <p:blipFill>
          <a:blip r:embed="rId3"/>
          <a:stretch>
            <a:fillRect/>
          </a:stretch>
        </p:blipFill>
        <p:spPr>
          <a:xfrm>
            <a:off x="897390" y="3140968"/>
            <a:ext cx="3122067" cy="3243833"/>
          </a:xfrm>
          <a:prstGeom prst="rect">
            <a:avLst/>
          </a:prstGeom>
        </p:spPr>
      </p:pic>
      <p:pic>
        <p:nvPicPr>
          <p:cNvPr id="5" name="그림 4"/>
          <p:cNvPicPr>
            <a:picLocks noChangeAspect="1"/>
          </p:cNvPicPr>
          <p:nvPr/>
        </p:nvPicPr>
        <p:blipFill>
          <a:blip r:embed="rId4"/>
          <a:stretch>
            <a:fillRect/>
          </a:stretch>
        </p:blipFill>
        <p:spPr>
          <a:xfrm>
            <a:off x="4499992" y="3742532"/>
            <a:ext cx="4231212" cy="1752755"/>
          </a:xfrm>
          <a:prstGeom prst="rect">
            <a:avLst/>
          </a:prstGeom>
        </p:spPr>
      </p:pic>
    </p:spTree>
    <p:extLst>
      <p:ext uri="{BB962C8B-B14F-4D97-AF65-F5344CB8AC3E}">
        <p14:creationId xmlns:p14="http://schemas.microsoft.com/office/powerpoint/2010/main" val="84052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Read Disturb Oriented Error Recovery</a:t>
            </a:r>
            <a:endParaRPr lang="ko-KR" altLang="en-US" dirty="0"/>
          </a:p>
        </p:txBody>
      </p:sp>
      <p:sp>
        <p:nvSpPr>
          <p:cNvPr id="3" name="내용 개체 틀 2"/>
          <p:cNvSpPr>
            <a:spLocks noGrp="1"/>
          </p:cNvSpPr>
          <p:nvPr>
            <p:ph idx="1"/>
          </p:nvPr>
        </p:nvSpPr>
        <p:spPr/>
        <p:txBody>
          <a:bodyPr/>
          <a:lstStyle/>
          <a:p>
            <a:r>
              <a:rPr lang="en-US" altLang="ko-KR" dirty="0" smtClean="0"/>
              <a:t>If read disturb is more occurred to cells, it may show that probability density functions about state of ‘ER’ and ‘P1’ will cross to opposite area in threshold voltage.</a:t>
            </a:r>
          </a:p>
          <a:p>
            <a:endParaRPr lang="en-US" altLang="ko-KR" dirty="0"/>
          </a:p>
          <a:p>
            <a:r>
              <a:rPr lang="en-US" altLang="ko-KR" dirty="0" smtClean="0"/>
              <a:t>It needs to repair this error because uncorrectable flash error is the most critical type of error.</a:t>
            </a:r>
          </a:p>
          <a:p>
            <a:endParaRPr lang="en-US" altLang="ko-KR" dirty="0"/>
          </a:p>
          <a:p>
            <a:r>
              <a:rPr lang="en-US" altLang="ko-KR" dirty="0" smtClean="0"/>
              <a:t>This scheme is called the ‘Read Disturb Recovery’ (RDR).</a:t>
            </a:r>
          </a:p>
        </p:txBody>
      </p:sp>
      <p:pic>
        <p:nvPicPr>
          <p:cNvPr id="4" name="그림 3"/>
          <p:cNvPicPr>
            <a:picLocks noChangeAspect="1"/>
          </p:cNvPicPr>
          <p:nvPr/>
        </p:nvPicPr>
        <p:blipFill>
          <a:blip r:embed="rId2"/>
          <a:stretch>
            <a:fillRect/>
          </a:stretch>
        </p:blipFill>
        <p:spPr>
          <a:xfrm>
            <a:off x="1259632" y="4491203"/>
            <a:ext cx="4514548" cy="1570871"/>
          </a:xfrm>
          <a:prstGeom prst="rect">
            <a:avLst/>
          </a:prstGeom>
        </p:spPr>
      </p:pic>
      <p:pic>
        <p:nvPicPr>
          <p:cNvPr id="5" name="그림 4"/>
          <p:cNvPicPr>
            <a:picLocks noChangeAspect="1"/>
          </p:cNvPicPr>
          <p:nvPr/>
        </p:nvPicPr>
        <p:blipFill>
          <a:blip r:embed="rId3"/>
          <a:stretch>
            <a:fillRect/>
          </a:stretch>
        </p:blipFill>
        <p:spPr>
          <a:xfrm>
            <a:off x="6319942" y="4365103"/>
            <a:ext cx="1920920" cy="1823072"/>
          </a:xfrm>
          <a:prstGeom prst="rect">
            <a:avLst/>
          </a:prstGeom>
        </p:spPr>
      </p:pic>
      <p:cxnSp>
        <p:nvCxnSpPr>
          <p:cNvPr id="7" name="직선 연결선 6"/>
          <p:cNvCxnSpPr/>
          <p:nvPr/>
        </p:nvCxnSpPr>
        <p:spPr bwMode="auto">
          <a:xfrm>
            <a:off x="7544078" y="4437111"/>
            <a:ext cx="0" cy="1440160"/>
          </a:xfrm>
          <a:prstGeom prst="line">
            <a:avLst/>
          </a:prstGeom>
          <a:solidFill>
            <a:schemeClr val="accent2"/>
          </a:solidFill>
          <a:ln w="19050" cap="flat" cmpd="sng" algn="ctr">
            <a:solidFill>
              <a:srgbClr val="FF0000"/>
            </a:solidFill>
            <a:prstDash val="dash"/>
            <a:round/>
            <a:headEnd type="none" w="med" len="med"/>
            <a:tailEnd type="none"/>
          </a:ln>
          <a:effectLst/>
        </p:spPr>
      </p:cxnSp>
      <mc:AlternateContent xmlns:mc="http://schemas.openxmlformats.org/markup-compatibility/2006">
        <mc:Choice xmlns:a14="http://schemas.microsoft.com/office/drawing/2010/main" Requires="a14">
          <p:sp>
            <p:nvSpPr>
              <p:cNvPr id="8" name="TextBox 7"/>
              <p:cNvSpPr txBox="1"/>
              <p:nvPr/>
            </p:nvSpPr>
            <p:spPr>
              <a:xfrm>
                <a:off x="7437959" y="4149659"/>
                <a:ext cx="212238" cy="21544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𝑉</m:t>
                          </m:r>
                        </m:e>
                        <m:sub>
                          <m:r>
                            <a:rPr lang="en-US" altLang="ko-KR" sz="1400" b="0" i="1" smtClean="0">
                              <a:latin typeface="Cambria Math" panose="02040503050406030204" pitchFamily="18" charset="0"/>
                            </a:rPr>
                            <m:t>𝑎</m:t>
                          </m:r>
                        </m:sub>
                      </m:sSub>
                    </m:oMath>
                  </m:oMathPara>
                </a14:m>
                <a:endParaRPr lang="ko-KR" altLang="en-US" dirty="0" smtClean="0">
                  <a:latin typeface="+mn-lt"/>
                </a:endParaRPr>
              </a:p>
            </p:txBody>
          </p:sp>
        </mc:Choice>
        <mc:Fallback>
          <p:sp>
            <p:nvSpPr>
              <p:cNvPr id="8" name="TextBox 7"/>
              <p:cNvSpPr txBox="1">
                <a:spLocks noRot="1" noChangeAspect="1" noMove="1" noResize="1" noEditPoints="1" noAdjustHandles="1" noChangeArrowheads="1" noChangeShapeType="1" noTextEdit="1"/>
              </p:cNvSpPr>
              <p:nvPr/>
            </p:nvSpPr>
            <p:spPr>
              <a:xfrm>
                <a:off x="7437959" y="4149659"/>
                <a:ext cx="212238" cy="215444"/>
              </a:xfrm>
              <a:prstGeom prst="rect">
                <a:avLst/>
              </a:prstGeom>
              <a:blipFill rotWithShape="0">
                <a:blip r:embed="rId4"/>
                <a:stretch>
                  <a:fillRect l="-17143" b="-1142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35167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Oriented Error Recovery</a:t>
            </a:r>
            <a:endParaRPr lang="ko-KR" altLang="en-US" dirty="0"/>
          </a:p>
        </p:txBody>
      </p:sp>
      <p:sp>
        <p:nvSpPr>
          <p:cNvPr id="3" name="내용 개체 틀 2"/>
          <p:cNvSpPr>
            <a:spLocks noGrp="1"/>
          </p:cNvSpPr>
          <p:nvPr>
            <p:ph idx="1"/>
          </p:nvPr>
        </p:nvSpPr>
        <p:spPr/>
        <p:txBody>
          <a:bodyPr/>
          <a:lstStyle/>
          <a:p>
            <a:r>
              <a:rPr lang="en-US" altLang="ko-KR" dirty="0" smtClean="0"/>
              <a:t>Correction</a:t>
            </a:r>
          </a:p>
          <a:p>
            <a:pPr lvl="1"/>
            <a:r>
              <a:rPr lang="en-US" altLang="ko-KR" dirty="0" smtClean="0"/>
              <a:t>In figure 16, state of ‘2,3,4’ that is called the ‘ER’ state will translate to ‘P1’ state by ‘RDR’.</a:t>
            </a:r>
          </a:p>
          <a:p>
            <a:pPr lvl="1"/>
            <a:r>
              <a:rPr lang="en-US" altLang="ko-KR" dirty="0" smtClean="0"/>
              <a:t>In figure 16, state of ‘1,2,4’ that is called the ‘P1’ state will translate to ‘ER’ state by ‘RDR’.</a:t>
            </a:r>
          </a:p>
          <a:p>
            <a:pPr lvl="1"/>
            <a:r>
              <a:rPr lang="en-US" altLang="ko-KR" dirty="0"/>
              <a:t>So, state of ‘2,4’ that is called the area of overlapping will be recovered by ‘ECC’ automatically.</a:t>
            </a:r>
            <a:endParaRPr lang="en-US" altLang="ko-KR" dirty="0" smtClean="0"/>
          </a:p>
        </p:txBody>
      </p:sp>
      <p:pic>
        <p:nvPicPr>
          <p:cNvPr id="4" name="그림 3"/>
          <p:cNvPicPr>
            <a:picLocks noChangeAspect="1"/>
          </p:cNvPicPr>
          <p:nvPr/>
        </p:nvPicPr>
        <p:blipFill>
          <a:blip r:embed="rId2"/>
          <a:stretch>
            <a:fillRect/>
          </a:stretch>
        </p:blipFill>
        <p:spPr>
          <a:xfrm>
            <a:off x="4792914" y="3657163"/>
            <a:ext cx="4190231" cy="2517387"/>
          </a:xfrm>
          <a:prstGeom prst="rect">
            <a:avLst/>
          </a:prstGeom>
        </p:spPr>
      </p:pic>
      <p:pic>
        <p:nvPicPr>
          <p:cNvPr id="7" name="그림 6"/>
          <p:cNvPicPr>
            <a:picLocks noChangeAspect="1"/>
          </p:cNvPicPr>
          <p:nvPr/>
        </p:nvPicPr>
        <p:blipFill>
          <a:blip r:embed="rId3"/>
          <a:stretch>
            <a:fillRect/>
          </a:stretch>
        </p:blipFill>
        <p:spPr>
          <a:xfrm>
            <a:off x="334005" y="3595804"/>
            <a:ext cx="4310009" cy="2731538"/>
          </a:xfrm>
          <a:prstGeom prst="rect">
            <a:avLst/>
          </a:prstGeom>
        </p:spPr>
      </p:pic>
      <p:sp>
        <p:nvSpPr>
          <p:cNvPr id="6" name="직사각형 5"/>
          <p:cNvSpPr/>
          <p:nvPr/>
        </p:nvSpPr>
        <p:spPr bwMode="auto">
          <a:xfrm>
            <a:off x="755576" y="3595804"/>
            <a:ext cx="3312368" cy="1057332"/>
          </a:xfrm>
          <a:prstGeom prst="rect">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extLst>
      <p:ext uri="{BB962C8B-B14F-4D97-AF65-F5344CB8AC3E}">
        <p14:creationId xmlns:p14="http://schemas.microsoft.com/office/powerpoint/2010/main" val="605669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Oriented Error Recovery</a:t>
            </a:r>
            <a:endParaRPr lang="ko-KR" altLang="en-US" dirty="0"/>
          </a:p>
        </p:txBody>
      </p:sp>
      <p:sp>
        <p:nvSpPr>
          <p:cNvPr id="3" name="내용 개체 틀 2"/>
          <p:cNvSpPr>
            <a:spLocks noGrp="1"/>
          </p:cNvSpPr>
          <p:nvPr>
            <p:ph idx="1"/>
          </p:nvPr>
        </p:nvSpPr>
        <p:spPr/>
        <p:txBody>
          <a:bodyPr/>
          <a:lstStyle/>
          <a:p>
            <a:r>
              <a:rPr lang="en-US" altLang="ko-KR" dirty="0" smtClean="0"/>
              <a:t>Evaluation</a:t>
            </a:r>
          </a:p>
          <a:p>
            <a:pPr lvl="1"/>
            <a:r>
              <a:rPr lang="en-US" altLang="ko-KR" dirty="0" smtClean="0"/>
              <a:t>When RDR is applied, the reduction in overall RBER grows with the read disturb count, from a few percent for low read disturb counts up to 36% for 1 million read disturb operations.</a:t>
            </a:r>
            <a:endParaRPr lang="ko-KR" altLang="en-US" dirty="0"/>
          </a:p>
        </p:txBody>
      </p:sp>
      <p:pic>
        <p:nvPicPr>
          <p:cNvPr id="4" name="그림 3"/>
          <p:cNvPicPr>
            <a:picLocks noChangeAspect="1"/>
          </p:cNvPicPr>
          <p:nvPr/>
        </p:nvPicPr>
        <p:blipFill>
          <a:blip r:embed="rId2"/>
          <a:stretch>
            <a:fillRect/>
          </a:stretch>
        </p:blipFill>
        <p:spPr>
          <a:xfrm>
            <a:off x="2114196" y="3212976"/>
            <a:ext cx="5058483" cy="2205657"/>
          </a:xfrm>
          <a:prstGeom prst="rect">
            <a:avLst/>
          </a:prstGeom>
        </p:spPr>
      </p:pic>
    </p:spTree>
    <p:extLst>
      <p:ext uri="{BB962C8B-B14F-4D97-AF65-F5344CB8AC3E}">
        <p14:creationId xmlns:p14="http://schemas.microsoft.com/office/powerpoint/2010/main" val="4439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p:txBody>
              <a:bodyPr/>
              <a:lstStyle/>
              <a:p>
                <a:r>
                  <a:rPr lang="en-US" altLang="ko-KR" dirty="0" smtClean="0"/>
                  <a:t>This paper provides the first detailed experimental characterization of read disturb errors for 2Y-nm MLC NAND flash memory chips.</a:t>
                </a:r>
              </a:p>
              <a:p>
                <a:endParaRPr lang="en-US" altLang="ko-KR" dirty="0"/>
              </a:p>
              <a:p>
                <a:r>
                  <a:rPr lang="en-US" altLang="ko-KR" dirty="0" smtClean="0"/>
                  <a:t>Authors propose a mitigation mechanism, called </a:t>
                </a:r>
                <a14:m>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𝑉</m:t>
                        </m:r>
                      </m:e>
                      <m:sub>
                        <m:r>
                          <a:rPr lang="en-US" altLang="ko-KR" b="0" i="1" smtClean="0">
                            <a:solidFill>
                              <a:srgbClr val="FF0000"/>
                            </a:solidFill>
                            <a:latin typeface="Cambria Math" panose="02040503050406030204" pitchFamily="18" charset="0"/>
                          </a:rPr>
                          <m:t>𝑝𝑎𝑠𝑠</m:t>
                        </m:r>
                      </m:sub>
                    </m:sSub>
                  </m:oMath>
                </a14:m>
                <a:r>
                  <a:rPr lang="ko-KR" altLang="en-US" dirty="0" smtClean="0">
                    <a:solidFill>
                      <a:srgbClr val="FF0000"/>
                    </a:solidFill>
                  </a:rPr>
                  <a:t> </a:t>
                </a:r>
                <a:r>
                  <a:rPr lang="en-US" altLang="ko-KR" dirty="0" smtClean="0">
                    <a:solidFill>
                      <a:srgbClr val="FF0000"/>
                    </a:solidFill>
                  </a:rPr>
                  <a:t>Tuning</a:t>
                </a:r>
                <a:r>
                  <a:rPr lang="en-US" altLang="ko-KR" dirty="0" smtClean="0"/>
                  <a:t>, which dynamically adjusts the pass-through voltage for each flash block online to minimize read disturb errors.</a:t>
                </a:r>
              </a:p>
              <a:p>
                <a:endParaRPr lang="en-US" altLang="ko-KR" dirty="0"/>
              </a:p>
              <a:p>
                <a:r>
                  <a:rPr lang="en-US" altLang="ko-KR" dirty="0" smtClean="0"/>
                  <a:t>And, an error recovery mechanism, called </a:t>
                </a:r>
                <a:r>
                  <a:rPr lang="en-US" altLang="ko-KR" dirty="0" smtClean="0">
                    <a:solidFill>
                      <a:srgbClr val="FF0000"/>
                    </a:solidFill>
                  </a:rPr>
                  <a:t>Read Disturb Recovery</a:t>
                </a:r>
                <a:r>
                  <a:rPr lang="en-US" altLang="ko-KR" dirty="0" smtClean="0"/>
                  <a:t>, which exploits the differences in susceptibility of different cells to read disturb, to probabilistically correct read disturb errors.</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blipFill rotWithShape="0">
                <a:blip r:embed="rId2"/>
                <a:stretch>
                  <a:fillRect l="-217" t="-585" r="-36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74401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Q &amp; A</a:t>
            </a:r>
            <a:endParaRPr lang="ko-KR" altLang="en-US" dirty="0"/>
          </a:p>
        </p:txBody>
      </p:sp>
      <p:sp>
        <p:nvSpPr>
          <p:cNvPr id="8" name="TextBox 7"/>
          <p:cNvSpPr txBox="1"/>
          <p:nvPr/>
        </p:nvSpPr>
        <p:spPr>
          <a:xfrm>
            <a:off x="2658433" y="5373216"/>
            <a:ext cx="3960440" cy="677108"/>
          </a:xfrm>
          <a:prstGeom prst="rect">
            <a:avLst/>
          </a:prstGeom>
          <a:noFill/>
        </p:spPr>
        <p:txBody>
          <a:bodyPr wrap="square" rtlCol="0">
            <a:spAutoFit/>
          </a:bodyPr>
          <a:lstStyle/>
          <a:p>
            <a:pPr algn="ctr"/>
            <a:r>
              <a:rPr lang="ko-KR" altLang="en-US" sz="1400" dirty="0" smtClean="0">
                <a:latin typeface="HY궁서B" panose="02030600000101010101" pitchFamily="18" charset="-127"/>
                <a:ea typeface="HY궁서B" panose="02030600000101010101" pitchFamily="18" charset="-127"/>
              </a:rPr>
              <a:t>손대연 </a:t>
            </a:r>
            <a:r>
              <a:rPr lang="en-US" altLang="ko-KR" sz="1400" dirty="0" smtClean="0">
                <a:latin typeface="HY궁서B" panose="02030600000101010101" pitchFamily="18" charset="-127"/>
                <a:ea typeface="HY궁서B" panose="02030600000101010101" pitchFamily="18" charset="-127"/>
              </a:rPr>
              <a:t>(1986~2015)</a:t>
            </a:r>
          </a:p>
          <a:p>
            <a:pPr algn="ctr"/>
            <a:r>
              <a:rPr lang="en-US" altLang="ko-KR" sz="1400" dirty="0" smtClean="0">
                <a:latin typeface="HY궁서B" panose="02030600000101010101" pitchFamily="18" charset="-127"/>
                <a:ea typeface="HY궁서B" panose="02030600000101010101" pitchFamily="18" charset="-127"/>
              </a:rPr>
              <a:t>‘</a:t>
            </a:r>
            <a:r>
              <a:rPr lang="ko-KR" altLang="en-US" sz="1400" dirty="0" smtClean="0">
                <a:latin typeface="HY궁서B" panose="02030600000101010101" pitchFamily="18" charset="-127"/>
                <a:ea typeface="HY궁서B" panose="02030600000101010101" pitchFamily="18" charset="-127"/>
              </a:rPr>
              <a:t>논문 읽다가 연구실에서 잠들다</a:t>
            </a:r>
            <a:r>
              <a:rPr lang="en-US" altLang="ko-KR" sz="1400" dirty="0" smtClean="0">
                <a:latin typeface="HY궁서B" panose="02030600000101010101" pitchFamily="18" charset="-127"/>
                <a:ea typeface="HY궁서B" panose="02030600000101010101" pitchFamily="18" charset="-127"/>
              </a:rPr>
              <a:t>’</a:t>
            </a:r>
          </a:p>
          <a:p>
            <a:pPr algn="ctr"/>
            <a:r>
              <a:rPr lang="en-US" altLang="ko-KR" sz="1000" strike="sngStrike" dirty="0" smtClean="0">
                <a:latin typeface="HY궁서B" panose="02030600000101010101" pitchFamily="18" charset="-127"/>
                <a:ea typeface="HY궁서B" panose="02030600000101010101" pitchFamily="18" charset="-127"/>
              </a:rPr>
              <a:t>(</a:t>
            </a:r>
            <a:r>
              <a:rPr lang="ko-KR" altLang="en-US" sz="1000" strike="sngStrike" dirty="0" smtClean="0">
                <a:latin typeface="HY궁서B" panose="02030600000101010101" pitchFamily="18" charset="-127"/>
                <a:ea typeface="HY궁서B" panose="02030600000101010101" pitchFamily="18" charset="-127"/>
              </a:rPr>
              <a:t>그러다 또 깨어나서 세미나를 준비하겠지</a:t>
            </a:r>
            <a:r>
              <a:rPr lang="en-US" altLang="ko-KR" sz="1000" strike="sngStrike" dirty="0" smtClean="0">
                <a:latin typeface="HY궁서B" panose="02030600000101010101" pitchFamily="18" charset="-127"/>
                <a:ea typeface="HY궁서B" panose="02030600000101010101" pitchFamily="18" charset="-127"/>
              </a:rPr>
              <a:t>..)</a:t>
            </a:r>
            <a:endParaRPr lang="ko-KR" altLang="en-US" sz="1000" strike="sngStrike" dirty="0" smtClean="0">
              <a:latin typeface="HY궁서B" panose="02030600000101010101" pitchFamily="18" charset="-127"/>
              <a:ea typeface="HY궁서B" panose="02030600000101010101" pitchFamily="18" charset="-127"/>
            </a:endParaRPr>
          </a:p>
        </p:txBody>
      </p:sp>
      <p:pic>
        <p:nvPicPr>
          <p:cNvPr id="3" name="그림 2"/>
          <p:cNvPicPr>
            <a:picLocks noChangeAspect="1"/>
          </p:cNvPicPr>
          <p:nvPr/>
        </p:nvPicPr>
        <p:blipFill>
          <a:blip r:embed="rId2"/>
          <a:stretch>
            <a:fillRect/>
          </a:stretch>
        </p:blipFill>
        <p:spPr>
          <a:xfrm>
            <a:off x="3198493" y="1124744"/>
            <a:ext cx="2880320" cy="4065132"/>
          </a:xfrm>
          <a:prstGeom prst="rect">
            <a:avLst/>
          </a:prstGeom>
        </p:spPr>
      </p:pic>
    </p:spTree>
    <p:extLst>
      <p:ext uri="{BB962C8B-B14F-4D97-AF65-F5344CB8AC3E}">
        <p14:creationId xmlns:p14="http://schemas.microsoft.com/office/powerpoint/2010/main" val="37697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LSB, MSB</a:t>
            </a:r>
            <a:endParaRPr lang="ko-KR" altLang="en-US" dirty="0"/>
          </a:p>
        </p:txBody>
      </p:sp>
      <p:sp>
        <p:nvSpPr>
          <p:cNvPr id="3" name="내용 개체 틀 2"/>
          <p:cNvSpPr>
            <a:spLocks noGrp="1"/>
          </p:cNvSpPr>
          <p:nvPr>
            <p:ph idx="1"/>
          </p:nvPr>
        </p:nvSpPr>
        <p:spPr/>
        <p:txBody>
          <a:bodyPr/>
          <a:lstStyle/>
          <a:p>
            <a:r>
              <a:rPr lang="en-US" altLang="ko-KR" dirty="0" smtClean="0"/>
              <a:t>LSB</a:t>
            </a:r>
          </a:p>
          <a:p>
            <a:pPr lvl="1"/>
            <a:r>
              <a:rPr lang="en-US" altLang="ko-KR" dirty="0" smtClean="0">
                <a:solidFill>
                  <a:srgbClr val="FF0000"/>
                </a:solidFill>
              </a:rPr>
              <a:t>L</a:t>
            </a:r>
            <a:r>
              <a:rPr lang="en-US" altLang="ko-KR" dirty="0" smtClean="0"/>
              <a:t>east </a:t>
            </a:r>
            <a:r>
              <a:rPr lang="en-US" altLang="ko-KR" dirty="0" smtClean="0">
                <a:solidFill>
                  <a:srgbClr val="FF0000"/>
                </a:solidFill>
              </a:rPr>
              <a:t>S</a:t>
            </a:r>
            <a:r>
              <a:rPr lang="en-US" altLang="ko-KR" dirty="0" smtClean="0"/>
              <a:t>ignificant </a:t>
            </a:r>
            <a:r>
              <a:rPr lang="en-US" altLang="ko-KR" dirty="0" smtClean="0">
                <a:solidFill>
                  <a:srgbClr val="FF0000"/>
                </a:solidFill>
              </a:rPr>
              <a:t>B</a:t>
            </a:r>
            <a:r>
              <a:rPr lang="en-US" altLang="ko-KR" dirty="0" smtClean="0"/>
              <a:t>it</a:t>
            </a:r>
          </a:p>
          <a:p>
            <a:pPr lvl="1"/>
            <a:r>
              <a:rPr lang="en-US" altLang="ko-KR" dirty="0" smtClean="0"/>
              <a:t>Change Region : P1 </a:t>
            </a:r>
            <a:r>
              <a:rPr lang="en-US" altLang="ko-KR" dirty="0" smtClean="0">
                <a:sym typeface="Wingdings" panose="05000000000000000000" pitchFamily="2" charset="2"/>
              </a:rPr>
              <a:t> P2</a:t>
            </a:r>
            <a:endParaRPr lang="en-US" altLang="ko-KR" dirty="0"/>
          </a:p>
          <a:p>
            <a:endParaRPr lang="en-US" altLang="ko-KR" dirty="0" smtClean="0"/>
          </a:p>
          <a:p>
            <a:r>
              <a:rPr lang="en-US" altLang="ko-KR" dirty="0" smtClean="0"/>
              <a:t>MSB</a:t>
            </a:r>
          </a:p>
          <a:p>
            <a:pPr lvl="1"/>
            <a:r>
              <a:rPr lang="en-US" altLang="ko-KR" dirty="0" smtClean="0">
                <a:solidFill>
                  <a:srgbClr val="FF0000"/>
                </a:solidFill>
              </a:rPr>
              <a:t>M</a:t>
            </a:r>
            <a:r>
              <a:rPr lang="en-US" altLang="ko-KR" dirty="0" smtClean="0"/>
              <a:t>ost </a:t>
            </a:r>
            <a:r>
              <a:rPr lang="en-US" altLang="ko-KR" dirty="0" smtClean="0">
                <a:solidFill>
                  <a:srgbClr val="FF0000"/>
                </a:solidFill>
              </a:rPr>
              <a:t>S</a:t>
            </a:r>
            <a:r>
              <a:rPr lang="en-US" altLang="ko-KR" dirty="0" smtClean="0"/>
              <a:t>ignificant </a:t>
            </a:r>
            <a:r>
              <a:rPr lang="en-US" altLang="ko-KR" dirty="0" smtClean="0">
                <a:solidFill>
                  <a:srgbClr val="FF0000"/>
                </a:solidFill>
              </a:rPr>
              <a:t>B</a:t>
            </a:r>
            <a:r>
              <a:rPr lang="en-US" altLang="ko-KR" dirty="0" smtClean="0"/>
              <a:t>it</a:t>
            </a:r>
          </a:p>
          <a:p>
            <a:pPr lvl="1"/>
            <a:r>
              <a:rPr lang="en-US" altLang="ko-KR" dirty="0" smtClean="0"/>
              <a:t>Change Region : ER </a:t>
            </a:r>
            <a:r>
              <a:rPr lang="en-US" altLang="ko-KR" dirty="0" smtClean="0">
                <a:sym typeface="Wingdings" panose="05000000000000000000" pitchFamily="2" charset="2"/>
              </a:rPr>
              <a:t> P1, P2  P3</a:t>
            </a:r>
            <a:endParaRPr lang="ko-KR" altLang="en-US" dirty="0"/>
          </a:p>
        </p:txBody>
      </p:sp>
      <p:pic>
        <p:nvPicPr>
          <p:cNvPr id="4" name="그림 3"/>
          <p:cNvPicPr>
            <a:picLocks noChangeAspect="1"/>
          </p:cNvPicPr>
          <p:nvPr/>
        </p:nvPicPr>
        <p:blipFill>
          <a:blip r:embed="rId2"/>
          <a:stretch>
            <a:fillRect/>
          </a:stretch>
        </p:blipFill>
        <p:spPr>
          <a:xfrm>
            <a:off x="1480712" y="4330567"/>
            <a:ext cx="6372667" cy="1783365"/>
          </a:xfrm>
          <a:prstGeom prst="rect">
            <a:avLst/>
          </a:prstGeom>
        </p:spPr>
      </p:pic>
      <p:sp>
        <p:nvSpPr>
          <p:cNvPr id="7" name="TextBox 6"/>
          <p:cNvSpPr txBox="1"/>
          <p:nvPr/>
        </p:nvSpPr>
        <p:spPr>
          <a:xfrm>
            <a:off x="6030162" y="1920090"/>
            <a:ext cx="1800200" cy="584775"/>
          </a:xfrm>
          <a:prstGeom prst="rect">
            <a:avLst/>
          </a:prstGeom>
          <a:noFill/>
        </p:spPr>
        <p:txBody>
          <a:bodyPr wrap="square" rtlCol="0">
            <a:spAutoFit/>
          </a:bodyPr>
          <a:lstStyle/>
          <a:p>
            <a:pPr algn="ctr"/>
            <a:r>
              <a:rPr lang="en-US" altLang="ko-KR" sz="3200" dirty="0">
                <a:latin typeface="+mn-lt"/>
              </a:rPr>
              <a:t>e</a:t>
            </a:r>
            <a:r>
              <a:rPr lang="en-US" altLang="ko-KR" sz="3200" dirty="0" smtClean="0">
                <a:latin typeface="+mn-lt"/>
              </a:rPr>
              <a:t>x)  </a:t>
            </a:r>
            <a:r>
              <a:rPr lang="en-US" altLang="ko-KR" sz="3200" dirty="0" smtClean="0">
                <a:latin typeface="+mn-lt"/>
              </a:rPr>
              <a:t>1  0</a:t>
            </a:r>
            <a:endParaRPr lang="ko-KR" altLang="en-US" sz="3200" dirty="0" smtClean="0">
              <a:latin typeface="+mn-lt"/>
            </a:endParaRPr>
          </a:p>
        </p:txBody>
      </p:sp>
      <p:cxnSp>
        <p:nvCxnSpPr>
          <p:cNvPr id="9" name="직선 화살표 연결선 8"/>
          <p:cNvCxnSpPr/>
          <p:nvPr/>
        </p:nvCxnSpPr>
        <p:spPr bwMode="auto">
          <a:xfrm>
            <a:off x="7110282" y="1599715"/>
            <a:ext cx="0" cy="360040"/>
          </a:xfrm>
          <a:prstGeom prst="straightConnector1">
            <a:avLst/>
          </a:prstGeom>
          <a:solidFill>
            <a:schemeClr val="accent2"/>
          </a:solidFill>
          <a:ln w="19050" cap="flat" cmpd="sng" algn="ctr">
            <a:solidFill>
              <a:srgbClr val="FF0000"/>
            </a:solidFill>
            <a:prstDash val="solid"/>
            <a:round/>
            <a:headEnd type="none" w="med" len="med"/>
            <a:tailEnd type="triangle" w="lg" len="lg"/>
          </a:ln>
          <a:effectLst/>
        </p:spPr>
      </p:cxnSp>
      <p:cxnSp>
        <p:nvCxnSpPr>
          <p:cNvPr id="10" name="직선 화살표 연결선 9"/>
          <p:cNvCxnSpPr/>
          <p:nvPr/>
        </p:nvCxnSpPr>
        <p:spPr bwMode="auto">
          <a:xfrm flipV="1">
            <a:off x="7542330" y="2463811"/>
            <a:ext cx="0" cy="360040"/>
          </a:xfrm>
          <a:prstGeom prst="straightConnector1">
            <a:avLst/>
          </a:prstGeom>
          <a:solidFill>
            <a:schemeClr val="accent2"/>
          </a:solidFill>
          <a:ln w="19050" cap="flat" cmpd="sng" algn="ctr">
            <a:solidFill>
              <a:srgbClr val="FF0000"/>
            </a:solidFill>
            <a:prstDash val="solid"/>
            <a:round/>
            <a:headEnd type="none" w="med" len="med"/>
            <a:tailEnd type="triangle" w="lg" len="lg"/>
          </a:ln>
          <a:effectLst/>
        </p:spPr>
      </p:cxnSp>
      <p:sp>
        <p:nvSpPr>
          <p:cNvPr id="12" name="TextBox 11"/>
          <p:cNvSpPr txBox="1"/>
          <p:nvPr/>
        </p:nvSpPr>
        <p:spPr>
          <a:xfrm>
            <a:off x="6732240" y="1158375"/>
            <a:ext cx="756084" cy="369332"/>
          </a:xfrm>
          <a:prstGeom prst="rect">
            <a:avLst/>
          </a:prstGeom>
          <a:noFill/>
        </p:spPr>
        <p:txBody>
          <a:bodyPr wrap="square" rtlCol="0">
            <a:spAutoFit/>
          </a:bodyPr>
          <a:lstStyle/>
          <a:p>
            <a:pPr algn="ctr"/>
            <a:r>
              <a:rPr lang="en-US" altLang="ko-KR" dirty="0" smtClean="0">
                <a:latin typeface="+mn-lt"/>
              </a:rPr>
              <a:t>LSB</a:t>
            </a:r>
            <a:endParaRPr lang="ko-KR" altLang="en-US" dirty="0" smtClean="0">
              <a:latin typeface="+mn-lt"/>
            </a:endParaRPr>
          </a:p>
        </p:txBody>
      </p:sp>
      <p:sp>
        <p:nvSpPr>
          <p:cNvPr id="13" name="TextBox 12"/>
          <p:cNvSpPr txBox="1"/>
          <p:nvPr/>
        </p:nvSpPr>
        <p:spPr>
          <a:xfrm>
            <a:off x="7164288" y="2897248"/>
            <a:ext cx="756084" cy="369332"/>
          </a:xfrm>
          <a:prstGeom prst="rect">
            <a:avLst/>
          </a:prstGeom>
          <a:noFill/>
        </p:spPr>
        <p:txBody>
          <a:bodyPr wrap="square" rtlCol="0">
            <a:spAutoFit/>
          </a:bodyPr>
          <a:lstStyle/>
          <a:p>
            <a:pPr algn="ctr"/>
            <a:r>
              <a:rPr lang="en-US" altLang="ko-KR" dirty="0">
                <a:latin typeface="+mn-lt"/>
              </a:rPr>
              <a:t>M</a:t>
            </a:r>
            <a:r>
              <a:rPr lang="en-US" altLang="ko-KR" dirty="0" smtClean="0">
                <a:latin typeface="+mn-lt"/>
              </a:rPr>
              <a:t>SB</a:t>
            </a:r>
            <a:endParaRPr lang="ko-KR" altLang="en-US" dirty="0" smtClean="0">
              <a:latin typeface="+mn-lt"/>
            </a:endParaRPr>
          </a:p>
        </p:txBody>
      </p:sp>
      <p:sp>
        <p:nvSpPr>
          <p:cNvPr id="16" name="직사각형 15"/>
          <p:cNvSpPr/>
          <p:nvPr/>
        </p:nvSpPr>
        <p:spPr bwMode="auto">
          <a:xfrm>
            <a:off x="3059832" y="4365104"/>
            <a:ext cx="2736304" cy="322569"/>
          </a:xfrm>
          <a:prstGeom prst="rect">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7" name="직사각형 16"/>
          <p:cNvSpPr/>
          <p:nvPr/>
        </p:nvSpPr>
        <p:spPr bwMode="auto">
          <a:xfrm>
            <a:off x="6378176" y="4365104"/>
            <a:ext cx="558062" cy="322569"/>
          </a:xfrm>
          <a:prstGeom prst="rect">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 name="TextBox 17"/>
          <p:cNvSpPr txBox="1"/>
          <p:nvPr/>
        </p:nvSpPr>
        <p:spPr>
          <a:xfrm>
            <a:off x="3263867" y="4019480"/>
            <a:ext cx="2328234" cy="276999"/>
          </a:xfrm>
          <a:prstGeom prst="rect">
            <a:avLst/>
          </a:prstGeom>
          <a:noFill/>
        </p:spPr>
        <p:txBody>
          <a:bodyPr wrap="square" rtlCol="0">
            <a:spAutoFit/>
          </a:bodyPr>
          <a:lstStyle/>
          <a:p>
            <a:pPr algn="ctr"/>
            <a:r>
              <a:rPr lang="en-US" altLang="ko-KR" sz="1200" dirty="0" smtClean="0">
                <a:solidFill>
                  <a:srgbClr val="FF0000"/>
                </a:solidFill>
                <a:latin typeface="+mn-lt"/>
              </a:rPr>
              <a:t>Threshold voltage</a:t>
            </a:r>
            <a:endParaRPr lang="ko-KR" altLang="en-US" sz="1200" dirty="0" smtClean="0">
              <a:solidFill>
                <a:srgbClr val="FF0000"/>
              </a:solidFill>
              <a:latin typeface="+mn-lt"/>
            </a:endParaRPr>
          </a:p>
        </p:txBody>
      </p:sp>
      <p:sp>
        <p:nvSpPr>
          <p:cNvPr id="19" name="TextBox 18"/>
          <p:cNvSpPr txBox="1"/>
          <p:nvPr/>
        </p:nvSpPr>
        <p:spPr>
          <a:xfrm>
            <a:off x="5493090" y="4019480"/>
            <a:ext cx="2328234" cy="276999"/>
          </a:xfrm>
          <a:prstGeom prst="rect">
            <a:avLst/>
          </a:prstGeom>
          <a:noFill/>
        </p:spPr>
        <p:txBody>
          <a:bodyPr wrap="square" rtlCol="0">
            <a:spAutoFit/>
          </a:bodyPr>
          <a:lstStyle/>
          <a:p>
            <a:pPr algn="ctr"/>
            <a:r>
              <a:rPr lang="en-US" altLang="ko-KR" sz="1200" dirty="0" smtClean="0">
                <a:solidFill>
                  <a:srgbClr val="FF0000"/>
                </a:solidFill>
                <a:latin typeface="+mn-lt"/>
              </a:rPr>
              <a:t>Pass-through voltage</a:t>
            </a:r>
            <a:endParaRPr lang="ko-KR" altLang="en-US" sz="1200" dirty="0" smtClean="0">
              <a:solidFill>
                <a:srgbClr val="FF0000"/>
              </a:solidFill>
              <a:latin typeface="+mn-lt"/>
            </a:endParaRPr>
          </a:p>
        </p:txBody>
      </p:sp>
    </p:spTree>
    <p:extLst>
      <p:ext uri="{BB962C8B-B14F-4D97-AF65-F5344CB8AC3E}">
        <p14:creationId xmlns:p14="http://schemas.microsoft.com/office/powerpoint/2010/main" val="1540956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LSB, MSB</a:t>
            </a:r>
            <a:endParaRPr lang="ko-KR" altLang="en-US" dirty="0"/>
          </a:p>
        </p:txBody>
      </p:sp>
      <p:sp>
        <p:nvSpPr>
          <p:cNvPr id="3" name="내용 개체 틀 2"/>
          <p:cNvSpPr>
            <a:spLocks noGrp="1"/>
          </p:cNvSpPr>
          <p:nvPr>
            <p:ph idx="1"/>
          </p:nvPr>
        </p:nvSpPr>
        <p:spPr/>
        <p:txBody>
          <a:bodyPr/>
          <a:lstStyle/>
          <a:p>
            <a:r>
              <a:rPr lang="en-US" altLang="ko-KR" dirty="0" smtClean="0"/>
              <a:t>Tutorial of the calculation in LSB, MSB</a:t>
            </a:r>
          </a:p>
          <a:p>
            <a:endParaRPr lang="en-US" altLang="ko-KR" dirty="0"/>
          </a:p>
          <a:p>
            <a:endParaRPr lang="en-US" altLang="ko-KR" dirty="0" smtClean="0"/>
          </a:p>
          <a:p>
            <a:endParaRPr lang="en-US" altLang="ko-KR" dirty="0"/>
          </a:p>
          <a:p>
            <a:endParaRPr lang="en-US" altLang="ko-KR" dirty="0" smtClean="0"/>
          </a:p>
          <a:p>
            <a:endParaRPr lang="en-US" altLang="ko-KR" dirty="0"/>
          </a:p>
          <a:p>
            <a:endParaRPr lang="en-US" altLang="ko-KR" dirty="0" smtClean="0"/>
          </a:p>
          <a:p>
            <a:endParaRPr lang="en-US" altLang="ko-KR" dirty="0"/>
          </a:p>
          <a:p>
            <a:endParaRPr lang="en-US" altLang="ko-KR" dirty="0" smtClean="0"/>
          </a:p>
          <a:p>
            <a:endParaRPr lang="en-US" altLang="ko-KR" dirty="0"/>
          </a:p>
          <a:p>
            <a:endParaRPr lang="en-US" altLang="ko-KR" dirty="0" smtClean="0"/>
          </a:p>
          <a:p>
            <a:pPr lvl="1"/>
            <a:r>
              <a:rPr lang="en-US" altLang="ko-KR" dirty="0" smtClean="0"/>
              <a:t>The process of calculation with LSB and MSB is very important for</a:t>
            </a:r>
            <a:br>
              <a:rPr lang="en-US" altLang="ko-KR" dirty="0" smtClean="0"/>
            </a:br>
            <a:r>
              <a:rPr lang="en-US" altLang="ko-KR" dirty="0" smtClean="0"/>
              <a:t>‘Figure 9’ in this paper.</a:t>
            </a:r>
            <a:endParaRPr lang="ko-KR" altLang="en-US" dirty="0"/>
          </a:p>
        </p:txBody>
      </p:sp>
      <p:sp>
        <p:nvSpPr>
          <p:cNvPr id="4" name="TextBox 3"/>
          <p:cNvSpPr txBox="1"/>
          <p:nvPr/>
        </p:nvSpPr>
        <p:spPr>
          <a:xfrm>
            <a:off x="1043608" y="1844824"/>
            <a:ext cx="1800200" cy="2062103"/>
          </a:xfrm>
          <a:prstGeom prst="rect">
            <a:avLst/>
          </a:prstGeom>
          <a:noFill/>
        </p:spPr>
        <p:txBody>
          <a:bodyPr wrap="square" rtlCol="0">
            <a:spAutoFit/>
          </a:bodyPr>
          <a:lstStyle/>
          <a:p>
            <a:pPr algn="ctr"/>
            <a:r>
              <a:rPr lang="en-US" altLang="ko-KR" sz="3200" dirty="0">
                <a:latin typeface="+mn-lt"/>
              </a:rPr>
              <a:t>e</a:t>
            </a:r>
            <a:r>
              <a:rPr lang="en-US" altLang="ko-KR" sz="3200" dirty="0" smtClean="0">
                <a:latin typeface="+mn-lt"/>
              </a:rPr>
              <a:t>x)  </a:t>
            </a:r>
            <a:r>
              <a:rPr lang="en-US" altLang="ko-KR" sz="3200" dirty="0" smtClean="0">
                <a:latin typeface="+mn-lt"/>
              </a:rPr>
              <a:t>1  0</a:t>
            </a:r>
          </a:p>
          <a:p>
            <a:pPr algn="ctr"/>
            <a:r>
              <a:rPr lang="en-US" altLang="ko-KR" sz="3200" dirty="0" smtClean="0">
                <a:latin typeface="+mn-lt"/>
              </a:rPr>
              <a:t>       1  1</a:t>
            </a:r>
          </a:p>
          <a:p>
            <a:pPr algn="ctr"/>
            <a:r>
              <a:rPr lang="en-US" altLang="ko-KR" sz="3200" dirty="0" smtClean="0">
                <a:latin typeface="+mn-lt"/>
              </a:rPr>
              <a:t>       0  1</a:t>
            </a:r>
          </a:p>
          <a:p>
            <a:pPr algn="ctr"/>
            <a:r>
              <a:rPr lang="en-US" altLang="ko-KR" sz="3200" dirty="0" smtClean="0">
                <a:latin typeface="+mn-lt"/>
              </a:rPr>
              <a:t>       0  0</a:t>
            </a:r>
            <a:endParaRPr lang="ko-KR" altLang="en-US" sz="3200" dirty="0" smtClean="0">
              <a:latin typeface="+mn-lt"/>
            </a:endParaRPr>
          </a:p>
        </p:txBody>
      </p:sp>
      <p:sp>
        <p:nvSpPr>
          <p:cNvPr id="5" name="TextBox 4"/>
          <p:cNvSpPr txBox="1"/>
          <p:nvPr/>
        </p:nvSpPr>
        <p:spPr>
          <a:xfrm>
            <a:off x="3563888" y="1844823"/>
            <a:ext cx="1800200" cy="2062103"/>
          </a:xfrm>
          <a:prstGeom prst="rect">
            <a:avLst/>
          </a:prstGeom>
          <a:noFill/>
        </p:spPr>
        <p:txBody>
          <a:bodyPr wrap="square" rtlCol="0">
            <a:spAutoFit/>
          </a:bodyPr>
          <a:lstStyle/>
          <a:p>
            <a:pPr algn="ctr"/>
            <a:r>
              <a:rPr lang="en-US" altLang="ko-KR" sz="3200" dirty="0">
                <a:latin typeface="+mn-lt"/>
              </a:rPr>
              <a:t>e</a:t>
            </a:r>
            <a:r>
              <a:rPr lang="en-US" altLang="ko-KR" sz="3200" dirty="0" smtClean="0">
                <a:latin typeface="+mn-lt"/>
              </a:rPr>
              <a:t>x)  </a:t>
            </a:r>
            <a:r>
              <a:rPr lang="en-US" altLang="ko-KR" sz="3200" dirty="0">
                <a:latin typeface="+mn-lt"/>
              </a:rPr>
              <a:t>0</a:t>
            </a:r>
            <a:r>
              <a:rPr lang="en-US" altLang="ko-KR" sz="3200" dirty="0" smtClean="0">
                <a:latin typeface="+mn-lt"/>
              </a:rPr>
              <a:t>  1</a:t>
            </a:r>
          </a:p>
          <a:p>
            <a:pPr algn="ctr"/>
            <a:r>
              <a:rPr lang="en-US" altLang="ko-KR" sz="3200" dirty="0" smtClean="0">
                <a:latin typeface="+mn-lt"/>
              </a:rPr>
              <a:t>       1  1</a:t>
            </a:r>
          </a:p>
          <a:p>
            <a:pPr algn="ctr"/>
            <a:r>
              <a:rPr lang="en-US" altLang="ko-KR" sz="3200" dirty="0" smtClean="0">
                <a:latin typeface="+mn-lt"/>
              </a:rPr>
              <a:t>       0  1</a:t>
            </a:r>
          </a:p>
          <a:p>
            <a:pPr algn="ctr"/>
            <a:r>
              <a:rPr lang="en-US" altLang="ko-KR" sz="3200" dirty="0" smtClean="0">
                <a:latin typeface="+mn-lt"/>
              </a:rPr>
              <a:t>       0  1</a:t>
            </a:r>
            <a:endParaRPr lang="ko-KR" altLang="en-US" sz="3200" dirty="0" smtClean="0">
              <a:latin typeface="+mn-lt"/>
            </a:endParaRPr>
          </a:p>
        </p:txBody>
      </p:sp>
      <p:sp>
        <p:nvSpPr>
          <p:cNvPr id="6" name="TextBox 5"/>
          <p:cNvSpPr txBox="1"/>
          <p:nvPr/>
        </p:nvSpPr>
        <p:spPr>
          <a:xfrm>
            <a:off x="6190463" y="1844823"/>
            <a:ext cx="1800200" cy="2062103"/>
          </a:xfrm>
          <a:prstGeom prst="rect">
            <a:avLst/>
          </a:prstGeom>
          <a:noFill/>
        </p:spPr>
        <p:txBody>
          <a:bodyPr wrap="square" rtlCol="0">
            <a:spAutoFit/>
          </a:bodyPr>
          <a:lstStyle/>
          <a:p>
            <a:pPr algn="ctr"/>
            <a:r>
              <a:rPr lang="en-US" altLang="ko-KR" sz="3200" dirty="0">
                <a:latin typeface="+mn-lt"/>
              </a:rPr>
              <a:t>e</a:t>
            </a:r>
            <a:r>
              <a:rPr lang="en-US" altLang="ko-KR" sz="3200" dirty="0" smtClean="0">
                <a:latin typeface="+mn-lt"/>
              </a:rPr>
              <a:t>x)  1 </a:t>
            </a:r>
            <a:r>
              <a:rPr lang="en-US" altLang="ko-KR" sz="3200" dirty="0" smtClean="0">
                <a:latin typeface="+mn-lt"/>
              </a:rPr>
              <a:t> 0</a:t>
            </a:r>
          </a:p>
          <a:p>
            <a:pPr algn="ctr"/>
            <a:r>
              <a:rPr lang="en-US" altLang="ko-KR" sz="3200" dirty="0" smtClean="0">
                <a:latin typeface="+mn-lt"/>
              </a:rPr>
              <a:t>       1  0</a:t>
            </a:r>
          </a:p>
          <a:p>
            <a:pPr algn="ctr"/>
            <a:r>
              <a:rPr lang="en-US" altLang="ko-KR" sz="3200" dirty="0" smtClean="0">
                <a:latin typeface="+mn-lt"/>
              </a:rPr>
              <a:t>       1  0</a:t>
            </a:r>
          </a:p>
          <a:p>
            <a:pPr algn="ctr"/>
            <a:r>
              <a:rPr lang="en-US" altLang="ko-KR" sz="3200" dirty="0" smtClean="0">
                <a:latin typeface="+mn-lt"/>
              </a:rPr>
              <a:t>       1  1</a:t>
            </a:r>
            <a:endParaRPr lang="ko-KR" altLang="en-US" sz="3200" dirty="0" smtClean="0">
              <a:latin typeface="+mn-lt"/>
            </a:endParaRPr>
          </a:p>
        </p:txBody>
      </p:sp>
      <p:cxnSp>
        <p:nvCxnSpPr>
          <p:cNvPr id="8" name="직선 연결선 7"/>
          <p:cNvCxnSpPr/>
          <p:nvPr/>
        </p:nvCxnSpPr>
        <p:spPr bwMode="auto">
          <a:xfrm>
            <a:off x="1043608" y="4077072"/>
            <a:ext cx="7056784" cy="0"/>
          </a:xfrm>
          <a:prstGeom prst="line">
            <a:avLst/>
          </a:prstGeom>
          <a:solidFill>
            <a:schemeClr val="accent2"/>
          </a:solidFill>
          <a:ln w="25400" cap="flat" cmpd="sng" algn="ctr">
            <a:solidFill>
              <a:schemeClr val="tx1"/>
            </a:solidFill>
            <a:prstDash val="dash"/>
            <a:round/>
            <a:headEnd type="none" w="med" len="med"/>
            <a:tailEnd type="none"/>
          </a:ln>
          <a:effectLst/>
        </p:spPr>
      </p:cxnSp>
      <p:sp>
        <p:nvSpPr>
          <p:cNvPr id="11" name="TextBox 10"/>
          <p:cNvSpPr txBox="1"/>
          <p:nvPr/>
        </p:nvSpPr>
        <p:spPr>
          <a:xfrm>
            <a:off x="1043608" y="4167438"/>
            <a:ext cx="1800200" cy="584775"/>
          </a:xfrm>
          <a:prstGeom prst="rect">
            <a:avLst/>
          </a:prstGeom>
          <a:noFill/>
        </p:spPr>
        <p:txBody>
          <a:bodyPr wrap="square" rtlCol="0">
            <a:spAutoFit/>
          </a:bodyPr>
          <a:lstStyle/>
          <a:p>
            <a:pPr algn="ctr"/>
            <a:r>
              <a:rPr lang="en-US" altLang="ko-KR" sz="3200" dirty="0" smtClean="0">
                <a:latin typeface="+mn-lt"/>
              </a:rPr>
              <a:t>       0  0</a:t>
            </a:r>
            <a:endParaRPr lang="ko-KR" altLang="en-US" sz="3200" dirty="0" smtClean="0">
              <a:latin typeface="+mn-lt"/>
            </a:endParaRPr>
          </a:p>
        </p:txBody>
      </p:sp>
      <p:sp>
        <p:nvSpPr>
          <p:cNvPr id="12" name="TextBox 11"/>
          <p:cNvSpPr txBox="1"/>
          <p:nvPr/>
        </p:nvSpPr>
        <p:spPr>
          <a:xfrm>
            <a:off x="3563888" y="4167436"/>
            <a:ext cx="1800200" cy="584775"/>
          </a:xfrm>
          <a:prstGeom prst="rect">
            <a:avLst/>
          </a:prstGeom>
          <a:noFill/>
        </p:spPr>
        <p:txBody>
          <a:bodyPr wrap="square" rtlCol="0">
            <a:spAutoFit/>
          </a:bodyPr>
          <a:lstStyle/>
          <a:p>
            <a:pPr algn="ctr"/>
            <a:r>
              <a:rPr lang="en-US" altLang="ko-KR" sz="3200" dirty="0" smtClean="0">
                <a:latin typeface="+mn-lt"/>
              </a:rPr>
              <a:t>       0  1</a:t>
            </a:r>
            <a:endParaRPr lang="ko-KR" altLang="en-US" sz="3200" dirty="0" smtClean="0">
              <a:latin typeface="+mn-lt"/>
            </a:endParaRPr>
          </a:p>
        </p:txBody>
      </p:sp>
      <p:sp>
        <p:nvSpPr>
          <p:cNvPr id="13" name="TextBox 12"/>
          <p:cNvSpPr txBox="1"/>
          <p:nvPr/>
        </p:nvSpPr>
        <p:spPr>
          <a:xfrm>
            <a:off x="6187606" y="4167435"/>
            <a:ext cx="1800200" cy="584775"/>
          </a:xfrm>
          <a:prstGeom prst="rect">
            <a:avLst/>
          </a:prstGeom>
          <a:noFill/>
        </p:spPr>
        <p:txBody>
          <a:bodyPr wrap="square" rtlCol="0">
            <a:spAutoFit/>
          </a:bodyPr>
          <a:lstStyle/>
          <a:p>
            <a:pPr algn="ctr"/>
            <a:r>
              <a:rPr lang="en-US" altLang="ko-KR" sz="3200" dirty="0" smtClean="0">
                <a:latin typeface="+mn-lt"/>
              </a:rPr>
              <a:t>       1  0</a:t>
            </a:r>
            <a:endParaRPr lang="ko-KR" altLang="en-US" sz="3200" dirty="0" smtClean="0">
              <a:latin typeface="+mn-lt"/>
            </a:endParaRPr>
          </a:p>
        </p:txBody>
      </p:sp>
      <p:cxnSp>
        <p:nvCxnSpPr>
          <p:cNvPr id="15" name="직선 연결선 14"/>
          <p:cNvCxnSpPr/>
          <p:nvPr/>
        </p:nvCxnSpPr>
        <p:spPr bwMode="auto">
          <a:xfrm>
            <a:off x="3347864" y="1700808"/>
            <a:ext cx="0" cy="3312368"/>
          </a:xfrm>
          <a:prstGeom prst="line">
            <a:avLst/>
          </a:prstGeom>
          <a:solidFill>
            <a:schemeClr val="accent2"/>
          </a:solidFill>
          <a:ln w="19050" cap="flat" cmpd="sng" algn="ctr">
            <a:solidFill>
              <a:srgbClr val="FF0000"/>
            </a:solidFill>
            <a:prstDash val="solid"/>
            <a:round/>
            <a:headEnd type="none" w="med" len="med"/>
            <a:tailEnd type="none"/>
          </a:ln>
          <a:effectLst/>
        </p:spPr>
      </p:cxnSp>
      <p:cxnSp>
        <p:nvCxnSpPr>
          <p:cNvPr id="16" name="직선 연결선 15"/>
          <p:cNvCxnSpPr/>
          <p:nvPr/>
        </p:nvCxnSpPr>
        <p:spPr bwMode="auto">
          <a:xfrm>
            <a:off x="5868144" y="1700808"/>
            <a:ext cx="0" cy="3312368"/>
          </a:xfrm>
          <a:prstGeom prst="line">
            <a:avLst/>
          </a:prstGeom>
          <a:solidFill>
            <a:schemeClr val="accent2"/>
          </a:solidFill>
          <a:ln w="19050" cap="flat" cmpd="sng" algn="ctr">
            <a:solidFill>
              <a:srgbClr val="FF0000"/>
            </a:solidFill>
            <a:prstDash val="solid"/>
            <a:round/>
            <a:headEnd type="none" w="med" len="med"/>
            <a:tailEnd type="none"/>
          </a:ln>
          <a:effectLst/>
        </p:spPr>
      </p:cxnSp>
      <p:pic>
        <p:nvPicPr>
          <p:cNvPr id="18" name="그림 17"/>
          <p:cNvPicPr>
            <a:picLocks noChangeAspect="1"/>
          </p:cNvPicPr>
          <p:nvPr/>
        </p:nvPicPr>
        <p:blipFill>
          <a:blip r:embed="rId2"/>
          <a:stretch>
            <a:fillRect/>
          </a:stretch>
        </p:blipFill>
        <p:spPr>
          <a:xfrm>
            <a:off x="5392589" y="1058478"/>
            <a:ext cx="432048" cy="400544"/>
          </a:xfrm>
          <a:prstGeom prst="rect">
            <a:avLst/>
          </a:prstGeom>
        </p:spPr>
      </p:pic>
    </p:spTree>
    <p:extLst>
      <p:ext uri="{BB962C8B-B14F-4D97-AF65-F5344CB8AC3E}">
        <p14:creationId xmlns:p14="http://schemas.microsoft.com/office/powerpoint/2010/main" val="2183094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Read Disturb</a:t>
            </a:r>
            <a:endParaRPr lang="ko-KR" altLang="en-US" dirty="0"/>
          </a:p>
        </p:txBody>
      </p:sp>
      <p:sp>
        <p:nvSpPr>
          <p:cNvPr id="3" name="내용 개체 틀 2"/>
          <p:cNvSpPr>
            <a:spLocks noGrp="1"/>
          </p:cNvSpPr>
          <p:nvPr>
            <p:ph idx="1"/>
          </p:nvPr>
        </p:nvSpPr>
        <p:spPr/>
        <p:txBody>
          <a:bodyPr/>
          <a:lstStyle/>
          <a:p>
            <a:r>
              <a:rPr lang="en-US" altLang="ko-KR" dirty="0" smtClean="0"/>
              <a:t>In read operation, the phenomenon of read disturb is affected by pass-through voltage of other masked word lines.</a:t>
            </a:r>
            <a:endParaRPr lang="ko-KR" altLang="en-US" dirty="0"/>
          </a:p>
        </p:txBody>
      </p:sp>
      <p:pic>
        <p:nvPicPr>
          <p:cNvPr id="4" name="그림 3"/>
          <p:cNvPicPr>
            <a:picLocks noChangeAspect="1"/>
          </p:cNvPicPr>
          <p:nvPr/>
        </p:nvPicPr>
        <p:blipFill>
          <a:blip r:embed="rId2"/>
          <a:stretch>
            <a:fillRect/>
          </a:stretch>
        </p:blipFill>
        <p:spPr>
          <a:xfrm>
            <a:off x="1447445" y="2060848"/>
            <a:ext cx="5557027" cy="4040824"/>
          </a:xfrm>
          <a:prstGeom prst="rect">
            <a:avLst/>
          </a:prstGeom>
        </p:spPr>
      </p:pic>
      <p:sp>
        <p:nvSpPr>
          <p:cNvPr id="5" name="TextBox 4"/>
          <p:cNvSpPr txBox="1"/>
          <p:nvPr/>
        </p:nvSpPr>
        <p:spPr>
          <a:xfrm>
            <a:off x="270961" y="3850427"/>
            <a:ext cx="792088" cy="461665"/>
          </a:xfrm>
          <a:prstGeom prst="rect">
            <a:avLst/>
          </a:prstGeom>
          <a:noFill/>
        </p:spPr>
        <p:txBody>
          <a:bodyPr wrap="square" rtlCol="0">
            <a:spAutoFit/>
          </a:bodyPr>
          <a:lstStyle/>
          <a:p>
            <a:pPr algn="ctr"/>
            <a:r>
              <a:rPr lang="en-US" altLang="ko-KR" sz="1200" dirty="0" smtClean="0">
                <a:solidFill>
                  <a:srgbClr val="FF0000"/>
                </a:solidFill>
                <a:latin typeface="+mn-lt"/>
              </a:rPr>
              <a:t>Selected</a:t>
            </a:r>
          </a:p>
          <a:p>
            <a:pPr algn="ctr"/>
            <a:r>
              <a:rPr lang="en-US" altLang="ko-KR" sz="1200" dirty="0" smtClean="0">
                <a:solidFill>
                  <a:srgbClr val="FF0000"/>
                </a:solidFill>
                <a:latin typeface="+mn-lt"/>
              </a:rPr>
              <a:t>Line</a:t>
            </a:r>
            <a:endParaRPr lang="ko-KR" altLang="en-US" sz="1200" dirty="0" smtClean="0">
              <a:solidFill>
                <a:srgbClr val="FF0000"/>
              </a:solidFill>
              <a:latin typeface="+mn-lt"/>
            </a:endParaRPr>
          </a:p>
        </p:txBody>
      </p:sp>
      <p:cxnSp>
        <p:nvCxnSpPr>
          <p:cNvPr id="7" name="직선 화살표 연결선 6"/>
          <p:cNvCxnSpPr>
            <a:stCxn id="5" idx="3"/>
            <a:endCxn id="4" idx="1"/>
          </p:cNvCxnSpPr>
          <p:nvPr/>
        </p:nvCxnSpPr>
        <p:spPr bwMode="auto">
          <a:xfrm>
            <a:off x="1063049" y="4081260"/>
            <a:ext cx="384396" cy="0"/>
          </a:xfrm>
          <a:prstGeom prst="straightConnector1">
            <a:avLst/>
          </a:prstGeom>
          <a:solidFill>
            <a:schemeClr val="accent2"/>
          </a:solidFill>
          <a:ln w="19050" cap="flat" cmpd="sng" algn="ctr">
            <a:solidFill>
              <a:srgbClr val="FF0000"/>
            </a:solidFill>
            <a:prstDash val="solid"/>
            <a:round/>
            <a:headEnd type="none" w="med" len="med"/>
            <a:tailEnd type="triangle" w="lg" len="lg"/>
          </a:ln>
          <a:effectLst/>
        </p:spPr>
      </p:cxnSp>
      <p:sp>
        <p:nvSpPr>
          <p:cNvPr id="9" name="TextBox 8"/>
          <p:cNvSpPr txBox="1"/>
          <p:nvPr/>
        </p:nvSpPr>
        <p:spPr>
          <a:xfrm>
            <a:off x="7560522" y="2850900"/>
            <a:ext cx="780440" cy="461665"/>
          </a:xfrm>
          <a:prstGeom prst="rect">
            <a:avLst/>
          </a:prstGeom>
          <a:noFill/>
        </p:spPr>
        <p:txBody>
          <a:bodyPr wrap="square" rtlCol="0">
            <a:spAutoFit/>
          </a:bodyPr>
          <a:lstStyle/>
          <a:p>
            <a:pPr algn="ctr"/>
            <a:r>
              <a:rPr lang="en-US" altLang="ko-KR" sz="1200" dirty="0" smtClean="0">
                <a:solidFill>
                  <a:srgbClr val="FF0000"/>
                </a:solidFill>
                <a:latin typeface="+mn-lt"/>
              </a:rPr>
              <a:t>Stable</a:t>
            </a:r>
          </a:p>
          <a:p>
            <a:pPr algn="ctr"/>
            <a:r>
              <a:rPr lang="en-US" altLang="ko-KR" sz="1200" dirty="0" smtClean="0">
                <a:solidFill>
                  <a:srgbClr val="FF0000"/>
                </a:solidFill>
                <a:latin typeface="+mn-lt"/>
              </a:rPr>
              <a:t>Voltage</a:t>
            </a:r>
            <a:endParaRPr lang="ko-KR" altLang="en-US" sz="1200" dirty="0" smtClean="0">
              <a:solidFill>
                <a:srgbClr val="FF0000"/>
              </a:solidFill>
              <a:latin typeface="+mn-lt"/>
            </a:endParaRPr>
          </a:p>
        </p:txBody>
      </p:sp>
      <p:sp>
        <p:nvSpPr>
          <p:cNvPr id="10" name="TextBox 9"/>
          <p:cNvSpPr txBox="1"/>
          <p:nvPr/>
        </p:nvSpPr>
        <p:spPr>
          <a:xfrm>
            <a:off x="7560522" y="4446000"/>
            <a:ext cx="780440" cy="461665"/>
          </a:xfrm>
          <a:prstGeom prst="rect">
            <a:avLst/>
          </a:prstGeom>
          <a:noFill/>
        </p:spPr>
        <p:txBody>
          <a:bodyPr wrap="square" rtlCol="0">
            <a:spAutoFit/>
          </a:bodyPr>
          <a:lstStyle/>
          <a:p>
            <a:pPr algn="ctr"/>
            <a:r>
              <a:rPr lang="en-US" altLang="ko-KR" sz="1200" dirty="0" smtClean="0">
                <a:solidFill>
                  <a:srgbClr val="FF0000"/>
                </a:solidFill>
                <a:latin typeface="+mn-lt"/>
              </a:rPr>
              <a:t>Flexible</a:t>
            </a:r>
          </a:p>
          <a:p>
            <a:pPr algn="ctr"/>
            <a:r>
              <a:rPr lang="en-US" altLang="ko-KR" sz="1200" dirty="0" smtClean="0">
                <a:solidFill>
                  <a:srgbClr val="FF0000"/>
                </a:solidFill>
                <a:latin typeface="+mn-lt"/>
              </a:rPr>
              <a:t>Voltage</a:t>
            </a:r>
            <a:endParaRPr lang="ko-KR" altLang="en-US" sz="1200" dirty="0" smtClean="0">
              <a:solidFill>
                <a:srgbClr val="FF0000"/>
              </a:solidFill>
              <a:latin typeface="+mn-lt"/>
            </a:endParaRPr>
          </a:p>
        </p:txBody>
      </p:sp>
      <p:sp>
        <p:nvSpPr>
          <p:cNvPr id="11" name="타원 10"/>
          <p:cNvSpPr/>
          <p:nvPr/>
        </p:nvSpPr>
        <p:spPr bwMode="auto">
          <a:xfrm>
            <a:off x="5306649" y="3068960"/>
            <a:ext cx="1008112" cy="360040"/>
          </a:xfrm>
          <a:prstGeom prst="ellipse">
            <a:avLst/>
          </a:prstGeom>
          <a:noFill/>
          <a:ln w="22225" cap="flat" cmpd="sng" algn="ctr">
            <a:solidFill>
              <a:schemeClr val="accent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pic>
        <p:nvPicPr>
          <p:cNvPr id="12"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745" y="1772816"/>
            <a:ext cx="1553067" cy="1026851"/>
          </a:xfrm>
          <a:prstGeom prst="rect">
            <a:avLst/>
          </a:prstGeom>
          <a:ln w="19050">
            <a:solidFill>
              <a:srgbClr val="FF0000"/>
            </a:solidFill>
          </a:ln>
        </p:spPr>
      </p:pic>
      <p:pic>
        <p:nvPicPr>
          <p:cNvPr id="13" name="그림 12"/>
          <p:cNvPicPr>
            <a:picLocks noChangeAspect="1"/>
          </p:cNvPicPr>
          <p:nvPr/>
        </p:nvPicPr>
        <p:blipFill>
          <a:blip r:embed="rId4"/>
          <a:stretch>
            <a:fillRect/>
          </a:stretch>
        </p:blipFill>
        <p:spPr>
          <a:xfrm>
            <a:off x="7172673" y="5022018"/>
            <a:ext cx="1556139" cy="1143286"/>
          </a:xfrm>
          <a:prstGeom prst="rect">
            <a:avLst/>
          </a:prstGeom>
          <a:ln w="19050">
            <a:solidFill>
              <a:srgbClr val="FF0000"/>
            </a:solidFill>
          </a:ln>
        </p:spPr>
      </p:pic>
      <p:cxnSp>
        <p:nvCxnSpPr>
          <p:cNvPr id="17" name="직선 화살표 연결선 16"/>
          <p:cNvCxnSpPr/>
          <p:nvPr/>
        </p:nvCxnSpPr>
        <p:spPr bwMode="auto">
          <a:xfrm flipH="1">
            <a:off x="7172673" y="3081732"/>
            <a:ext cx="387849" cy="0"/>
          </a:xfrm>
          <a:prstGeom prst="straightConnector1">
            <a:avLst/>
          </a:prstGeom>
          <a:solidFill>
            <a:schemeClr val="accent2"/>
          </a:solidFill>
          <a:ln w="19050" cap="flat" cmpd="sng" algn="ctr">
            <a:solidFill>
              <a:srgbClr val="FF0000"/>
            </a:solidFill>
            <a:prstDash val="solid"/>
            <a:round/>
            <a:headEnd type="none" w="med" len="med"/>
            <a:tailEnd type="triangle" w="lg" len="lg"/>
          </a:ln>
          <a:effectLst/>
        </p:spPr>
      </p:cxnSp>
      <p:cxnSp>
        <p:nvCxnSpPr>
          <p:cNvPr id="19" name="직선 화살표 연결선 18"/>
          <p:cNvCxnSpPr/>
          <p:nvPr/>
        </p:nvCxnSpPr>
        <p:spPr bwMode="auto">
          <a:xfrm flipH="1">
            <a:off x="7172673" y="4647596"/>
            <a:ext cx="387849" cy="0"/>
          </a:xfrm>
          <a:prstGeom prst="straightConnector1">
            <a:avLst/>
          </a:prstGeom>
          <a:solidFill>
            <a:schemeClr val="accent2"/>
          </a:solidFill>
          <a:ln w="19050" cap="flat" cmpd="sng" algn="ctr">
            <a:solidFill>
              <a:srgbClr val="FF0000"/>
            </a:solidFill>
            <a:prstDash val="solid"/>
            <a:round/>
            <a:headEnd type="none" w="med" len="med"/>
            <a:tailEnd type="triangle" w="lg" len="lg"/>
          </a:ln>
          <a:effectLst/>
        </p:spPr>
      </p:cxnSp>
      <p:sp>
        <p:nvSpPr>
          <p:cNvPr id="20" name="TextBox 19"/>
          <p:cNvSpPr txBox="1"/>
          <p:nvPr/>
        </p:nvSpPr>
        <p:spPr>
          <a:xfrm>
            <a:off x="7172461" y="3287640"/>
            <a:ext cx="1650339" cy="461665"/>
          </a:xfrm>
          <a:prstGeom prst="rect">
            <a:avLst/>
          </a:prstGeom>
          <a:noFill/>
        </p:spPr>
        <p:txBody>
          <a:bodyPr wrap="square" rtlCol="0">
            <a:spAutoFit/>
          </a:bodyPr>
          <a:lstStyle/>
          <a:p>
            <a:pPr algn="ctr"/>
            <a:r>
              <a:rPr lang="en-US" altLang="ko-KR" sz="1200" dirty="0" smtClean="0">
                <a:solidFill>
                  <a:srgbClr val="FF0000"/>
                </a:solidFill>
                <a:latin typeface="+mn-lt"/>
              </a:rPr>
              <a:t>(Weak Programming for Retention)</a:t>
            </a:r>
            <a:endParaRPr lang="ko-KR" altLang="en-US" sz="1200" dirty="0" smtClean="0">
              <a:solidFill>
                <a:srgbClr val="FF0000"/>
              </a:solidFill>
              <a:latin typeface="+mn-lt"/>
            </a:endParaRPr>
          </a:p>
        </p:txBody>
      </p:sp>
      <p:sp>
        <p:nvSpPr>
          <p:cNvPr id="22" name="TextBox 21"/>
          <p:cNvSpPr txBox="1"/>
          <p:nvPr/>
        </p:nvSpPr>
        <p:spPr>
          <a:xfrm>
            <a:off x="7175302" y="4005064"/>
            <a:ext cx="1650339" cy="461665"/>
          </a:xfrm>
          <a:prstGeom prst="rect">
            <a:avLst/>
          </a:prstGeom>
          <a:noFill/>
        </p:spPr>
        <p:txBody>
          <a:bodyPr wrap="square" rtlCol="0">
            <a:spAutoFit/>
          </a:bodyPr>
          <a:lstStyle/>
          <a:p>
            <a:pPr algn="ctr"/>
            <a:r>
              <a:rPr lang="en-US" altLang="ko-KR" sz="1200" dirty="0" smtClean="0">
                <a:solidFill>
                  <a:srgbClr val="FF0000"/>
                </a:solidFill>
                <a:latin typeface="+mn-lt"/>
              </a:rPr>
              <a:t>(Real Programming for Injection)</a:t>
            </a:r>
            <a:endParaRPr lang="ko-KR" altLang="en-US" sz="1200" dirty="0" smtClean="0">
              <a:solidFill>
                <a:srgbClr val="FF0000"/>
              </a:solidFill>
              <a:latin typeface="+mn-lt"/>
            </a:endParaRPr>
          </a:p>
        </p:txBody>
      </p:sp>
    </p:spTree>
    <p:extLst>
      <p:ext uri="{BB962C8B-B14F-4D97-AF65-F5344CB8AC3E}">
        <p14:creationId xmlns:p14="http://schemas.microsoft.com/office/powerpoint/2010/main" val="907900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Fowler-</a:t>
            </a:r>
            <a:r>
              <a:rPr lang="en-US" altLang="ko-KR" dirty="0" err="1" smtClean="0"/>
              <a:t>Nordheim</a:t>
            </a:r>
            <a:r>
              <a:rPr lang="en-US" altLang="ko-KR" dirty="0" smtClean="0"/>
              <a:t> Tunneling</a:t>
            </a:r>
            <a:endParaRPr lang="ko-KR" altLang="en-US" dirty="0"/>
          </a:p>
        </p:txBody>
      </p:sp>
      <p:sp>
        <p:nvSpPr>
          <p:cNvPr id="3" name="내용 개체 틀 2"/>
          <p:cNvSpPr>
            <a:spLocks noGrp="1"/>
          </p:cNvSpPr>
          <p:nvPr>
            <p:ph idx="1"/>
          </p:nvPr>
        </p:nvSpPr>
        <p:spPr/>
        <p:txBody>
          <a:bodyPr/>
          <a:lstStyle/>
          <a:p>
            <a:r>
              <a:rPr lang="en-US" altLang="ko-KR" dirty="0" smtClean="0"/>
              <a:t>The amount of charge stored in the FG determines the threshold voltage of the transistor.</a:t>
            </a:r>
          </a:p>
          <a:p>
            <a:endParaRPr lang="en-US" altLang="ko-KR" dirty="0"/>
          </a:p>
          <a:p>
            <a:r>
              <a:rPr lang="en-US" altLang="ko-KR" dirty="0" smtClean="0"/>
              <a:t>FN Tunneling is effect by electron injected in oxide between floating gate in cell and substrate on word line.</a:t>
            </a:r>
          </a:p>
        </p:txBody>
      </p:sp>
      <mc:AlternateContent xmlns:mc="http://schemas.openxmlformats.org/markup-compatibility/2006">
        <mc:Choice xmlns:a14="http://schemas.microsoft.com/office/drawing/2010/main" Requires="a14">
          <p:sp>
            <p:nvSpPr>
              <p:cNvPr id="4" name="TextBox 3"/>
              <p:cNvSpPr txBox="1"/>
              <p:nvPr/>
            </p:nvSpPr>
            <p:spPr>
              <a:xfrm>
                <a:off x="2989337" y="3320752"/>
                <a:ext cx="3168560" cy="3923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𝐽</m:t>
                          </m:r>
                        </m:e>
                        <m:sub>
                          <m:r>
                            <a:rPr lang="en-US" altLang="ko-KR" sz="2400" b="0" i="1" smtClean="0">
                              <a:latin typeface="Cambria Math" panose="02040503050406030204" pitchFamily="18" charset="0"/>
                            </a:rPr>
                            <m:t>𝐹𝑁</m:t>
                          </m:r>
                        </m:sub>
                      </m:sSub>
                      <m:r>
                        <a:rPr lang="en-US" altLang="ko-KR" sz="2400" b="0" i="1" smtClean="0">
                          <a:latin typeface="Cambria Math" panose="02040503050406030204" pitchFamily="18" charset="0"/>
                        </a:rPr>
                        <m:t>=</m:t>
                      </m:r>
                      <m:sSub>
                        <m:sSubPr>
                          <m:ctrlPr>
                            <a:rPr lang="en-US" altLang="ko-KR" sz="2400" b="0" i="1" smtClean="0">
                              <a:latin typeface="Cambria Math" panose="02040503050406030204" pitchFamily="18" charset="0"/>
                            </a:rPr>
                          </m:ctrlPr>
                        </m:sSubPr>
                        <m:e>
                          <m:r>
                            <a:rPr lang="ko-KR" altLang="en-US" sz="2400" b="0" i="1" smtClean="0">
                              <a:latin typeface="Cambria Math" panose="02040503050406030204" pitchFamily="18" charset="0"/>
                            </a:rPr>
                            <m:t>𝛼</m:t>
                          </m:r>
                        </m:e>
                        <m:sub>
                          <m:r>
                            <a:rPr lang="en-US" altLang="ko-KR" sz="2400" b="0" i="1" smtClean="0">
                              <a:latin typeface="Cambria Math" panose="02040503050406030204" pitchFamily="18" charset="0"/>
                            </a:rPr>
                            <m:t>𝐹𝑁</m:t>
                          </m:r>
                        </m:sub>
                      </m:sSub>
                      <m:sSubSup>
                        <m:sSubSupPr>
                          <m:ctrlPr>
                            <a:rPr lang="en-US" altLang="ko-KR" sz="2400" b="0" i="1" smtClean="0">
                              <a:latin typeface="Cambria Math" panose="02040503050406030204" pitchFamily="18" charset="0"/>
                            </a:rPr>
                          </m:ctrlPr>
                        </m:sSubSupPr>
                        <m:e>
                          <m:r>
                            <a:rPr lang="en-US" altLang="ko-KR" sz="2400" b="0" i="1" smtClean="0">
                              <a:latin typeface="Cambria Math" panose="02040503050406030204" pitchFamily="18" charset="0"/>
                            </a:rPr>
                            <m:t>𝐸</m:t>
                          </m:r>
                        </m:e>
                        <m:sub>
                          <m:r>
                            <a:rPr lang="en-US" altLang="ko-KR" sz="2400" b="0" i="1" smtClean="0">
                              <a:latin typeface="Cambria Math" panose="02040503050406030204" pitchFamily="18" charset="0"/>
                            </a:rPr>
                            <m:t>𝑜𝑥</m:t>
                          </m:r>
                        </m:sub>
                        <m:sup>
                          <m:r>
                            <a:rPr lang="en-US" altLang="ko-KR" sz="2400" b="0" i="1" smtClean="0">
                              <a:latin typeface="Cambria Math" panose="02040503050406030204" pitchFamily="18" charset="0"/>
                            </a:rPr>
                            <m:t>2</m:t>
                          </m:r>
                        </m:sup>
                      </m:sSubSup>
                      <m:sSup>
                        <m:sSupPr>
                          <m:ctrlPr>
                            <a:rPr lang="en-US" altLang="ko-KR" sz="2400" b="0" i="1" smtClean="0">
                              <a:latin typeface="Cambria Math" panose="02040503050406030204" pitchFamily="18" charset="0"/>
                            </a:rPr>
                          </m:ctrlPr>
                        </m:sSupPr>
                        <m:e>
                          <m:r>
                            <a:rPr lang="en-US" altLang="ko-KR" sz="2400" b="0" i="1" smtClean="0">
                              <a:latin typeface="Cambria Math" panose="02040503050406030204" pitchFamily="18" charset="0"/>
                            </a:rPr>
                            <m:t>𝑒</m:t>
                          </m:r>
                        </m:e>
                        <m:sup>
                          <m:f>
                            <m:fPr>
                              <m:type m:val="lin"/>
                              <m:ctrlPr>
                                <a:rPr lang="en-US" altLang="ko-KR" sz="2400" b="0" i="1" smtClean="0">
                                  <a:latin typeface="Cambria Math" panose="02040503050406030204" pitchFamily="18" charset="0"/>
                                </a:rPr>
                              </m:ctrlPr>
                            </m:fPr>
                            <m:num>
                              <m:r>
                                <a:rPr lang="en-US" altLang="ko-KR" sz="2400" b="0" i="1" smtClean="0">
                                  <a:latin typeface="Cambria Math" panose="02040503050406030204" pitchFamily="18" charset="0"/>
                                </a:rPr>
                                <m:t>−</m:t>
                              </m:r>
                              <m:sSub>
                                <m:sSubPr>
                                  <m:ctrlPr>
                                    <a:rPr lang="en-US" altLang="ko-KR" sz="2400" b="0" i="1" smtClean="0">
                                      <a:latin typeface="Cambria Math" panose="02040503050406030204" pitchFamily="18" charset="0"/>
                                    </a:rPr>
                                  </m:ctrlPr>
                                </m:sSubPr>
                                <m:e>
                                  <m:r>
                                    <a:rPr lang="ko-KR" altLang="en-US" sz="2400" b="0" i="1" smtClean="0">
                                      <a:latin typeface="Cambria Math" panose="02040503050406030204" pitchFamily="18" charset="0"/>
                                    </a:rPr>
                                    <m:t>𝛽</m:t>
                                  </m:r>
                                </m:e>
                                <m:sub>
                                  <m:r>
                                    <a:rPr lang="en-US" altLang="ko-KR" sz="2400" b="0" i="1" smtClean="0">
                                      <a:latin typeface="Cambria Math" panose="02040503050406030204" pitchFamily="18" charset="0"/>
                                    </a:rPr>
                                    <m:t>𝐹𝑁</m:t>
                                  </m:r>
                                </m:sub>
                              </m:sSub>
                            </m:num>
                            <m:den>
                              <m:sSub>
                                <m:sSubPr>
                                  <m:ctrlPr>
                                    <a:rPr lang="en-US" altLang="ko-KR" sz="2400" b="0" i="1" smtClean="0">
                                      <a:latin typeface="Cambria Math" panose="02040503050406030204" pitchFamily="18" charset="0"/>
                                    </a:rPr>
                                  </m:ctrlPr>
                                </m:sSubPr>
                                <m:e>
                                  <m:r>
                                    <a:rPr lang="en-US" altLang="ko-KR" sz="2400" b="0" i="1" smtClean="0">
                                      <a:latin typeface="Cambria Math" panose="02040503050406030204" pitchFamily="18" charset="0"/>
                                    </a:rPr>
                                    <m:t>𝐸</m:t>
                                  </m:r>
                                </m:e>
                                <m:sub>
                                  <m:r>
                                    <a:rPr lang="en-US" altLang="ko-KR" sz="2400" b="0" i="1" smtClean="0">
                                      <a:latin typeface="Cambria Math" panose="02040503050406030204" pitchFamily="18" charset="0"/>
                                    </a:rPr>
                                    <m:t>𝑜𝑥</m:t>
                                  </m:r>
                                </m:sub>
                              </m:sSub>
                            </m:den>
                          </m:f>
                        </m:sup>
                      </m:sSup>
                    </m:oMath>
                  </m:oMathPara>
                </a14:m>
                <a:endParaRPr lang="ko-KR" altLang="en-US" dirty="0" smtClean="0">
                  <a:latin typeface="+mn-lt"/>
                </a:endParaRPr>
              </a:p>
            </p:txBody>
          </p:sp>
        </mc:Choice>
        <mc:Fallback>
          <p:sp>
            <p:nvSpPr>
              <p:cNvPr id="4" name="TextBox 3"/>
              <p:cNvSpPr txBox="1">
                <a:spLocks noRot="1" noChangeAspect="1" noMove="1" noResize="1" noEditPoints="1" noAdjustHandles="1" noChangeArrowheads="1" noChangeShapeType="1" noTextEdit="1"/>
              </p:cNvSpPr>
              <p:nvPr/>
            </p:nvSpPr>
            <p:spPr>
              <a:xfrm>
                <a:off x="2989337" y="3320752"/>
                <a:ext cx="3168560" cy="392352"/>
              </a:xfrm>
              <a:prstGeom prst="rect">
                <a:avLst/>
              </a:prstGeom>
              <a:blipFill rotWithShape="0">
                <a:blip r:embed="rId2"/>
                <a:stretch>
                  <a:fillRect/>
                </a:stretch>
              </a:blipFill>
            </p:spPr>
            <p:txBody>
              <a:bodyPr/>
              <a:lstStyle/>
              <a:p>
                <a:r>
                  <a:rPr lang="ko-KR" altLang="en-US">
                    <a:noFill/>
                  </a:rPr>
                  <a:t> </a:t>
                </a:r>
              </a:p>
            </p:txBody>
          </p:sp>
        </mc:Fallback>
      </mc:AlternateContent>
      <p:sp>
        <p:nvSpPr>
          <p:cNvPr id="5" name="TextBox 4"/>
          <p:cNvSpPr txBox="1"/>
          <p:nvPr/>
        </p:nvSpPr>
        <p:spPr>
          <a:xfrm>
            <a:off x="7452320" y="3320752"/>
            <a:ext cx="855759" cy="400110"/>
          </a:xfrm>
          <a:prstGeom prst="rect">
            <a:avLst/>
          </a:prstGeom>
          <a:noFill/>
        </p:spPr>
        <p:txBody>
          <a:bodyPr wrap="square" rtlCol="0">
            <a:spAutoFit/>
          </a:bodyPr>
          <a:lstStyle/>
          <a:p>
            <a:pPr algn="ctr"/>
            <a:r>
              <a:rPr lang="en-US" altLang="ko-KR" sz="2000" dirty="0" smtClean="0">
                <a:latin typeface="+mn-lt"/>
              </a:rPr>
              <a:t>(1)</a:t>
            </a:r>
            <a:endParaRPr lang="ko-KR" altLang="en-US" sz="2000" dirty="0" smtClean="0">
              <a:latin typeface="+mn-lt"/>
            </a:endParaRPr>
          </a:p>
        </p:txBody>
      </p:sp>
      <p:sp>
        <p:nvSpPr>
          <p:cNvPr id="6" name="타원 5"/>
          <p:cNvSpPr/>
          <p:nvPr/>
        </p:nvSpPr>
        <p:spPr bwMode="auto">
          <a:xfrm>
            <a:off x="2915816" y="3320752"/>
            <a:ext cx="576064" cy="50405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7" name="타원 6"/>
          <p:cNvSpPr/>
          <p:nvPr/>
        </p:nvSpPr>
        <p:spPr bwMode="auto">
          <a:xfrm>
            <a:off x="4355976" y="3320752"/>
            <a:ext cx="504056" cy="50405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8" name="타원 7"/>
          <p:cNvSpPr/>
          <p:nvPr/>
        </p:nvSpPr>
        <p:spPr bwMode="auto">
          <a:xfrm>
            <a:off x="5681920" y="3248744"/>
            <a:ext cx="405586" cy="39973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9" name="타원 8"/>
          <p:cNvSpPr/>
          <p:nvPr/>
        </p:nvSpPr>
        <p:spPr bwMode="auto">
          <a:xfrm>
            <a:off x="5010886" y="3248744"/>
            <a:ext cx="583601" cy="39973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1" name="타원 10"/>
          <p:cNvSpPr/>
          <p:nvPr/>
        </p:nvSpPr>
        <p:spPr bwMode="auto">
          <a:xfrm>
            <a:off x="3851920" y="3317873"/>
            <a:ext cx="504056" cy="504056"/>
          </a:xfrm>
          <a:prstGeom prst="ellipse">
            <a:avLst/>
          </a:prstGeom>
          <a:noFill/>
          <a:ln w="1270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2" name="TextBox 11"/>
          <p:cNvSpPr txBox="1"/>
          <p:nvPr/>
        </p:nvSpPr>
        <p:spPr>
          <a:xfrm>
            <a:off x="1331640" y="3431401"/>
            <a:ext cx="1256721" cy="276999"/>
          </a:xfrm>
          <a:prstGeom prst="rect">
            <a:avLst/>
          </a:prstGeom>
          <a:noFill/>
        </p:spPr>
        <p:txBody>
          <a:bodyPr wrap="square" rtlCol="0">
            <a:spAutoFit/>
          </a:bodyPr>
          <a:lstStyle/>
          <a:p>
            <a:pPr algn="ctr"/>
            <a:r>
              <a:rPr lang="en-US" altLang="ko-KR" sz="1200" dirty="0" smtClean="0">
                <a:solidFill>
                  <a:srgbClr val="FF0000"/>
                </a:solidFill>
                <a:latin typeface="+mn-lt"/>
              </a:rPr>
              <a:t>Current Density</a:t>
            </a:r>
            <a:endParaRPr lang="ko-KR" altLang="en-US" sz="1200" dirty="0" smtClean="0">
              <a:solidFill>
                <a:srgbClr val="FF0000"/>
              </a:solidFill>
              <a:latin typeface="+mn-lt"/>
            </a:endParaRPr>
          </a:p>
        </p:txBody>
      </p:sp>
      <p:sp>
        <p:nvSpPr>
          <p:cNvPr id="13" name="TextBox 12"/>
          <p:cNvSpPr txBox="1"/>
          <p:nvPr/>
        </p:nvSpPr>
        <p:spPr>
          <a:xfrm>
            <a:off x="3527314" y="2780928"/>
            <a:ext cx="2232248" cy="276999"/>
          </a:xfrm>
          <a:prstGeom prst="rect">
            <a:avLst/>
          </a:prstGeom>
          <a:noFill/>
        </p:spPr>
        <p:txBody>
          <a:bodyPr wrap="square" rtlCol="0">
            <a:spAutoFit/>
          </a:bodyPr>
          <a:lstStyle/>
          <a:p>
            <a:pPr algn="ctr"/>
            <a:r>
              <a:rPr lang="en-US" altLang="ko-KR" sz="1200" dirty="0" smtClean="0">
                <a:solidFill>
                  <a:srgbClr val="FF0000"/>
                </a:solidFill>
                <a:latin typeface="+mn-lt"/>
              </a:rPr>
              <a:t>Material-Specific Constants</a:t>
            </a:r>
            <a:endParaRPr lang="ko-KR" altLang="en-US" sz="1200" dirty="0" smtClean="0">
              <a:solidFill>
                <a:srgbClr val="FF0000"/>
              </a:solidFill>
              <a:latin typeface="+mn-lt"/>
            </a:endParaRPr>
          </a:p>
        </p:txBody>
      </p:sp>
      <p:sp>
        <p:nvSpPr>
          <p:cNvPr id="14" name="TextBox 13"/>
          <p:cNvSpPr txBox="1"/>
          <p:nvPr/>
        </p:nvSpPr>
        <p:spPr>
          <a:xfrm>
            <a:off x="4355976" y="4054727"/>
            <a:ext cx="1718229" cy="276999"/>
          </a:xfrm>
          <a:prstGeom prst="rect">
            <a:avLst/>
          </a:prstGeom>
          <a:noFill/>
        </p:spPr>
        <p:txBody>
          <a:bodyPr wrap="square" rtlCol="0">
            <a:spAutoFit/>
          </a:bodyPr>
          <a:lstStyle/>
          <a:p>
            <a:pPr algn="ctr"/>
            <a:r>
              <a:rPr lang="en-US" altLang="ko-KR" sz="1200" dirty="0" smtClean="0">
                <a:solidFill>
                  <a:srgbClr val="FF0000"/>
                </a:solidFill>
                <a:latin typeface="+mn-lt"/>
              </a:rPr>
              <a:t>Electric Field in Oxide</a:t>
            </a:r>
            <a:endParaRPr lang="ko-KR" altLang="en-US" sz="1200" dirty="0" smtClean="0">
              <a:solidFill>
                <a:srgbClr val="FF0000"/>
              </a:solidFill>
              <a:latin typeface="+mn-lt"/>
            </a:endParaRPr>
          </a:p>
        </p:txBody>
      </p:sp>
      <p:cxnSp>
        <p:nvCxnSpPr>
          <p:cNvPr id="16" name="직선 화살표 연결선 15"/>
          <p:cNvCxnSpPr>
            <a:stCxn id="12" idx="3"/>
            <a:endCxn id="6" idx="2"/>
          </p:cNvCxnSpPr>
          <p:nvPr/>
        </p:nvCxnSpPr>
        <p:spPr bwMode="auto">
          <a:xfrm>
            <a:off x="2588361" y="3569901"/>
            <a:ext cx="327455" cy="2879"/>
          </a:xfrm>
          <a:prstGeom prst="straightConnector1">
            <a:avLst/>
          </a:prstGeom>
          <a:solidFill>
            <a:schemeClr val="accent2"/>
          </a:solidFill>
          <a:ln w="12700" cap="flat" cmpd="sng" algn="ctr">
            <a:solidFill>
              <a:srgbClr val="FF0000"/>
            </a:solidFill>
            <a:prstDash val="solid"/>
            <a:round/>
            <a:headEnd type="none" w="med" len="med"/>
            <a:tailEnd type="triangle" w="med" len="med"/>
          </a:ln>
          <a:effectLst/>
        </p:spPr>
      </p:cxnSp>
      <p:cxnSp>
        <p:nvCxnSpPr>
          <p:cNvPr id="18" name="직선 화살표 연결선 17"/>
          <p:cNvCxnSpPr/>
          <p:nvPr/>
        </p:nvCxnSpPr>
        <p:spPr bwMode="auto">
          <a:xfrm flipH="1">
            <a:off x="4103948" y="3064066"/>
            <a:ext cx="213158" cy="236755"/>
          </a:xfrm>
          <a:prstGeom prst="straightConnector1">
            <a:avLst/>
          </a:prstGeom>
          <a:solidFill>
            <a:schemeClr val="accent2"/>
          </a:solidFill>
          <a:ln w="12700" cap="flat" cmpd="sng" algn="ctr">
            <a:solidFill>
              <a:srgbClr val="FF0000"/>
            </a:solidFill>
            <a:prstDash val="solid"/>
            <a:round/>
            <a:headEnd type="none" w="med" len="med"/>
            <a:tailEnd type="triangle" w="med" len="med"/>
          </a:ln>
          <a:effectLst/>
        </p:spPr>
      </p:cxnSp>
      <p:cxnSp>
        <p:nvCxnSpPr>
          <p:cNvPr id="20" name="직선 화살표 연결선 19"/>
          <p:cNvCxnSpPr>
            <a:endCxn id="9" idx="1"/>
          </p:cNvCxnSpPr>
          <p:nvPr/>
        </p:nvCxnSpPr>
        <p:spPr bwMode="auto">
          <a:xfrm>
            <a:off x="5045181" y="3064066"/>
            <a:ext cx="51171" cy="243218"/>
          </a:xfrm>
          <a:prstGeom prst="straightConnector1">
            <a:avLst/>
          </a:prstGeom>
          <a:solidFill>
            <a:schemeClr val="accent2"/>
          </a:solidFill>
          <a:ln w="12700" cap="flat" cmpd="sng" algn="ctr">
            <a:solidFill>
              <a:srgbClr val="FF0000"/>
            </a:solidFill>
            <a:prstDash val="solid"/>
            <a:round/>
            <a:headEnd type="none" w="med" len="med"/>
            <a:tailEnd type="triangle" w="med" len="med"/>
          </a:ln>
          <a:effectLst/>
        </p:spPr>
      </p:cxnSp>
      <p:cxnSp>
        <p:nvCxnSpPr>
          <p:cNvPr id="27" name="직선 화살표 연결선 26"/>
          <p:cNvCxnSpPr>
            <a:endCxn id="7" idx="5"/>
          </p:cNvCxnSpPr>
          <p:nvPr/>
        </p:nvCxnSpPr>
        <p:spPr bwMode="auto">
          <a:xfrm flipH="1" flipV="1">
            <a:off x="4786215" y="3750991"/>
            <a:ext cx="180396" cy="235507"/>
          </a:xfrm>
          <a:prstGeom prst="straightConnector1">
            <a:avLst/>
          </a:prstGeom>
          <a:solidFill>
            <a:schemeClr val="accent2"/>
          </a:solidFill>
          <a:ln w="12700" cap="flat" cmpd="sng" algn="ctr">
            <a:solidFill>
              <a:srgbClr val="FF0000"/>
            </a:solidFill>
            <a:prstDash val="solid"/>
            <a:round/>
            <a:headEnd type="none" w="med" len="med"/>
            <a:tailEnd type="triangle" w="med" len="med"/>
          </a:ln>
          <a:effectLst/>
        </p:spPr>
      </p:cxnSp>
      <p:cxnSp>
        <p:nvCxnSpPr>
          <p:cNvPr id="29" name="직선 화살표 연결선 28"/>
          <p:cNvCxnSpPr>
            <a:endCxn id="8" idx="4"/>
          </p:cNvCxnSpPr>
          <p:nvPr/>
        </p:nvCxnSpPr>
        <p:spPr bwMode="auto">
          <a:xfrm flipV="1">
            <a:off x="5759562" y="3648480"/>
            <a:ext cx="125151" cy="371650"/>
          </a:xfrm>
          <a:prstGeom prst="straightConnector1">
            <a:avLst/>
          </a:prstGeom>
          <a:solidFill>
            <a:schemeClr val="accent2"/>
          </a:solidFill>
          <a:ln w="12700" cap="flat" cmpd="sng" algn="ctr">
            <a:solidFill>
              <a:srgbClr val="FF0000"/>
            </a:solidFill>
            <a:prstDash val="solid"/>
            <a:round/>
            <a:headEnd type="none" w="med" len="med"/>
            <a:tailEnd type="triangle" w="med" len="med"/>
          </a:ln>
          <a:effectLst/>
        </p:spPr>
      </p:cxnSp>
      <p:pic>
        <p:nvPicPr>
          <p:cNvPr id="33" name="그림 32"/>
          <p:cNvPicPr>
            <a:picLocks noChangeAspect="1"/>
          </p:cNvPicPr>
          <p:nvPr/>
        </p:nvPicPr>
        <p:blipFill>
          <a:blip r:embed="rId3"/>
          <a:stretch>
            <a:fillRect/>
          </a:stretch>
        </p:blipFill>
        <p:spPr>
          <a:xfrm>
            <a:off x="2915816" y="4433799"/>
            <a:ext cx="3691263" cy="1506638"/>
          </a:xfrm>
          <a:prstGeom prst="rect">
            <a:avLst/>
          </a:prstGeom>
          <a:ln w="22225">
            <a:solidFill>
              <a:srgbClr val="FF0000"/>
            </a:solidFill>
            <a:prstDash val="sysDot"/>
          </a:ln>
        </p:spPr>
      </p:pic>
      <p:sp>
        <p:nvSpPr>
          <p:cNvPr id="34" name="직사각형 33"/>
          <p:cNvSpPr/>
          <p:nvPr/>
        </p:nvSpPr>
        <p:spPr>
          <a:xfrm>
            <a:off x="1209810" y="5985213"/>
            <a:ext cx="6867255" cy="400110"/>
          </a:xfrm>
          <a:prstGeom prst="rect">
            <a:avLst/>
          </a:prstGeom>
        </p:spPr>
        <p:txBody>
          <a:bodyPr wrap="square">
            <a:spAutoFit/>
          </a:bodyPr>
          <a:lstStyle/>
          <a:p>
            <a:pPr marL="0" marR="0">
              <a:spcBef>
                <a:spcPts val="0"/>
              </a:spcBef>
              <a:spcAft>
                <a:spcPts val="0"/>
              </a:spcAft>
            </a:pPr>
            <a:r>
              <a:rPr lang="en-US" altLang="ko-KR" sz="1000" b="1" dirty="0" smtClean="0">
                <a:latin typeface="+mn-lt"/>
              </a:rPr>
              <a:t>Ref) Yu </a:t>
            </a:r>
            <a:r>
              <a:rPr lang="en-US" altLang="ko-KR" sz="1000" b="1" dirty="0" err="1" smtClean="0">
                <a:latin typeface="+mn-lt"/>
              </a:rPr>
              <a:t>Cai</a:t>
            </a:r>
            <a:r>
              <a:rPr lang="en-US" altLang="ko-KR" sz="1000" b="1" dirty="0" smtClean="0">
                <a:latin typeface="+mn-lt"/>
              </a:rPr>
              <a:t>, </a:t>
            </a:r>
            <a:r>
              <a:rPr lang="en-US" altLang="ko-KR" sz="1000" b="1" dirty="0">
                <a:latin typeface="+mn-lt"/>
              </a:rPr>
              <a:t>et al. "</a:t>
            </a:r>
            <a:r>
              <a:rPr lang="en-US" altLang="ko-KR" sz="1000" b="1" dirty="0">
                <a:solidFill>
                  <a:srgbClr val="FF0000"/>
                </a:solidFill>
                <a:latin typeface="+mn-lt"/>
              </a:rPr>
              <a:t>Data retention in MLC NAND flash memory: Characterization, optimization, and recovery</a:t>
            </a:r>
            <a:r>
              <a:rPr lang="en-US" altLang="ko-KR" sz="1000" b="1" dirty="0">
                <a:latin typeface="+mn-lt"/>
              </a:rPr>
              <a:t>." </a:t>
            </a:r>
            <a:r>
              <a:rPr lang="en-US" altLang="ko-KR" sz="1000" b="1" i="1" dirty="0">
                <a:latin typeface="+mn-lt"/>
              </a:rPr>
              <a:t>High Performance Computer Architecture (HPCA), 2015 IEEE 21st International Symposium on</a:t>
            </a:r>
            <a:r>
              <a:rPr lang="en-US" altLang="ko-KR" sz="1000" b="1" dirty="0">
                <a:latin typeface="+mn-lt"/>
              </a:rPr>
              <a:t>. IEEE, 2015.</a:t>
            </a:r>
            <a:endParaRPr lang="en-US" altLang="ko-KR" sz="1000" b="1" dirty="0">
              <a:effectLst/>
              <a:latin typeface="+mn-lt"/>
            </a:endParaRPr>
          </a:p>
        </p:txBody>
      </p:sp>
    </p:spTree>
    <p:extLst>
      <p:ext uri="{BB962C8B-B14F-4D97-AF65-F5344CB8AC3E}">
        <p14:creationId xmlns:p14="http://schemas.microsoft.com/office/powerpoint/2010/main" val="108983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Read Disturb Characterization</a:t>
            </a:r>
            <a:endParaRPr lang="ko-KR" altLang="en-US" dirty="0"/>
          </a:p>
        </p:txBody>
      </p:sp>
      <p:sp>
        <p:nvSpPr>
          <p:cNvPr id="3" name="내용 개체 틀 2"/>
          <p:cNvSpPr>
            <a:spLocks noGrp="1"/>
          </p:cNvSpPr>
          <p:nvPr>
            <p:ph idx="1"/>
          </p:nvPr>
        </p:nvSpPr>
        <p:spPr/>
        <p:txBody>
          <a:bodyPr/>
          <a:lstStyle/>
          <a:p>
            <a:r>
              <a:rPr lang="en-US" altLang="ko-KR" dirty="0" smtClean="0"/>
              <a:t>The mean of voltage affected by read disturb can shift to direction on other state in cell.</a:t>
            </a:r>
          </a:p>
          <a:p>
            <a:endParaRPr lang="en-US" altLang="ko-KR" dirty="0"/>
          </a:p>
          <a:p>
            <a:r>
              <a:rPr lang="en-US" altLang="ko-KR" dirty="0"/>
              <a:t>Probability density function of threshold voltage is changed on graph of all state by read disturb.</a:t>
            </a:r>
            <a:endParaRPr lang="ko-KR" altLang="en-US" dirty="0"/>
          </a:p>
        </p:txBody>
      </p:sp>
      <p:pic>
        <p:nvPicPr>
          <p:cNvPr id="4" name="그림 3"/>
          <p:cNvPicPr>
            <a:picLocks noChangeAspect="1"/>
          </p:cNvPicPr>
          <p:nvPr/>
        </p:nvPicPr>
        <p:blipFill>
          <a:blip r:embed="rId2"/>
          <a:stretch>
            <a:fillRect/>
          </a:stretch>
        </p:blipFill>
        <p:spPr>
          <a:xfrm>
            <a:off x="251520" y="3501008"/>
            <a:ext cx="8784976" cy="2235463"/>
          </a:xfrm>
          <a:prstGeom prst="rect">
            <a:avLst/>
          </a:prstGeom>
        </p:spPr>
      </p:pic>
      <p:sp>
        <p:nvSpPr>
          <p:cNvPr id="5" name="직사각형 4"/>
          <p:cNvSpPr/>
          <p:nvPr/>
        </p:nvSpPr>
        <p:spPr bwMode="auto">
          <a:xfrm>
            <a:off x="1259632" y="4800367"/>
            <a:ext cx="1080120" cy="399226"/>
          </a:xfrm>
          <a:prstGeom prst="rect">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6" name="직사각형 5"/>
          <p:cNvSpPr/>
          <p:nvPr/>
        </p:nvSpPr>
        <p:spPr bwMode="auto">
          <a:xfrm>
            <a:off x="6012160" y="3687425"/>
            <a:ext cx="2160240" cy="1872208"/>
          </a:xfrm>
          <a:prstGeom prst="rect">
            <a:avLst/>
          </a:prstGeom>
          <a:no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cxnSp>
        <p:nvCxnSpPr>
          <p:cNvPr id="8" name="꺾인 연결선 7"/>
          <p:cNvCxnSpPr>
            <a:stCxn id="6" idx="0"/>
            <a:endCxn id="5" idx="1"/>
          </p:cNvCxnSpPr>
          <p:nvPr/>
        </p:nvCxnSpPr>
        <p:spPr bwMode="auto">
          <a:xfrm rot="16200000" flipH="1" flipV="1">
            <a:off x="3519678" y="1427378"/>
            <a:ext cx="1312555" cy="5832648"/>
          </a:xfrm>
          <a:prstGeom prst="bentConnector4">
            <a:avLst>
              <a:gd name="adj1" fmla="val -17416"/>
              <a:gd name="adj2" fmla="val 103919"/>
            </a:avLst>
          </a:prstGeom>
          <a:solidFill>
            <a:schemeClr val="accent2"/>
          </a:solidFill>
          <a:ln w="12700" cap="flat" cmpd="sng" algn="ctr">
            <a:solidFill>
              <a:srgbClr val="FF0000"/>
            </a:solidFill>
            <a:prstDash val="solid"/>
            <a:round/>
            <a:headEnd type="triangle" w="lg" len="med"/>
            <a:tailEnd type="none" w="lg" len="lg"/>
          </a:ln>
          <a:effectLst/>
        </p:spPr>
      </p:cxnSp>
    </p:spTree>
    <p:extLst>
      <p:ext uri="{BB962C8B-B14F-4D97-AF65-F5344CB8AC3E}">
        <p14:creationId xmlns:p14="http://schemas.microsoft.com/office/powerpoint/2010/main" val="228664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p:sp>
        <p:nvSpPr>
          <p:cNvPr id="3" name="내용 개체 틀 2"/>
          <p:cNvSpPr>
            <a:spLocks noGrp="1"/>
          </p:cNvSpPr>
          <p:nvPr>
            <p:ph idx="1"/>
          </p:nvPr>
        </p:nvSpPr>
        <p:spPr/>
        <p:txBody>
          <a:bodyPr/>
          <a:lstStyle/>
          <a:p>
            <a:r>
              <a:rPr lang="en-US" altLang="ko-KR" dirty="0"/>
              <a:t>Through increase count of read disturb, </a:t>
            </a:r>
            <a:r>
              <a:rPr lang="en-US" altLang="ko-KR" dirty="0" smtClean="0"/>
              <a:t>mean of threshold </a:t>
            </a:r>
            <a:r>
              <a:rPr lang="en-US" altLang="ko-KR" dirty="0"/>
              <a:t>voltage is increased, except </a:t>
            </a:r>
            <a:r>
              <a:rPr lang="en-US" altLang="ko-KR" dirty="0" smtClean="0"/>
              <a:t>for state of ‘P3’.</a:t>
            </a:r>
          </a:p>
          <a:p>
            <a:endParaRPr lang="en-US" altLang="ko-KR" dirty="0"/>
          </a:p>
          <a:p>
            <a:r>
              <a:rPr lang="en-US" altLang="ko-KR" dirty="0" smtClean="0"/>
              <a:t>The standard deviation of threshold voltage is increased, except for state of ‘ER’. </a:t>
            </a:r>
            <a:r>
              <a:rPr lang="en-US" altLang="ko-KR" sz="1200" strike="sngStrike" dirty="0" smtClean="0"/>
              <a:t>(It’s not important in paper)</a:t>
            </a:r>
          </a:p>
          <a:p>
            <a:endParaRPr lang="en-US" altLang="ko-KR" dirty="0"/>
          </a:p>
          <a:p>
            <a:r>
              <a:rPr lang="en-US" altLang="ko-KR" dirty="0" smtClean="0"/>
              <a:t>Deviation of threshold voltage on state of ‘P3’ is ‘Key point’ in this paper.</a:t>
            </a:r>
            <a:endParaRPr lang="ko-KR" altLang="en-US" dirty="0"/>
          </a:p>
        </p:txBody>
      </p:sp>
      <p:pic>
        <p:nvPicPr>
          <p:cNvPr id="4" name="그림 3"/>
          <p:cNvPicPr>
            <a:picLocks noChangeAspect="1"/>
          </p:cNvPicPr>
          <p:nvPr/>
        </p:nvPicPr>
        <p:blipFill>
          <a:blip r:embed="rId2"/>
          <a:stretch>
            <a:fillRect/>
          </a:stretch>
        </p:blipFill>
        <p:spPr>
          <a:xfrm>
            <a:off x="539552" y="3861048"/>
            <a:ext cx="3902167" cy="2491928"/>
          </a:xfrm>
          <a:prstGeom prst="rect">
            <a:avLst/>
          </a:prstGeom>
        </p:spPr>
      </p:pic>
      <p:pic>
        <p:nvPicPr>
          <p:cNvPr id="5" name="그림 4"/>
          <p:cNvPicPr>
            <a:picLocks noChangeAspect="1"/>
          </p:cNvPicPr>
          <p:nvPr/>
        </p:nvPicPr>
        <p:blipFill>
          <a:blip r:embed="rId3"/>
          <a:stretch>
            <a:fillRect/>
          </a:stretch>
        </p:blipFill>
        <p:spPr>
          <a:xfrm>
            <a:off x="4572000" y="3861048"/>
            <a:ext cx="3854851" cy="2519903"/>
          </a:xfrm>
          <a:prstGeom prst="rect">
            <a:avLst/>
          </a:prstGeom>
        </p:spPr>
      </p:pic>
      <p:sp>
        <p:nvSpPr>
          <p:cNvPr id="6" name="직사각형 5"/>
          <p:cNvSpPr/>
          <p:nvPr/>
        </p:nvSpPr>
        <p:spPr bwMode="auto">
          <a:xfrm>
            <a:off x="2483769" y="4797152"/>
            <a:ext cx="1512168" cy="1224136"/>
          </a:xfrm>
          <a:prstGeom prst="rect">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8" name="직사각형 7"/>
          <p:cNvSpPr/>
          <p:nvPr/>
        </p:nvSpPr>
        <p:spPr bwMode="auto">
          <a:xfrm>
            <a:off x="6503094" y="4797152"/>
            <a:ext cx="1512168" cy="1224136"/>
          </a:xfrm>
          <a:prstGeom prst="rect">
            <a:avLst/>
          </a:prstGeom>
          <a:noFill/>
          <a:ln w="190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cxnSp>
        <p:nvCxnSpPr>
          <p:cNvPr id="10" name="직선 화살표 연결선 9"/>
          <p:cNvCxnSpPr/>
          <p:nvPr/>
        </p:nvCxnSpPr>
        <p:spPr bwMode="auto">
          <a:xfrm>
            <a:off x="4139952" y="5085184"/>
            <a:ext cx="0" cy="576064"/>
          </a:xfrm>
          <a:prstGeom prst="straightConnector1">
            <a:avLst/>
          </a:prstGeom>
          <a:solidFill>
            <a:schemeClr val="accent2"/>
          </a:solidFill>
          <a:ln w="12700" cap="flat" cmpd="sng" algn="ctr">
            <a:solidFill>
              <a:srgbClr val="FF0000"/>
            </a:solidFill>
            <a:prstDash val="solid"/>
            <a:round/>
            <a:headEnd type="none" w="med" len="med"/>
            <a:tailEnd type="triangle" w="lg" len="lg"/>
          </a:ln>
          <a:effectLst/>
        </p:spPr>
      </p:cxnSp>
      <p:cxnSp>
        <p:nvCxnSpPr>
          <p:cNvPr id="11" name="직선 화살표 연결선 10"/>
          <p:cNvCxnSpPr/>
          <p:nvPr/>
        </p:nvCxnSpPr>
        <p:spPr bwMode="auto">
          <a:xfrm>
            <a:off x="8172400" y="5085184"/>
            <a:ext cx="0" cy="576064"/>
          </a:xfrm>
          <a:prstGeom prst="straightConnector1">
            <a:avLst/>
          </a:prstGeom>
          <a:solidFill>
            <a:schemeClr val="accent2"/>
          </a:solidFill>
          <a:ln w="12700" cap="flat" cmpd="sng" algn="ctr">
            <a:solidFill>
              <a:srgbClr val="FF0000"/>
            </a:solidFill>
            <a:prstDash val="solid"/>
            <a:round/>
            <a:headEnd type="triangle" w="lg" len="lg"/>
            <a:tailEnd type="none" w="lg" len="lg"/>
          </a:ln>
          <a:effectLst/>
        </p:spPr>
      </p:cxnSp>
    </p:spTree>
    <p:extLst>
      <p:ext uri="{BB962C8B-B14F-4D97-AF65-F5344CB8AC3E}">
        <p14:creationId xmlns:p14="http://schemas.microsoft.com/office/powerpoint/2010/main" val="126682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Read Disturb Characterization</a:t>
            </a:r>
            <a:endParaRPr lang="ko-KR" altLang="en-US" dirty="0"/>
          </a:p>
        </p:txBody>
      </p:sp>
      <p:sp>
        <p:nvSpPr>
          <p:cNvPr id="3" name="내용 개체 틀 2"/>
          <p:cNvSpPr>
            <a:spLocks noGrp="1"/>
          </p:cNvSpPr>
          <p:nvPr>
            <p:ph idx="1"/>
          </p:nvPr>
        </p:nvSpPr>
        <p:spPr/>
        <p:txBody>
          <a:bodyPr/>
          <a:lstStyle/>
          <a:p>
            <a:r>
              <a:rPr lang="en-US" altLang="ko-KR" dirty="0" smtClean="0"/>
              <a:t>It can observe that the effects of read disturb are greater for cells that have experienced a larger number of P/E cycles.</a:t>
            </a:r>
          </a:p>
          <a:p>
            <a:endParaRPr lang="en-US" altLang="ko-KR" dirty="0"/>
          </a:p>
          <a:p>
            <a:r>
              <a:rPr lang="en-US" altLang="ko-KR" dirty="0" smtClean="0"/>
              <a:t>Graph shows that correlation between read disturb count and raw bit error rate in same block.</a:t>
            </a:r>
          </a:p>
          <a:p>
            <a:endParaRPr lang="en-US" altLang="ko-KR" dirty="0"/>
          </a:p>
          <a:p>
            <a:r>
              <a:rPr lang="en-US" altLang="ko-KR" dirty="0" smtClean="0"/>
              <a:t>The result is that slope of graph is increased by count of P/E cycles on cells.</a:t>
            </a:r>
            <a:endParaRPr lang="ko-KR" altLang="en-US" dirty="0"/>
          </a:p>
        </p:txBody>
      </p:sp>
      <p:pic>
        <p:nvPicPr>
          <p:cNvPr id="4" name="그림 3"/>
          <p:cNvPicPr>
            <a:picLocks noChangeAspect="1"/>
          </p:cNvPicPr>
          <p:nvPr/>
        </p:nvPicPr>
        <p:blipFill>
          <a:blip r:embed="rId2"/>
          <a:stretch>
            <a:fillRect/>
          </a:stretch>
        </p:blipFill>
        <p:spPr>
          <a:xfrm>
            <a:off x="2267174" y="4149080"/>
            <a:ext cx="4752528" cy="2008801"/>
          </a:xfrm>
          <a:prstGeom prst="rect">
            <a:avLst/>
          </a:prstGeom>
        </p:spPr>
      </p:pic>
      <p:cxnSp>
        <p:nvCxnSpPr>
          <p:cNvPr id="6" name="직선 화살표 연결선 5"/>
          <p:cNvCxnSpPr/>
          <p:nvPr/>
        </p:nvCxnSpPr>
        <p:spPr bwMode="auto">
          <a:xfrm flipV="1">
            <a:off x="6876256" y="4437112"/>
            <a:ext cx="0" cy="1224136"/>
          </a:xfrm>
          <a:prstGeom prst="straightConnector1">
            <a:avLst/>
          </a:prstGeom>
          <a:solidFill>
            <a:schemeClr val="accent2"/>
          </a:solidFill>
          <a:ln w="25400" cap="flat" cmpd="sng" algn="ctr">
            <a:solidFill>
              <a:srgbClr val="FF0000"/>
            </a:solidFill>
            <a:prstDash val="dash"/>
            <a:round/>
            <a:headEnd type="none" w="med" len="med"/>
            <a:tailEnd type="triangle" w="lg" len="lg"/>
          </a:ln>
          <a:effectLst/>
        </p:spPr>
      </p:cxnSp>
      <p:sp>
        <p:nvSpPr>
          <p:cNvPr id="7" name="TextBox 6"/>
          <p:cNvSpPr txBox="1"/>
          <p:nvPr/>
        </p:nvSpPr>
        <p:spPr>
          <a:xfrm>
            <a:off x="7020272" y="5456257"/>
            <a:ext cx="594232" cy="276999"/>
          </a:xfrm>
          <a:prstGeom prst="rect">
            <a:avLst/>
          </a:prstGeom>
          <a:noFill/>
        </p:spPr>
        <p:txBody>
          <a:bodyPr wrap="square" rtlCol="0">
            <a:spAutoFit/>
          </a:bodyPr>
          <a:lstStyle/>
          <a:p>
            <a:pPr algn="ctr"/>
            <a:r>
              <a:rPr lang="en-US" altLang="ko-KR" sz="1200" dirty="0" smtClean="0">
                <a:solidFill>
                  <a:srgbClr val="FF0000"/>
                </a:solidFill>
                <a:latin typeface="+mn-lt"/>
              </a:rPr>
              <a:t>(+)</a:t>
            </a:r>
            <a:endParaRPr lang="ko-KR" altLang="en-US" sz="1200" dirty="0" smtClean="0">
              <a:solidFill>
                <a:srgbClr val="FF0000"/>
              </a:solidFill>
              <a:latin typeface="+mn-lt"/>
            </a:endParaRPr>
          </a:p>
        </p:txBody>
      </p:sp>
      <p:sp>
        <p:nvSpPr>
          <p:cNvPr id="8" name="TextBox 7"/>
          <p:cNvSpPr txBox="1"/>
          <p:nvPr/>
        </p:nvSpPr>
        <p:spPr>
          <a:xfrm>
            <a:off x="7020272" y="5086988"/>
            <a:ext cx="594232" cy="276999"/>
          </a:xfrm>
          <a:prstGeom prst="rect">
            <a:avLst/>
          </a:prstGeom>
          <a:noFill/>
        </p:spPr>
        <p:txBody>
          <a:bodyPr wrap="square" rtlCol="0">
            <a:spAutoFit/>
          </a:bodyPr>
          <a:lstStyle/>
          <a:p>
            <a:pPr algn="ctr"/>
            <a:r>
              <a:rPr lang="en-US" altLang="ko-KR" sz="1200" dirty="0" smtClean="0">
                <a:solidFill>
                  <a:srgbClr val="FF0000"/>
                </a:solidFill>
                <a:latin typeface="+mn-lt"/>
              </a:rPr>
              <a:t>(++)</a:t>
            </a:r>
            <a:endParaRPr lang="ko-KR" altLang="en-US" sz="1200" dirty="0" smtClean="0">
              <a:solidFill>
                <a:srgbClr val="FF0000"/>
              </a:solidFill>
              <a:latin typeface="+mn-lt"/>
            </a:endParaRPr>
          </a:p>
        </p:txBody>
      </p:sp>
      <p:sp>
        <p:nvSpPr>
          <p:cNvPr id="9" name="TextBox 8"/>
          <p:cNvSpPr txBox="1"/>
          <p:nvPr/>
        </p:nvSpPr>
        <p:spPr>
          <a:xfrm>
            <a:off x="7020272" y="4717719"/>
            <a:ext cx="594232" cy="276999"/>
          </a:xfrm>
          <a:prstGeom prst="rect">
            <a:avLst/>
          </a:prstGeom>
          <a:noFill/>
        </p:spPr>
        <p:txBody>
          <a:bodyPr wrap="square" rtlCol="0">
            <a:spAutoFit/>
          </a:bodyPr>
          <a:lstStyle/>
          <a:p>
            <a:pPr algn="ctr"/>
            <a:r>
              <a:rPr lang="en-US" altLang="ko-KR" sz="1200" dirty="0" smtClean="0">
                <a:solidFill>
                  <a:srgbClr val="FF0000"/>
                </a:solidFill>
                <a:latin typeface="+mn-lt"/>
              </a:rPr>
              <a:t>(+++)</a:t>
            </a:r>
            <a:endParaRPr lang="ko-KR" altLang="en-US" sz="1200" dirty="0" smtClean="0">
              <a:solidFill>
                <a:srgbClr val="FF0000"/>
              </a:solidFill>
              <a:latin typeface="+mn-lt"/>
            </a:endParaRPr>
          </a:p>
        </p:txBody>
      </p:sp>
      <p:sp>
        <p:nvSpPr>
          <p:cNvPr id="10" name="TextBox 9"/>
          <p:cNvSpPr txBox="1"/>
          <p:nvPr/>
        </p:nvSpPr>
        <p:spPr>
          <a:xfrm>
            <a:off x="7020272" y="4351433"/>
            <a:ext cx="594232" cy="276999"/>
          </a:xfrm>
          <a:prstGeom prst="rect">
            <a:avLst/>
          </a:prstGeom>
          <a:noFill/>
        </p:spPr>
        <p:txBody>
          <a:bodyPr wrap="square" rtlCol="0">
            <a:spAutoFit/>
          </a:bodyPr>
          <a:lstStyle/>
          <a:p>
            <a:pPr algn="ctr"/>
            <a:r>
              <a:rPr lang="en-US" altLang="ko-KR" sz="1200" dirty="0" smtClean="0">
                <a:solidFill>
                  <a:srgbClr val="FF0000"/>
                </a:solidFill>
                <a:latin typeface="+mn-lt"/>
              </a:rPr>
              <a:t>(++++)</a:t>
            </a:r>
            <a:endParaRPr lang="ko-KR" altLang="en-US" sz="1200" dirty="0" smtClean="0">
              <a:solidFill>
                <a:srgbClr val="FF0000"/>
              </a:solidFill>
              <a:latin typeface="+mn-lt"/>
            </a:endParaRPr>
          </a:p>
        </p:txBody>
      </p:sp>
    </p:spTree>
    <p:extLst>
      <p:ext uri="{BB962C8B-B14F-4D97-AF65-F5344CB8AC3E}">
        <p14:creationId xmlns:p14="http://schemas.microsoft.com/office/powerpoint/2010/main" val="289769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랩실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07기본글꼴테마아잉">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solidFill>
          <a:schemeClr val="accent2"/>
        </a:solidFill>
        <a:ln w="12700" cap="flat" cmpd="sng" algn="ctr">
          <a:solidFill>
            <a:schemeClr val="tx1"/>
          </a:solidFill>
          <a:prstDash val="solid"/>
          <a:round/>
          <a:headEnd type="none" w="med" len="med"/>
          <a:tailEnd type="none"/>
        </a:ln>
        <a:effectLst/>
      </a:spPr>
      <a:bodyPr/>
      <a:lstStyle/>
    </a:lnDef>
    <a:txDef>
      <a:spPr>
        <a:noFill/>
      </a:spPr>
      <a:bodyPr wrap="square" rtlCol="0">
        <a:spAutoFit/>
      </a:bodyPr>
      <a:lstStyle>
        <a:defPPr>
          <a:defRPr smtClean="0">
            <a:latin typeface="+mn-lt"/>
          </a:defRPr>
        </a:defPPr>
      </a:lstStyle>
    </a:txDef>
  </a:objectDefaults>
  <a:extraClrSchemeLst>
    <a:extraClrScheme>
      <a:clrScheme name="1_GD_KO_MovieFilmDesign_KGUILD001[1] 1">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GD_KO_MovieFilmDesign_KGUILD001[1] 2">
        <a:dk1>
          <a:srgbClr val="000000"/>
        </a:dk1>
        <a:lt1>
          <a:srgbClr val="FFFFFF"/>
        </a:lt1>
        <a:dk2>
          <a:srgbClr val="FFFFCC"/>
        </a:dk2>
        <a:lt2>
          <a:srgbClr val="5F5F5F"/>
        </a:lt2>
        <a:accent1>
          <a:srgbClr val="5A9E65"/>
        </a:accent1>
        <a:accent2>
          <a:srgbClr val="CCCC00"/>
        </a:accent2>
        <a:accent3>
          <a:srgbClr val="FFFFFF"/>
        </a:accent3>
        <a:accent4>
          <a:srgbClr val="000000"/>
        </a:accent4>
        <a:accent5>
          <a:srgbClr val="B5CCB8"/>
        </a:accent5>
        <a:accent6>
          <a:srgbClr val="B9B900"/>
        </a:accent6>
        <a:hlink>
          <a:srgbClr val="DB8647"/>
        </a:hlink>
        <a:folHlink>
          <a:srgbClr val="90B7CA"/>
        </a:folHlink>
      </a:clrScheme>
      <a:clrMap bg1="lt1" tx1="dk1" bg2="lt2" tx2="dk2" accent1="accent1" accent2="accent2" accent3="accent3" accent4="accent4" accent5="accent5" accent6="accent6" hlink="hlink" folHlink="folHlink"/>
    </a:extraClrScheme>
    <a:extraClrScheme>
      <a:clrScheme name="1_GD_KO_MovieFilmDesign_KGUILD001[1]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clrMap bg1="lt1" tx1="dk1" bg2="lt2" tx2="dk2" accent1="accent1" accent2="accent2" accent3="accent3" accent4="accent4" accent5="accent5" accent6="accent6" hlink="hlink" folHlink="folHlink"/>
    </a:extraClrScheme>
    <a:extraClrScheme>
      <a:clrScheme name="1_GD_KO_MovieFilmDesign_KGUILD001[1] 4">
        <a:dk1>
          <a:srgbClr val="000000"/>
        </a:dk1>
        <a:lt1>
          <a:srgbClr val="FFFFFF"/>
        </a:lt1>
        <a:dk2>
          <a:srgbClr val="FEE9DE"/>
        </a:dk2>
        <a:lt2>
          <a:srgbClr val="777777"/>
        </a:lt2>
        <a:accent1>
          <a:srgbClr val="6D5484"/>
        </a:accent1>
        <a:accent2>
          <a:srgbClr val="D88EC6"/>
        </a:accent2>
        <a:accent3>
          <a:srgbClr val="FFFFFF"/>
        </a:accent3>
        <a:accent4>
          <a:srgbClr val="000000"/>
        </a:accent4>
        <a:accent5>
          <a:srgbClr val="BAB3C2"/>
        </a:accent5>
        <a:accent6>
          <a:srgbClr val="C480B3"/>
        </a:accent6>
        <a:hlink>
          <a:srgbClr val="EA8484"/>
        </a:hlink>
        <a:folHlink>
          <a:srgbClr val="8BCF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25911</TotalTime>
  <Words>1328</Words>
  <Application>Microsoft Office PowerPoint</Application>
  <PresentationFormat>화면 슬라이드 쇼(4:3)</PresentationFormat>
  <Paragraphs>305</Paragraphs>
  <Slides>26</Slides>
  <Notes>1</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26</vt:i4>
      </vt:variant>
    </vt:vector>
  </HeadingPairs>
  <TitlesOfParts>
    <vt:vector size="34" baseType="lpstr">
      <vt:lpstr>HY궁서B</vt:lpstr>
      <vt:lpstr>굴림</vt:lpstr>
      <vt:lpstr>맑은 고딕</vt:lpstr>
      <vt:lpstr>Arial</vt:lpstr>
      <vt:lpstr>Cambria Math</vt:lpstr>
      <vt:lpstr>Times New Roman</vt:lpstr>
      <vt:lpstr>Wingdings</vt:lpstr>
      <vt:lpstr>랩실2</vt:lpstr>
      <vt:lpstr>PowerPoint 프레젠테이션</vt:lpstr>
      <vt:lpstr>Introduction</vt:lpstr>
      <vt:lpstr>LSB, MSB</vt:lpstr>
      <vt:lpstr>LSB, MSB</vt:lpstr>
      <vt:lpstr>Read Disturb</vt:lpstr>
      <vt:lpstr>Fowler-Nordheim Tunneling</vt:lpstr>
      <vt:lpstr>Read Disturb Characterization</vt:lpstr>
      <vt:lpstr>Read Disturb Characterization</vt:lpstr>
      <vt:lpstr>Read Disturb Characterization</vt:lpstr>
      <vt:lpstr>Read Disturb Characterization</vt:lpstr>
      <vt:lpstr>Read Disturb Characterization</vt:lpstr>
      <vt:lpstr>Read Disturb Characterization</vt:lpstr>
      <vt:lpstr>Read Disturb Characterization</vt:lpstr>
      <vt:lpstr>Read Disturb Characterization</vt:lpstr>
      <vt:lpstr>Read Disturb Characterization</vt:lpstr>
      <vt:lpstr>Pass-Through Voltage Tuning</vt:lpstr>
      <vt:lpstr>Pass-Through Voltage Tuning</vt:lpstr>
      <vt:lpstr>Pass-Through Voltage Tuning</vt:lpstr>
      <vt:lpstr>Pass-Through Voltage Tuning</vt:lpstr>
      <vt:lpstr>Pass-Through Voltage Tuning</vt:lpstr>
      <vt:lpstr>Pass-Through Voltage Tuning</vt:lpstr>
      <vt:lpstr>Read Disturb Oriented Error Recovery</vt:lpstr>
      <vt:lpstr>Read Disturb Oriented Error Recovery</vt:lpstr>
      <vt:lpstr>Read Disturb Oriented Error Recovery</vt:lpstr>
      <vt:lpstr>Conclusion</vt:lpstr>
      <vt:lpstr>Q &amp; A</vt:lpstr>
    </vt:vector>
  </TitlesOfParts>
  <Company>eslab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이수봉</dc:creator>
  <cp:lastModifiedBy>손대연</cp:lastModifiedBy>
  <cp:revision>2749</cp:revision>
  <cp:lastPrinted>2014-11-01T18:03:08Z</cp:lastPrinted>
  <dcterms:created xsi:type="dcterms:W3CDTF">2005-01-04T01:53:55Z</dcterms:created>
  <dcterms:modified xsi:type="dcterms:W3CDTF">2015-10-26T20:50:02Z</dcterms:modified>
</cp:coreProperties>
</file>