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8803600" cy="43205400"/>
  <p:notesSz cx="6797675" cy="9926638"/>
  <p:defaultTextStyle>
    <a:defPPr>
      <a:defRPr lang="ko-KR"/>
    </a:defPPr>
    <a:lvl1pPr marL="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1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F4A7F"/>
    <a:srgbClr val="1B3F6B"/>
    <a:srgbClr val="163356"/>
    <a:srgbClr val="2A65AC"/>
    <a:srgbClr val="2F70BF"/>
    <a:srgbClr val="1B416F"/>
    <a:srgbClr val="F5B22B"/>
    <a:srgbClr val="29B5B2"/>
    <a:srgbClr val="C9F3F2"/>
    <a:srgbClr val="95E7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747" autoAdjust="0"/>
    <p:restoredTop sz="99645" autoAdjust="0"/>
  </p:normalViewPr>
  <p:slideViewPr>
    <p:cSldViewPr>
      <p:cViewPr>
        <p:scale>
          <a:sx n="25" d="100"/>
          <a:sy n="25" d="100"/>
        </p:scale>
        <p:origin x="-1518" y="3582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2AEF4-4CD3-4625-84A7-A3DFB5CA1ECA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744538"/>
            <a:ext cx="2482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4E932-FB6E-4CCF-981C-8DA252FA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727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13421686"/>
            <a:ext cx="24483060" cy="926115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8131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7381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0" y="1730226"/>
            <a:ext cx="6480810" cy="36864606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730226"/>
            <a:ext cx="18962370" cy="36864606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8802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2583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7" y="27763471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7" y="18312297"/>
            <a:ext cx="24483060" cy="9451177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8022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0" y="10081267"/>
            <a:ext cx="12721590" cy="2851356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0" y="10081267"/>
            <a:ext cx="12721590" cy="2851356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8396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2" y="9671210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2" y="13701711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2" y="9671210"/>
            <a:ext cx="12731590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2" y="13701711"/>
            <a:ext cx="12731590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8381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2387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765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720217"/>
            <a:ext cx="9476187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9"/>
            <a:ext cx="16102015" cy="36874613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9041134"/>
            <a:ext cx="9476187" cy="2955369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74099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7" y="30243782"/>
            <a:ext cx="17282160" cy="357045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7" y="3860481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7" y="33814233"/>
            <a:ext cx="17282160" cy="507062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9011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10081267"/>
            <a:ext cx="25923240" cy="28513565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80" y="40045010"/>
            <a:ext cx="67208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87A7-EFA0-410B-BE7C-34FB40236C45}" type="datetimeFigureOut">
              <a:rPr lang="ko-KR" altLang="en-US" smtClean="0"/>
              <a:pPr/>
              <a:t>2016-06-12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30" y="40045010"/>
            <a:ext cx="91211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80" y="40045010"/>
            <a:ext cx="67208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AB71-685E-4D6E-A60F-C18C555E758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439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1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1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1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1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1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1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1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1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4406263" y="7891464"/>
            <a:ext cx="0" cy="34203800"/>
          </a:xfrm>
          <a:prstGeom prst="line">
            <a:avLst/>
          </a:prstGeom>
          <a:ln w="76200">
            <a:solidFill>
              <a:srgbClr val="1F4A7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" name="Group 208"/>
          <p:cNvGrpSpPr/>
          <p:nvPr/>
        </p:nvGrpSpPr>
        <p:grpSpPr>
          <a:xfrm>
            <a:off x="451618" y="576364"/>
            <a:ext cx="27843662" cy="6883316"/>
            <a:chOff x="451618" y="634948"/>
            <a:chExt cx="27843662" cy="6883316"/>
          </a:xfrm>
        </p:grpSpPr>
        <p:sp>
          <p:nvSpPr>
            <p:cNvPr id="4" name="Rectangle 3"/>
            <p:cNvSpPr/>
            <p:nvPr/>
          </p:nvSpPr>
          <p:spPr>
            <a:xfrm>
              <a:off x="469403" y="634948"/>
              <a:ext cx="27825873" cy="6883316"/>
            </a:xfrm>
            <a:prstGeom prst="roundRect">
              <a:avLst>
                <a:gd name="adj" fmla="val 9610"/>
              </a:avLst>
            </a:prstGeom>
            <a:gradFill flip="none" rotWithShape="1">
              <a:gsLst>
                <a:gs pos="833">
                  <a:schemeClr val="tx2">
                    <a:lumMod val="75000"/>
                  </a:schemeClr>
                </a:gs>
                <a:gs pos="83000">
                  <a:srgbClr val="1F4A7F"/>
                </a:gs>
                <a:gs pos="16000">
                  <a:srgbClr val="1F4A7F"/>
                </a:gs>
                <a:gs pos="100000">
                  <a:schemeClr val="tx2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97573" y="663522"/>
              <a:ext cx="26787318" cy="270030"/>
            </a:xfrm>
            <a:prstGeom prst="rect">
              <a:avLst/>
            </a:prstGeom>
            <a:gradFill flip="none" rotWithShape="1">
              <a:gsLst>
                <a:gs pos="0">
                  <a:srgbClr val="1F4A7F"/>
                </a:gs>
                <a:gs pos="50000">
                  <a:srgbClr val="1B3F6B"/>
                </a:gs>
                <a:gs pos="100000">
                  <a:srgbClr val="163356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16200000">
              <a:off x="14182788" y="-7140841"/>
              <a:ext cx="381321" cy="27843662"/>
              <a:chOff x="1361300" y="1141920"/>
              <a:chExt cx="643250" cy="706278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61300" y="1141920"/>
                <a:ext cx="543609" cy="70627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04242" y="1141921"/>
                <a:ext cx="400308" cy="70627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469403" y="42415108"/>
            <a:ext cx="27939104" cy="540060"/>
          </a:xfrm>
          <a:prstGeom prst="rect">
            <a:avLst/>
          </a:prstGeom>
          <a:solidFill>
            <a:srgbClr val="1F4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7572" y="8261028"/>
            <a:ext cx="12579570" cy="1075988"/>
            <a:chOff x="997572" y="8261028"/>
            <a:chExt cx="12579570" cy="1075988"/>
          </a:xfrm>
        </p:grpSpPr>
        <p:sp>
          <p:nvSpPr>
            <p:cNvPr id="126" name="Rectangle 125"/>
            <p:cNvSpPr/>
            <p:nvPr/>
          </p:nvSpPr>
          <p:spPr>
            <a:xfrm>
              <a:off x="997572" y="8261028"/>
              <a:ext cx="12579570" cy="1075988"/>
            </a:xfrm>
            <a:custGeom>
              <a:avLst/>
              <a:gdLst>
                <a:gd name="connsiteX0" fmla="*/ 0 w 12579570"/>
                <a:gd name="connsiteY0" fmla="*/ 0 h 875668"/>
                <a:gd name="connsiteX1" fmla="*/ 12579570 w 12579570"/>
                <a:gd name="connsiteY1" fmla="*/ 0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0 w 12579570"/>
                <a:gd name="connsiteY0" fmla="*/ 0 h 875668"/>
                <a:gd name="connsiteX1" fmla="*/ 12436695 w 12579570"/>
                <a:gd name="connsiteY1" fmla="*/ 142875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142875 w 12579570"/>
                <a:gd name="connsiteY0" fmla="*/ 0 h 899558"/>
                <a:gd name="connsiteX1" fmla="*/ 12436695 w 12579570"/>
                <a:gd name="connsiteY1" fmla="*/ 166765 h 899558"/>
                <a:gd name="connsiteX2" fmla="*/ 12579570 w 12579570"/>
                <a:gd name="connsiteY2" fmla="*/ 899558 h 899558"/>
                <a:gd name="connsiteX3" fmla="*/ 0 w 12579570"/>
                <a:gd name="connsiteY3" fmla="*/ 899558 h 899558"/>
                <a:gd name="connsiteX4" fmla="*/ 142875 w 12579570"/>
                <a:gd name="connsiteY4" fmla="*/ 0 h 89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9570" h="899558">
                  <a:moveTo>
                    <a:pt x="142875" y="0"/>
                  </a:moveTo>
                  <a:lnTo>
                    <a:pt x="12436695" y="166765"/>
                  </a:lnTo>
                  <a:lnTo>
                    <a:pt x="12579570" y="899558"/>
                  </a:lnTo>
                  <a:lnTo>
                    <a:pt x="0" y="899558"/>
                  </a:lnTo>
                  <a:lnTo>
                    <a:pt x="142875" y="0"/>
                  </a:lnTo>
                  <a:close/>
                </a:path>
              </a:pathLst>
            </a:custGeom>
            <a:gradFill>
              <a:gsLst>
                <a:gs pos="70000">
                  <a:srgbClr val="1F4A7F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6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417708" y="8327961"/>
              <a:ext cx="7532030" cy="923330"/>
              <a:chOff x="1274833" y="8385111"/>
              <a:chExt cx="7532030" cy="923330"/>
            </a:xfrm>
          </p:grpSpPr>
          <p:sp>
            <p:nvSpPr>
              <p:cNvPr id="46" name="TextBox 25"/>
              <p:cNvSpPr txBox="1">
                <a:spLocks noChangeArrowheads="1"/>
              </p:cNvSpPr>
              <p:nvPr/>
            </p:nvSpPr>
            <p:spPr bwMode="auto">
              <a:xfrm>
                <a:off x="1274833" y="8385111"/>
                <a:ext cx="126014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ko-KR" sz="54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1.</a:t>
                </a:r>
              </a:p>
            </p:txBody>
          </p:sp>
          <p:sp>
            <p:nvSpPr>
              <p:cNvPr id="47" name="TextBox 25"/>
              <p:cNvSpPr txBox="1">
                <a:spLocks noChangeArrowheads="1"/>
              </p:cNvSpPr>
              <p:nvPr/>
            </p:nvSpPr>
            <p:spPr bwMode="auto">
              <a:xfrm>
                <a:off x="1950371" y="8525819"/>
                <a:ext cx="685649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 연구내용</a:t>
                </a:r>
                <a:r>
                  <a:rPr lang="en-US" altLang="ko-KR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 </a:t>
                </a:r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요약</a:t>
                </a:r>
                <a:endParaRPr lang="en-US" altLang="ko-KR" sz="4000" dirty="0">
                  <a:ln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>
                      <a:lumMod val="95000"/>
                    </a:schemeClr>
                  </a:solidFill>
                  <a:latin typeface="+mj-ea"/>
                </a:endParaRPr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16945417" y="42431948"/>
            <a:ext cx="11281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넥슨 풋볼고딕 L" pitchFamily="50" charset="-127"/>
                <a:ea typeface="넥슨 풋볼고딕 L" pitchFamily="50" charset="-127"/>
              </a:rPr>
              <a:t>Wearable</a:t>
            </a:r>
            <a:r>
              <a:rPr lang="ko-KR" altLang="en-US" sz="24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넥슨 풋볼고딕 L" pitchFamily="50" charset="-127"/>
                <a:ea typeface="넥슨 풋볼고딕 L" pitchFamily="50" charset="-127"/>
              </a:rPr>
              <a:t> </a:t>
            </a:r>
            <a:r>
              <a:rPr lang="en-US" altLang="ko-KR" sz="24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넥슨 풋볼고딕 L" pitchFamily="50" charset="-127"/>
                <a:ea typeface="넥슨 풋볼고딕 L" pitchFamily="50" charset="-127"/>
              </a:rPr>
              <a:t>Thinking</a:t>
            </a:r>
            <a:r>
              <a:rPr lang="ko-KR" altLang="en-US" sz="24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넥슨 풋볼고딕 L" pitchFamily="50" charset="-127"/>
                <a:ea typeface="넥슨 풋볼고딕 L" pitchFamily="50" charset="-127"/>
              </a:rPr>
              <a:t> </a:t>
            </a:r>
            <a:r>
              <a:rPr lang="en-US" altLang="ko-KR" sz="24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넥슨 풋볼고딕 L" pitchFamily="50" charset="-127"/>
                <a:ea typeface="넥슨 풋볼고딕 L" pitchFamily="50" charset="-127"/>
              </a:rPr>
              <a:t>2016</a:t>
            </a:r>
            <a:endParaRPr lang="ko-KR" altLang="en-US" sz="24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넥슨 풋볼고딕 L" pitchFamily="50" charset="-127"/>
              <a:ea typeface="넥슨 풋볼고딕 L" pitchFamily="50" charset="-127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332505" y="9797741"/>
            <a:ext cx="614385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개발 동기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시나리오 및 사용방법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IOT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동작원리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비콘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동작원리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15330494" y="19888188"/>
            <a:ext cx="12579570" cy="1075988"/>
            <a:chOff x="997572" y="8265160"/>
            <a:chExt cx="12579570" cy="1075988"/>
          </a:xfrm>
        </p:grpSpPr>
        <p:sp>
          <p:nvSpPr>
            <p:cNvPr id="138" name="Rectangle 125"/>
            <p:cNvSpPr/>
            <p:nvPr/>
          </p:nvSpPr>
          <p:spPr>
            <a:xfrm>
              <a:off x="997572" y="8265160"/>
              <a:ext cx="12579570" cy="1075988"/>
            </a:xfrm>
            <a:custGeom>
              <a:avLst/>
              <a:gdLst>
                <a:gd name="connsiteX0" fmla="*/ 0 w 12579570"/>
                <a:gd name="connsiteY0" fmla="*/ 0 h 875668"/>
                <a:gd name="connsiteX1" fmla="*/ 12579570 w 12579570"/>
                <a:gd name="connsiteY1" fmla="*/ 0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0 w 12579570"/>
                <a:gd name="connsiteY0" fmla="*/ 0 h 875668"/>
                <a:gd name="connsiteX1" fmla="*/ 12436695 w 12579570"/>
                <a:gd name="connsiteY1" fmla="*/ 142875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142875 w 12579570"/>
                <a:gd name="connsiteY0" fmla="*/ 0 h 899558"/>
                <a:gd name="connsiteX1" fmla="*/ 12436695 w 12579570"/>
                <a:gd name="connsiteY1" fmla="*/ 166765 h 899558"/>
                <a:gd name="connsiteX2" fmla="*/ 12579570 w 12579570"/>
                <a:gd name="connsiteY2" fmla="*/ 899558 h 899558"/>
                <a:gd name="connsiteX3" fmla="*/ 0 w 12579570"/>
                <a:gd name="connsiteY3" fmla="*/ 899558 h 899558"/>
                <a:gd name="connsiteX4" fmla="*/ 142875 w 12579570"/>
                <a:gd name="connsiteY4" fmla="*/ 0 h 89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9570" h="899558">
                  <a:moveTo>
                    <a:pt x="142875" y="0"/>
                  </a:moveTo>
                  <a:lnTo>
                    <a:pt x="12436695" y="166765"/>
                  </a:lnTo>
                  <a:lnTo>
                    <a:pt x="12579570" y="899558"/>
                  </a:lnTo>
                  <a:lnTo>
                    <a:pt x="0" y="899558"/>
                  </a:lnTo>
                  <a:lnTo>
                    <a:pt x="142875" y="0"/>
                  </a:lnTo>
                  <a:close/>
                </a:path>
              </a:pathLst>
            </a:custGeom>
            <a:gradFill>
              <a:gsLst>
                <a:gs pos="70000">
                  <a:srgbClr val="1F4A7F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600" dirty="0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1417708" y="8327961"/>
              <a:ext cx="8580864" cy="923330"/>
              <a:chOff x="1274833" y="8385111"/>
              <a:chExt cx="8580864" cy="923330"/>
            </a:xfrm>
          </p:grpSpPr>
          <p:sp>
            <p:nvSpPr>
              <p:cNvPr id="140" name="TextBox 25"/>
              <p:cNvSpPr txBox="1">
                <a:spLocks noChangeArrowheads="1"/>
              </p:cNvSpPr>
              <p:nvPr/>
            </p:nvSpPr>
            <p:spPr bwMode="auto">
              <a:xfrm>
                <a:off x="1274833" y="8385111"/>
                <a:ext cx="126014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ko-KR" sz="54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4.</a:t>
                </a:r>
              </a:p>
            </p:txBody>
          </p:sp>
          <p:sp>
            <p:nvSpPr>
              <p:cNvPr id="141" name="TextBox 25"/>
              <p:cNvSpPr txBox="1">
                <a:spLocks noChangeArrowheads="1"/>
              </p:cNvSpPr>
              <p:nvPr/>
            </p:nvSpPr>
            <p:spPr bwMode="auto">
              <a:xfrm>
                <a:off x="1950371" y="8525819"/>
                <a:ext cx="7905326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 동작 순서</a:t>
                </a:r>
                <a:endParaRPr lang="en-US" altLang="ko-KR" sz="4000" dirty="0">
                  <a:ln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>
                      <a:lumMod val="95000"/>
                    </a:schemeClr>
                  </a:solidFill>
                  <a:latin typeface="+mj-ea"/>
                </a:endParaRP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1051414" y="12952328"/>
            <a:ext cx="12579570" cy="1075988"/>
            <a:chOff x="997572" y="8261028"/>
            <a:chExt cx="12579570" cy="1075988"/>
          </a:xfrm>
        </p:grpSpPr>
        <p:sp>
          <p:nvSpPr>
            <p:cNvPr id="143" name="Rectangle 125"/>
            <p:cNvSpPr/>
            <p:nvPr/>
          </p:nvSpPr>
          <p:spPr>
            <a:xfrm>
              <a:off x="997572" y="8261028"/>
              <a:ext cx="12579570" cy="1075988"/>
            </a:xfrm>
            <a:custGeom>
              <a:avLst/>
              <a:gdLst>
                <a:gd name="connsiteX0" fmla="*/ 0 w 12579570"/>
                <a:gd name="connsiteY0" fmla="*/ 0 h 875668"/>
                <a:gd name="connsiteX1" fmla="*/ 12579570 w 12579570"/>
                <a:gd name="connsiteY1" fmla="*/ 0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0 w 12579570"/>
                <a:gd name="connsiteY0" fmla="*/ 0 h 875668"/>
                <a:gd name="connsiteX1" fmla="*/ 12436695 w 12579570"/>
                <a:gd name="connsiteY1" fmla="*/ 142875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142875 w 12579570"/>
                <a:gd name="connsiteY0" fmla="*/ 0 h 899558"/>
                <a:gd name="connsiteX1" fmla="*/ 12436695 w 12579570"/>
                <a:gd name="connsiteY1" fmla="*/ 166765 h 899558"/>
                <a:gd name="connsiteX2" fmla="*/ 12579570 w 12579570"/>
                <a:gd name="connsiteY2" fmla="*/ 899558 h 899558"/>
                <a:gd name="connsiteX3" fmla="*/ 0 w 12579570"/>
                <a:gd name="connsiteY3" fmla="*/ 899558 h 899558"/>
                <a:gd name="connsiteX4" fmla="*/ 142875 w 12579570"/>
                <a:gd name="connsiteY4" fmla="*/ 0 h 89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9570" h="899558">
                  <a:moveTo>
                    <a:pt x="142875" y="0"/>
                  </a:moveTo>
                  <a:lnTo>
                    <a:pt x="12436695" y="166765"/>
                  </a:lnTo>
                  <a:lnTo>
                    <a:pt x="12579570" y="899558"/>
                  </a:lnTo>
                  <a:lnTo>
                    <a:pt x="0" y="899558"/>
                  </a:lnTo>
                  <a:lnTo>
                    <a:pt x="142875" y="0"/>
                  </a:lnTo>
                  <a:close/>
                </a:path>
              </a:pathLst>
            </a:custGeom>
            <a:gradFill>
              <a:gsLst>
                <a:gs pos="70000">
                  <a:srgbClr val="1F4A7F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600" dirty="0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1417708" y="8327961"/>
              <a:ext cx="8969810" cy="923330"/>
              <a:chOff x="1274833" y="8385111"/>
              <a:chExt cx="8969810" cy="923330"/>
            </a:xfrm>
          </p:grpSpPr>
          <p:sp>
            <p:nvSpPr>
              <p:cNvPr id="145" name="TextBox 25"/>
              <p:cNvSpPr txBox="1">
                <a:spLocks noChangeArrowheads="1"/>
              </p:cNvSpPr>
              <p:nvPr/>
            </p:nvSpPr>
            <p:spPr bwMode="auto">
              <a:xfrm>
                <a:off x="1274833" y="8385111"/>
                <a:ext cx="126014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ko-KR" sz="5400" dirty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2</a:t>
                </a:r>
                <a:r>
                  <a:rPr lang="en-US" altLang="ko-KR" sz="54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.</a:t>
                </a:r>
              </a:p>
            </p:txBody>
          </p:sp>
          <p:sp>
            <p:nvSpPr>
              <p:cNvPr id="146" name="TextBox 25"/>
              <p:cNvSpPr txBox="1">
                <a:spLocks noChangeArrowheads="1"/>
              </p:cNvSpPr>
              <p:nvPr/>
            </p:nvSpPr>
            <p:spPr bwMode="auto">
              <a:xfrm>
                <a:off x="1950371" y="8525819"/>
                <a:ext cx="829427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 개발 동기</a:t>
                </a:r>
                <a:endParaRPr lang="en-US" altLang="ko-KR" sz="4000" dirty="0">
                  <a:ln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>
                      <a:lumMod val="95000"/>
                    </a:schemeClr>
                  </a:solidFill>
                  <a:latin typeface="+mj-ea"/>
                </a:endParaRPr>
              </a:p>
            </p:txBody>
          </p:sp>
        </p:grpSp>
      </p:grpSp>
      <p:cxnSp>
        <p:nvCxnSpPr>
          <p:cNvPr id="153" name="직선 연결선 20"/>
          <p:cNvCxnSpPr/>
          <p:nvPr/>
        </p:nvCxnSpPr>
        <p:spPr>
          <a:xfrm flipH="1">
            <a:off x="1224336" y="10513468"/>
            <a:ext cx="11983289" cy="0"/>
          </a:xfrm>
          <a:prstGeom prst="line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3"/>
          <p:cNvSpPr/>
          <p:nvPr/>
        </p:nvSpPr>
        <p:spPr>
          <a:xfrm>
            <a:off x="451618" y="3846571"/>
            <a:ext cx="27843901" cy="2781555"/>
          </a:xfrm>
          <a:custGeom>
            <a:avLst/>
            <a:gdLst>
              <a:gd name="connsiteX0" fmla="*/ 0 w 27939104"/>
              <a:gd name="connsiteY0" fmla="*/ 0 h 7602840"/>
              <a:gd name="connsiteX1" fmla="*/ 27939104 w 27939104"/>
              <a:gd name="connsiteY1" fmla="*/ 0 h 7602840"/>
              <a:gd name="connsiteX2" fmla="*/ 27939104 w 27939104"/>
              <a:gd name="connsiteY2" fmla="*/ 7602840 h 7602840"/>
              <a:gd name="connsiteX3" fmla="*/ 0 w 27939104"/>
              <a:gd name="connsiteY3" fmla="*/ 7602840 h 7602840"/>
              <a:gd name="connsiteX4" fmla="*/ 0 w 27939104"/>
              <a:gd name="connsiteY4" fmla="*/ 0 h 7602840"/>
              <a:gd name="connsiteX0" fmla="*/ 0 w 27939104"/>
              <a:gd name="connsiteY0" fmla="*/ 0 h 7602840"/>
              <a:gd name="connsiteX1" fmla="*/ 27939104 w 27939104"/>
              <a:gd name="connsiteY1" fmla="*/ 0 h 7602840"/>
              <a:gd name="connsiteX2" fmla="*/ 27634304 w 27939104"/>
              <a:gd name="connsiteY2" fmla="*/ 7183740 h 7602840"/>
              <a:gd name="connsiteX3" fmla="*/ 0 w 27939104"/>
              <a:gd name="connsiteY3" fmla="*/ 7602840 h 7602840"/>
              <a:gd name="connsiteX4" fmla="*/ 0 w 27939104"/>
              <a:gd name="connsiteY4" fmla="*/ 0 h 7602840"/>
              <a:gd name="connsiteX0" fmla="*/ 0 w 27939104"/>
              <a:gd name="connsiteY0" fmla="*/ 0 h 7602840"/>
              <a:gd name="connsiteX1" fmla="*/ 27939104 w 27939104"/>
              <a:gd name="connsiteY1" fmla="*/ 0 h 7602840"/>
              <a:gd name="connsiteX2" fmla="*/ 27710504 w 27939104"/>
              <a:gd name="connsiteY2" fmla="*/ 7298040 h 7602840"/>
              <a:gd name="connsiteX3" fmla="*/ 0 w 27939104"/>
              <a:gd name="connsiteY3" fmla="*/ 7602840 h 7602840"/>
              <a:gd name="connsiteX4" fmla="*/ 0 w 27939104"/>
              <a:gd name="connsiteY4" fmla="*/ 0 h 7602840"/>
              <a:gd name="connsiteX0" fmla="*/ 0 w 27939104"/>
              <a:gd name="connsiteY0" fmla="*/ 0 h 7299873"/>
              <a:gd name="connsiteX1" fmla="*/ 27939104 w 27939104"/>
              <a:gd name="connsiteY1" fmla="*/ 0 h 7299873"/>
              <a:gd name="connsiteX2" fmla="*/ 27710504 w 27939104"/>
              <a:gd name="connsiteY2" fmla="*/ 7298040 h 7299873"/>
              <a:gd name="connsiteX3" fmla="*/ 314325 w 27939104"/>
              <a:gd name="connsiteY3" fmla="*/ 7299873 h 7299873"/>
              <a:gd name="connsiteX4" fmla="*/ 0 w 27939104"/>
              <a:gd name="connsiteY4" fmla="*/ 0 h 7299873"/>
              <a:gd name="connsiteX0" fmla="*/ 0 w 27939104"/>
              <a:gd name="connsiteY0" fmla="*/ 0 h 7299873"/>
              <a:gd name="connsiteX1" fmla="*/ 27939104 w 27939104"/>
              <a:gd name="connsiteY1" fmla="*/ 0 h 7299873"/>
              <a:gd name="connsiteX2" fmla="*/ 27710504 w 27939104"/>
              <a:gd name="connsiteY2" fmla="*/ 7298040 h 7299873"/>
              <a:gd name="connsiteX3" fmla="*/ 228600 w 27939104"/>
              <a:gd name="connsiteY3" fmla="*/ 7299873 h 7299873"/>
              <a:gd name="connsiteX4" fmla="*/ 0 w 27939104"/>
              <a:gd name="connsiteY4" fmla="*/ 0 h 7299873"/>
              <a:gd name="connsiteX0" fmla="*/ 0 w 27939104"/>
              <a:gd name="connsiteY0" fmla="*/ 0 h 7299873"/>
              <a:gd name="connsiteX1" fmla="*/ 27939104 w 27939104"/>
              <a:gd name="connsiteY1" fmla="*/ 0 h 7299873"/>
              <a:gd name="connsiteX2" fmla="*/ 27767654 w 27939104"/>
              <a:gd name="connsiteY2" fmla="*/ 7298041 h 7299873"/>
              <a:gd name="connsiteX3" fmla="*/ 228600 w 27939104"/>
              <a:gd name="connsiteY3" fmla="*/ 7299873 h 7299873"/>
              <a:gd name="connsiteX4" fmla="*/ 0 w 27939104"/>
              <a:gd name="connsiteY4" fmla="*/ 0 h 7299873"/>
              <a:gd name="connsiteX0" fmla="*/ 57150 w 27996254"/>
              <a:gd name="connsiteY0" fmla="*/ 0 h 7299873"/>
              <a:gd name="connsiteX1" fmla="*/ 27996254 w 27996254"/>
              <a:gd name="connsiteY1" fmla="*/ 0 h 7299873"/>
              <a:gd name="connsiteX2" fmla="*/ 27824804 w 27996254"/>
              <a:gd name="connsiteY2" fmla="*/ 7298041 h 7299873"/>
              <a:gd name="connsiteX3" fmla="*/ 0 w 27996254"/>
              <a:gd name="connsiteY3" fmla="*/ 7299873 h 7299873"/>
              <a:gd name="connsiteX4" fmla="*/ 57150 w 27996254"/>
              <a:gd name="connsiteY4" fmla="*/ 0 h 7299873"/>
              <a:gd name="connsiteX0" fmla="*/ 57150 w 28053404"/>
              <a:gd name="connsiteY0" fmla="*/ 0 h 7328339"/>
              <a:gd name="connsiteX1" fmla="*/ 27996254 w 28053404"/>
              <a:gd name="connsiteY1" fmla="*/ 0 h 7328339"/>
              <a:gd name="connsiteX2" fmla="*/ 28053404 w 28053404"/>
              <a:gd name="connsiteY2" fmla="*/ 7328339 h 7328339"/>
              <a:gd name="connsiteX3" fmla="*/ 0 w 28053404"/>
              <a:gd name="connsiteY3" fmla="*/ 7299873 h 7328339"/>
              <a:gd name="connsiteX4" fmla="*/ 57150 w 28053404"/>
              <a:gd name="connsiteY4" fmla="*/ 0 h 7328339"/>
              <a:gd name="connsiteX0" fmla="*/ 57150 w 28053404"/>
              <a:gd name="connsiteY0" fmla="*/ 0 h 7328339"/>
              <a:gd name="connsiteX1" fmla="*/ 27624779 w 28053404"/>
              <a:gd name="connsiteY1" fmla="*/ 0 h 7328339"/>
              <a:gd name="connsiteX2" fmla="*/ 28053404 w 28053404"/>
              <a:gd name="connsiteY2" fmla="*/ 7328339 h 7328339"/>
              <a:gd name="connsiteX3" fmla="*/ 0 w 28053404"/>
              <a:gd name="connsiteY3" fmla="*/ 7299873 h 7328339"/>
              <a:gd name="connsiteX4" fmla="*/ 57150 w 28053404"/>
              <a:gd name="connsiteY4" fmla="*/ 0 h 7328339"/>
              <a:gd name="connsiteX0" fmla="*/ 514350 w 28053404"/>
              <a:gd name="connsiteY0" fmla="*/ 0 h 7328339"/>
              <a:gd name="connsiteX1" fmla="*/ 27624779 w 28053404"/>
              <a:gd name="connsiteY1" fmla="*/ 0 h 7328339"/>
              <a:gd name="connsiteX2" fmla="*/ 28053404 w 28053404"/>
              <a:gd name="connsiteY2" fmla="*/ 7328339 h 7328339"/>
              <a:gd name="connsiteX3" fmla="*/ 0 w 28053404"/>
              <a:gd name="connsiteY3" fmla="*/ 7299873 h 7328339"/>
              <a:gd name="connsiteX4" fmla="*/ 514350 w 28053404"/>
              <a:gd name="connsiteY4" fmla="*/ 0 h 7328339"/>
              <a:gd name="connsiteX0" fmla="*/ 0 w 28110554"/>
              <a:gd name="connsiteY0" fmla="*/ 30297 h 7328339"/>
              <a:gd name="connsiteX1" fmla="*/ 27681929 w 28110554"/>
              <a:gd name="connsiteY1" fmla="*/ 0 h 7328339"/>
              <a:gd name="connsiteX2" fmla="*/ 28110554 w 28110554"/>
              <a:gd name="connsiteY2" fmla="*/ 7328339 h 7328339"/>
              <a:gd name="connsiteX3" fmla="*/ 57150 w 28110554"/>
              <a:gd name="connsiteY3" fmla="*/ 7299873 h 7328339"/>
              <a:gd name="connsiteX4" fmla="*/ 0 w 28110554"/>
              <a:gd name="connsiteY4" fmla="*/ 30297 h 7328339"/>
              <a:gd name="connsiteX0" fmla="*/ 85725 w 28053404"/>
              <a:gd name="connsiteY0" fmla="*/ 60593 h 7328339"/>
              <a:gd name="connsiteX1" fmla="*/ 27624779 w 28053404"/>
              <a:gd name="connsiteY1" fmla="*/ 0 h 7328339"/>
              <a:gd name="connsiteX2" fmla="*/ 28053404 w 28053404"/>
              <a:gd name="connsiteY2" fmla="*/ 7328339 h 7328339"/>
              <a:gd name="connsiteX3" fmla="*/ 0 w 28053404"/>
              <a:gd name="connsiteY3" fmla="*/ 7299873 h 7328339"/>
              <a:gd name="connsiteX4" fmla="*/ 85725 w 28053404"/>
              <a:gd name="connsiteY4" fmla="*/ 60593 h 7328339"/>
              <a:gd name="connsiteX0" fmla="*/ 0 w 28053404"/>
              <a:gd name="connsiteY0" fmla="*/ 60593 h 7328339"/>
              <a:gd name="connsiteX1" fmla="*/ 27624779 w 28053404"/>
              <a:gd name="connsiteY1" fmla="*/ 0 h 7328339"/>
              <a:gd name="connsiteX2" fmla="*/ 28053404 w 28053404"/>
              <a:gd name="connsiteY2" fmla="*/ 7328339 h 7328339"/>
              <a:gd name="connsiteX3" fmla="*/ 0 w 28053404"/>
              <a:gd name="connsiteY3" fmla="*/ 7299873 h 7328339"/>
              <a:gd name="connsiteX4" fmla="*/ 0 w 28053404"/>
              <a:gd name="connsiteY4" fmla="*/ 60593 h 7328339"/>
              <a:gd name="connsiteX0" fmla="*/ 0 w 28081980"/>
              <a:gd name="connsiteY0" fmla="*/ 30296 h 7298042"/>
              <a:gd name="connsiteX1" fmla="*/ 28081980 w 28081980"/>
              <a:gd name="connsiteY1" fmla="*/ 0 h 7298042"/>
              <a:gd name="connsiteX2" fmla="*/ 28053404 w 28081980"/>
              <a:gd name="connsiteY2" fmla="*/ 7298042 h 7298042"/>
              <a:gd name="connsiteX3" fmla="*/ 0 w 28081980"/>
              <a:gd name="connsiteY3" fmla="*/ 7269576 h 7298042"/>
              <a:gd name="connsiteX4" fmla="*/ 0 w 28081980"/>
              <a:gd name="connsiteY4" fmla="*/ 30296 h 7298042"/>
              <a:gd name="connsiteX0" fmla="*/ 0 w 28081980"/>
              <a:gd name="connsiteY0" fmla="*/ 30296 h 7269576"/>
              <a:gd name="connsiteX1" fmla="*/ 28081980 w 28081980"/>
              <a:gd name="connsiteY1" fmla="*/ 0 h 7269576"/>
              <a:gd name="connsiteX2" fmla="*/ 28053405 w 28081980"/>
              <a:gd name="connsiteY2" fmla="*/ 7207152 h 7269576"/>
              <a:gd name="connsiteX3" fmla="*/ 0 w 28081980"/>
              <a:gd name="connsiteY3" fmla="*/ 7269576 h 7269576"/>
              <a:gd name="connsiteX4" fmla="*/ 0 w 28081980"/>
              <a:gd name="connsiteY4" fmla="*/ 30296 h 7269576"/>
              <a:gd name="connsiteX0" fmla="*/ 0 w 28082225"/>
              <a:gd name="connsiteY0" fmla="*/ 30296 h 7298043"/>
              <a:gd name="connsiteX1" fmla="*/ 28081980 w 28082225"/>
              <a:gd name="connsiteY1" fmla="*/ 0 h 7298043"/>
              <a:gd name="connsiteX2" fmla="*/ 28082225 w 28082225"/>
              <a:gd name="connsiteY2" fmla="*/ 7298043 h 7298043"/>
              <a:gd name="connsiteX3" fmla="*/ 0 w 28082225"/>
              <a:gd name="connsiteY3" fmla="*/ 7269576 h 7298043"/>
              <a:gd name="connsiteX4" fmla="*/ 0 w 28082225"/>
              <a:gd name="connsiteY4" fmla="*/ 30296 h 729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2225" h="7298043">
                <a:moveTo>
                  <a:pt x="0" y="30296"/>
                </a:moveTo>
                <a:lnTo>
                  <a:pt x="28081980" y="0"/>
                </a:lnTo>
                <a:cubicBezTo>
                  <a:pt x="28082062" y="2432681"/>
                  <a:pt x="28082143" y="4865362"/>
                  <a:pt x="28082225" y="7298043"/>
                </a:cubicBezTo>
                <a:lnTo>
                  <a:pt x="0" y="7269576"/>
                </a:lnTo>
                <a:lnTo>
                  <a:pt x="0" y="30296"/>
                </a:lnTo>
                <a:close/>
              </a:path>
            </a:pathLst>
          </a:custGeom>
          <a:solidFill>
            <a:srgbClr val="2A65AC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68351" y="1592860"/>
            <a:ext cx="26295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spc="6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latin typeface="넥슨 풋볼고딕 B" pitchFamily="50" charset="-127"/>
                <a:ea typeface="넥슨 풋볼고딕 B" pitchFamily="50" charset="-127"/>
              </a:rPr>
              <a:t>Hawk-Eye</a:t>
            </a:r>
            <a:endParaRPr lang="ko-KR" altLang="en-US" sz="6000" spc="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latin typeface="넥슨 풋볼고딕 B" pitchFamily="50" charset="-127"/>
              <a:ea typeface="넥슨 풋볼고딕 B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7538" y="2671630"/>
            <a:ext cx="21615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20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: 10</a:t>
            </a:r>
            <a:r>
              <a:rPr lang="ko-KR" altLang="en-US" sz="520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조</a:t>
            </a:r>
            <a:endParaRPr lang="ko-KR" altLang="en-US" sz="520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3483" y="4459343"/>
            <a:ext cx="2364277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ko-KR" altLang="en-US" sz="3200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소프트웨어 학과 </a:t>
            </a:r>
            <a:endParaRPr lang="en-US" altLang="ko-KR" sz="3200" dirty="0">
              <a:ln w="6350"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+mn-ea"/>
            </a:endParaRPr>
          </a:p>
          <a:p>
            <a:pPr algn="ctr">
              <a:lnSpc>
                <a:spcPts val="3500"/>
              </a:lnSpc>
            </a:pPr>
            <a:r>
              <a:rPr lang="ko-KR" altLang="en-US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단국대학교 </a:t>
            </a:r>
            <a:endParaRPr lang="en-US" altLang="ko-KR" sz="3200" u="sng" dirty="0">
              <a:ln w="6350"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+mn-ea"/>
            </a:endParaRPr>
          </a:p>
          <a:p>
            <a:pPr algn="ctr">
              <a:lnSpc>
                <a:spcPts val="3500"/>
              </a:lnSpc>
            </a:pPr>
            <a:r>
              <a:rPr lang="ko-KR" altLang="en-US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r>
              <a:rPr lang="ko-KR" altLang="en-US" sz="3200" u="sng" dirty="0" err="1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황영롱</a:t>
            </a:r>
            <a:r>
              <a:rPr lang="en-US" altLang="ko-KR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, </a:t>
            </a:r>
            <a:r>
              <a:rPr lang="ko-KR" altLang="en-US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이준범</a:t>
            </a:r>
            <a:r>
              <a:rPr lang="en-US" altLang="ko-KR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, </a:t>
            </a:r>
            <a:r>
              <a:rPr lang="ko-KR" altLang="en-US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최대희</a:t>
            </a:r>
            <a:r>
              <a:rPr lang="en-US" altLang="ko-KR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, </a:t>
            </a:r>
            <a:r>
              <a:rPr lang="ko-KR" altLang="en-US" sz="3200" u="sng" dirty="0" smtClean="0">
                <a:ln w="635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+mn-ea"/>
              </a:rPr>
              <a:t>김기현</a:t>
            </a:r>
            <a:endParaRPr lang="en-US" altLang="ko-KR" sz="3200" u="sng" dirty="0">
              <a:ln w="6350"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+mn-ea"/>
            </a:endParaRPr>
          </a:p>
          <a:p>
            <a:pPr algn="ctr">
              <a:lnSpc>
                <a:spcPts val="3500"/>
              </a:lnSpc>
            </a:pPr>
            <a:endParaRPr lang="ko-KR" altLang="en-US" sz="3200" u="sng" dirty="0">
              <a:ln w="6350"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11846" y="4536804"/>
            <a:ext cx="2266363" cy="1894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/>
          </a:p>
        </p:txBody>
      </p:sp>
      <p:cxnSp>
        <p:nvCxnSpPr>
          <p:cNvPr id="156" name="직선 연결선 20"/>
          <p:cNvCxnSpPr/>
          <p:nvPr/>
        </p:nvCxnSpPr>
        <p:spPr>
          <a:xfrm flipH="1">
            <a:off x="1224336" y="11161540"/>
            <a:ext cx="11983289" cy="0"/>
          </a:xfrm>
          <a:prstGeom prst="line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직선 연결선 20"/>
          <p:cNvCxnSpPr/>
          <p:nvPr/>
        </p:nvCxnSpPr>
        <p:spPr>
          <a:xfrm flipH="1">
            <a:off x="1224336" y="11809612"/>
            <a:ext cx="11983289" cy="0"/>
          </a:xfrm>
          <a:prstGeom prst="line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489194" y="14244586"/>
            <a:ext cx="11760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-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해가 갈수록 유실물 빈도수는 증가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,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최근엔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2010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년보다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2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배에 달함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-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항목은 가방 류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,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스마트 폰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,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지갑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,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귀금속 등이 주를 이루고 있음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-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손쉽게 자신의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소지품을관리할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통합관리시스템이 필요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</p:txBody>
      </p:sp>
      <p:grpSp>
        <p:nvGrpSpPr>
          <p:cNvPr id="198" name="Group 136"/>
          <p:cNvGrpSpPr/>
          <p:nvPr/>
        </p:nvGrpSpPr>
        <p:grpSpPr>
          <a:xfrm>
            <a:off x="15147765" y="8316953"/>
            <a:ext cx="12579570" cy="1075988"/>
            <a:chOff x="997572" y="8261028"/>
            <a:chExt cx="12579570" cy="1075988"/>
          </a:xfrm>
        </p:grpSpPr>
        <p:sp>
          <p:nvSpPr>
            <p:cNvPr id="199" name="Rectangle 125"/>
            <p:cNvSpPr/>
            <p:nvPr/>
          </p:nvSpPr>
          <p:spPr>
            <a:xfrm>
              <a:off x="997572" y="8261028"/>
              <a:ext cx="12579570" cy="1075988"/>
            </a:xfrm>
            <a:custGeom>
              <a:avLst/>
              <a:gdLst>
                <a:gd name="connsiteX0" fmla="*/ 0 w 12579570"/>
                <a:gd name="connsiteY0" fmla="*/ 0 h 875668"/>
                <a:gd name="connsiteX1" fmla="*/ 12579570 w 12579570"/>
                <a:gd name="connsiteY1" fmla="*/ 0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0 w 12579570"/>
                <a:gd name="connsiteY0" fmla="*/ 0 h 875668"/>
                <a:gd name="connsiteX1" fmla="*/ 12436695 w 12579570"/>
                <a:gd name="connsiteY1" fmla="*/ 142875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142875 w 12579570"/>
                <a:gd name="connsiteY0" fmla="*/ 0 h 899558"/>
                <a:gd name="connsiteX1" fmla="*/ 12436695 w 12579570"/>
                <a:gd name="connsiteY1" fmla="*/ 166765 h 899558"/>
                <a:gd name="connsiteX2" fmla="*/ 12579570 w 12579570"/>
                <a:gd name="connsiteY2" fmla="*/ 899558 h 899558"/>
                <a:gd name="connsiteX3" fmla="*/ 0 w 12579570"/>
                <a:gd name="connsiteY3" fmla="*/ 899558 h 899558"/>
                <a:gd name="connsiteX4" fmla="*/ 142875 w 12579570"/>
                <a:gd name="connsiteY4" fmla="*/ 0 h 89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9570" h="899558">
                  <a:moveTo>
                    <a:pt x="142875" y="0"/>
                  </a:moveTo>
                  <a:lnTo>
                    <a:pt x="12436695" y="166765"/>
                  </a:lnTo>
                  <a:lnTo>
                    <a:pt x="12579570" y="899558"/>
                  </a:lnTo>
                  <a:lnTo>
                    <a:pt x="0" y="899558"/>
                  </a:lnTo>
                  <a:lnTo>
                    <a:pt x="142875" y="0"/>
                  </a:lnTo>
                  <a:close/>
                </a:path>
              </a:pathLst>
            </a:custGeom>
            <a:gradFill>
              <a:gsLst>
                <a:gs pos="70000">
                  <a:srgbClr val="1F4A7F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600" dirty="0"/>
            </a:p>
          </p:txBody>
        </p:sp>
        <p:grpSp>
          <p:nvGrpSpPr>
            <p:cNvPr id="200" name="Group 138"/>
            <p:cNvGrpSpPr/>
            <p:nvPr/>
          </p:nvGrpSpPr>
          <p:grpSpPr>
            <a:xfrm>
              <a:off x="1417708" y="8327961"/>
              <a:ext cx="10211162" cy="923330"/>
              <a:chOff x="1274833" y="8385111"/>
              <a:chExt cx="10211162" cy="923330"/>
            </a:xfrm>
          </p:grpSpPr>
          <p:sp>
            <p:nvSpPr>
              <p:cNvPr id="201" name="TextBox 25"/>
              <p:cNvSpPr txBox="1">
                <a:spLocks noChangeArrowheads="1"/>
              </p:cNvSpPr>
              <p:nvPr/>
            </p:nvSpPr>
            <p:spPr bwMode="auto">
              <a:xfrm>
                <a:off x="1274833" y="8385111"/>
                <a:ext cx="126014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ko-KR" sz="5400" dirty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3</a:t>
                </a:r>
                <a:r>
                  <a:rPr lang="en-US" altLang="ko-KR" sz="54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.</a:t>
                </a:r>
              </a:p>
            </p:txBody>
          </p:sp>
          <p:sp>
            <p:nvSpPr>
              <p:cNvPr id="202" name="TextBox 25"/>
              <p:cNvSpPr txBox="1">
                <a:spLocks noChangeArrowheads="1"/>
              </p:cNvSpPr>
              <p:nvPr/>
            </p:nvSpPr>
            <p:spPr bwMode="auto">
              <a:xfrm>
                <a:off x="1950370" y="8525819"/>
                <a:ext cx="9535625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 </a:t>
                </a:r>
                <a:r>
                  <a:rPr lang="ko-KR" altLang="en-US" sz="4000" dirty="0" err="1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비콘</a:t>
                </a:r>
                <a:r>
                  <a:rPr lang="en-US" altLang="ko-KR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(Beacon) </a:t>
                </a:r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이란</a:t>
                </a:r>
                <a:r>
                  <a:rPr lang="en-US" altLang="ko-KR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?</a:t>
                </a:r>
                <a:endParaRPr lang="en-US" altLang="ko-KR" sz="4000" dirty="0">
                  <a:ln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>
                      <a:lumMod val="95000"/>
                    </a:schemeClr>
                  </a:solidFill>
                  <a:latin typeface="+mj-ea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1328646" y="33747160"/>
            <a:ext cx="121745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1. 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관리할 물품을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APP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에 추가한다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2. 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비콘을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부착하여 해당 소지품과 거리를 실시간으로 주고받는다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3. 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설정한 거리 값을 벗어났을 시 사용자에게 알림이 간다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4.  APP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과 물건의 거리에 따라 알람의 종류를 다르게 한다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2880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2880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2880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2" name="_x124036400" descr="EMB00002ea03b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5190" y="16602040"/>
            <a:ext cx="5705671" cy="828680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031" name="_x124035920" descr="EMB00002ea03b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456" y="16602040"/>
            <a:ext cx="5977370" cy="83361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grpSp>
        <p:nvGrpSpPr>
          <p:cNvPr id="71" name="Group 141"/>
          <p:cNvGrpSpPr/>
          <p:nvPr/>
        </p:nvGrpSpPr>
        <p:grpSpPr>
          <a:xfrm>
            <a:off x="757142" y="25460352"/>
            <a:ext cx="12579570" cy="1075988"/>
            <a:chOff x="997572" y="8261028"/>
            <a:chExt cx="12579570" cy="1075988"/>
          </a:xfrm>
        </p:grpSpPr>
        <p:sp>
          <p:nvSpPr>
            <p:cNvPr id="72" name="Rectangle 125"/>
            <p:cNvSpPr/>
            <p:nvPr/>
          </p:nvSpPr>
          <p:spPr>
            <a:xfrm>
              <a:off x="997572" y="8261028"/>
              <a:ext cx="12579570" cy="1075988"/>
            </a:xfrm>
            <a:custGeom>
              <a:avLst/>
              <a:gdLst>
                <a:gd name="connsiteX0" fmla="*/ 0 w 12579570"/>
                <a:gd name="connsiteY0" fmla="*/ 0 h 875668"/>
                <a:gd name="connsiteX1" fmla="*/ 12579570 w 12579570"/>
                <a:gd name="connsiteY1" fmla="*/ 0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0 w 12579570"/>
                <a:gd name="connsiteY0" fmla="*/ 0 h 875668"/>
                <a:gd name="connsiteX1" fmla="*/ 12436695 w 12579570"/>
                <a:gd name="connsiteY1" fmla="*/ 142875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142875 w 12579570"/>
                <a:gd name="connsiteY0" fmla="*/ 0 h 899558"/>
                <a:gd name="connsiteX1" fmla="*/ 12436695 w 12579570"/>
                <a:gd name="connsiteY1" fmla="*/ 166765 h 899558"/>
                <a:gd name="connsiteX2" fmla="*/ 12579570 w 12579570"/>
                <a:gd name="connsiteY2" fmla="*/ 899558 h 899558"/>
                <a:gd name="connsiteX3" fmla="*/ 0 w 12579570"/>
                <a:gd name="connsiteY3" fmla="*/ 899558 h 899558"/>
                <a:gd name="connsiteX4" fmla="*/ 142875 w 12579570"/>
                <a:gd name="connsiteY4" fmla="*/ 0 h 89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9570" h="899558">
                  <a:moveTo>
                    <a:pt x="142875" y="0"/>
                  </a:moveTo>
                  <a:lnTo>
                    <a:pt x="12436695" y="166765"/>
                  </a:lnTo>
                  <a:lnTo>
                    <a:pt x="12579570" y="899558"/>
                  </a:lnTo>
                  <a:lnTo>
                    <a:pt x="0" y="899558"/>
                  </a:lnTo>
                  <a:lnTo>
                    <a:pt x="142875" y="0"/>
                  </a:lnTo>
                  <a:close/>
                </a:path>
              </a:pathLst>
            </a:custGeom>
            <a:gradFill>
              <a:gsLst>
                <a:gs pos="70000">
                  <a:srgbClr val="1F4A7F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600" dirty="0"/>
            </a:p>
          </p:txBody>
        </p:sp>
        <p:grpSp>
          <p:nvGrpSpPr>
            <p:cNvPr id="73" name="Group 143"/>
            <p:cNvGrpSpPr/>
            <p:nvPr/>
          </p:nvGrpSpPr>
          <p:grpSpPr>
            <a:xfrm>
              <a:off x="1417708" y="8327961"/>
              <a:ext cx="8969810" cy="923330"/>
              <a:chOff x="1274833" y="8385111"/>
              <a:chExt cx="8969810" cy="923330"/>
            </a:xfrm>
          </p:grpSpPr>
          <p:sp>
            <p:nvSpPr>
              <p:cNvPr id="74" name="TextBox 25"/>
              <p:cNvSpPr txBox="1">
                <a:spLocks noChangeArrowheads="1"/>
              </p:cNvSpPr>
              <p:nvPr/>
            </p:nvSpPr>
            <p:spPr bwMode="auto">
              <a:xfrm>
                <a:off x="1274833" y="8385111"/>
                <a:ext cx="126014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ko-KR" sz="5400" dirty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3</a:t>
                </a:r>
                <a:r>
                  <a:rPr lang="en-US" altLang="ko-KR" sz="54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.</a:t>
                </a:r>
              </a:p>
            </p:txBody>
          </p:sp>
          <p:sp>
            <p:nvSpPr>
              <p:cNvPr id="75" name="TextBox 25"/>
              <p:cNvSpPr txBox="1">
                <a:spLocks noChangeArrowheads="1"/>
              </p:cNvSpPr>
              <p:nvPr/>
            </p:nvSpPr>
            <p:spPr bwMode="auto">
              <a:xfrm>
                <a:off x="1950371" y="8525819"/>
                <a:ext cx="829427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시나리오 및 사용방법</a:t>
                </a:r>
                <a:endParaRPr lang="en-US" altLang="ko-KR" sz="4000" dirty="0" smtClean="0">
                  <a:ln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>
                      <a:lumMod val="95000"/>
                    </a:schemeClr>
                  </a:solidFill>
                  <a:latin typeface="+mj-ea"/>
                </a:endParaRPr>
              </a:p>
            </p:txBody>
          </p:sp>
        </p:grpSp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2880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4" name="_x124025424" descr="EMB00002ea03b9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017" y="27103426"/>
            <a:ext cx="12715964" cy="65008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2880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81" name="직선 연결선 20"/>
          <p:cNvCxnSpPr/>
          <p:nvPr/>
        </p:nvCxnSpPr>
        <p:spPr>
          <a:xfrm flipH="1">
            <a:off x="1224336" y="12458636"/>
            <a:ext cx="11983289" cy="0"/>
          </a:xfrm>
          <a:prstGeom prst="line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4"/>
          <p:cNvGrpSpPr/>
          <p:nvPr/>
        </p:nvGrpSpPr>
        <p:grpSpPr>
          <a:xfrm>
            <a:off x="14901866" y="21745576"/>
            <a:ext cx="13901734" cy="10596562"/>
            <a:chOff x="14565091" y="9720771"/>
            <a:chExt cx="13901734" cy="10596562"/>
          </a:xfrm>
        </p:grpSpPr>
        <p:grpSp>
          <p:nvGrpSpPr>
            <p:cNvPr id="66" name="그룹 65"/>
            <p:cNvGrpSpPr/>
            <p:nvPr/>
          </p:nvGrpSpPr>
          <p:grpSpPr>
            <a:xfrm>
              <a:off x="14565091" y="9720771"/>
              <a:ext cx="13901734" cy="10596562"/>
              <a:chOff x="350988" y="245317"/>
              <a:chExt cx="13901734" cy="10596562"/>
            </a:xfrm>
          </p:grpSpPr>
          <p:grpSp>
            <p:nvGrpSpPr>
              <p:cNvPr id="67" name="그룹 66"/>
              <p:cNvGrpSpPr/>
              <p:nvPr/>
            </p:nvGrpSpPr>
            <p:grpSpPr>
              <a:xfrm>
                <a:off x="350988" y="245317"/>
                <a:ext cx="5829300" cy="1223962"/>
                <a:chOff x="2828925" y="1404938"/>
                <a:chExt cx="5829300" cy="1223962"/>
              </a:xfrm>
            </p:grpSpPr>
            <p:grpSp>
              <p:nvGrpSpPr>
                <p:cNvPr id="162" name="그룹 146"/>
                <p:cNvGrpSpPr>
                  <a:grpSpLocks/>
                </p:cNvGrpSpPr>
                <p:nvPr/>
              </p:nvGrpSpPr>
              <p:grpSpPr bwMode="auto">
                <a:xfrm>
                  <a:off x="2828925" y="1404938"/>
                  <a:ext cx="5829300" cy="1223962"/>
                  <a:chOff x="1375348" y="1673903"/>
                  <a:chExt cx="6374782" cy="1349954"/>
                </a:xfrm>
              </p:grpSpPr>
              <p:sp>
                <p:nvSpPr>
                  <p:cNvPr id="169" name="모서리가 둥근 직사각형 168"/>
                  <p:cNvSpPr/>
                  <p:nvPr/>
                </p:nvSpPr>
                <p:spPr>
                  <a:xfrm>
                    <a:off x="1375348" y="1673903"/>
                    <a:ext cx="6374782" cy="1349954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EDA413"/>
                  </a:solidFill>
                  <a:ln w="12700">
                    <a:solidFill>
                      <a:srgbClr val="1B3F6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dirty="0"/>
                  </a:p>
                </p:txBody>
              </p:sp>
              <p:sp>
                <p:nvSpPr>
                  <p:cNvPr id="170" name="모서리가 둥근 직사각형 169"/>
                  <p:cNvSpPr/>
                  <p:nvPr/>
                </p:nvSpPr>
                <p:spPr>
                  <a:xfrm>
                    <a:off x="1402080" y="1711354"/>
                    <a:ext cx="6322050" cy="659070"/>
                  </a:xfrm>
                  <a:prstGeom prst="roundRect">
                    <a:avLst>
                      <a:gd name="adj" fmla="val 0"/>
                    </a:avLst>
                  </a:prstGeom>
                  <a:gradFill>
                    <a:gsLst>
                      <a:gs pos="40000">
                        <a:schemeClr val="bg1">
                          <a:alpha val="3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 dirty="0"/>
                  </a:p>
                </p:txBody>
              </p:sp>
              <p:sp>
                <p:nvSpPr>
                  <p:cNvPr id="171" name="직사각형 170"/>
                  <p:cNvSpPr/>
                  <p:nvPr/>
                </p:nvSpPr>
                <p:spPr>
                  <a:xfrm flipH="1">
                    <a:off x="1434681" y="1711354"/>
                    <a:ext cx="1800000" cy="10750"/>
                  </a:xfrm>
                  <a:prstGeom prst="rect">
                    <a:avLst/>
                  </a:prstGeom>
                  <a:gradFill>
                    <a:gsLst>
                      <a:gs pos="49600">
                        <a:srgbClr val="FFFFFF"/>
                      </a:gs>
                      <a:gs pos="0">
                        <a:srgbClr val="333333">
                          <a:alpha val="0"/>
                        </a:srgbClr>
                      </a:gs>
                      <a:gs pos="100000">
                        <a:srgbClr val="5F5F5F">
                          <a:alpha val="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/>
                  </a:p>
                </p:txBody>
              </p:sp>
            </p:grpSp>
            <p:sp>
              <p:nvSpPr>
                <p:cNvPr id="163" name="자유형 162"/>
                <p:cNvSpPr/>
                <p:nvPr/>
              </p:nvSpPr>
              <p:spPr>
                <a:xfrm>
                  <a:off x="3563938" y="1619250"/>
                  <a:ext cx="5014912" cy="346075"/>
                </a:xfrm>
                <a:custGeom>
                  <a:avLst/>
                  <a:gdLst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5112568 w 5112568"/>
                    <a:gd name="connsiteY6" fmla="*/ 178023 h 356046"/>
                    <a:gd name="connsiteX7" fmla="*/ 5060426 w 5112568"/>
                    <a:gd name="connsiteY7" fmla="*/ 303904 h 356046"/>
                    <a:gd name="connsiteX8" fmla="*/ 4934545 w 5112568"/>
                    <a:gd name="connsiteY8" fmla="*/ 356046 h 356046"/>
                    <a:gd name="connsiteX9" fmla="*/ 178023 w 5112568"/>
                    <a:gd name="connsiteY9" fmla="*/ 356046 h 356046"/>
                    <a:gd name="connsiteX10" fmla="*/ 52142 w 5112568"/>
                    <a:gd name="connsiteY10" fmla="*/ 303904 h 356046"/>
                    <a:gd name="connsiteX11" fmla="*/ 0 w 5112568"/>
                    <a:gd name="connsiteY11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060426 w 5756969"/>
                    <a:gd name="connsiteY4" fmla="*/ 52142 h 356046"/>
                    <a:gd name="connsiteX5" fmla="*/ 5112568 w 5756969"/>
                    <a:gd name="connsiteY5" fmla="*/ 178023 h 356046"/>
                    <a:gd name="connsiteX6" fmla="*/ 5112568 w 5756969"/>
                    <a:gd name="connsiteY6" fmla="*/ 178023 h 356046"/>
                    <a:gd name="connsiteX7" fmla="*/ 4934545 w 5756969"/>
                    <a:gd name="connsiteY7" fmla="*/ 356046 h 356046"/>
                    <a:gd name="connsiteX8" fmla="*/ 178023 w 5756969"/>
                    <a:gd name="connsiteY8" fmla="*/ 356046 h 356046"/>
                    <a:gd name="connsiteX9" fmla="*/ 52142 w 5756969"/>
                    <a:gd name="connsiteY9" fmla="*/ 303904 h 356046"/>
                    <a:gd name="connsiteX10" fmla="*/ 0 w 5756969"/>
                    <a:gd name="connsiteY10" fmla="*/ 178023 h 356046"/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4934545 w 5112568"/>
                    <a:gd name="connsiteY6" fmla="*/ 356046 h 356046"/>
                    <a:gd name="connsiteX7" fmla="*/ 178023 w 5112568"/>
                    <a:gd name="connsiteY7" fmla="*/ 356046 h 356046"/>
                    <a:gd name="connsiteX8" fmla="*/ 52142 w 5112568"/>
                    <a:gd name="connsiteY8" fmla="*/ 303904 h 356046"/>
                    <a:gd name="connsiteX9" fmla="*/ 0 w 5112568"/>
                    <a:gd name="connsiteY9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112568 w 5756969"/>
                    <a:gd name="connsiteY4" fmla="*/ 178023 h 356046"/>
                    <a:gd name="connsiteX5" fmla="*/ 4934545 w 5756969"/>
                    <a:gd name="connsiteY5" fmla="*/ 356046 h 356046"/>
                    <a:gd name="connsiteX6" fmla="*/ 178023 w 5756969"/>
                    <a:gd name="connsiteY6" fmla="*/ 356046 h 356046"/>
                    <a:gd name="connsiteX7" fmla="*/ 52142 w 5756969"/>
                    <a:gd name="connsiteY7" fmla="*/ 303904 h 356046"/>
                    <a:gd name="connsiteX8" fmla="*/ 0 w 5756969"/>
                    <a:gd name="connsiteY8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937100" h="356046">
                      <a:moveTo>
                        <a:pt x="0" y="178023"/>
                      </a:moveTo>
                      <a:cubicBezTo>
                        <a:pt x="0" y="130808"/>
                        <a:pt x="18756" y="85528"/>
                        <a:pt x="52142" y="52142"/>
                      </a:cubicBezTo>
                      <a:cubicBezTo>
                        <a:pt x="85528" y="18756"/>
                        <a:pt x="130809" y="0"/>
                        <a:pt x="178023" y="0"/>
                      </a:cubicBezTo>
                      <a:lnTo>
                        <a:pt x="4934545" y="0"/>
                      </a:lnTo>
                      <a:cubicBezTo>
                        <a:pt x="4937100" y="54771"/>
                        <a:pt x="4930750" y="348249"/>
                        <a:pt x="4934545" y="356046"/>
                      </a:cubicBezTo>
                      <a:lnTo>
                        <a:pt x="178023" y="356046"/>
                      </a:lnTo>
                      <a:cubicBezTo>
                        <a:pt x="130808" y="356046"/>
                        <a:pt x="85527" y="337290"/>
                        <a:pt x="52142" y="303904"/>
                      </a:cubicBezTo>
                      <a:cubicBezTo>
                        <a:pt x="18756" y="270518"/>
                        <a:pt x="0" y="225237"/>
                        <a:pt x="0" y="178023"/>
                      </a:cubicBez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/>
                </a:p>
              </p:txBody>
            </p:sp>
            <p:pic>
              <p:nvPicPr>
                <p:cNvPr id="164" name="그림 96" descr="1.png"/>
                <p:cNvPicPr>
                  <a:picLocks noChangeAspect="1"/>
                </p:cNvPicPr>
                <p:nvPr/>
              </p:nvPicPr>
              <p:blipFill>
                <a:blip r:embed="rId5">
                  <a:lum bright="40000"/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6563" y="1582738"/>
                  <a:ext cx="319087" cy="428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5" name="직사각형 164"/>
                <p:cNvSpPr/>
                <p:nvPr/>
              </p:nvSpPr>
              <p:spPr>
                <a:xfrm>
                  <a:off x="3706812" y="2011363"/>
                  <a:ext cx="487203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안드로이드</a:t>
                  </a:r>
                  <a:r>
                    <a:rPr kumimoji="0"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</a:t>
                  </a:r>
                  <a:r>
                    <a:rPr kumimoji="0"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앱</a:t>
                  </a:r>
                  <a:r>
                    <a:rPr kumimoji="0"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</a:t>
                  </a:r>
                  <a:r>
                    <a:rPr kumimoji="0"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메인화면을</a:t>
                  </a:r>
                  <a:r>
                    <a:rPr kumimoji="0"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담당하는 </a:t>
                  </a:r>
                  <a:r>
                    <a:rPr kumimoji="0"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Activity</a:t>
                  </a:r>
                  <a:r>
                    <a:rPr kumimoji="0"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의 </a:t>
                  </a:r>
                  <a:r>
                    <a:rPr kumimoji="0"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Class</a:t>
                  </a:r>
                  <a:endParaRPr kumimoji="0" lang="en-US" altLang="ko-KR" sz="1400" b="1" dirty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3706169" y="1584476"/>
                  <a:ext cx="47189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dirty="0" smtClean="0"/>
                    <a:t>Main Activity Class</a:t>
                  </a:r>
                  <a:endParaRPr lang="ko-KR" altLang="en-US" sz="2000" dirty="0"/>
                </a:p>
              </p:txBody>
            </p:sp>
          </p:grpSp>
          <p:grpSp>
            <p:nvGrpSpPr>
              <p:cNvPr id="69" name="그룹 68"/>
              <p:cNvGrpSpPr/>
              <p:nvPr/>
            </p:nvGrpSpPr>
            <p:grpSpPr>
              <a:xfrm>
                <a:off x="350988" y="1800500"/>
                <a:ext cx="5859781" cy="1223962"/>
                <a:chOff x="2774669" y="1404938"/>
                <a:chExt cx="5859781" cy="1223962"/>
              </a:xfrm>
            </p:grpSpPr>
            <p:grpSp>
              <p:nvGrpSpPr>
                <p:cNvPr id="154" name="그룹 146"/>
                <p:cNvGrpSpPr>
                  <a:grpSpLocks/>
                </p:cNvGrpSpPr>
                <p:nvPr/>
              </p:nvGrpSpPr>
              <p:grpSpPr bwMode="auto">
                <a:xfrm>
                  <a:off x="2774669" y="1404938"/>
                  <a:ext cx="5859781" cy="1223962"/>
                  <a:chOff x="1316015" y="1673903"/>
                  <a:chExt cx="6408115" cy="1349954"/>
                </a:xfrm>
              </p:grpSpPr>
              <p:sp>
                <p:nvSpPr>
                  <p:cNvPr id="159" name="모서리가 둥근 직사각형 158"/>
                  <p:cNvSpPr/>
                  <p:nvPr/>
                </p:nvSpPr>
                <p:spPr>
                  <a:xfrm>
                    <a:off x="1316015" y="1673903"/>
                    <a:ext cx="6374782" cy="1349954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EDA413"/>
                  </a:solidFill>
                  <a:ln w="12700">
                    <a:solidFill>
                      <a:srgbClr val="1B3F6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dirty="0"/>
                  </a:p>
                </p:txBody>
              </p:sp>
              <p:sp>
                <p:nvSpPr>
                  <p:cNvPr id="160" name="모서리가 둥근 직사각형 159"/>
                  <p:cNvSpPr/>
                  <p:nvPr/>
                </p:nvSpPr>
                <p:spPr>
                  <a:xfrm>
                    <a:off x="1402080" y="1711354"/>
                    <a:ext cx="6322050" cy="659070"/>
                  </a:xfrm>
                  <a:prstGeom prst="roundRect">
                    <a:avLst>
                      <a:gd name="adj" fmla="val 0"/>
                    </a:avLst>
                  </a:prstGeom>
                  <a:gradFill>
                    <a:gsLst>
                      <a:gs pos="40000">
                        <a:schemeClr val="bg1">
                          <a:alpha val="3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 dirty="0"/>
                  </a:p>
                </p:txBody>
              </p:sp>
              <p:sp>
                <p:nvSpPr>
                  <p:cNvPr id="161" name="직사각형 160"/>
                  <p:cNvSpPr/>
                  <p:nvPr/>
                </p:nvSpPr>
                <p:spPr>
                  <a:xfrm flipH="1">
                    <a:off x="1434681" y="1711354"/>
                    <a:ext cx="1800000" cy="10750"/>
                  </a:xfrm>
                  <a:prstGeom prst="rect">
                    <a:avLst/>
                  </a:prstGeom>
                  <a:gradFill>
                    <a:gsLst>
                      <a:gs pos="49600">
                        <a:srgbClr val="FFFFFF"/>
                      </a:gs>
                      <a:gs pos="0">
                        <a:srgbClr val="333333">
                          <a:alpha val="0"/>
                        </a:srgbClr>
                      </a:gs>
                      <a:gs pos="100000">
                        <a:srgbClr val="5F5F5F">
                          <a:alpha val="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/>
                  </a:p>
                </p:txBody>
              </p:sp>
            </p:grpSp>
            <p:sp>
              <p:nvSpPr>
                <p:cNvPr id="155" name="자유형 154"/>
                <p:cNvSpPr/>
                <p:nvPr/>
              </p:nvSpPr>
              <p:spPr>
                <a:xfrm>
                  <a:off x="3563938" y="1619250"/>
                  <a:ext cx="5014912" cy="346075"/>
                </a:xfrm>
                <a:custGeom>
                  <a:avLst/>
                  <a:gdLst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5112568 w 5112568"/>
                    <a:gd name="connsiteY6" fmla="*/ 178023 h 356046"/>
                    <a:gd name="connsiteX7" fmla="*/ 5060426 w 5112568"/>
                    <a:gd name="connsiteY7" fmla="*/ 303904 h 356046"/>
                    <a:gd name="connsiteX8" fmla="*/ 4934545 w 5112568"/>
                    <a:gd name="connsiteY8" fmla="*/ 356046 h 356046"/>
                    <a:gd name="connsiteX9" fmla="*/ 178023 w 5112568"/>
                    <a:gd name="connsiteY9" fmla="*/ 356046 h 356046"/>
                    <a:gd name="connsiteX10" fmla="*/ 52142 w 5112568"/>
                    <a:gd name="connsiteY10" fmla="*/ 303904 h 356046"/>
                    <a:gd name="connsiteX11" fmla="*/ 0 w 5112568"/>
                    <a:gd name="connsiteY11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060426 w 5756969"/>
                    <a:gd name="connsiteY4" fmla="*/ 52142 h 356046"/>
                    <a:gd name="connsiteX5" fmla="*/ 5112568 w 5756969"/>
                    <a:gd name="connsiteY5" fmla="*/ 178023 h 356046"/>
                    <a:gd name="connsiteX6" fmla="*/ 5112568 w 5756969"/>
                    <a:gd name="connsiteY6" fmla="*/ 178023 h 356046"/>
                    <a:gd name="connsiteX7" fmla="*/ 4934545 w 5756969"/>
                    <a:gd name="connsiteY7" fmla="*/ 356046 h 356046"/>
                    <a:gd name="connsiteX8" fmla="*/ 178023 w 5756969"/>
                    <a:gd name="connsiteY8" fmla="*/ 356046 h 356046"/>
                    <a:gd name="connsiteX9" fmla="*/ 52142 w 5756969"/>
                    <a:gd name="connsiteY9" fmla="*/ 303904 h 356046"/>
                    <a:gd name="connsiteX10" fmla="*/ 0 w 5756969"/>
                    <a:gd name="connsiteY10" fmla="*/ 178023 h 356046"/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4934545 w 5112568"/>
                    <a:gd name="connsiteY6" fmla="*/ 356046 h 356046"/>
                    <a:gd name="connsiteX7" fmla="*/ 178023 w 5112568"/>
                    <a:gd name="connsiteY7" fmla="*/ 356046 h 356046"/>
                    <a:gd name="connsiteX8" fmla="*/ 52142 w 5112568"/>
                    <a:gd name="connsiteY8" fmla="*/ 303904 h 356046"/>
                    <a:gd name="connsiteX9" fmla="*/ 0 w 5112568"/>
                    <a:gd name="connsiteY9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112568 w 5756969"/>
                    <a:gd name="connsiteY4" fmla="*/ 178023 h 356046"/>
                    <a:gd name="connsiteX5" fmla="*/ 4934545 w 5756969"/>
                    <a:gd name="connsiteY5" fmla="*/ 356046 h 356046"/>
                    <a:gd name="connsiteX6" fmla="*/ 178023 w 5756969"/>
                    <a:gd name="connsiteY6" fmla="*/ 356046 h 356046"/>
                    <a:gd name="connsiteX7" fmla="*/ 52142 w 5756969"/>
                    <a:gd name="connsiteY7" fmla="*/ 303904 h 356046"/>
                    <a:gd name="connsiteX8" fmla="*/ 0 w 5756969"/>
                    <a:gd name="connsiteY8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937100" h="356046">
                      <a:moveTo>
                        <a:pt x="0" y="178023"/>
                      </a:moveTo>
                      <a:cubicBezTo>
                        <a:pt x="0" y="130808"/>
                        <a:pt x="18756" y="85528"/>
                        <a:pt x="52142" y="52142"/>
                      </a:cubicBezTo>
                      <a:cubicBezTo>
                        <a:pt x="85528" y="18756"/>
                        <a:pt x="130809" y="0"/>
                        <a:pt x="178023" y="0"/>
                      </a:cubicBezTo>
                      <a:lnTo>
                        <a:pt x="4934545" y="0"/>
                      </a:lnTo>
                      <a:cubicBezTo>
                        <a:pt x="4937100" y="54771"/>
                        <a:pt x="4930750" y="348249"/>
                        <a:pt x="4934545" y="356046"/>
                      </a:cubicBezTo>
                      <a:lnTo>
                        <a:pt x="178023" y="356046"/>
                      </a:lnTo>
                      <a:cubicBezTo>
                        <a:pt x="130808" y="356046"/>
                        <a:pt x="85527" y="337290"/>
                        <a:pt x="52142" y="303904"/>
                      </a:cubicBezTo>
                      <a:cubicBezTo>
                        <a:pt x="18756" y="270518"/>
                        <a:pt x="0" y="225237"/>
                        <a:pt x="0" y="178023"/>
                      </a:cubicBez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/>
                </a:p>
              </p:txBody>
            </p:sp>
            <p:sp>
              <p:nvSpPr>
                <p:cNvPr id="157" name="직사각형 156"/>
                <p:cNvSpPr/>
                <p:nvPr/>
              </p:nvSpPr>
              <p:spPr>
                <a:xfrm>
                  <a:off x="3231076" y="2011363"/>
                  <a:ext cx="5344318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Activity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활성화시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Inflate(xml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메모리올리기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) 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및 초기화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메서드</a:t>
                  </a:r>
                  <a:r>
                    <a:rPr kumimoji="0" lang="en-US" altLang="ko-KR" sz="105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itchFamily="34" charset="0"/>
                      <a:ea typeface="HY견고딕" pitchFamily="18" charset="-127"/>
                      <a:cs typeface="Arial" pitchFamily="34" charset="0"/>
                    </a:rPr>
                    <a:t>.</a:t>
                  </a:r>
                  <a:r>
                    <a:rPr kumimoji="0" lang="en-US" altLang="ko-KR" sz="1400" dirty="0" smtClean="0">
                      <a:solidFill>
                        <a:schemeClr val="bg1"/>
                      </a:solidFill>
                      <a:latin typeface="Arial" pitchFamily="34" charset="0"/>
                      <a:ea typeface="HY견고딕" pitchFamily="18" charset="-127"/>
                      <a:cs typeface="Arial" pitchFamily="34" charset="0"/>
                    </a:rPr>
                    <a:t> </a:t>
                  </a:r>
                  <a:r>
                    <a:rPr kumimoji="0"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초기화 당시 </a:t>
                  </a:r>
                  <a:r>
                    <a:rPr kumimoji="0"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비콘사용을위해</a:t>
                  </a:r>
                  <a:r>
                    <a:rPr kumimoji="0"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필요한 </a:t>
                  </a:r>
                  <a:r>
                    <a:rPr kumimoji="0"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블루투스</a:t>
                  </a:r>
                  <a:r>
                    <a:rPr kumimoji="0"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사용허가 요청 </a:t>
                  </a:r>
                  <a:endParaRPr kumimoji="0" lang="en-US" altLang="ko-KR" sz="1400" b="1" dirty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</p:txBody>
            </p:sp>
            <p:sp>
              <p:nvSpPr>
                <p:cNvPr id="158" name="TextBox 157"/>
                <p:cNvSpPr txBox="1"/>
                <p:nvPr/>
              </p:nvSpPr>
              <p:spPr>
                <a:xfrm>
                  <a:off x="3706169" y="1584476"/>
                  <a:ext cx="47189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dirty="0" err="1" smtClean="0"/>
                    <a:t>onCreate</a:t>
                  </a:r>
                  <a:r>
                    <a:rPr lang="en-US" altLang="ko-KR" sz="2000" dirty="0" smtClean="0"/>
                    <a:t>() Method</a:t>
                  </a:r>
                  <a:endParaRPr lang="ko-KR" altLang="en-US" sz="2000" dirty="0"/>
                </a:p>
              </p:txBody>
            </p:sp>
          </p:grpSp>
          <p:pic>
            <p:nvPicPr>
              <p:cNvPr id="70" name="그림 97" descr="2.png"/>
              <p:cNvPicPr>
                <a:picLocks noChangeAspect="1"/>
              </p:cNvPicPr>
              <p:nvPr/>
            </p:nvPicPr>
            <p:blipFill>
              <a:blip r:embed="rId6">
                <a:lum bright="40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163" y="2016524"/>
                <a:ext cx="371475" cy="446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6" name="그룹 75"/>
              <p:cNvGrpSpPr/>
              <p:nvPr/>
            </p:nvGrpSpPr>
            <p:grpSpPr>
              <a:xfrm>
                <a:off x="350988" y="3267917"/>
                <a:ext cx="5856325" cy="1223962"/>
                <a:chOff x="2778125" y="1404938"/>
                <a:chExt cx="5856325" cy="1223962"/>
              </a:xfrm>
            </p:grpSpPr>
            <p:grpSp>
              <p:nvGrpSpPr>
                <p:cNvPr id="136" name="그룹 146"/>
                <p:cNvGrpSpPr>
                  <a:grpSpLocks/>
                </p:cNvGrpSpPr>
                <p:nvPr/>
              </p:nvGrpSpPr>
              <p:grpSpPr bwMode="auto">
                <a:xfrm>
                  <a:off x="2778125" y="1404938"/>
                  <a:ext cx="5856325" cy="1223962"/>
                  <a:chOff x="1319794" y="1673903"/>
                  <a:chExt cx="6404336" cy="1349954"/>
                </a:xfrm>
              </p:grpSpPr>
              <p:sp>
                <p:nvSpPr>
                  <p:cNvPr id="150" name="모서리가 둥근 직사각형 149"/>
                  <p:cNvSpPr/>
                  <p:nvPr/>
                </p:nvSpPr>
                <p:spPr>
                  <a:xfrm>
                    <a:off x="1319794" y="1673903"/>
                    <a:ext cx="6374782" cy="1349954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EDA413"/>
                  </a:solidFill>
                  <a:ln w="12700">
                    <a:solidFill>
                      <a:srgbClr val="1B3F6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dirty="0"/>
                  </a:p>
                </p:txBody>
              </p:sp>
              <p:sp>
                <p:nvSpPr>
                  <p:cNvPr id="151" name="모서리가 둥근 직사각형 150"/>
                  <p:cNvSpPr/>
                  <p:nvPr/>
                </p:nvSpPr>
                <p:spPr>
                  <a:xfrm>
                    <a:off x="1402080" y="1711354"/>
                    <a:ext cx="6322050" cy="659070"/>
                  </a:xfrm>
                  <a:prstGeom prst="roundRect">
                    <a:avLst>
                      <a:gd name="adj" fmla="val 0"/>
                    </a:avLst>
                  </a:prstGeom>
                  <a:gradFill>
                    <a:gsLst>
                      <a:gs pos="40000">
                        <a:schemeClr val="bg1">
                          <a:alpha val="3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 dirty="0"/>
                  </a:p>
                </p:txBody>
              </p:sp>
              <p:sp>
                <p:nvSpPr>
                  <p:cNvPr id="152" name="직사각형 151"/>
                  <p:cNvSpPr/>
                  <p:nvPr/>
                </p:nvSpPr>
                <p:spPr>
                  <a:xfrm flipH="1">
                    <a:off x="1434681" y="1711354"/>
                    <a:ext cx="1800000" cy="10750"/>
                  </a:xfrm>
                  <a:prstGeom prst="rect">
                    <a:avLst/>
                  </a:prstGeom>
                  <a:gradFill>
                    <a:gsLst>
                      <a:gs pos="49600">
                        <a:srgbClr val="FFFFFF"/>
                      </a:gs>
                      <a:gs pos="0">
                        <a:srgbClr val="333333">
                          <a:alpha val="0"/>
                        </a:srgbClr>
                      </a:gs>
                      <a:gs pos="100000">
                        <a:srgbClr val="5F5F5F">
                          <a:alpha val="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/>
                  </a:p>
                </p:txBody>
              </p:sp>
            </p:grpSp>
            <p:sp>
              <p:nvSpPr>
                <p:cNvPr id="147" name="자유형 146"/>
                <p:cNvSpPr/>
                <p:nvPr/>
              </p:nvSpPr>
              <p:spPr>
                <a:xfrm>
                  <a:off x="3563938" y="1619250"/>
                  <a:ext cx="5014912" cy="346075"/>
                </a:xfrm>
                <a:custGeom>
                  <a:avLst/>
                  <a:gdLst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5112568 w 5112568"/>
                    <a:gd name="connsiteY6" fmla="*/ 178023 h 356046"/>
                    <a:gd name="connsiteX7" fmla="*/ 5060426 w 5112568"/>
                    <a:gd name="connsiteY7" fmla="*/ 303904 h 356046"/>
                    <a:gd name="connsiteX8" fmla="*/ 4934545 w 5112568"/>
                    <a:gd name="connsiteY8" fmla="*/ 356046 h 356046"/>
                    <a:gd name="connsiteX9" fmla="*/ 178023 w 5112568"/>
                    <a:gd name="connsiteY9" fmla="*/ 356046 h 356046"/>
                    <a:gd name="connsiteX10" fmla="*/ 52142 w 5112568"/>
                    <a:gd name="connsiteY10" fmla="*/ 303904 h 356046"/>
                    <a:gd name="connsiteX11" fmla="*/ 0 w 5112568"/>
                    <a:gd name="connsiteY11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060426 w 5756969"/>
                    <a:gd name="connsiteY4" fmla="*/ 52142 h 356046"/>
                    <a:gd name="connsiteX5" fmla="*/ 5112568 w 5756969"/>
                    <a:gd name="connsiteY5" fmla="*/ 178023 h 356046"/>
                    <a:gd name="connsiteX6" fmla="*/ 5112568 w 5756969"/>
                    <a:gd name="connsiteY6" fmla="*/ 178023 h 356046"/>
                    <a:gd name="connsiteX7" fmla="*/ 4934545 w 5756969"/>
                    <a:gd name="connsiteY7" fmla="*/ 356046 h 356046"/>
                    <a:gd name="connsiteX8" fmla="*/ 178023 w 5756969"/>
                    <a:gd name="connsiteY8" fmla="*/ 356046 h 356046"/>
                    <a:gd name="connsiteX9" fmla="*/ 52142 w 5756969"/>
                    <a:gd name="connsiteY9" fmla="*/ 303904 h 356046"/>
                    <a:gd name="connsiteX10" fmla="*/ 0 w 5756969"/>
                    <a:gd name="connsiteY10" fmla="*/ 178023 h 356046"/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4934545 w 5112568"/>
                    <a:gd name="connsiteY6" fmla="*/ 356046 h 356046"/>
                    <a:gd name="connsiteX7" fmla="*/ 178023 w 5112568"/>
                    <a:gd name="connsiteY7" fmla="*/ 356046 h 356046"/>
                    <a:gd name="connsiteX8" fmla="*/ 52142 w 5112568"/>
                    <a:gd name="connsiteY8" fmla="*/ 303904 h 356046"/>
                    <a:gd name="connsiteX9" fmla="*/ 0 w 5112568"/>
                    <a:gd name="connsiteY9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112568 w 5756969"/>
                    <a:gd name="connsiteY4" fmla="*/ 178023 h 356046"/>
                    <a:gd name="connsiteX5" fmla="*/ 4934545 w 5756969"/>
                    <a:gd name="connsiteY5" fmla="*/ 356046 h 356046"/>
                    <a:gd name="connsiteX6" fmla="*/ 178023 w 5756969"/>
                    <a:gd name="connsiteY6" fmla="*/ 356046 h 356046"/>
                    <a:gd name="connsiteX7" fmla="*/ 52142 w 5756969"/>
                    <a:gd name="connsiteY7" fmla="*/ 303904 h 356046"/>
                    <a:gd name="connsiteX8" fmla="*/ 0 w 5756969"/>
                    <a:gd name="connsiteY8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937100" h="356046">
                      <a:moveTo>
                        <a:pt x="0" y="178023"/>
                      </a:moveTo>
                      <a:cubicBezTo>
                        <a:pt x="0" y="130808"/>
                        <a:pt x="18756" y="85528"/>
                        <a:pt x="52142" y="52142"/>
                      </a:cubicBezTo>
                      <a:cubicBezTo>
                        <a:pt x="85528" y="18756"/>
                        <a:pt x="130809" y="0"/>
                        <a:pt x="178023" y="0"/>
                      </a:cubicBezTo>
                      <a:lnTo>
                        <a:pt x="4934545" y="0"/>
                      </a:lnTo>
                      <a:cubicBezTo>
                        <a:pt x="4937100" y="54771"/>
                        <a:pt x="4930750" y="348249"/>
                        <a:pt x="4934545" y="356046"/>
                      </a:cubicBezTo>
                      <a:lnTo>
                        <a:pt x="178023" y="356046"/>
                      </a:lnTo>
                      <a:cubicBezTo>
                        <a:pt x="130808" y="356046"/>
                        <a:pt x="85527" y="337290"/>
                        <a:pt x="52142" y="303904"/>
                      </a:cubicBezTo>
                      <a:cubicBezTo>
                        <a:pt x="18756" y="270518"/>
                        <a:pt x="0" y="225237"/>
                        <a:pt x="0" y="178023"/>
                      </a:cubicBez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/>
                </a:p>
              </p:txBody>
            </p:sp>
            <p:sp>
              <p:nvSpPr>
                <p:cNvPr id="148" name="직사각형 147"/>
                <p:cNvSpPr/>
                <p:nvPr/>
              </p:nvSpPr>
              <p:spPr>
                <a:xfrm>
                  <a:off x="3706813" y="2011363"/>
                  <a:ext cx="4248150" cy="307777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en-US" altLang="ko-KR" sz="1400" b="1" dirty="0" smtClean="0">
                      <a:solidFill>
                        <a:schemeClr val="bg1"/>
                      </a:solidFill>
                      <a:latin typeface="Arial" pitchFamily="34" charset="0"/>
                      <a:ea typeface="HY견고딕" pitchFamily="18" charset="-127"/>
                      <a:cs typeface="Arial" pitchFamily="34" charset="0"/>
                    </a:rPr>
                    <a:t>Service Start</a:t>
                  </a:r>
                  <a:r>
                    <a:rPr kumimoji="0" lang="en-US" altLang="ko-KR" sz="105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itchFamily="34" charset="0"/>
                      <a:ea typeface="HY견고딕" pitchFamily="18" charset="-127"/>
                      <a:cs typeface="Arial" pitchFamily="34" charset="0"/>
                    </a:rPr>
                    <a:t>.</a:t>
                  </a:r>
                  <a:endParaRPr kumimoji="0" lang="en-US" altLang="ko-KR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ea typeface="HY견고딕" pitchFamily="18" charset="-127"/>
                    <a:cs typeface="Arial" pitchFamily="34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3706169" y="1584476"/>
                  <a:ext cx="47189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dirty="0" err="1" smtClean="0"/>
                    <a:t>onStart</a:t>
                  </a:r>
                  <a:r>
                    <a:rPr lang="en-US" altLang="ko-KR" sz="2000" dirty="0" smtClean="0"/>
                    <a:t>() Method</a:t>
                  </a:r>
                  <a:endParaRPr lang="ko-KR" altLang="en-US" sz="2000" dirty="0"/>
                </a:p>
              </p:txBody>
            </p:sp>
          </p:grpSp>
          <p:grpSp>
            <p:nvGrpSpPr>
              <p:cNvPr id="77" name="그룹 76"/>
              <p:cNvGrpSpPr/>
              <p:nvPr/>
            </p:nvGrpSpPr>
            <p:grpSpPr>
              <a:xfrm>
                <a:off x="350988" y="4842717"/>
                <a:ext cx="5829300" cy="1223962"/>
                <a:chOff x="2816225" y="1404938"/>
                <a:chExt cx="5829300" cy="1223962"/>
              </a:xfrm>
            </p:grpSpPr>
            <p:grpSp>
              <p:nvGrpSpPr>
                <p:cNvPr id="129" name="그룹 146"/>
                <p:cNvGrpSpPr>
                  <a:grpSpLocks/>
                </p:cNvGrpSpPr>
                <p:nvPr/>
              </p:nvGrpSpPr>
              <p:grpSpPr bwMode="auto">
                <a:xfrm>
                  <a:off x="2816225" y="1404938"/>
                  <a:ext cx="5829300" cy="1223962"/>
                  <a:chOff x="1361460" y="1673903"/>
                  <a:chExt cx="6374782" cy="1349954"/>
                </a:xfrm>
              </p:grpSpPr>
              <p:sp>
                <p:nvSpPr>
                  <p:cNvPr id="133" name="모서리가 둥근 직사각형 132"/>
                  <p:cNvSpPr/>
                  <p:nvPr/>
                </p:nvSpPr>
                <p:spPr>
                  <a:xfrm>
                    <a:off x="1361460" y="1673903"/>
                    <a:ext cx="6374782" cy="1349954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EDA413"/>
                  </a:solidFill>
                  <a:ln w="12700">
                    <a:solidFill>
                      <a:srgbClr val="1B3F6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dirty="0"/>
                  </a:p>
                </p:txBody>
              </p:sp>
              <p:sp>
                <p:nvSpPr>
                  <p:cNvPr id="134" name="모서리가 둥근 직사각형 133"/>
                  <p:cNvSpPr/>
                  <p:nvPr/>
                </p:nvSpPr>
                <p:spPr>
                  <a:xfrm>
                    <a:off x="1402080" y="1711354"/>
                    <a:ext cx="6322050" cy="659070"/>
                  </a:xfrm>
                  <a:prstGeom prst="roundRect">
                    <a:avLst>
                      <a:gd name="adj" fmla="val 0"/>
                    </a:avLst>
                  </a:prstGeom>
                  <a:gradFill>
                    <a:gsLst>
                      <a:gs pos="40000">
                        <a:schemeClr val="bg1">
                          <a:alpha val="3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 dirty="0"/>
                  </a:p>
                </p:txBody>
              </p:sp>
              <p:sp>
                <p:nvSpPr>
                  <p:cNvPr id="135" name="직사각형 134"/>
                  <p:cNvSpPr/>
                  <p:nvPr/>
                </p:nvSpPr>
                <p:spPr>
                  <a:xfrm flipH="1">
                    <a:off x="1434681" y="1711354"/>
                    <a:ext cx="1800000" cy="10750"/>
                  </a:xfrm>
                  <a:prstGeom prst="rect">
                    <a:avLst/>
                  </a:prstGeom>
                  <a:gradFill>
                    <a:gsLst>
                      <a:gs pos="49600">
                        <a:srgbClr val="FFFFFF"/>
                      </a:gs>
                      <a:gs pos="0">
                        <a:srgbClr val="333333">
                          <a:alpha val="0"/>
                        </a:srgbClr>
                      </a:gs>
                      <a:gs pos="100000">
                        <a:srgbClr val="5F5F5F">
                          <a:alpha val="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/>
                  </a:p>
                </p:txBody>
              </p:sp>
            </p:grpSp>
            <p:sp>
              <p:nvSpPr>
                <p:cNvPr id="130" name="자유형 129"/>
                <p:cNvSpPr/>
                <p:nvPr/>
              </p:nvSpPr>
              <p:spPr>
                <a:xfrm>
                  <a:off x="3563938" y="1619250"/>
                  <a:ext cx="5014912" cy="346075"/>
                </a:xfrm>
                <a:custGeom>
                  <a:avLst/>
                  <a:gdLst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5112568 w 5112568"/>
                    <a:gd name="connsiteY6" fmla="*/ 178023 h 356046"/>
                    <a:gd name="connsiteX7" fmla="*/ 5060426 w 5112568"/>
                    <a:gd name="connsiteY7" fmla="*/ 303904 h 356046"/>
                    <a:gd name="connsiteX8" fmla="*/ 4934545 w 5112568"/>
                    <a:gd name="connsiteY8" fmla="*/ 356046 h 356046"/>
                    <a:gd name="connsiteX9" fmla="*/ 178023 w 5112568"/>
                    <a:gd name="connsiteY9" fmla="*/ 356046 h 356046"/>
                    <a:gd name="connsiteX10" fmla="*/ 52142 w 5112568"/>
                    <a:gd name="connsiteY10" fmla="*/ 303904 h 356046"/>
                    <a:gd name="connsiteX11" fmla="*/ 0 w 5112568"/>
                    <a:gd name="connsiteY11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060426 w 5756969"/>
                    <a:gd name="connsiteY4" fmla="*/ 52142 h 356046"/>
                    <a:gd name="connsiteX5" fmla="*/ 5112568 w 5756969"/>
                    <a:gd name="connsiteY5" fmla="*/ 178023 h 356046"/>
                    <a:gd name="connsiteX6" fmla="*/ 5112568 w 5756969"/>
                    <a:gd name="connsiteY6" fmla="*/ 178023 h 356046"/>
                    <a:gd name="connsiteX7" fmla="*/ 4934545 w 5756969"/>
                    <a:gd name="connsiteY7" fmla="*/ 356046 h 356046"/>
                    <a:gd name="connsiteX8" fmla="*/ 178023 w 5756969"/>
                    <a:gd name="connsiteY8" fmla="*/ 356046 h 356046"/>
                    <a:gd name="connsiteX9" fmla="*/ 52142 w 5756969"/>
                    <a:gd name="connsiteY9" fmla="*/ 303904 h 356046"/>
                    <a:gd name="connsiteX10" fmla="*/ 0 w 5756969"/>
                    <a:gd name="connsiteY10" fmla="*/ 178023 h 356046"/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4934545 w 5112568"/>
                    <a:gd name="connsiteY6" fmla="*/ 356046 h 356046"/>
                    <a:gd name="connsiteX7" fmla="*/ 178023 w 5112568"/>
                    <a:gd name="connsiteY7" fmla="*/ 356046 h 356046"/>
                    <a:gd name="connsiteX8" fmla="*/ 52142 w 5112568"/>
                    <a:gd name="connsiteY8" fmla="*/ 303904 h 356046"/>
                    <a:gd name="connsiteX9" fmla="*/ 0 w 5112568"/>
                    <a:gd name="connsiteY9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112568 w 5756969"/>
                    <a:gd name="connsiteY4" fmla="*/ 178023 h 356046"/>
                    <a:gd name="connsiteX5" fmla="*/ 4934545 w 5756969"/>
                    <a:gd name="connsiteY5" fmla="*/ 356046 h 356046"/>
                    <a:gd name="connsiteX6" fmla="*/ 178023 w 5756969"/>
                    <a:gd name="connsiteY6" fmla="*/ 356046 h 356046"/>
                    <a:gd name="connsiteX7" fmla="*/ 52142 w 5756969"/>
                    <a:gd name="connsiteY7" fmla="*/ 303904 h 356046"/>
                    <a:gd name="connsiteX8" fmla="*/ 0 w 5756969"/>
                    <a:gd name="connsiteY8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937100" h="356046">
                      <a:moveTo>
                        <a:pt x="0" y="178023"/>
                      </a:moveTo>
                      <a:cubicBezTo>
                        <a:pt x="0" y="130808"/>
                        <a:pt x="18756" y="85528"/>
                        <a:pt x="52142" y="52142"/>
                      </a:cubicBezTo>
                      <a:cubicBezTo>
                        <a:pt x="85528" y="18756"/>
                        <a:pt x="130809" y="0"/>
                        <a:pt x="178023" y="0"/>
                      </a:cubicBezTo>
                      <a:lnTo>
                        <a:pt x="4934545" y="0"/>
                      </a:lnTo>
                      <a:cubicBezTo>
                        <a:pt x="4937100" y="54771"/>
                        <a:pt x="4930750" y="348249"/>
                        <a:pt x="4934545" y="356046"/>
                      </a:cubicBezTo>
                      <a:lnTo>
                        <a:pt x="178023" y="356046"/>
                      </a:lnTo>
                      <a:cubicBezTo>
                        <a:pt x="130808" y="356046"/>
                        <a:pt x="85527" y="337290"/>
                        <a:pt x="52142" y="303904"/>
                      </a:cubicBezTo>
                      <a:cubicBezTo>
                        <a:pt x="18756" y="270518"/>
                        <a:pt x="0" y="225237"/>
                        <a:pt x="0" y="178023"/>
                      </a:cubicBez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/>
                </a:p>
              </p:txBody>
            </p:sp>
            <p:sp>
              <p:nvSpPr>
                <p:cNvPr id="131" name="직사각형 130"/>
                <p:cNvSpPr/>
                <p:nvPr/>
              </p:nvSpPr>
              <p:spPr>
                <a:xfrm>
                  <a:off x="3706813" y="2011363"/>
                  <a:ext cx="4859336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비콘을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생성해서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비콘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정보를 </a:t>
                  </a:r>
                  <a:r>
                    <a:rPr lang="en-US" altLang="ko-KR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ArrayList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에 저장한다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.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(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비콘의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UUID, Major, Minor, 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이름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)</a:t>
                  </a:r>
                  <a:r>
                    <a:rPr kumimoji="0"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.</a:t>
                  </a:r>
                  <a:endParaRPr kumimoji="0" lang="en-US" altLang="ko-KR" sz="1400" b="1" dirty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3706169" y="1584476"/>
                  <a:ext cx="47189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dirty="0" err="1" smtClean="0"/>
                    <a:t>onServiceConnect</a:t>
                  </a:r>
                  <a:r>
                    <a:rPr lang="en-US" altLang="ko-KR" sz="2000" dirty="0" smtClean="0"/>
                    <a:t>()</a:t>
                  </a:r>
                  <a:endParaRPr lang="ko-KR" altLang="en-US" sz="2000" dirty="0"/>
                </a:p>
              </p:txBody>
            </p:sp>
          </p:grpSp>
          <p:pic>
            <p:nvPicPr>
              <p:cNvPr id="78" name="그림 98" descr="3.png"/>
              <p:cNvPicPr>
                <a:picLocks noChangeAspect="1"/>
              </p:cNvPicPr>
              <p:nvPr/>
            </p:nvPicPr>
            <p:blipFill>
              <a:blip r:embed="rId7">
                <a:lum bright="40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213" y="3425611"/>
                <a:ext cx="360362" cy="446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9" name="그림 117" descr="4.png"/>
              <p:cNvPicPr preferRelativeResize="0">
                <a:picLocks/>
              </p:cNvPicPr>
              <p:nvPr/>
            </p:nvPicPr>
            <p:blipFill>
              <a:blip r:embed="rId8">
                <a:lum bright="40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0543" y="5026557"/>
                <a:ext cx="360363" cy="447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0" name="그룹 79"/>
              <p:cNvGrpSpPr/>
              <p:nvPr/>
            </p:nvGrpSpPr>
            <p:grpSpPr>
              <a:xfrm>
                <a:off x="6907906" y="460518"/>
                <a:ext cx="7344816" cy="3393933"/>
                <a:chOff x="7844010" y="-1451760"/>
                <a:chExt cx="7344816" cy="3393933"/>
              </a:xfrm>
            </p:grpSpPr>
            <p:sp>
              <p:nvSpPr>
                <p:cNvPr id="118" name="타원 117"/>
                <p:cNvSpPr/>
                <p:nvPr/>
              </p:nvSpPr>
              <p:spPr>
                <a:xfrm>
                  <a:off x="7844010" y="-1166895"/>
                  <a:ext cx="3109068" cy="3109068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19" name="타원 118"/>
                <p:cNvSpPr/>
                <p:nvPr/>
              </p:nvSpPr>
              <p:spPr>
                <a:xfrm>
                  <a:off x="8261521" y="-763618"/>
                  <a:ext cx="2274046" cy="2274038"/>
                </a:xfrm>
                <a:prstGeom prst="ellipse">
                  <a:avLst/>
                </a:prstGeom>
                <a:solidFill>
                  <a:srgbClr val="A0C7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20" name="타원 119"/>
                <p:cNvSpPr/>
                <p:nvPr/>
              </p:nvSpPr>
              <p:spPr>
                <a:xfrm>
                  <a:off x="8757751" y="-232142"/>
                  <a:ext cx="1281586" cy="1281586"/>
                </a:xfrm>
                <a:prstGeom prst="ellipse">
                  <a:avLst/>
                </a:prstGeom>
                <a:solidFill>
                  <a:srgbClr val="F35E0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10868346" y="-1451760"/>
                  <a:ext cx="338437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b="1" dirty="0" smtClean="0"/>
                    <a:t>UUID(</a:t>
                  </a:r>
                  <a:r>
                    <a:rPr lang="ko-KR" altLang="en-US" sz="2000" b="1" dirty="0" smtClean="0"/>
                    <a:t>동일한 회사 </a:t>
                  </a:r>
                  <a:r>
                    <a:rPr lang="ko-KR" altLang="en-US" sz="2000" b="1" dirty="0" err="1" smtClean="0"/>
                    <a:t>제품군</a:t>
                  </a:r>
                  <a:r>
                    <a:rPr lang="en-US" altLang="ko-KR" sz="2000" b="1" dirty="0" smtClean="0"/>
                    <a:t>)</a:t>
                  </a:r>
                  <a:endParaRPr lang="ko-KR" altLang="en-US" sz="2000" b="1" dirty="0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11012362" y="-731680"/>
                  <a:ext cx="37997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b="1" dirty="0" smtClean="0"/>
                    <a:t>Major(</a:t>
                  </a:r>
                  <a:r>
                    <a:rPr lang="ko-KR" altLang="en-US" sz="2000" b="1" dirty="0" smtClean="0"/>
                    <a:t>사용되는 </a:t>
                  </a:r>
                  <a:r>
                    <a:rPr lang="ko-KR" altLang="en-US" sz="2000" b="1" dirty="0" err="1" smtClean="0"/>
                    <a:t>비콘의</a:t>
                  </a:r>
                  <a:r>
                    <a:rPr lang="ko-KR" altLang="en-US" sz="2000" b="1" dirty="0" smtClean="0"/>
                    <a:t> 집합</a:t>
                  </a:r>
                  <a:r>
                    <a:rPr lang="en-US" altLang="ko-KR" sz="2000" b="1" dirty="0" smtClean="0"/>
                    <a:t>)</a:t>
                  </a:r>
                  <a:endParaRPr lang="ko-KR" altLang="en-US" sz="2000" b="1" dirty="0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10946766" y="636472"/>
                  <a:ext cx="424206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b="1" dirty="0" smtClean="0"/>
                    <a:t>Minor(</a:t>
                  </a:r>
                  <a:r>
                    <a:rPr lang="ko-KR" altLang="en-US" sz="2000" b="1" dirty="0" smtClean="0"/>
                    <a:t>각각의 </a:t>
                  </a:r>
                  <a:r>
                    <a:rPr lang="ko-KR" altLang="en-US" sz="2000" b="1" dirty="0" err="1" smtClean="0"/>
                    <a:t>비콘의</a:t>
                  </a:r>
                  <a:r>
                    <a:rPr lang="ko-KR" altLang="en-US" sz="2000" b="1" dirty="0" smtClean="0"/>
                    <a:t> 고유한 값</a:t>
                  </a:r>
                  <a:r>
                    <a:rPr lang="en-US" altLang="ko-KR" sz="2000" b="1" dirty="0" smtClean="0"/>
                    <a:t>)</a:t>
                  </a:r>
                  <a:endParaRPr lang="ko-KR" altLang="en-US" sz="2000" b="1" dirty="0"/>
                </a:p>
              </p:txBody>
            </p:sp>
            <p:cxnSp>
              <p:nvCxnSpPr>
                <p:cNvPr id="124" name="꺾인 연결선 123"/>
                <p:cNvCxnSpPr>
                  <a:endCxn id="123" idx="1"/>
                </p:cNvCxnSpPr>
                <p:nvPr/>
              </p:nvCxnSpPr>
              <p:spPr>
                <a:xfrm>
                  <a:off x="9398544" y="408651"/>
                  <a:ext cx="1548222" cy="427876"/>
                </a:xfrm>
                <a:prstGeom prst="bentConnector3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꺾인 연결선 126"/>
                <p:cNvCxnSpPr>
                  <a:endCxn id="122" idx="1"/>
                </p:cNvCxnSpPr>
                <p:nvPr/>
              </p:nvCxnSpPr>
              <p:spPr>
                <a:xfrm>
                  <a:off x="9425408" y="-602201"/>
                  <a:ext cx="1586954" cy="70576"/>
                </a:xfrm>
                <a:prstGeom prst="bentConnector3">
                  <a:avLst>
                    <a:gd name="adj1" fmla="val 48399"/>
                  </a:avLst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꺾인 연결선 127"/>
                <p:cNvCxnSpPr>
                  <a:endCxn id="121" idx="1"/>
                </p:cNvCxnSpPr>
                <p:nvPr/>
              </p:nvCxnSpPr>
              <p:spPr>
                <a:xfrm flipV="1">
                  <a:off x="9336508" y="-1251705"/>
                  <a:ext cx="1531838" cy="243104"/>
                </a:xfrm>
                <a:prstGeom prst="bentConnector3">
                  <a:avLst>
                    <a:gd name="adj1" fmla="val 50000"/>
                  </a:avLst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직선 화살표 연결선 81"/>
              <p:cNvCxnSpPr>
                <a:stCxn id="133" idx="3"/>
              </p:cNvCxnSpPr>
              <p:nvPr/>
            </p:nvCxnSpPr>
            <p:spPr>
              <a:xfrm flipV="1">
                <a:off x="6180288" y="3327398"/>
                <a:ext cx="971259" cy="21273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3" name="그룹 82"/>
              <p:cNvGrpSpPr/>
              <p:nvPr/>
            </p:nvGrpSpPr>
            <p:grpSpPr>
              <a:xfrm>
                <a:off x="350988" y="6430217"/>
                <a:ext cx="6057924" cy="1560532"/>
                <a:chOff x="2816225" y="1404938"/>
                <a:chExt cx="6057924" cy="1560532"/>
              </a:xfrm>
            </p:grpSpPr>
            <p:grpSp>
              <p:nvGrpSpPr>
                <p:cNvPr id="111" name="그룹 146"/>
                <p:cNvGrpSpPr>
                  <a:grpSpLocks/>
                </p:cNvGrpSpPr>
                <p:nvPr/>
              </p:nvGrpSpPr>
              <p:grpSpPr bwMode="auto">
                <a:xfrm>
                  <a:off x="2816225" y="1404938"/>
                  <a:ext cx="5829300" cy="1223962"/>
                  <a:chOff x="1361460" y="1673903"/>
                  <a:chExt cx="6374782" cy="1349954"/>
                </a:xfrm>
              </p:grpSpPr>
              <p:sp>
                <p:nvSpPr>
                  <p:cNvPr id="115" name="모서리가 둥근 직사각형 114"/>
                  <p:cNvSpPr/>
                  <p:nvPr/>
                </p:nvSpPr>
                <p:spPr>
                  <a:xfrm>
                    <a:off x="1361460" y="1673903"/>
                    <a:ext cx="6374782" cy="1349954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EDA413"/>
                  </a:solidFill>
                  <a:ln w="12700">
                    <a:solidFill>
                      <a:srgbClr val="1B3F6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dirty="0"/>
                  </a:p>
                </p:txBody>
              </p:sp>
              <p:sp>
                <p:nvSpPr>
                  <p:cNvPr id="116" name="모서리가 둥근 직사각형 115"/>
                  <p:cNvSpPr/>
                  <p:nvPr/>
                </p:nvSpPr>
                <p:spPr>
                  <a:xfrm>
                    <a:off x="1402080" y="1711354"/>
                    <a:ext cx="6322050" cy="659070"/>
                  </a:xfrm>
                  <a:prstGeom prst="roundRect">
                    <a:avLst>
                      <a:gd name="adj" fmla="val 0"/>
                    </a:avLst>
                  </a:prstGeom>
                  <a:gradFill>
                    <a:gsLst>
                      <a:gs pos="40000">
                        <a:schemeClr val="bg1">
                          <a:alpha val="3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 dirty="0"/>
                  </a:p>
                </p:txBody>
              </p:sp>
              <p:sp>
                <p:nvSpPr>
                  <p:cNvPr id="117" name="직사각형 116"/>
                  <p:cNvSpPr/>
                  <p:nvPr/>
                </p:nvSpPr>
                <p:spPr>
                  <a:xfrm flipH="1">
                    <a:off x="1434681" y="1711354"/>
                    <a:ext cx="1800000" cy="10750"/>
                  </a:xfrm>
                  <a:prstGeom prst="rect">
                    <a:avLst/>
                  </a:prstGeom>
                  <a:gradFill>
                    <a:gsLst>
                      <a:gs pos="49600">
                        <a:srgbClr val="FFFFFF"/>
                      </a:gs>
                      <a:gs pos="0">
                        <a:srgbClr val="333333">
                          <a:alpha val="0"/>
                        </a:srgbClr>
                      </a:gs>
                      <a:gs pos="100000">
                        <a:srgbClr val="5F5F5F">
                          <a:alpha val="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/>
                  </a:p>
                </p:txBody>
              </p:sp>
            </p:grpSp>
            <p:sp>
              <p:nvSpPr>
                <p:cNvPr id="112" name="자유형 111"/>
                <p:cNvSpPr/>
                <p:nvPr/>
              </p:nvSpPr>
              <p:spPr>
                <a:xfrm>
                  <a:off x="3563938" y="1619250"/>
                  <a:ext cx="5014912" cy="346075"/>
                </a:xfrm>
                <a:custGeom>
                  <a:avLst/>
                  <a:gdLst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5112568 w 5112568"/>
                    <a:gd name="connsiteY6" fmla="*/ 178023 h 356046"/>
                    <a:gd name="connsiteX7" fmla="*/ 5060426 w 5112568"/>
                    <a:gd name="connsiteY7" fmla="*/ 303904 h 356046"/>
                    <a:gd name="connsiteX8" fmla="*/ 4934545 w 5112568"/>
                    <a:gd name="connsiteY8" fmla="*/ 356046 h 356046"/>
                    <a:gd name="connsiteX9" fmla="*/ 178023 w 5112568"/>
                    <a:gd name="connsiteY9" fmla="*/ 356046 h 356046"/>
                    <a:gd name="connsiteX10" fmla="*/ 52142 w 5112568"/>
                    <a:gd name="connsiteY10" fmla="*/ 303904 h 356046"/>
                    <a:gd name="connsiteX11" fmla="*/ 0 w 5112568"/>
                    <a:gd name="connsiteY11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060426 w 5756969"/>
                    <a:gd name="connsiteY4" fmla="*/ 52142 h 356046"/>
                    <a:gd name="connsiteX5" fmla="*/ 5112568 w 5756969"/>
                    <a:gd name="connsiteY5" fmla="*/ 178023 h 356046"/>
                    <a:gd name="connsiteX6" fmla="*/ 5112568 w 5756969"/>
                    <a:gd name="connsiteY6" fmla="*/ 178023 h 356046"/>
                    <a:gd name="connsiteX7" fmla="*/ 4934545 w 5756969"/>
                    <a:gd name="connsiteY7" fmla="*/ 356046 h 356046"/>
                    <a:gd name="connsiteX8" fmla="*/ 178023 w 5756969"/>
                    <a:gd name="connsiteY8" fmla="*/ 356046 h 356046"/>
                    <a:gd name="connsiteX9" fmla="*/ 52142 w 5756969"/>
                    <a:gd name="connsiteY9" fmla="*/ 303904 h 356046"/>
                    <a:gd name="connsiteX10" fmla="*/ 0 w 5756969"/>
                    <a:gd name="connsiteY10" fmla="*/ 178023 h 356046"/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4934545 w 5112568"/>
                    <a:gd name="connsiteY6" fmla="*/ 356046 h 356046"/>
                    <a:gd name="connsiteX7" fmla="*/ 178023 w 5112568"/>
                    <a:gd name="connsiteY7" fmla="*/ 356046 h 356046"/>
                    <a:gd name="connsiteX8" fmla="*/ 52142 w 5112568"/>
                    <a:gd name="connsiteY8" fmla="*/ 303904 h 356046"/>
                    <a:gd name="connsiteX9" fmla="*/ 0 w 5112568"/>
                    <a:gd name="connsiteY9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112568 w 5756969"/>
                    <a:gd name="connsiteY4" fmla="*/ 178023 h 356046"/>
                    <a:gd name="connsiteX5" fmla="*/ 4934545 w 5756969"/>
                    <a:gd name="connsiteY5" fmla="*/ 356046 h 356046"/>
                    <a:gd name="connsiteX6" fmla="*/ 178023 w 5756969"/>
                    <a:gd name="connsiteY6" fmla="*/ 356046 h 356046"/>
                    <a:gd name="connsiteX7" fmla="*/ 52142 w 5756969"/>
                    <a:gd name="connsiteY7" fmla="*/ 303904 h 356046"/>
                    <a:gd name="connsiteX8" fmla="*/ 0 w 5756969"/>
                    <a:gd name="connsiteY8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937100" h="356046">
                      <a:moveTo>
                        <a:pt x="0" y="178023"/>
                      </a:moveTo>
                      <a:cubicBezTo>
                        <a:pt x="0" y="130808"/>
                        <a:pt x="18756" y="85528"/>
                        <a:pt x="52142" y="52142"/>
                      </a:cubicBezTo>
                      <a:cubicBezTo>
                        <a:pt x="85528" y="18756"/>
                        <a:pt x="130809" y="0"/>
                        <a:pt x="178023" y="0"/>
                      </a:cubicBezTo>
                      <a:lnTo>
                        <a:pt x="4934545" y="0"/>
                      </a:lnTo>
                      <a:cubicBezTo>
                        <a:pt x="4937100" y="54771"/>
                        <a:pt x="4930750" y="348249"/>
                        <a:pt x="4934545" y="356046"/>
                      </a:cubicBezTo>
                      <a:lnTo>
                        <a:pt x="178023" y="356046"/>
                      </a:lnTo>
                      <a:cubicBezTo>
                        <a:pt x="130808" y="356046"/>
                        <a:pt x="85527" y="337290"/>
                        <a:pt x="52142" y="303904"/>
                      </a:cubicBezTo>
                      <a:cubicBezTo>
                        <a:pt x="18756" y="270518"/>
                        <a:pt x="0" y="225237"/>
                        <a:pt x="0" y="178023"/>
                      </a:cubicBez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/>
                </a:p>
              </p:txBody>
            </p:sp>
            <p:sp>
              <p:nvSpPr>
                <p:cNvPr id="113" name="직사각형 112"/>
                <p:cNvSpPr/>
                <p:nvPr/>
              </p:nvSpPr>
              <p:spPr>
                <a:xfrm>
                  <a:off x="3706813" y="2011363"/>
                  <a:ext cx="5167336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1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초마다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일정영역안에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있는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비콘들의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변화를 감지하는 함수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.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Arg1 :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비콘의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범위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, Arg0 : 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해당되는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비콘</a:t>
                  </a:r>
                  <a:endParaRPr lang="en-US" altLang="ko-KR" sz="1400" b="1" dirty="0" smtClean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altLang="ko-KR" sz="1400" b="1" dirty="0" smtClean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</a:t>
                  </a:r>
                  <a:endParaRPr kumimoji="0" lang="en-US" altLang="ko-KR" sz="1400" b="1" dirty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3706169" y="1584476"/>
                  <a:ext cx="47189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dirty="0" err="1" smtClean="0"/>
                    <a:t>didRangeBeacon</a:t>
                  </a:r>
                  <a:r>
                    <a:rPr lang="en-US" altLang="ko-KR" sz="2000" dirty="0" smtClean="0"/>
                    <a:t>(Arg0, Arg1)</a:t>
                  </a:r>
                  <a:endParaRPr lang="ko-KR" altLang="en-US" sz="2000" dirty="0"/>
                </a:p>
              </p:txBody>
            </p:sp>
          </p:grpSp>
          <p:sp>
            <p:nvSpPr>
              <p:cNvPr id="84" name="TextBox 83"/>
              <p:cNvSpPr txBox="1"/>
              <p:nvPr/>
            </p:nvSpPr>
            <p:spPr>
              <a:xfrm>
                <a:off x="519363" y="6575094"/>
                <a:ext cx="48894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300" b="1" dirty="0" smtClean="0">
                    <a:solidFill>
                      <a:schemeClr val="bg1"/>
                    </a:solidFill>
                  </a:rPr>
                  <a:t>5</a:t>
                </a:r>
                <a:endParaRPr lang="ko-KR" altLang="en-US" sz="33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85" name="그룹 84"/>
              <p:cNvGrpSpPr/>
              <p:nvPr/>
            </p:nvGrpSpPr>
            <p:grpSpPr>
              <a:xfrm>
                <a:off x="350988" y="7954217"/>
                <a:ext cx="5843625" cy="1223962"/>
                <a:chOff x="2790825" y="1404938"/>
                <a:chExt cx="5843625" cy="1223962"/>
              </a:xfrm>
            </p:grpSpPr>
            <p:grpSp>
              <p:nvGrpSpPr>
                <p:cNvPr id="104" name="그룹 146"/>
                <p:cNvGrpSpPr>
                  <a:grpSpLocks/>
                </p:cNvGrpSpPr>
                <p:nvPr/>
              </p:nvGrpSpPr>
              <p:grpSpPr bwMode="auto">
                <a:xfrm>
                  <a:off x="2790825" y="1404938"/>
                  <a:ext cx="5843625" cy="1223962"/>
                  <a:chOff x="1333683" y="1673903"/>
                  <a:chExt cx="6390447" cy="1349954"/>
                </a:xfrm>
              </p:grpSpPr>
              <p:sp>
                <p:nvSpPr>
                  <p:cNvPr id="108" name="모서리가 둥근 직사각형 107"/>
                  <p:cNvSpPr/>
                  <p:nvPr/>
                </p:nvSpPr>
                <p:spPr>
                  <a:xfrm>
                    <a:off x="1333683" y="1673903"/>
                    <a:ext cx="6374782" cy="1349954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EDA413"/>
                  </a:solidFill>
                  <a:ln w="12700">
                    <a:solidFill>
                      <a:srgbClr val="1B3F6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dirty="0"/>
                  </a:p>
                </p:txBody>
              </p:sp>
              <p:sp>
                <p:nvSpPr>
                  <p:cNvPr id="109" name="모서리가 둥근 직사각형 108"/>
                  <p:cNvSpPr/>
                  <p:nvPr/>
                </p:nvSpPr>
                <p:spPr>
                  <a:xfrm>
                    <a:off x="1402080" y="1711354"/>
                    <a:ext cx="6322050" cy="659070"/>
                  </a:xfrm>
                  <a:prstGeom prst="roundRect">
                    <a:avLst>
                      <a:gd name="adj" fmla="val 0"/>
                    </a:avLst>
                  </a:prstGeom>
                  <a:gradFill>
                    <a:gsLst>
                      <a:gs pos="40000">
                        <a:schemeClr val="bg1">
                          <a:alpha val="3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 dirty="0"/>
                  </a:p>
                </p:txBody>
              </p:sp>
              <p:sp>
                <p:nvSpPr>
                  <p:cNvPr id="110" name="직사각형 109"/>
                  <p:cNvSpPr/>
                  <p:nvPr/>
                </p:nvSpPr>
                <p:spPr>
                  <a:xfrm flipH="1">
                    <a:off x="1434681" y="1711354"/>
                    <a:ext cx="1800000" cy="10750"/>
                  </a:xfrm>
                  <a:prstGeom prst="rect">
                    <a:avLst/>
                  </a:prstGeom>
                  <a:gradFill>
                    <a:gsLst>
                      <a:gs pos="49600">
                        <a:srgbClr val="FFFFFF"/>
                      </a:gs>
                      <a:gs pos="0">
                        <a:srgbClr val="333333">
                          <a:alpha val="0"/>
                        </a:srgbClr>
                      </a:gs>
                      <a:gs pos="100000">
                        <a:srgbClr val="5F5F5F">
                          <a:alpha val="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/>
                  </a:p>
                </p:txBody>
              </p:sp>
            </p:grpSp>
            <p:sp>
              <p:nvSpPr>
                <p:cNvPr id="105" name="자유형 104"/>
                <p:cNvSpPr/>
                <p:nvPr/>
              </p:nvSpPr>
              <p:spPr>
                <a:xfrm>
                  <a:off x="3563938" y="1619250"/>
                  <a:ext cx="5014912" cy="346075"/>
                </a:xfrm>
                <a:custGeom>
                  <a:avLst/>
                  <a:gdLst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5112568 w 5112568"/>
                    <a:gd name="connsiteY6" fmla="*/ 178023 h 356046"/>
                    <a:gd name="connsiteX7" fmla="*/ 5060426 w 5112568"/>
                    <a:gd name="connsiteY7" fmla="*/ 303904 h 356046"/>
                    <a:gd name="connsiteX8" fmla="*/ 4934545 w 5112568"/>
                    <a:gd name="connsiteY8" fmla="*/ 356046 h 356046"/>
                    <a:gd name="connsiteX9" fmla="*/ 178023 w 5112568"/>
                    <a:gd name="connsiteY9" fmla="*/ 356046 h 356046"/>
                    <a:gd name="connsiteX10" fmla="*/ 52142 w 5112568"/>
                    <a:gd name="connsiteY10" fmla="*/ 303904 h 356046"/>
                    <a:gd name="connsiteX11" fmla="*/ 0 w 5112568"/>
                    <a:gd name="connsiteY11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060426 w 5756969"/>
                    <a:gd name="connsiteY4" fmla="*/ 52142 h 356046"/>
                    <a:gd name="connsiteX5" fmla="*/ 5112568 w 5756969"/>
                    <a:gd name="connsiteY5" fmla="*/ 178023 h 356046"/>
                    <a:gd name="connsiteX6" fmla="*/ 5112568 w 5756969"/>
                    <a:gd name="connsiteY6" fmla="*/ 178023 h 356046"/>
                    <a:gd name="connsiteX7" fmla="*/ 4934545 w 5756969"/>
                    <a:gd name="connsiteY7" fmla="*/ 356046 h 356046"/>
                    <a:gd name="connsiteX8" fmla="*/ 178023 w 5756969"/>
                    <a:gd name="connsiteY8" fmla="*/ 356046 h 356046"/>
                    <a:gd name="connsiteX9" fmla="*/ 52142 w 5756969"/>
                    <a:gd name="connsiteY9" fmla="*/ 303904 h 356046"/>
                    <a:gd name="connsiteX10" fmla="*/ 0 w 5756969"/>
                    <a:gd name="connsiteY10" fmla="*/ 178023 h 356046"/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4934545 w 5112568"/>
                    <a:gd name="connsiteY6" fmla="*/ 356046 h 356046"/>
                    <a:gd name="connsiteX7" fmla="*/ 178023 w 5112568"/>
                    <a:gd name="connsiteY7" fmla="*/ 356046 h 356046"/>
                    <a:gd name="connsiteX8" fmla="*/ 52142 w 5112568"/>
                    <a:gd name="connsiteY8" fmla="*/ 303904 h 356046"/>
                    <a:gd name="connsiteX9" fmla="*/ 0 w 5112568"/>
                    <a:gd name="connsiteY9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112568 w 5756969"/>
                    <a:gd name="connsiteY4" fmla="*/ 178023 h 356046"/>
                    <a:gd name="connsiteX5" fmla="*/ 4934545 w 5756969"/>
                    <a:gd name="connsiteY5" fmla="*/ 356046 h 356046"/>
                    <a:gd name="connsiteX6" fmla="*/ 178023 w 5756969"/>
                    <a:gd name="connsiteY6" fmla="*/ 356046 h 356046"/>
                    <a:gd name="connsiteX7" fmla="*/ 52142 w 5756969"/>
                    <a:gd name="connsiteY7" fmla="*/ 303904 h 356046"/>
                    <a:gd name="connsiteX8" fmla="*/ 0 w 5756969"/>
                    <a:gd name="connsiteY8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937100" h="356046">
                      <a:moveTo>
                        <a:pt x="0" y="178023"/>
                      </a:moveTo>
                      <a:cubicBezTo>
                        <a:pt x="0" y="130808"/>
                        <a:pt x="18756" y="85528"/>
                        <a:pt x="52142" y="52142"/>
                      </a:cubicBezTo>
                      <a:cubicBezTo>
                        <a:pt x="85528" y="18756"/>
                        <a:pt x="130809" y="0"/>
                        <a:pt x="178023" y="0"/>
                      </a:cubicBezTo>
                      <a:lnTo>
                        <a:pt x="4934545" y="0"/>
                      </a:lnTo>
                      <a:cubicBezTo>
                        <a:pt x="4937100" y="54771"/>
                        <a:pt x="4930750" y="348249"/>
                        <a:pt x="4934545" y="356046"/>
                      </a:cubicBezTo>
                      <a:lnTo>
                        <a:pt x="178023" y="356046"/>
                      </a:lnTo>
                      <a:cubicBezTo>
                        <a:pt x="130808" y="356046"/>
                        <a:pt x="85527" y="337290"/>
                        <a:pt x="52142" y="303904"/>
                      </a:cubicBezTo>
                      <a:cubicBezTo>
                        <a:pt x="18756" y="270518"/>
                        <a:pt x="0" y="225237"/>
                        <a:pt x="0" y="178023"/>
                      </a:cubicBez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/>
                </a:p>
              </p:txBody>
            </p:sp>
            <p:sp>
              <p:nvSpPr>
                <p:cNvPr id="106" name="직사각형 105"/>
                <p:cNvSpPr/>
                <p:nvPr/>
              </p:nvSpPr>
              <p:spPr>
                <a:xfrm>
                  <a:off x="3706813" y="2011363"/>
                  <a:ext cx="4859336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IF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알람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사용 여부 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Checkbox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를 사용자가 체크하고 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Accuracy(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거리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)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가 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10m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를 벗어나면</a:t>
                  </a:r>
                  <a:endParaRPr kumimoji="0" lang="en-US" altLang="ko-KR" sz="1400" b="1" dirty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3706169" y="1584476"/>
                  <a:ext cx="47189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dirty="0" err="1" smtClean="0"/>
                    <a:t>CheckBox</a:t>
                  </a:r>
                  <a:r>
                    <a:rPr lang="en-US" altLang="ko-KR" sz="2000" dirty="0" smtClean="0"/>
                    <a:t> = true and </a:t>
                  </a:r>
                  <a:r>
                    <a:rPr lang="en-US" altLang="ko-KR" sz="2000" dirty="0" err="1" smtClean="0"/>
                    <a:t>Accuacy</a:t>
                  </a:r>
                  <a:r>
                    <a:rPr lang="en-US" altLang="ko-KR" sz="2000" dirty="0" smtClean="0"/>
                    <a:t> &gt; 10</a:t>
                  </a:r>
                  <a:endParaRPr lang="ko-KR" altLang="en-US" sz="2000" dirty="0"/>
                </a:p>
              </p:txBody>
            </p:sp>
          </p:grpSp>
          <p:grpSp>
            <p:nvGrpSpPr>
              <p:cNvPr id="86" name="그룹 85"/>
              <p:cNvGrpSpPr/>
              <p:nvPr/>
            </p:nvGrpSpPr>
            <p:grpSpPr>
              <a:xfrm>
                <a:off x="350988" y="9617917"/>
                <a:ext cx="5830925" cy="1223962"/>
                <a:chOff x="2803525" y="1404938"/>
                <a:chExt cx="5830925" cy="1223962"/>
              </a:xfrm>
            </p:grpSpPr>
            <p:grpSp>
              <p:nvGrpSpPr>
                <p:cNvPr id="96" name="그룹 146"/>
                <p:cNvGrpSpPr>
                  <a:grpSpLocks/>
                </p:cNvGrpSpPr>
                <p:nvPr/>
              </p:nvGrpSpPr>
              <p:grpSpPr bwMode="auto">
                <a:xfrm>
                  <a:off x="2803525" y="1404938"/>
                  <a:ext cx="5830925" cy="1223962"/>
                  <a:chOff x="1347571" y="1673903"/>
                  <a:chExt cx="6376559" cy="1349954"/>
                </a:xfrm>
              </p:grpSpPr>
              <p:sp>
                <p:nvSpPr>
                  <p:cNvPr id="100" name="모서리가 둥근 직사각형 99"/>
                  <p:cNvSpPr/>
                  <p:nvPr/>
                </p:nvSpPr>
                <p:spPr>
                  <a:xfrm>
                    <a:off x="1347571" y="1673903"/>
                    <a:ext cx="6374782" cy="1349954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EDA41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dirty="0"/>
                  </a:p>
                </p:txBody>
              </p:sp>
              <p:sp>
                <p:nvSpPr>
                  <p:cNvPr id="102" name="모서리가 둥근 직사각형 101"/>
                  <p:cNvSpPr/>
                  <p:nvPr/>
                </p:nvSpPr>
                <p:spPr>
                  <a:xfrm>
                    <a:off x="1402080" y="1711354"/>
                    <a:ext cx="6322050" cy="659070"/>
                  </a:xfrm>
                  <a:prstGeom prst="roundRect">
                    <a:avLst>
                      <a:gd name="adj" fmla="val 0"/>
                    </a:avLst>
                  </a:prstGeom>
                  <a:gradFill>
                    <a:gsLst>
                      <a:gs pos="40000">
                        <a:schemeClr val="bg1">
                          <a:alpha val="3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 dirty="0"/>
                  </a:p>
                </p:txBody>
              </p:sp>
              <p:sp>
                <p:nvSpPr>
                  <p:cNvPr id="103" name="직사각형 102"/>
                  <p:cNvSpPr/>
                  <p:nvPr/>
                </p:nvSpPr>
                <p:spPr>
                  <a:xfrm flipH="1">
                    <a:off x="1434681" y="1711354"/>
                    <a:ext cx="1800000" cy="10750"/>
                  </a:xfrm>
                  <a:prstGeom prst="rect">
                    <a:avLst/>
                  </a:prstGeom>
                  <a:gradFill>
                    <a:gsLst>
                      <a:gs pos="49600">
                        <a:srgbClr val="FFFFFF"/>
                      </a:gs>
                      <a:gs pos="0">
                        <a:srgbClr val="333333">
                          <a:alpha val="0"/>
                        </a:srgbClr>
                      </a:gs>
                      <a:gs pos="100000">
                        <a:srgbClr val="5F5F5F">
                          <a:alpha val="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ko-KR" altLang="en-US" sz="1100"/>
                  </a:p>
                </p:txBody>
              </p:sp>
            </p:grpSp>
            <p:sp>
              <p:nvSpPr>
                <p:cNvPr id="97" name="자유형 96"/>
                <p:cNvSpPr/>
                <p:nvPr/>
              </p:nvSpPr>
              <p:spPr>
                <a:xfrm>
                  <a:off x="3563938" y="1619250"/>
                  <a:ext cx="5014912" cy="346075"/>
                </a:xfrm>
                <a:custGeom>
                  <a:avLst/>
                  <a:gdLst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5112568 w 5112568"/>
                    <a:gd name="connsiteY6" fmla="*/ 178023 h 356046"/>
                    <a:gd name="connsiteX7" fmla="*/ 5060426 w 5112568"/>
                    <a:gd name="connsiteY7" fmla="*/ 303904 h 356046"/>
                    <a:gd name="connsiteX8" fmla="*/ 4934545 w 5112568"/>
                    <a:gd name="connsiteY8" fmla="*/ 356046 h 356046"/>
                    <a:gd name="connsiteX9" fmla="*/ 178023 w 5112568"/>
                    <a:gd name="connsiteY9" fmla="*/ 356046 h 356046"/>
                    <a:gd name="connsiteX10" fmla="*/ 52142 w 5112568"/>
                    <a:gd name="connsiteY10" fmla="*/ 303904 h 356046"/>
                    <a:gd name="connsiteX11" fmla="*/ 0 w 5112568"/>
                    <a:gd name="connsiteY11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060426 w 5756969"/>
                    <a:gd name="connsiteY4" fmla="*/ 52142 h 356046"/>
                    <a:gd name="connsiteX5" fmla="*/ 5112568 w 5756969"/>
                    <a:gd name="connsiteY5" fmla="*/ 178023 h 356046"/>
                    <a:gd name="connsiteX6" fmla="*/ 5112568 w 5756969"/>
                    <a:gd name="connsiteY6" fmla="*/ 178023 h 356046"/>
                    <a:gd name="connsiteX7" fmla="*/ 4934545 w 5756969"/>
                    <a:gd name="connsiteY7" fmla="*/ 356046 h 356046"/>
                    <a:gd name="connsiteX8" fmla="*/ 178023 w 5756969"/>
                    <a:gd name="connsiteY8" fmla="*/ 356046 h 356046"/>
                    <a:gd name="connsiteX9" fmla="*/ 52142 w 5756969"/>
                    <a:gd name="connsiteY9" fmla="*/ 303904 h 356046"/>
                    <a:gd name="connsiteX10" fmla="*/ 0 w 5756969"/>
                    <a:gd name="connsiteY10" fmla="*/ 178023 h 356046"/>
                    <a:gd name="connsiteX0" fmla="*/ 0 w 5112568"/>
                    <a:gd name="connsiteY0" fmla="*/ 178023 h 356046"/>
                    <a:gd name="connsiteX1" fmla="*/ 52142 w 5112568"/>
                    <a:gd name="connsiteY1" fmla="*/ 52142 h 356046"/>
                    <a:gd name="connsiteX2" fmla="*/ 178023 w 5112568"/>
                    <a:gd name="connsiteY2" fmla="*/ 0 h 356046"/>
                    <a:gd name="connsiteX3" fmla="*/ 4934545 w 5112568"/>
                    <a:gd name="connsiteY3" fmla="*/ 0 h 356046"/>
                    <a:gd name="connsiteX4" fmla="*/ 5060426 w 5112568"/>
                    <a:gd name="connsiteY4" fmla="*/ 52142 h 356046"/>
                    <a:gd name="connsiteX5" fmla="*/ 5112568 w 5112568"/>
                    <a:gd name="connsiteY5" fmla="*/ 178023 h 356046"/>
                    <a:gd name="connsiteX6" fmla="*/ 4934545 w 5112568"/>
                    <a:gd name="connsiteY6" fmla="*/ 356046 h 356046"/>
                    <a:gd name="connsiteX7" fmla="*/ 178023 w 5112568"/>
                    <a:gd name="connsiteY7" fmla="*/ 356046 h 356046"/>
                    <a:gd name="connsiteX8" fmla="*/ 52142 w 5112568"/>
                    <a:gd name="connsiteY8" fmla="*/ 303904 h 356046"/>
                    <a:gd name="connsiteX9" fmla="*/ 0 w 5112568"/>
                    <a:gd name="connsiteY9" fmla="*/ 178023 h 356046"/>
                    <a:gd name="connsiteX0" fmla="*/ 0 w 5756969"/>
                    <a:gd name="connsiteY0" fmla="*/ 178023 h 356046"/>
                    <a:gd name="connsiteX1" fmla="*/ 52142 w 5756969"/>
                    <a:gd name="connsiteY1" fmla="*/ 52142 h 356046"/>
                    <a:gd name="connsiteX2" fmla="*/ 178023 w 5756969"/>
                    <a:gd name="connsiteY2" fmla="*/ 0 h 356046"/>
                    <a:gd name="connsiteX3" fmla="*/ 4934545 w 5756969"/>
                    <a:gd name="connsiteY3" fmla="*/ 0 h 356046"/>
                    <a:gd name="connsiteX4" fmla="*/ 5112568 w 5756969"/>
                    <a:gd name="connsiteY4" fmla="*/ 178023 h 356046"/>
                    <a:gd name="connsiteX5" fmla="*/ 4934545 w 5756969"/>
                    <a:gd name="connsiteY5" fmla="*/ 356046 h 356046"/>
                    <a:gd name="connsiteX6" fmla="*/ 178023 w 5756969"/>
                    <a:gd name="connsiteY6" fmla="*/ 356046 h 356046"/>
                    <a:gd name="connsiteX7" fmla="*/ 52142 w 5756969"/>
                    <a:gd name="connsiteY7" fmla="*/ 303904 h 356046"/>
                    <a:gd name="connsiteX8" fmla="*/ 0 w 5756969"/>
                    <a:gd name="connsiteY8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5727299"/>
                    <a:gd name="connsiteY0" fmla="*/ 178023 h 356046"/>
                    <a:gd name="connsiteX1" fmla="*/ 52142 w 5727299"/>
                    <a:gd name="connsiteY1" fmla="*/ 52142 h 356046"/>
                    <a:gd name="connsiteX2" fmla="*/ 178023 w 5727299"/>
                    <a:gd name="connsiteY2" fmla="*/ 0 h 356046"/>
                    <a:gd name="connsiteX3" fmla="*/ 4934545 w 5727299"/>
                    <a:gd name="connsiteY3" fmla="*/ 0 h 356046"/>
                    <a:gd name="connsiteX4" fmla="*/ 4934545 w 5727299"/>
                    <a:gd name="connsiteY4" fmla="*/ 356046 h 356046"/>
                    <a:gd name="connsiteX5" fmla="*/ 178023 w 5727299"/>
                    <a:gd name="connsiteY5" fmla="*/ 356046 h 356046"/>
                    <a:gd name="connsiteX6" fmla="*/ 52142 w 5727299"/>
                    <a:gd name="connsiteY6" fmla="*/ 303904 h 356046"/>
                    <a:gd name="connsiteX7" fmla="*/ 0 w 5727299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  <a:gd name="connsiteX0" fmla="*/ 0 w 4937100"/>
                    <a:gd name="connsiteY0" fmla="*/ 178023 h 356046"/>
                    <a:gd name="connsiteX1" fmla="*/ 52142 w 4937100"/>
                    <a:gd name="connsiteY1" fmla="*/ 52142 h 356046"/>
                    <a:gd name="connsiteX2" fmla="*/ 178023 w 4937100"/>
                    <a:gd name="connsiteY2" fmla="*/ 0 h 356046"/>
                    <a:gd name="connsiteX3" fmla="*/ 4934545 w 4937100"/>
                    <a:gd name="connsiteY3" fmla="*/ 0 h 356046"/>
                    <a:gd name="connsiteX4" fmla="*/ 4934545 w 4937100"/>
                    <a:gd name="connsiteY4" fmla="*/ 356046 h 356046"/>
                    <a:gd name="connsiteX5" fmla="*/ 178023 w 4937100"/>
                    <a:gd name="connsiteY5" fmla="*/ 356046 h 356046"/>
                    <a:gd name="connsiteX6" fmla="*/ 52142 w 4937100"/>
                    <a:gd name="connsiteY6" fmla="*/ 303904 h 356046"/>
                    <a:gd name="connsiteX7" fmla="*/ 0 w 4937100"/>
                    <a:gd name="connsiteY7" fmla="*/ 178023 h 356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937100" h="356046">
                      <a:moveTo>
                        <a:pt x="0" y="178023"/>
                      </a:moveTo>
                      <a:cubicBezTo>
                        <a:pt x="0" y="130808"/>
                        <a:pt x="18756" y="85528"/>
                        <a:pt x="52142" y="52142"/>
                      </a:cubicBezTo>
                      <a:cubicBezTo>
                        <a:pt x="85528" y="18756"/>
                        <a:pt x="130809" y="0"/>
                        <a:pt x="178023" y="0"/>
                      </a:cubicBezTo>
                      <a:lnTo>
                        <a:pt x="4934545" y="0"/>
                      </a:lnTo>
                      <a:cubicBezTo>
                        <a:pt x="4937100" y="54771"/>
                        <a:pt x="4930750" y="348249"/>
                        <a:pt x="4934545" y="356046"/>
                      </a:cubicBezTo>
                      <a:lnTo>
                        <a:pt x="178023" y="356046"/>
                      </a:lnTo>
                      <a:cubicBezTo>
                        <a:pt x="130808" y="356046"/>
                        <a:pt x="85527" y="337290"/>
                        <a:pt x="52142" y="303904"/>
                      </a:cubicBezTo>
                      <a:cubicBezTo>
                        <a:pt x="18756" y="270518"/>
                        <a:pt x="0" y="225237"/>
                        <a:pt x="0" y="178023"/>
                      </a:cubicBez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/>
                </a:p>
              </p:txBody>
            </p:sp>
            <p:sp>
              <p:nvSpPr>
                <p:cNvPr id="98" name="직사각형 97"/>
                <p:cNvSpPr/>
                <p:nvPr/>
              </p:nvSpPr>
              <p:spPr>
                <a:xfrm>
                  <a:off x="3706813" y="2011363"/>
                  <a:ext cx="4859336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해당비콘명과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떨어진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거리값을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</a:t>
                  </a:r>
                  <a:r>
                    <a:rPr lang="ko-KR" altLang="en-US" sz="1400" b="1" dirty="0" err="1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앱상에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 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Toast </a:t>
                  </a:r>
                  <a:r>
                    <a:rPr lang="ko-KR" altLang="en-US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메시지로 출력하고 문자로 해당사실을 알려준다</a:t>
                  </a:r>
                  <a:r>
                    <a:rPr lang="en-US" altLang="ko-KR" sz="1400" b="1" dirty="0" smtClean="0">
                      <a:solidFill>
                        <a:schemeClr val="bg1"/>
                      </a:solidFill>
                      <a:latin typeface="+mn-ea"/>
                      <a:cs typeface="Arial" pitchFamily="34" charset="0"/>
                    </a:rPr>
                    <a:t>.</a:t>
                  </a:r>
                  <a:endParaRPr kumimoji="0" lang="en-US" altLang="ko-KR" sz="1400" b="1" dirty="0">
                    <a:solidFill>
                      <a:schemeClr val="bg1"/>
                    </a:solidFill>
                    <a:latin typeface="+mn-ea"/>
                    <a:cs typeface="Arial" pitchFamily="34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3706169" y="1584476"/>
                  <a:ext cx="47189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2000" dirty="0" smtClean="0"/>
                    <a:t>Toast Message </a:t>
                  </a:r>
                  <a:r>
                    <a:rPr lang="ko-KR" altLang="en-US" sz="2000" dirty="0" smtClean="0"/>
                    <a:t>출력 </a:t>
                  </a:r>
                  <a:r>
                    <a:rPr lang="en-US" altLang="ko-KR" sz="2000" dirty="0" smtClean="0"/>
                    <a:t>&amp; SNS </a:t>
                  </a:r>
                  <a:r>
                    <a:rPr lang="ko-KR" altLang="en-US" sz="2000" dirty="0" smtClean="0"/>
                    <a:t>보내기</a:t>
                  </a:r>
                  <a:endParaRPr lang="ko-KR" altLang="en-US" sz="2000" dirty="0"/>
                </a:p>
              </p:txBody>
            </p:sp>
          </p:grpSp>
          <p:sp>
            <p:nvSpPr>
              <p:cNvPr id="87" name="TextBox 86"/>
              <p:cNvSpPr txBox="1"/>
              <p:nvPr/>
            </p:nvSpPr>
            <p:spPr>
              <a:xfrm>
                <a:off x="506663" y="8048294"/>
                <a:ext cx="48894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300" b="1" dirty="0">
                    <a:solidFill>
                      <a:schemeClr val="bg1"/>
                    </a:solidFill>
                  </a:rPr>
                  <a:t>6</a:t>
                </a:r>
                <a:endParaRPr lang="ko-KR" altLang="en-US" sz="3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19363" y="9721380"/>
                <a:ext cx="48894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300" b="1" dirty="0">
                    <a:solidFill>
                      <a:schemeClr val="bg1"/>
                    </a:solidFill>
                  </a:rPr>
                  <a:t>7</a:t>
                </a:r>
                <a:endParaRPr lang="ko-KR" altLang="en-US" sz="3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아래쪽 화살표 88"/>
              <p:cNvSpPr/>
              <p:nvPr/>
            </p:nvSpPr>
            <p:spPr>
              <a:xfrm>
                <a:off x="2808512" y="1469279"/>
                <a:ext cx="457126" cy="374924"/>
              </a:xfrm>
              <a:prstGeom prst="downArrow">
                <a:avLst/>
              </a:prstGeom>
              <a:solidFill>
                <a:srgbClr val="BE1D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아래쪽 화살표 89"/>
              <p:cNvSpPr/>
              <p:nvPr/>
            </p:nvSpPr>
            <p:spPr>
              <a:xfrm>
                <a:off x="2808512" y="3005979"/>
                <a:ext cx="457126" cy="374924"/>
              </a:xfrm>
              <a:prstGeom prst="downArrow">
                <a:avLst/>
              </a:prstGeom>
              <a:solidFill>
                <a:srgbClr val="BE1D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아래쪽 화살표 90"/>
              <p:cNvSpPr/>
              <p:nvPr/>
            </p:nvSpPr>
            <p:spPr>
              <a:xfrm>
                <a:off x="2808512" y="4491879"/>
                <a:ext cx="457126" cy="374924"/>
              </a:xfrm>
              <a:prstGeom prst="downArrow">
                <a:avLst/>
              </a:prstGeom>
              <a:solidFill>
                <a:srgbClr val="BE1D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아래쪽 화살표 91"/>
              <p:cNvSpPr/>
              <p:nvPr/>
            </p:nvSpPr>
            <p:spPr>
              <a:xfrm>
                <a:off x="2808512" y="6053979"/>
                <a:ext cx="457126" cy="374924"/>
              </a:xfrm>
              <a:prstGeom prst="downArrow">
                <a:avLst/>
              </a:prstGeom>
              <a:solidFill>
                <a:srgbClr val="BE1D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아래쪽 화살표 92"/>
              <p:cNvSpPr/>
              <p:nvPr/>
            </p:nvSpPr>
            <p:spPr>
              <a:xfrm>
                <a:off x="2808512" y="7641479"/>
                <a:ext cx="457126" cy="374924"/>
              </a:xfrm>
              <a:prstGeom prst="downArrow">
                <a:avLst/>
              </a:prstGeom>
              <a:solidFill>
                <a:srgbClr val="BE1D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아래쪽 화살표 93"/>
              <p:cNvSpPr/>
              <p:nvPr/>
            </p:nvSpPr>
            <p:spPr>
              <a:xfrm>
                <a:off x="2808512" y="9216279"/>
                <a:ext cx="457126" cy="374924"/>
              </a:xfrm>
              <a:prstGeom prst="downArrow">
                <a:avLst/>
              </a:prstGeom>
              <a:solidFill>
                <a:srgbClr val="BE1D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5" name="직선 화살표 연결선 94"/>
              <p:cNvCxnSpPr/>
              <p:nvPr/>
            </p:nvCxnSpPr>
            <p:spPr>
              <a:xfrm>
                <a:off x="6173938" y="8655100"/>
                <a:ext cx="606470" cy="9133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72" name="Picture 2" descr="C:\Users\YoungRong\Desktop\KakaoTalk_20160612_162218713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7387" y="14578555"/>
              <a:ext cx="6000792" cy="5143536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1B3F6B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그룹 2"/>
          <p:cNvGrpSpPr/>
          <p:nvPr/>
        </p:nvGrpSpPr>
        <p:grpSpPr>
          <a:xfrm>
            <a:off x="14901866" y="11887132"/>
            <a:ext cx="13144592" cy="7410741"/>
            <a:chOff x="5521492" y="19307683"/>
            <a:chExt cx="11053378" cy="11878490"/>
          </a:xfrm>
        </p:grpSpPr>
        <p:pic>
          <p:nvPicPr>
            <p:cNvPr id="173" name="Picture 6" descr="C:\Users\YoungRong\Pictures\제목 없음-3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1492" y="19307683"/>
              <a:ext cx="11053378" cy="8189305"/>
            </a:xfrm>
            <a:prstGeom prst="rect">
              <a:avLst/>
            </a:prstGeom>
            <a:noFill/>
            <a:ln>
              <a:solidFill>
                <a:srgbClr val="1F4A7F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" name="Picture 7" descr="C:\Users\YoungRong\Pictures\제목 없음-2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1492" y="27505333"/>
              <a:ext cx="11053376" cy="3680840"/>
            </a:xfrm>
            <a:prstGeom prst="rect">
              <a:avLst/>
            </a:prstGeom>
            <a:noFill/>
            <a:ln>
              <a:solidFill>
                <a:srgbClr val="1F4A7F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6" name="TextBox 175"/>
          <p:cNvSpPr txBox="1"/>
          <p:nvPr/>
        </p:nvSpPr>
        <p:spPr>
          <a:xfrm>
            <a:off x="15044742" y="9672554"/>
            <a:ext cx="131984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-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비콘은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BLE(Bluetooth Low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비콘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신호 영역 내에 진입했는지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,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머무르고 있는지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 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해당 영역을 벗어났는지를 알 수 있도록 해줍니다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.</a:t>
            </a:r>
            <a:endParaRPr lang="en-US" altLang="ko-KR" sz="28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-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종류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: Apple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의 </a:t>
            </a:r>
            <a:r>
              <a:rPr lang="en-US" altLang="ko-KR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iBeacon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/ Google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의 </a:t>
            </a:r>
            <a:r>
              <a:rPr lang="en-US" altLang="ko-KR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Eddystone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(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이번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Project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에서 사용한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비콘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)</a:t>
            </a:r>
          </a:p>
        </p:txBody>
      </p:sp>
      <p:pic>
        <p:nvPicPr>
          <p:cNvPr id="177" name="Picture 3" descr="C:\Users\YoungRong\Pictures\KakaoTalk_20160612_164523704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1866" y="34175788"/>
            <a:ext cx="5773104" cy="790030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5" descr="C:\Users\YoungRong\Pictures\KakaoTalk_20160612_164523085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5010" y="34175788"/>
            <a:ext cx="5878506" cy="7929618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9" name="Group 136"/>
          <p:cNvGrpSpPr/>
          <p:nvPr/>
        </p:nvGrpSpPr>
        <p:grpSpPr>
          <a:xfrm>
            <a:off x="15265896" y="32624056"/>
            <a:ext cx="12579570" cy="1075988"/>
            <a:chOff x="997572" y="8265160"/>
            <a:chExt cx="12579570" cy="1075988"/>
          </a:xfrm>
        </p:grpSpPr>
        <p:sp>
          <p:nvSpPr>
            <p:cNvPr id="180" name="Rectangle 125"/>
            <p:cNvSpPr/>
            <p:nvPr/>
          </p:nvSpPr>
          <p:spPr>
            <a:xfrm>
              <a:off x="997572" y="8265160"/>
              <a:ext cx="12579570" cy="1075988"/>
            </a:xfrm>
            <a:custGeom>
              <a:avLst/>
              <a:gdLst>
                <a:gd name="connsiteX0" fmla="*/ 0 w 12579570"/>
                <a:gd name="connsiteY0" fmla="*/ 0 h 875668"/>
                <a:gd name="connsiteX1" fmla="*/ 12579570 w 12579570"/>
                <a:gd name="connsiteY1" fmla="*/ 0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0 w 12579570"/>
                <a:gd name="connsiteY0" fmla="*/ 0 h 875668"/>
                <a:gd name="connsiteX1" fmla="*/ 12436695 w 12579570"/>
                <a:gd name="connsiteY1" fmla="*/ 142875 h 875668"/>
                <a:gd name="connsiteX2" fmla="*/ 12579570 w 12579570"/>
                <a:gd name="connsiteY2" fmla="*/ 875668 h 875668"/>
                <a:gd name="connsiteX3" fmla="*/ 0 w 12579570"/>
                <a:gd name="connsiteY3" fmla="*/ 875668 h 875668"/>
                <a:gd name="connsiteX4" fmla="*/ 0 w 12579570"/>
                <a:gd name="connsiteY4" fmla="*/ 0 h 875668"/>
                <a:gd name="connsiteX0" fmla="*/ 142875 w 12579570"/>
                <a:gd name="connsiteY0" fmla="*/ 0 h 899558"/>
                <a:gd name="connsiteX1" fmla="*/ 12436695 w 12579570"/>
                <a:gd name="connsiteY1" fmla="*/ 166765 h 899558"/>
                <a:gd name="connsiteX2" fmla="*/ 12579570 w 12579570"/>
                <a:gd name="connsiteY2" fmla="*/ 899558 h 899558"/>
                <a:gd name="connsiteX3" fmla="*/ 0 w 12579570"/>
                <a:gd name="connsiteY3" fmla="*/ 899558 h 899558"/>
                <a:gd name="connsiteX4" fmla="*/ 142875 w 12579570"/>
                <a:gd name="connsiteY4" fmla="*/ 0 h 89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9570" h="899558">
                  <a:moveTo>
                    <a:pt x="142875" y="0"/>
                  </a:moveTo>
                  <a:lnTo>
                    <a:pt x="12436695" y="166765"/>
                  </a:lnTo>
                  <a:lnTo>
                    <a:pt x="12579570" y="899558"/>
                  </a:lnTo>
                  <a:lnTo>
                    <a:pt x="0" y="899558"/>
                  </a:lnTo>
                  <a:lnTo>
                    <a:pt x="142875" y="0"/>
                  </a:lnTo>
                  <a:close/>
                </a:path>
              </a:pathLst>
            </a:custGeom>
            <a:gradFill>
              <a:gsLst>
                <a:gs pos="70000">
                  <a:srgbClr val="1F4A7F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600" dirty="0"/>
            </a:p>
          </p:txBody>
        </p:sp>
        <p:grpSp>
          <p:nvGrpSpPr>
            <p:cNvPr id="181" name="Group 138"/>
            <p:cNvGrpSpPr/>
            <p:nvPr/>
          </p:nvGrpSpPr>
          <p:grpSpPr>
            <a:xfrm>
              <a:off x="1417708" y="8327961"/>
              <a:ext cx="8580864" cy="923330"/>
              <a:chOff x="1274833" y="8385111"/>
              <a:chExt cx="8580864" cy="923330"/>
            </a:xfrm>
          </p:grpSpPr>
          <p:sp>
            <p:nvSpPr>
              <p:cNvPr id="182" name="TextBox 25"/>
              <p:cNvSpPr txBox="1">
                <a:spLocks noChangeArrowheads="1"/>
              </p:cNvSpPr>
              <p:nvPr/>
            </p:nvSpPr>
            <p:spPr bwMode="auto">
              <a:xfrm>
                <a:off x="1274833" y="8385111"/>
                <a:ext cx="126014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ko-KR" sz="5400" dirty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5</a:t>
                </a:r>
                <a:r>
                  <a:rPr lang="en-US" altLang="ko-KR" sz="54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궁서" pitchFamily="18" charset="-127"/>
                    <a:ea typeface="궁서" pitchFamily="18" charset="-127"/>
                  </a:rPr>
                  <a:t>.</a:t>
                </a:r>
              </a:p>
            </p:txBody>
          </p:sp>
          <p:sp>
            <p:nvSpPr>
              <p:cNvPr id="183" name="TextBox 25"/>
              <p:cNvSpPr txBox="1">
                <a:spLocks noChangeArrowheads="1"/>
              </p:cNvSpPr>
              <p:nvPr/>
            </p:nvSpPr>
            <p:spPr bwMode="auto">
              <a:xfrm>
                <a:off x="1950371" y="8525819"/>
                <a:ext cx="7905326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 결과</a:t>
                </a:r>
                <a:r>
                  <a:rPr lang="en-US" altLang="ko-KR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(</a:t>
                </a:r>
                <a:r>
                  <a:rPr lang="ko-KR" altLang="en-US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동작 이미지</a:t>
                </a:r>
                <a:r>
                  <a:rPr lang="en-US" altLang="ko-KR" sz="4000" dirty="0" smtClean="0">
                    <a:ln>
                      <a:solidFill>
                        <a:schemeClr val="bg1">
                          <a:lumMod val="85000"/>
                        </a:schemeClr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  <a:latin typeface="+mj-ea"/>
                  </a:rPr>
                  <a:t>)</a:t>
                </a:r>
                <a:endParaRPr lang="en-US" altLang="ko-KR" sz="4000" dirty="0">
                  <a:ln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>
                      <a:lumMod val="95000"/>
                    </a:schemeClr>
                  </a:solidFill>
                  <a:latin typeface="+mj-ea"/>
                </a:endParaRPr>
              </a:p>
            </p:txBody>
          </p:sp>
        </p:grpSp>
      </p:grpSp>
      <p:pic>
        <p:nvPicPr>
          <p:cNvPr id="175" name="그림 174" descr="ibeacon-distanc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14332" y="36604680"/>
            <a:ext cx="5643602" cy="5643602"/>
          </a:xfrm>
          <a:prstGeom prst="rect">
            <a:avLst/>
          </a:prstGeom>
          <a:ln>
            <a:solidFill>
              <a:srgbClr val="1F4A7F"/>
            </a:solidFill>
          </a:ln>
        </p:spPr>
      </p:pic>
      <p:sp>
        <p:nvSpPr>
          <p:cNvPr id="184" name="TextBox 183"/>
          <p:cNvSpPr txBox="1"/>
          <p:nvPr/>
        </p:nvSpPr>
        <p:spPr>
          <a:xfrm>
            <a:off x="7615190" y="36604680"/>
            <a:ext cx="6000792" cy="52629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- 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비콘은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신호 범위가 정해져 있다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.     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 일정 거리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(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약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30M)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이상 벌어졌을 시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,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신호가 끊기고 이때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APP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에 알림이 간다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.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APP 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적용시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-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각 귀중품에 </a:t>
            </a:r>
            <a:r>
              <a:rPr lang="ko-KR" altLang="en-US" sz="28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비콘을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부착 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-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일정거리 이상 벌어졌을 시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( 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분실 상황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) APP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에게 </a:t>
            </a:r>
            <a:r>
              <a:rPr lang="en-US" altLang="ko-KR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PUSH</a:t>
            </a:r>
            <a:r>
              <a:rPr lang="ko-KR" altLang="en-US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F4A7F"/>
                </a:solidFill>
              </a:rPr>
              <a:t>알림</a:t>
            </a:r>
            <a:endParaRPr lang="en-US" altLang="ko-KR" sz="28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1F4A7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77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371</Words>
  <Application>Microsoft Office PowerPoint</Application>
  <PresentationFormat>사용자 지정</PresentationFormat>
  <Paragraphs>61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슬라이드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ATIV</cp:lastModifiedBy>
  <cp:revision>116</cp:revision>
  <cp:lastPrinted>2016-04-15T04:51:55Z</cp:lastPrinted>
  <dcterms:created xsi:type="dcterms:W3CDTF">2014-05-10T20:23:46Z</dcterms:created>
  <dcterms:modified xsi:type="dcterms:W3CDTF">2016-06-12T08:39:19Z</dcterms:modified>
</cp:coreProperties>
</file>