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8803600" cy="43205400"/>
  <p:notesSz cx="6797675" cy="9926638"/>
  <p:defaultTextStyle>
    <a:defPPr>
      <a:defRPr lang="ko-KR"/>
    </a:defPPr>
    <a:lvl1pPr marL="0" algn="l" defTabSz="4114800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1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A01"/>
    <a:srgbClr val="7A5B24"/>
    <a:srgbClr val="4A3716"/>
    <a:srgbClr val="1F4A7F"/>
    <a:srgbClr val="1B3F6B"/>
    <a:srgbClr val="163356"/>
    <a:srgbClr val="2A65AC"/>
    <a:srgbClr val="2F70BF"/>
    <a:srgbClr val="1B416F"/>
    <a:srgbClr val="F5B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9645" autoAdjust="0"/>
  </p:normalViewPr>
  <p:slideViewPr>
    <p:cSldViewPr>
      <p:cViewPr>
        <p:scale>
          <a:sx n="33" d="100"/>
          <a:sy n="33" d="100"/>
        </p:scale>
        <p:origin x="726" y="-4092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AA77-B114-4CE4-AE51-C25D04C5747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82825" y="1241425"/>
            <a:ext cx="2232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93112-0002-4900-9804-5D51F3104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7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3421686"/>
            <a:ext cx="24483060" cy="9261156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31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81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730226"/>
            <a:ext cx="6480810" cy="36864606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730226"/>
            <a:ext cx="18962370" cy="36864606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27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83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7" y="27763471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7" y="18312297"/>
            <a:ext cx="24483060" cy="9451177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22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0" y="10081267"/>
            <a:ext cx="12721590" cy="2851356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0" y="10081267"/>
            <a:ext cx="12721590" cy="2851356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96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2" y="9671210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2" y="13701711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2" y="9671210"/>
            <a:ext cx="12731590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2" y="13701711"/>
            <a:ext cx="12731590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13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87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2" y="1720217"/>
            <a:ext cx="9476187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720219"/>
            <a:ext cx="16102015" cy="36874613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2" y="9041134"/>
            <a:ext cx="9476187" cy="29553698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09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7" y="30243782"/>
            <a:ext cx="17282160" cy="3570451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7" y="3860481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7" y="33814233"/>
            <a:ext cx="17282160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011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10081267"/>
            <a:ext cx="25923240" cy="2851356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40045010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87A7-EFA0-410B-BE7C-34FB40236C45}" type="datetimeFigureOut">
              <a:rPr lang="ko-KR" altLang="en-US" smtClean="0"/>
              <a:t>2016-06-14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0" y="40045010"/>
            <a:ext cx="91211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40045010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AB71-685E-4D6E-A60F-C18C555E758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94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1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1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1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1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1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1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1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1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1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1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114800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1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4406263" y="7891464"/>
            <a:ext cx="0" cy="34203800"/>
          </a:xfrm>
          <a:prstGeom prst="line">
            <a:avLst/>
          </a:prstGeom>
          <a:ln w="76200">
            <a:solidFill>
              <a:srgbClr val="AF2A0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208"/>
          <p:cNvGrpSpPr/>
          <p:nvPr/>
        </p:nvGrpSpPr>
        <p:grpSpPr>
          <a:xfrm>
            <a:off x="451618" y="576364"/>
            <a:ext cx="27843662" cy="6883316"/>
            <a:chOff x="451618" y="634948"/>
            <a:chExt cx="27843662" cy="6883316"/>
          </a:xfrm>
        </p:grpSpPr>
        <p:sp>
          <p:nvSpPr>
            <p:cNvPr id="4" name="Rectangle 3"/>
            <p:cNvSpPr/>
            <p:nvPr/>
          </p:nvSpPr>
          <p:spPr>
            <a:xfrm>
              <a:off x="469403" y="634948"/>
              <a:ext cx="27825873" cy="6883316"/>
            </a:xfrm>
            <a:prstGeom prst="roundRect">
              <a:avLst>
                <a:gd name="adj" fmla="val 9610"/>
              </a:avLst>
            </a:pr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16200000">
              <a:off x="14182788" y="-7140841"/>
              <a:ext cx="381321" cy="27843662"/>
              <a:chOff x="1361300" y="1141920"/>
              <a:chExt cx="643250" cy="706278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361300" y="1141920"/>
                <a:ext cx="543609" cy="70627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4242" y="1141921"/>
                <a:ext cx="400308" cy="70627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469403" y="42415108"/>
            <a:ext cx="27939104" cy="540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97572" y="8261028"/>
            <a:ext cx="12579570" cy="1075988"/>
            <a:chOff x="997572" y="8261028"/>
            <a:chExt cx="12579570" cy="1075988"/>
          </a:xfrm>
        </p:grpSpPr>
        <p:sp>
          <p:nvSpPr>
            <p:cNvPr id="126" name="Rectangle 125"/>
            <p:cNvSpPr/>
            <p:nvPr/>
          </p:nvSpPr>
          <p:spPr>
            <a:xfrm>
              <a:off x="997572" y="8261028"/>
              <a:ext cx="12579570" cy="1075988"/>
            </a:xfrm>
            <a:custGeom>
              <a:avLst/>
              <a:gdLst>
                <a:gd name="connsiteX0" fmla="*/ 0 w 12579570"/>
                <a:gd name="connsiteY0" fmla="*/ 0 h 875668"/>
                <a:gd name="connsiteX1" fmla="*/ 12579570 w 12579570"/>
                <a:gd name="connsiteY1" fmla="*/ 0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0 w 12579570"/>
                <a:gd name="connsiteY0" fmla="*/ 0 h 875668"/>
                <a:gd name="connsiteX1" fmla="*/ 12436695 w 12579570"/>
                <a:gd name="connsiteY1" fmla="*/ 142875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142875 w 12579570"/>
                <a:gd name="connsiteY0" fmla="*/ 0 h 899558"/>
                <a:gd name="connsiteX1" fmla="*/ 12436695 w 12579570"/>
                <a:gd name="connsiteY1" fmla="*/ 166765 h 899558"/>
                <a:gd name="connsiteX2" fmla="*/ 12579570 w 12579570"/>
                <a:gd name="connsiteY2" fmla="*/ 899558 h 899558"/>
                <a:gd name="connsiteX3" fmla="*/ 0 w 12579570"/>
                <a:gd name="connsiteY3" fmla="*/ 899558 h 899558"/>
                <a:gd name="connsiteX4" fmla="*/ 142875 w 12579570"/>
                <a:gd name="connsiteY4" fmla="*/ 0 h 89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9570" h="899558">
                  <a:moveTo>
                    <a:pt x="142875" y="0"/>
                  </a:moveTo>
                  <a:lnTo>
                    <a:pt x="12436695" y="166765"/>
                  </a:lnTo>
                  <a:lnTo>
                    <a:pt x="12579570" y="899558"/>
                  </a:lnTo>
                  <a:lnTo>
                    <a:pt x="0" y="899558"/>
                  </a:lnTo>
                  <a:lnTo>
                    <a:pt x="142875" y="0"/>
                  </a:lnTo>
                  <a:close/>
                </a:path>
              </a:pathLst>
            </a:custGeom>
            <a:gradFill>
              <a:gsLst>
                <a:gs pos="70000">
                  <a:srgbClr val="AF2A0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417708" y="8327961"/>
              <a:ext cx="7532030" cy="923330"/>
              <a:chOff x="1274833" y="8385111"/>
              <a:chExt cx="7532030" cy="923330"/>
            </a:xfrm>
          </p:grpSpPr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274833" y="8385111"/>
                <a:ext cx="126014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ko-KR" sz="54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궁서" pitchFamily="18" charset="-127"/>
                    <a:ea typeface="궁서" pitchFamily="18" charset="-127"/>
                  </a:rPr>
                  <a:t>1.</a:t>
                </a:r>
              </a:p>
            </p:txBody>
          </p:sp>
          <p:sp>
            <p:nvSpPr>
              <p:cNvPr id="47" name="TextBox 25"/>
              <p:cNvSpPr txBox="1">
                <a:spLocks noChangeArrowheads="1"/>
              </p:cNvSpPr>
              <p:nvPr/>
            </p:nvSpPr>
            <p:spPr bwMode="auto">
              <a:xfrm>
                <a:off x="1950371" y="8525819"/>
                <a:ext cx="685649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40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+mj-ea"/>
                  </a:rPr>
                  <a:t>Introduction</a:t>
                </a:r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16945417" y="42431948"/>
            <a:ext cx="1128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넥슨 풋볼고딕 L" pitchFamily="50" charset="-127"/>
                <a:ea typeface="넥슨 풋볼고딕 L" pitchFamily="50" charset="-127"/>
              </a:rPr>
              <a:t> 2016 </a:t>
            </a:r>
            <a:r>
              <a:rPr lang="en-US" altLang="ko-KR" sz="24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넥슨 풋볼고딕 L" pitchFamily="50" charset="-127"/>
                <a:ea typeface="넥슨 풋볼고딕 L" pitchFamily="50" charset="-127"/>
              </a:rPr>
              <a:t>Dankook</a:t>
            </a:r>
            <a:r>
              <a:rPr lang="en-US" altLang="ko-KR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넥슨 풋볼고딕 L" pitchFamily="50" charset="-127"/>
                <a:ea typeface="넥슨 풋볼고딕 L" pitchFamily="50" charset="-127"/>
              </a:rPr>
              <a:t> </a:t>
            </a:r>
            <a:r>
              <a:rPr lang="en-US" altLang="ko-KR" sz="24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넥슨 풋볼고딕 L" pitchFamily="50" charset="-127"/>
                <a:ea typeface="넥슨 풋볼고딕 L" pitchFamily="50" charset="-127"/>
              </a:rPr>
              <a:t>univ</a:t>
            </a:r>
            <a:r>
              <a:rPr lang="en-US" altLang="ko-KR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넥슨 풋볼고딕 L" pitchFamily="50" charset="-127"/>
                <a:ea typeface="넥슨 풋볼고딕 L" pitchFamily="50" charset="-127"/>
              </a:rPr>
              <a:t> Capstone-Design </a:t>
            </a:r>
            <a:r>
              <a:rPr lang="en-US" altLang="ko-KR" sz="2400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넥슨 풋볼고딕 L" pitchFamily="50" charset="-127"/>
                <a:ea typeface="넥슨 풋볼고딕 L" pitchFamily="50" charset="-127"/>
              </a:rPr>
              <a:t>IoTeam</a:t>
            </a:r>
            <a:endParaRPr lang="ko-KR" altLang="en-US" sz="24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넥슨 풋볼고딕 L" pitchFamily="50" charset="-127"/>
              <a:ea typeface="넥슨 풋볼고딕 L" pitchFamily="50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68351" y="13607454"/>
            <a:ext cx="10909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1F4A7F"/>
                </a:solidFill>
              </a:rPr>
              <a:t>Client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1F4A7F"/>
                </a:solidFill>
              </a:rPr>
              <a:t>Server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1F4A7F"/>
                </a:solidFill>
              </a:rPr>
              <a:t>Arduino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1F4A7F"/>
                </a:solidFill>
              </a:rPr>
              <a:t>Display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1F4A7F"/>
                </a:solidFill>
              </a:rPr>
              <a:t>Conclusion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1F4A7F"/>
              </a:solidFill>
            </a:endParaRPr>
          </a:p>
        </p:txBody>
      </p:sp>
      <p:sp>
        <p:nvSpPr>
          <p:cNvPr id="208" name="Rectangle 3"/>
          <p:cNvSpPr/>
          <p:nvPr/>
        </p:nvSpPr>
        <p:spPr>
          <a:xfrm>
            <a:off x="451618" y="3846571"/>
            <a:ext cx="27843901" cy="2781555"/>
          </a:xfrm>
          <a:custGeom>
            <a:avLst/>
            <a:gdLst>
              <a:gd name="connsiteX0" fmla="*/ 0 w 27939104"/>
              <a:gd name="connsiteY0" fmla="*/ 0 h 7602840"/>
              <a:gd name="connsiteX1" fmla="*/ 27939104 w 27939104"/>
              <a:gd name="connsiteY1" fmla="*/ 0 h 7602840"/>
              <a:gd name="connsiteX2" fmla="*/ 27939104 w 27939104"/>
              <a:gd name="connsiteY2" fmla="*/ 7602840 h 7602840"/>
              <a:gd name="connsiteX3" fmla="*/ 0 w 27939104"/>
              <a:gd name="connsiteY3" fmla="*/ 7602840 h 7602840"/>
              <a:gd name="connsiteX4" fmla="*/ 0 w 27939104"/>
              <a:gd name="connsiteY4" fmla="*/ 0 h 7602840"/>
              <a:gd name="connsiteX0" fmla="*/ 0 w 27939104"/>
              <a:gd name="connsiteY0" fmla="*/ 0 h 7602840"/>
              <a:gd name="connsiteX1" fmla="*/ 27939104 w 27939104"/>
              <a:gd name="connsiteY1" fmla="*/ 0 h 7602840"/>
              <a:gd name="connsiteX2" fmla="*/ 27634304 w 27939104"/>
              <a:gd name="connsiteY2" fmla="*/ 7183740 h 7602840"/>
              <a:gd name="connsiteX3" fmla="*/ 0 w 27939104"/>
              <a:gd name="connsiteY3" fmla="*/ 7602840 h 7602840"/>
              <a:gd name="connsiteX4" fmla="*/ 0 w 27939104"/>
              <a:gd name="connsiteY4" fmla="*/ 0 h 7602840"/>
              <a:gd name="connsiteX0" fmla="*/ 0 w 27939104"/>
              <a:gd name="connsiteY0" fmla="*/ 0 h 7602840"/>
              <a:gd name="connsiteX1" fmla="*/ 27939104 w 27939104"/>
              <a:gd name="connsiteY1" fmla="*/ 0 h 7602840"/>
              <a:gd name="connsiteX2" fmla="*/ 27710504 w 27939104"/>
              <a:gd name="connsiteY2" fmla="*/ 7298040 h 7602840"/>
              <a:gd name="connsiteX3" fmla="*/ 0 w 27939104"/>
              <a:gd name="connsiteY3" fmla="*/ 7602840 h 7602840"/>
              <a:gd name="connsiteX4" fmla="*/ 0 w 27939104"/>
              <a:gd name="connsiteY4" fmla="*/ 0 h 7602840"/>
              <a:gd name="connsiteX0" fmla="*/ 0 w 27939104"/>
              <a:gd name="connsiteY0" fmla="*/ 0 h 7299873"/>
              <a:gd name="connsiteX1" fmla="*/ 27939104 w 27939104"/>
              <a:gd name="connsiteY1" fmla="*/ 0 h 7299873"/>
              <a:gd name="connsiteX2" fmla="*/ 27710504 w 27939104"/>
              <a:gd name="connsiteY2" fmla="*/ 7298040 h 7299873"/>
              <a:gd name="connsiteX3" fmla="*/ 314325 w 27939104"/>
              <a:gd name="connsiteY3" fmla="*/ 7299873 h 7299873"/>
              <a:gd name="connsiteX4" fmla="*/ 0 w 27939104"/>
              <a:gd name="connsiteY4" fmla="*/ 0 h 7299873"/>
              <a:gd name="connsiteX0" fmla="*/ 0 w 27939104"/>
              <a:gd name="connsiteY0" fmla="*/ 0 h 7299873"/>
              <a:gd name="connsiteX1" fmla="*/ 27939104 w 27939104"/>
              <a:gd name="connsiteY1" fmla="*/ 0 h 7299873"/>
              <a:gd name="connsiteX2" fmla="*/ 27710504 w 27939104"/>
              <a:gd name="connsiteY2" fmla="*/ 7298040 h 7299873"/>
              <a:gd name="connsiteX3" fmla="*/ 228600 w 27939104"/>
              <a:gd name="connsiteY3" fmla="*/ 7299873 h 7299873"/>
              <a:gd name="connsiteX4" fmla="*/ 0 w 27939104"/>
              <a:gd name="connsiteY4" fmla="*/ 0 h 7299873"/>
              <a:gd name="connsiteX0" fmla="*/ 0 w 27939104"/>
              <a:gd name="connsiteY0" fmla="*/ 0 h 7299873"/>
              <a:gd name="connsiteX1" fmla="*/ 27939104 w 27939104"/>
              <a:gd name="connsiteY1" fmla="*/ 0 h 7299873"/>
              <a:gd name="connsiteX2" fmla="*/ 27767654 w 27939104"/>
              <a:gd name="connsiteY2" fmla="*/ 7298041 h 7299873"/>
              <a:gd name="connsiteX3" fmla="*/ 228600 w 27939104"/>
              <a:gd name="connsiteY3" fmla="*/ 7299873 h 7299873"/>
              <a:gd name="connsiteX4" fmla="*/ 0 w 27939104"/>
              <a:gd name="connsiteY4" fmla="*/ 0 h 7299873"/>
              <a:gd name="connsiteX0" fmla="*/ 57150 w 27996254"/>
              <a:gd name="connsiteY0" fmla="*/ 0 h 7299873"/>
              <a:gd name="connsiteX1" fmla="*/ 27996254 w 27996254"/>
              <a:gd name="connsiteY1" fmla="*/ 0 h 7299873"/>
              <a:gd name="connsiteX2" fmla="*/ 27824804 w 27996254"/>
              <a:gd name="connsiteY2" fmla="*/ 7298041 h 7299873"/>
              <a:gd name="connsiteX3" fmla="*/ 0 w 27996254"/>
              <a:gd name="connsiteY3" fmla="*/ 7299873 h 7299873"/>
              <a:gd name="connsiteX4" fmla="*/ 57150 w 27996254"/>
              <a:gd name="connsiteY4" fmla="*/ 0 h 7299873"/>
              <a:gd name="connsiteX0" fmla="*/ 57150 w 28053404"/>
              <a:gd name="connsiteY0" fmla="*/ 0 h 7328339"/>
              <a:gd name="connsiteX1" fmla="*/ 27996254 w 28053404"/>
              <a:gd name="connsiteY1" fmla="*/ 0 h 7328339"/>
              <a:gd name="connsiteX2" fmla="*/ 28053404 w 28053404"/>
              <a:gd name="connsiteY2" fmla="*/ 7328339 h 7328339"/>
              <a:gd name="connsiteX3" fmla="*/ 0 w 28053404"/>
              <a:gd name="connsiteY3" fmla="*/ 7299873 h 7328339"/>
              <a:gd name="connsiteX4" fmla="*/ 57150 w 28053404"/>
              <a:gd name="connsiteY4" fmla="*/ 0 h 7328339"/>
              <a:gd name="connsiteX0" fmla="*/ 57150 w 28053404"/>
              <a:gd name="connsiteY0" fmla="*/ 0 h 7328339"/>
              <a:gd name="connsiteX1" fmla="*/ 27624779 w 28053404"/>
              <a:gd name="connsiteY1" fmla="*/ 0 h 7328339"/>
              <a:gd name="connsiteX2" fmla="*/ 28053404 w 28053404"/>
              <a:gd name="connsiteY2" fmla="*/ 7328339 h 7328339"/>
              <a:gd name="connsiteX3" fmla="*/ 0 w 28053404"/>
              <a:gd name="connsiteY3" fmla="*/ 7299873 h 7328339"/>
              <a:gd name="connsiteX4" fmla="*/ 57150 w 28053404"/>
              <a:gd name="connsiteY4" fmla="*/ 0 h 7328339"/>
              <a:gd name="connsiteX0" fmla="*/ 514350 w 28053404"/>
              <a:gd name="connsiteY0" fmla="*/ 0 h 7328339"/>
              <a:gd name="connsiteX1" fmla="*/ 27624779 w 28053404"/>
              <a:gd name="connsiteY1" fmla="*/ 0 h 7328339"/>
              <a:gd name="connsiteX2" fmla="*/ 28053404 w 28053404"/>
              <a:gd name="connsiteY2" fmla="*/ 7328339 h 7328339"/>
              <a:gd name="connsiteX3" fmla="*/ 0 w 28053404"/>
              <a:gd name="connsiteY3" fmla="*/ 7299873 h 7328339"/>
              <a:gd name="connsiteX4" fmla="*/ 514350 w 28053404"/>
              <a:gd name="connsiteY4" fmla="*/ 0 h 7328339"/>
              <a:gd name="connsiteX0" fmla="*/ 0 w 28110554"/>
              <a:gd name="connsiteY0" fmla="*/ 30297 h 7328339"/>
              <a:gd name="connsiteX1" fmla="*/ 27681929 w 28110554"/>
              <a:gd name="connsiteY1" fmla="*/ 0 h 7328339"/>
              <a:gd name="connsiteX2" fmla="*/ 28110554 w 28110554"/>
              <a:gd name="connsiteY2" fmla="*/ 7328339 h 7328339"/>
              <a:gd name="connsiteX3" fmla="*/ 57150 w 28110554"/>
              <a:gd name="connsiteY3" fmla="*/ 7299873 h 7328339"/>
              <a:gd name="connsiteX4" fmla="*/ 0 w 28110554"/>
              <a:gd name="connsiteY4" fmla="*/ 30297 h 7328339"/>
              <a:gd name="connsiteX0" fmla="*/ 85725 w 28053404"/>
              <a:gd name="connsiteY0" fmla="*/ 60593 h 7328339"/>
              <a:gd name="connsiteX1" fmla="*/ 27624779 w 28053404"/>
              <a:gd name="connsiteY1" fmla="*/ 0 h 7328339"/>
              <a:gd name="connsiteX2" fmla="*/ 28053404 w 28053404"/>
              <a:gd name="connsiteY2" fmla="*/ 7328339 h 7328339"/>
              <a:gd name="connsiteX3" fmla="*/ 0 w 28053404"/>
              <a:gd name="connsiteY3" fmla="*/ 7299873 h 7328339"/>
              <a:gd name="connsiteX4" fmla="*/ 85725 w 28053404"/>
              <a:gd name="connsiteY4" fmla="*/ 60593 h 7328339"/>
              <a:gd name="connsiteX0" fmla="*/ 0 w 28053404"/>
              <a:gd name="connsiteY0" fmla="*/ 60593 h 7328339"/>
              <a:gd name="connsiteX1" fmla="*/ 27624779 w 28053404"/>
              <a:gd name="connsiteY1" fmla="*/ 0 h 7328339"/>
              <a:gd name="connsiteX2" fmla="*/ 28053404 w 28053404"/>
              <a:gd name="connsiteY2" fmla="*/ 7328339 h 7328339"/>
              <a:gd name="connsiteX3" fmla="*/ 0 w 28053404"/>
              <a:gd name="connsiteY3" fmla="*/ 7299873 h 7328339"/>
              <a:gd name="connsiteX4" fmla="*/ 0 w 28053404"/>
              <a:gd name="connsiteY4" fmla="*/ 60593 h 7328339"/>
              <a:gd name="connsiteX0" fmla="*/ 0 w 28081980"/>
              <a:gd name="connsiteY0" fmla="*/ 30296 h 7298042"/>
              <a:gd name="connsiteX1" fmla="*/ 28081980 w 28081980"/>
              <a:gd name="connsiteY1" fmla="*/ 0 h 7298042"/>
              <a:gd name="connsiteX2" fmla="*/ 28053404 w 28081980"/>
              <a:gd name="connsiteY2" fmla="*/ 7298042 h 7298042"/>
              <a:gd name="connsiteX3" fmla="*/ 0 w 28081980"/>
              <a:gd name="connsiteY3" fmla="*/ 7269576 h 7298042"/>
              <a:gd name="connsiteX4" fmla="*/ 0 w 28081980"/>
              <a:gd name="connsiteY4" fmla="*/ 30296 h 7298042"/>
              <a:gd name="connsiteX0" fmla="*/ 0 w 28081980"/>
              <a:gd name="connsiteY0" fmla="*/ 30296 h 7269576"/>
              <a:gd name="connsiteX1" fmla="*/ 28081980 w 28081980"/>
              <a:gd name="connsiteY1" fmla="*/ 0 h 7269576"/>
              <a:gd name="connsiteX2" fmla="*/ 28053405 w 28081980"/>
              <a:gd name="connsiteY2" fmla="*/ 7207152 h 7269576"/>
              <a:gd name="connsiteX3" fmla="*/ 0 w 28081980"/>
              <a:gd name="connsiteY3" fmla="*/ 7269576 h 7269576"/>
              <a:gd name="connsiteX4" fmla="*/ 0 w 28081980"/>
              <a:gd name="connsiteY4" fmla="*/ 30296 h 7269576"/>
              <a:gd name="connsiteX0" fmla="*/ 0 w 28082225"/>
              <a:gd name="connsiteY0" fmla="*/ 30296 h 7298043"/>
              <a:gd name="connsiteX1" fmla="*/ 28081980 w 28082225"/>
              <a:gd name="connsiteY1" fmla="*/ 0 h 7298043"/>
              <a:gd name="connsiteX2" fmla="*/ 28082225 w 28082225"/>
              <a:gd name="connsiteY2" fmla="*/ 7298043 h 7298043"/>
              <a:gd name="connsiteX3" fmla="*/ 0 w 28082225"/>
              <a:gd name="connsiteY3" fmla="*/ 7269576 h 7298043"/>
              <a:gd name="connsiteX4" fmla="*/ 0 w 28082225"/>
              <a:gd name="connsiteY4" fmla="*/ 30296 h 72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2225" h="7298043">
                <a:moveTo>
                  <a:pt x="0" y="30296"/>
                </a:moveTo>
                <a:lnTo>
                  <a:pt x="28081980" y="0"/>
                </a:lnTo>
                <a:cubicBezTo>
                  <a:pt x="28082062" y="2432681"/>
                  <a:pt x="28082143" y="4865362"/>
                  <a:pt x="28082225" y="7298043"/>
                </a:cubicBezTo>
                <a:lnTo>
                  <a:pt x="0" y="7269576"/>
                </a:lnTo>
                <a:lnTo>
                  <a:pt x="0" y="30296"/>
                </a:lnTo>
                <a:close/>
              </a:path>
            </a:pathLst>
          </a:custGeom>
          <a:solidFill>
            <a:srgbClr val="993C23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8351" y="1592860"/>
            <a:ext cx="26295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spc="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넥슨 풋볼고딕 B" pitchFamily="50" charset="-127"/>
                <a:ea typeface="넥슨 풋볼고딕 B" pitchFamily="50" charset="-127"/>
              </a:rPr>
              <a:t>Capstone-Design</a:t>
            </a:r>
            <a:endParaRPr lang="ko-KR" altLang="en-US" sz="6000" spc="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latin typeface="넥슨 풋볼고딕 B" pitchFamily="50" charset="-127"/>
              <a:ea typeface="넥슨 풋볼고딕 B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2608" y="2736039"/>
            <a:ext cx="2161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: </a:t>
            </a:r>
            <a:r>
              <a:rPr lang="en-US" altLang="ko-KR" sz="5200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IoTeam</a:t>
            </a:r>
            <a:endParaRPr lang="ko-KR" altLang="en-US" sz="5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4536" y="4459343"/>
            <a:ext cx="2364277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3200" dirty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 심 홍철</a:t>
            </a:r>
            <a:r>
              <a:rPr lang="en-US" altLang="ko-KR" sz="3200" dirty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, </a:t>
            </a:r>
            <a:r>
              <a:rPr lang="ko-KR" altLang="en-US" sz="3200" dirty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권 성주</a:t>
            </a:r>
            <a:r>
              <a:rPr lang="en-US" altLang="ko-KR" sz="3200" dirty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, </a:t>
            </a:r>
            <a:r>
              <a:rPr lang="ko-KR" altLang="en-US" sz="3200" dirty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김 상범</a:t>
            </a:r>
            <a:r>
              <a:rPr lang="en-US" altLang="ko-KR" sz="3200" dirty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, </a:t>
            </a:r>
            <a:r>
              <a:rPr lang="ko-KR" altLang="en-US" sz="3200" dirty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김 성윤</a:t>
            </a:r>
            <a:endParaRPr lang="en-US" altLang="ko-KR" sz="3200" dirty="0">
              <a:ln w="635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algn="ctr">
              <a:lnSpc>
                <a:spcPts val="3500"/>
              </a:lnSpc>
            </a:pPr>
            <a:r>
              <a:rPr lang="ko-KR" altLang="en-US" sz="3200" dirty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소프트웨어학과 </a:t>
            </a:r>
            <a:endParaRPr lang="en-US" altLang="ko-KR" sz="3200" dirty="0">
              <a:ln w="635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algn="ctr">
              <a:lnSpc>
                <a:spcPts val="3500"/>
              </a:lnSpc>
            </a:pPr>
            <a:r>
              <a:rPr lang="ko-KR" altLang="en-US" sz="3200" dirty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단국대학교  </a:t>
            </a:r>
            <a:endParaRPr lang="en-US" altLang="ko-KR" sz="3200" dirty="0">
              <a:ln w="635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11846" y="4536804"/>
            <a:ext cx="2266363" cy="1894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/>
          </a:p>
        </p:txBody>
      </p:sp>
      <p:sp>
        <p:nvSpPr>
          <p:cNvPr id="168" name="TextBox 167"/>
          <p:cNvSpPr txBox="1"/>
          <p:nvPr/>
        </p:nvSpPr>
        <p:spPr>
          <a:xfrm>
            <a:off x="1197087" y="9507483"/>
            <a:ext cx="11760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1.  Motivation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음성 인식을 통한 나만의 개인비서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13" y="20605684"/>
            <a:ext cx="12036488" cy="7528326"/>
          </a:xfrm>
          <a:prstGeom prst="rect">
            <a:avLst/>
          </a:prstGeom>
          <a:ln>
            <a:noFill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2" y="576364"/>
            <a:ext cx="3410405" cy="3410405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197087" y="10878727"/>
            <a:ext cx="11760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2.  Goal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홈 라이프의 편리성 향상 및 생활패턴 개선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grpSp>
        <p:nvGrpSpPr>
          <p:cNvPr id="70" name="Group 15"/>
          <p:cNvGrpSpPr/>
          <p:nvPr/>
        </p:nvGrpSpPr>
        <p:grpSpPr>
          <a:xfrm>
            <a:off x="997572" y="12281193"/>
            <a:ext cx="12579570" cy="1075988"/>
            <a:chOff x="997572" y="8261028"/>
            <a:chExt cx="12579570" cy="1075988"/>
          </a:xfrm>
        </p:grpSpPr>
        <p:sp>
          <p:nvSpPr>
            <p:cNvPr id="71" name="Rectangle 125"/>
            <p:cNvSpPr/>
            <p:nvPr/>
          </p:nvSpPr>
          <p:spPr>
            <a:xfrm>
              <a:off x="997572" y="8261028"/>
              <a:ext cx="12579570" cy="1075988"/>
            </a:xfrm>
            <a:custGeom>
              <a:avLst/>
              <a:gdLst>
                <a:gd name="connsiteX0" fmla="*/ 0 w 12579570"/>
                <a:gd name="connsiteY0" fmla="*/ 0 h 875668"/>
                <a:gd name="connsiteX1" fmla="*/ 12579570 w 12579570"/>
                <a:gd name="connsiteY1" fmla="*/ 0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0 w 12579570"/>
                <a:gd name="connsiteY0" fmla="*/ 0 h 875668"/>
                <a:gd name="connsiteX1" fmla="*/ 12436695 w 12579570"/>
                <a:gd name="connsiteY1" fmla="*/ 142875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142875 w 12579570"/>
                <a:gd name="connsiteY0" fmla="*/ 0 h 899558"/>
                <a:gd name="connsiteX1" fmla="*/ 12436695 w 12579570"/>
                <a:gd name="connsiteY1" fmla="*/ 166765 h 899558"/>
                <a:gd name="connsiteX2" fmla="*/ 12579570 w 12579570"/>
                <a:gd name="connsiteY2" fmla="*/ 899558 h 899558"/>
                <a:gd name="connsiteX3" fmla="*/ 0 w 12579570"/>
                <a:gd name="connsiteY3" fmla="*/ 899558 h 899558"/>
                <a:gd name="connsiteX4" fmla="*/ 142875 w 12579570"/>
                <a:gd name="connsiteY4" fmla="*/ 0 h 89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9570" h="899558">
                  <a:moveTo>
                    <a:pt x="142875" y="0"/>
                  </a:moveTo>
                  <a:lnTo>
                    <a:pt x="12436695" y="166765"/>
                  </a:lnTo>
                  <a:lnTo>
                    <a:pt x="12579570" y="899558"/>
                  </a:lnTo>
                  <a:lnTo>
                    <a:pt x="0" y="899558"/>
                  </a:lnTo>
                  <a:lnTo>
                    <a:pt x="142875" y="0"/>
                  </a:lnTo>
                  <a:close/>
                </a:path>
              </a:pathLst>
            </a:custGeom>
            <a:gradFill>
              <a:gsLst>
                <a:gs pos="70000">
                  <a:srgbClr val="AF2A01"/>
                </a:gs>
                <a:gs pos="99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00" dirty="0"/>
            </a:p>
          </p:txBody>
        </p:sp>
        <p:grpSp>
          <p:nvGrpSpPr>
            <p:cNvPr id="72" name="Group 14"/>
            <p:cNvGrpSpPr/>
            <p:nvPr/>
          </p:nvGrpSpPr>
          <p:grpSpPr>
            <a:xfrm>
              <a:off x="1417708" y="8327961"/>
              <a:ext cx="7532030" cy="923330"/>
              <a:chOff x="1274833" y="8385111"/>
              <a:chExt cx="7532030" cy="923330"/>
            </a:xfrm>
          </p:grpSpPr>
          <p:sp>
            <p:nvSpPr>
              <p:cNvPr id="73" name="TextBox 25"/>
              <p:cNvSpPr txBox="1">
                <a:spLocks noChangeArrowheads="1"/>
              </p:cNvSpPr>
              <p:nvPr/>
            </p:nvSpPr>
            <p:spPr bwMode="auto">
              <a:xfrm>
                <a:off x="1274833" y="8385111"/>
                <a:ext cx="126014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ko-KR" sz="54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궁서" pitchFamily="18" charset="-127"/>
                    <a:ea typeface="궁서" pitchFamily="18" charset="-127"/>
                  </a:rPr>
                  <a:t>2.</a:t>
                </a:r>
              </a:p>
            </p:txBody>
          </p:sp>
          <p:sp>
            <p:nvSpPr>
              <p:cNvPr id="74" name="TextBox 25"/>
              <p:cNvSpPr txBox="1">
                <a:spLocks noChangeArrowheads="1"/>
              </p:cNvSpPr>
              <p:nvPr/>
            </p:nvSpPr>
            <p:spPr bwMode="auto">
              <a:xfrm>
                <a:off x="1950371" y="8525819"/>
                <a:ext cx="685649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40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+mj-ea"/>
                  </a:rPr>
                  <a:t>Abstract</a:t>
                </a:r>
              </a:p>
            </p:txBody>
          </p:sp>
        </p:grpSp>
      </p:grpSp>
      <p:grpSp>
        <p:nvGrpSpPr>
          <p:cNvPr id="75" name="Group 15"/>
          <p:cNvGrpSpPr/>
          <p:nvPr/>
        </p:nvGrpSpPr>
        <p:grpSpPr>
          <a:xfrm>
            <a:off x="1149972" y="17106711"/>
            <a:ext cx="12579570" cy="1075988"/>
            <a:chOff x="997572" y="8261028"/>
            <a:chExt cx="12579570" cy="1075988"/>
          </a:xfrm>
        </p:grpSpPr>
        <p:sp>
          <p:nvSpPr>
            <p:cNvPr id="76" name="Rectangle 125"/>
            <p:cNvSpPr/>
            <p:nvPr/>
          </p:nvSpPr>
          <p:spPr>
            <a:xfrm>
              <a:off x="997572" y="8261028"/>
              <a:ext cx="12579570" cy="1075988"/>
            </a:xfrm>
            <a:custGeom>
              <a:avLst/>
              <a:gdLst>
                <a:gd name="connsiteX0" fmla="*/ 0 w 12579570"/>
                <a:gd name="connsiteY0" fmla="*/ 0 h 875668"/>
                <a:gd name="connsiteX1" fmla="*/ 12579570 w 12579570"/>
                <a:gd name="connsiteY1" fmla="*/ 0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0 w 12579570"/>
                <a:gd name="connsiteY0" fmla="*/ 0 h 875668"/>
                <a:gd name="connsiteX1" fmla="*/ 12436695 w 12579570"/>
                <a:gd name="connsiteY1" fmla="*/ 142875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142875 w 12579570"/>
                <a:gd name="connsiteY0" fmla="*/ 0 h 899558"/>
                <a:gd name="connsiteX1" fmla="*/ 12436695 w 12579570"/>
                <a:gd name="connsiteY1" fmla="*/ 166765 h 899558"/>
                <a:gd name="connsiteX2" fmla="*/ 12579570 w 12579570"/>
                <a:gd name="connsiteY2" fmla="*/ 899558 h 899558"/>
                <a:gd name="connsiteX3" fmla="*/ 0 w 12579570"/>
                <a:gd name="connsiteY3" fmla="*/ 899558 h 899558"/>
                <a:gd name="connsiteX4" fmla="*/ 142875 w 12579570"/>
                <a:gd name="connsiteY4" fmla="*/ 0 h 89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9570" h="899558">
                  <a:moveTo>
                    <a:pt x="142875" y="0"/>
                  </a:moveTo>
                  <a:lnTo>
                    <a:pt x="12436695" y="166765"/>
                  </a:lnTo>
                  <a:lnTo>
                    <a:pt x="12579570" y="899558"/>
                  </a:lnTo>
                  <a:lnTo>
                    <a:pt x="0" y="899558"/>
                  </a:lnTo>
                  <a:lnTo>
                    <a:pt x="142875" y="0"/>
                  </a:lnTo>
                  <a:close/>
                </a:path>
              </a:pathLst>
            </a:custGeom>
            <a:gradFill>
              <a:gsLst>
                <a:gs pos="70000">
                  <a:srgbClr val="AF2A0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00" dirty="0"/>
            </a:p>
          </p:txBody>
        </p:sp>
        <p:grpSp>
          <p:nvGrpSpPr>
            <p:cNvPr id="77" name="Group 14"/>
            <p:cNvGrpSpPr/>
            <p:nvPr/>
          </p:nvGrpSpPr>
          <p:grpSpPr>
            <a:xfrm>
              <a:off x="1417708" y="8327961"/>
              <a:ext cx="7532030" cy="923330"/>
              <a:chOff x="1274833" y="8385111"/>
              <a:chExt cx="7532030" cy="923330"/>
            </a:xfrm>
          </p:grpSpPr>
          <p:sp>
            <p:nvSpPr>
              <p:cNvPr id="78" name="TextBox 25"/>
              <p:cNvSpPr txBox="1">
                <a:spLocks noChangeArrowheads="1"/>
              </p:cNvSpPr>
              <p:nvPr/>
            </p:nvSpPr>
            <p:spPr bwMode="auto">
              <a:xfrm>
                <a:off x="1274833" y="8385111"/>
                <a:ext cx="126014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ko-KR" sz="54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궁서" pitchFamily="18" charset="-127"/>
                    <a:ea typeface="궁서" pitchFamily="18" charset="-127"/>
                  </a:rPr>
                  <a:t>3.</a:t>
                </a:r>
              </a:p>
            </p:txBody>
          </p:sp>
          <p:sp>
            <p:nvSpPr>
              <p:cNvPr id="79" name="TextBox 25"/>
              <p:cNvSpPr txBox="1">
                <a:spLocks noChangeArrowheads="1"/>
              </p:cNvSpPr>
              <p:nvPr/>
            </p:nvSpPr>
            <p:spPr bwMode="auto">
              <a:xfrm>
                <a:off x="1950371" y="8525819"/>
                <a:ext cx="685649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40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+mj-ea"/>
                  </a:rPr>
                  <a:t>client</a:t>
                </a:r>
              </a:p>
            </p:txBody>
          </p:sp>
        </p:grpSp>
      </p:grpSp>
      <p:grpSp>
        <p:nvGrpSpPr>
          <p:cNvPr id="80" name="Group 15"/>
          <p:cNvGrpSpPr/>
          <p:nvPr/>
        </p:nvGrpSpPr>
        <p:grpSpPr>
          <a:xfrm>
            <a:off x="15307582" y="14970961"/>
            <a:ext cx="12579570" cy="1075988"/>
            <a:chOff x="997572" y="8261028"/>
            <a:chExt cx="12579570" cy="1075988"/>
          </a:xfrm>
        </p:grpSpPr>
        <p:sp>
          <p:nvSpPr>
            <p:cNvPr id="81" name="Rectangle 125"/>
            <p:cNvSpPr/>
            <p:nvPr/>
          </p:nvSpPr>
          <p:spPr>
            <a:xfrm>
              <a:off x="997572" y="8261028"/>
              <a:ext cx="12579570" cy="1075988"/>
            </a:xfrm>
            <a:custGeom>
              <a:avLst/>
              <a:gdLst>
                <a:gd name="connsiteX0" fmla="*/ 0 w 12579570"/>
                <a:gd name="connsiteY0" fmla="*/ 0 h 875668"/>
                <a:gd name="connsiteX1" fmla="*/ 12579570 w 12579570"/>
                <a:gd name="connsiteY1" fmla="*/ 0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0 w 12579570"/>
                <a:gd name="connsiteY0" fmla="*/ 0 h 875668"/>
                <a:gd name="connsiteX1" fmla="*/ 12436695 w 12579570"/>
                <a:gd name="connsiteY1" fmla="*/ 142875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142875 w 12579570"/>
                <a:gd name="connsiteY0" fmla="*/ 0 h 899558"/>
                <a:gd name="connsiteX1" fmla="*/ 12436695 w 12579570"/>
                <a:gd name="connsiteY1" fmla="*/ 166765 h 899558"/>
                <a:gd name="connsiteX2" fmla="*/ 12579570 w 12579570"/>
                <a:gd name="connsiteY2" fmla="*/ 899558 h 899558"/>
                <a:gd name="connsiteX3" fmla="*/ 0 w 12579570"/>
                <a:gd name="connsiteY3" fmla="*/ 899558 h 899558"/>
                <a:gd name="connsiteX4" fmla="*/ 142875 w 12579570"/>
                <a:gd name="connsiteY4" fmla="*/ 0 h 89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9570" h="899558">
                  <a:moveTo>
                    <a:pt x="142875" y="0"/>
                  </a:moveTo>
                  <a:lnTo>
                    <a:pt x="12436695" y="166765"/>
                  </a:lnTo>
                  <a:lnTo>
                    <a:pt x="12579570" y="899558"/>
                  </a:lnTo>
                  <a:lnTo>
                    <a:pt x="0" y="899558"/>
                  </a:lnTo>
                  <a:lnTo>
                    <a:pt x="142875" y="0"/>
                  </a:lnTo>
                  <a:close/>
                </a:path>
              </a:pathLst>
            </a:custGeom>
            <a:gradFill>
              <a:gsLst>
                <a:gs pos="70000">
                  <a:srgbClr val="AF2A0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00" dirty="0"/>
            </a:p>
          </p:txBody>
        </p:sp>
        <p:grpSp>
          <p:nvGrpSpPr>
            <p:cNvPr id="82" name="Group 14"/>
            <p:cNvGrpSpPr/>
            <p:nvPr/>
          </p:nvGrpSpPr>
          <p:grpSpPr>
            <a:xfrm>
              <a:off x="1417708" y="8327961"/>
              <a:ext cx="7532030" cy="923330"/>
              <a:chOff x="1274833" y="8385111"/>
              <a:chExt cx="7532030" cy="923330"/>
            </a:xfrm>
          </p:grpSpPr>
          <p:sp>
            <p:nvSpPr>
              <p:cNvPr id="83" name="TextBox 25"/>
              <p:cNvSpPr txBox="1">
                <a:spLocks noChangeArrowheads="1"/>
              </p:cNvSpPr>
              <p:nvPr/>
            </p:nvSpPr>
            <p:spPr bwMode="auto">
              <a:xfrm>
                <a:off x="1274833" y="8385111"/>
                <a:ext cx="126014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ko-KR" sz="54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궁서" pitchFamily="18" charset="-127"/>
                    <a:ea typeface="궁서" pitchFamily="18" charset="-127"/>
                  </a:rPr>
                  <a:t>5.</a:t>
                </a:r>
              </a:p>
            </p:txBody>
          </p:sp>
          <p:sp>
            <p:nvSpPr>
              <p:cNvPr id="84" name="TextBox 25"/>
              <p:cNvSpPr txBox="1">
                <a:spLocks noChangeArrowheads="1"/>
              </p:cNvSpPr>
              <p:nvPr/>
            </p:nvSpPr>
            <p:spPr bwMode="auto">
              <a:xfrm>
                <a:off x="1950371" y="8525819"/>
                <a:ext cx="685649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40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+mj-ea"/>
                  </a:rPr>
                  <a:t>Arduino</a:t>
                </a:r>
              </a:p>
            </p:txBody>
          </p:sp>
        </p:grpSp>
      </p:grpSp>
      <p:grpSp>
        <p:nvGrpSpPr>
          <p:cNvPr id="85" name="Group 15"/>
          <p:cNvGrpSpPr/>
          <p:nvPr/>
        </p:nvGrpSpPr>
        <p:grpSpPr>
          <a:xfrm>
            <a:off x="1149972" y="34221425"/>
            <a:ext cx="12579570" cy="1075988"/>
            <a:chOff x="997572" y="8261028"/>
            <a:chExt cx="12579570" cy="1075988"/>
          </a:xfrm>
        </p:grpSpPr>
        <p:sp>
          <p:nvSpPr>
            <p:cNvPr id="86" name="Rectangle 125"/>
            <p:cNvSpPr/>
            <p:nvPr/>
          </p:nvSpPr>
          <p:spPr>
            <a:xfrm>
              <a:off x="997572" y="8261028"/>
              <a:ext cx="12579570" cy="1075988"/>
            </a:xfrm>
            <a:custGeom>
              <a:avLst/>
              <a:gdLst>
                <a:gd name="connsiteX0" fmla="*/ 0 w 12579570"/>
                <a:gd name="connsiteY0" fmla="*/ 0 h 875668"/>
                <a:gd name="connsiteX1" fmla="*/ 12579570 w 12579570"/>
                <a:gd name="connsiteY1" fmla="*/ 0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0 w 12579570"/>
                <a:gd name="connsiteY0" fmla="*/ 0 h 875668"/>
                <a:gd name="connsiteX1" fmla="*/ 12436695 w 12579570"/>
                <a:gd name="connsiteY1" fmla="*/ 142875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142875 w 12579570"/>
                <a:gd name="connsiteY0" fmla="*/ 0 h 899558"/>
                <a:gd name="connsiteX1" fmla="*/ 12436695 w 12579570"/>
                <a:gd name="connsiteY1" fmla="*/ 166765 h 899558"/>
                <a:gd name="connsiteX2" fmla="*/ 12579570 w 12579570"/>
                <a:gd name="connsiteY2" fmla="*/ 899558 h 899558"/>
                <a:gd name="connsiteX3" fmla="*/ 0 w 12579570"/>
                <a:gd name="connsiteY3" fmla="*/ 899558 h 899558"/>
                <a:gd name="connsiteX4" fmla="*/ 142875 w 12579570"/>
                <a:gd name="connsiteY4" fmla="*/ 0 h 89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9570" h="899558">
                  <a:moveTo>
                    <a:pt x="142875" y="0"/>
                  </a:moveTo>
                  <a:lnTo>
                    <a:pt x="12436695" y="166765"/>
                  </a:lnTo>
                  <a:lnTo>
                    <a:pt x="12579570" y="899558"/>
                  </a:lnTo>
                  <a:lnTo>
                    <a:pt x="0" y="899558"/>
                  </a:lnTo>
                  <a:lnTo>
                    <a:pt x="142875" y="0"/>
                  </a:lnTo>
                  <a:close/>
                </a:path>
              </a:pathLst>
            </a:custGeom>
            <a:gradFill>
              <a:gsLst>
                <a:gs pos="70000">
                  <a:srgbClr val="AF2A0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00" dirty="0"/>
            </a:p>
          </p:txBody>
        </p:sp>
        <p:grpSp>
          <p:nvGrpSpPr>
            <p:cNvPr id="87" name="Group 14"/>
            <p:cNvGrpSpPr/>
            <p:nvPr/>
          </p:nvGrpSpPr>
          <p:grpSpPr>
            <a:xfrm>
              <a:off x="1417708" y="8327961"/>
              <a:ext cx="7532030" cy="923330"/>
              <a:chOff x="1274833" y="8385111"/>
              <a:chExt cx="7532030" cy="923330"/>
            </a:xfrm>
          </p:grpSpPr>
          <p:sp>
            <p:nvSpPr>
              <p:cNvPr id="88" name="TextBox 25"/>
              <p:cNvSpPr txBox="1">
                <a:spLocks noChangeArrowheads="1"/>
              </p:cNvSpPr>
              <p:nvPr/>
            </p:nvSpPr>
            <p:spPr bwMode="auto">
              <a:xfrm>
                <a:off x="1274833" y="8385111"/>
                <a:ext cx="126014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ko-KR" sz="54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궁서" pitchFamily="18" charset="-127"/>
                    <a:ea typeface="궁서" pitchFamily="18" charset="-127"/>
                  </a:rPr>
                  <a:t>4.</a:t>
                </a:r>
              </a:p>
            </p:txBody>
          </p:sp>
          <p:sp>
            <p:nvSpPr>
              <p:cNvPr id="89" name="TextBox 25"/>
              <p:cNvSpPr txBox="1">
                <a:spLocks noChangeArrowheads="1"/>
              </p:cNvSpPr>
              <p:nvPr/>
            </p:nvSpPr>
            <p:spPr bwMode="auto">
              <a:xfrm>
                <a:off x="1950371" y="8525819"/>
                <a:ext cx="685649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40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+mj-ea"/>
                  </a:rPr>
                  <a:t>Server</a:t>
                </a:r>
              </a:p>
            </p:txBody>
          </p:sp>
        </p:grpSp>
      </p:grpSp>
      <p:grpSp>
        <p:nvGrpSpPr>
          <p:cNvPr id="90" name="Group 15"/>
          <p:cNvGrpSpPr/>
          <p:nvPr/>
        </p:nvGrpSpPr>
        <p:grpSpPr>
          <a:xfrm>
            <a:off x="15348771" y="25674300"/>
            <a:ext cx="12579570" cy="1075988"/>
            <a:chOff x="997572" y="8261028"/>
            <a:chExt cx="12579570" cy="1075988"/>
          </a:xfrm>
        </p:grpSpPr>
        <p:sp>
          <p:nvSpPr>
            <p:cNvPr id="91" name="Rectangle 125"/>
            <p:cNvSpPr/>
            <p:nvPr/>
          </p:nvSpPr>
          <p:spPr>
            <a:xfrm>
              <a:off x="997572" y="8261028"/>
              <a:ext cx="12579570" cy="1075988"/>
            </a:xfrm>
            <a:custGeom>
              <a:avLst/>
              <a:gdLst>
                <a:gd name="connsiteX0" fmla="*/ 0 w 12579570"/>
                <a:gd name="connsiteY0" fmla="*/ 0 h 875668"/>
                <a:gd name="connsiteX1" fmla="*/ 12579570 w 12579570"/>
                <a:gd name="connsiteY1" fmla="*/ 0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0 w 12579570"/>
                <a:gd name="connsiteY0" fmla="*/ 0 h 875668"/>
                <a:gd name="connsiteX1" fmla="*/ 12436695 w 12579570"/>
                <a:gd name="connsiteY1" fmla="*/ 142875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142875 w 12579570"/>
                <a:gd name="connsiteY0" fmla="*/ 0 h 899558"/>
                <a:gd name="connsiteX1" fmla="*/ 12436695 w 12579570"/>
                <a:gd name="connsiteY1" fmla="*/ 166765 h 899558"/>
                <a:gd name="connsiteX2" fmla="*/ 12579570 w 12579570"/>
                <a:gd name="connsiteY2" fmla="*/ 899558 h 899558"/>
                <a:gd name="connsiteX3" fmla="*/ 0 w 12579570"/>
                <a:gd name="connsiteY3" fmla="*/ 899558 h 899558"/>
                <a:gd name="connsiteX4" fmla="*/ 142875 w 12579570"/>
                <a:gd name="connsiteY4" fmla="*/ 0 h 89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9570" h="899558">
                  <a:moveTo>
                    <a:pt x="142875" y="0"/>
                  </a:moveTo>
                  <a:lnTo>
                    <a:pt x="12436695" y="166765"/>
                  </a:lnTo>
                  <a:lnTo>
                    <a:pt x="12579570" y="899558"/>
                  </a:lnTo>
                  <a:lnTo>
                    <a:pt x="0" y="899558"/>
                  </a:lnTo>
                  <a:lnTo>
                    <a:pt x="142875" y="0"/>
                  </a:lnTo>
                  <a:close/>
                </a:path>
              </a:pathLst>
            </a:custGeom>
            <a:gradFill>
              <a:gsLst>
                <a:gs pos="70000">
                  <a:srgbClr val="AF2A0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00" dirty="0"/>
            </a:p>
          </p:txBody>
        </p:sp>
        <p:grpSp>
          <p:nvGrpSpPr>
            <p:cNvPr id="92" name="Group 14"/>
            <p:cNvGrpSpPr/>
            <p:nvPr/>
          </p:nvGrpSpPr>
          <p:grpSpPr>
            <a:xfrm>
              <a:off x="1417708" y="8327961"/>
              <a:ext cx="7532030" cy="923330"/>
              <a:chOff x="1274833" y="8385111"/>
              <a:chExt cx="7532030" cy="923330"/>
            </a:xfrm>
          </p:grpSpPr>
          <p:sp>
            <p:nvSpPr>
              <p:cNvPr id="93" name="TextBox 25"/>
              <p:cNvSpPr txBox="1">
                <a:spLocks noChangeArrowheads="1"/>
              </p:cNvSpPr>
              <p:nvPr/>
            </p:nvSpPr>
            <p:spPr bwMode="auto">
              <a:xfrm>
                <a:off x="1274833" y="8385111"/>
                <a:ext cx="126014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ko-KR" sz="54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궁서" pitchFamily="18" charset="-127"/>
                    <a:ea typeface="궁서" pitchFamily="18" charset="-127"/>
                  </a:rPr>
                  <a:t>6.</a:t>
                </a:r>
              </a:p>
            </p:txBody>
          </p:sp>
          <p:sp>
            <p:nvSpPr>
              <p:cNvPr id="94" name="TextBox 25"/>
              <p:cNvSpPr txBox="1">
                <a:spLocks noChangeArrowheads="1"/>
              </p:cNvSpPr>
              <p:nvPr/>
            </p:nvSpPr>
            <p:spPr bwMode="auto">
              <a:xfrm>
                <a:off x="1950371" y="8525819"/>
                <a:ext cx="685649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40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+mj-ea"/>
                  </a:rPr>
                  <a:t>Display</a:t>
                </a:r>
              </a:p>
            </p:txBody>
          </p:sp>
        </p:grpSp>
      </p:grpSp>
      <p:sp>
        <p:nvSpPr>
          <p:cNvPr id="97" name="TextBox 96"/>
          <p:cNvSpPr txBox="1"/>
          <p:nvPr/>
        </p:nvSpPr>
        <p:spPr>
          <a:xfrm>
            <a:off x="1349487" y="18550592"/>
            <a:ext cx="11760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Key Concept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마이크로 음성 명령어를 받아 사용자에게 스피커로 응답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Notification, Response, device control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명령어를 서버로 송수신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49486" y="35581790"/>
            <a:ext cx="11999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Key Concept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아마존 클라우드 서비스인 람다서버를 이용하여 어플리케이션 실행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Node JS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를 이용하여 다양한 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API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와 연동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  <a:p>
            <a:pPr marL="900000" lvl="1" indent="-457200">
              <a:buFont typeface="Wingdings" panose="05000000000000000000" pitchFamily="2" charset="2"/>
              <a:buChar char="§"/>
            </a:pP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5463229" y="8090910"/>
            <a:ext cx="11760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Work Though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이용자의 구글 캘린더정보와 날씨정보 연동하는 어플리케이션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329091" y="27894384"/>
            <a:ext cx="117604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Work Though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액티브 </a:t>
            </a:r>
            <a:r>
              <a:rPr lang="ko-KR" altLang="en-US" sz="2800" dirty="0" err="1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리스닝을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 위해 오픈소스 음성인식 서비스인 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‘Jasper’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를 이용하여 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Wakeup module 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을 구현하여 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Alexa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 수행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5800871" y="16284449"/>
            <a:ext cx="11760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Key Concept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사용자 주변 센서정보를 실시간으로 수집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.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6192740" y="27273539"/>
            <a:ext cx="117604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Key Concept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구글 캘린더를 포함한 각종 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API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를 이용한 정보들을 모듈화 하여 원하는 위치에 나열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15910222" y="20260606"/>
            <a:ext cx="11760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Work Though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실시간으로 수집한 센서의 설정 값 초과시 문자메시지 발송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5772643" y="37213335"/>
            <a:ext cx="11760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Conclusion	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현재 상용화 되지 않은 한국 날씨나 뉴스를 제공하는 한국형 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Alexa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 어플리케이션 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사용자의 설정으로 원하는 모듈을 제공하는 나만의 맞춤 개인비서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grpSp>
        <p:nvGrpSpPr>
          <p:cNvPr id="258" name="그룹 257"/>
          <p:cNvGrpSpPr/>
          <p:nvPr/>
        </p:nvGrpSpPr>
        <p:grpSpPr>
          <a:xfrm>
            <a:off x="15914647" y="17751331"/>
            <a:ext cx="11807374" cy="1940564"/>
            <a:chOff x="359811" y="2292230"/>
            <a:chExt cx="11807374" cy="1940564"/>
          </a:xfrm>
        </p:grpSpPr>
        <p:pic>
          <p:nvPicPr>
            <p:cNvPr id="259" name="그림 2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6870" y="3165505"/>
              <a:ext cx="990600" cy="255803"/>
            </a:xfrm>
            <a:prstGeom prst="rect">
              <a:avLst/>
            </a:prstGeom>
          </p:spPr>
        </p:pic>
        <p:pic>
          <p:nvPicPr>
            <p:cNvPr id="260" name="그림 2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811" y="2415030"/>
              <a:ext cx="2315625" cy="1752786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261" name="그림 2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982" y="2477022"/>
              <a:ext cx="1446590" cy="1446590"/>
            </a:xfrm>
            <a:prstGeom prst="rect">
              <a:avLst/>
            </a:prstGeom>
          </p:spPr>
        </p:pic>
        <p:pic>
          <p:nvPicPr>
            <p:cNvPr id="262" name="그림 2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028" y="3155789"/>
              <a:ext cx="990600" cy="255803"/>
            </a:xfrm>
            <a:prstGeom prst="rect">
              <a:avLst/>
            </a:prstGeom>
          </p:spPr>
        </p:pic>
        <p:pic>
          <p:nvPicPr>
            <p:cNvPr id="263" name="그림 2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9629" y="3065176"/>
              <a:ext cx="2488820" cy="469204"/>
            </a:xfrm>
            <a:prstGeom prst="rect">
              <a:avLst/>
            </a:prstGeom>
          </p:spPr>
        </p:pic>
        <p:pic>
          <p:nvPicPr>
            <p:cNvPr id="264" name="그림 26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983" y="2292230"/>
              <a:ext cx="2582202" cy="1940564"/>
            </a:xfrm>
            <a:prstGeom prst="rect">
              <a:avLst/>
            </a:prstGeom>
          </p:spPr>
        </p:pic>
        <p:pic>
          <p:nvPicPr>
            <p:cNvPr id="265" name="그림 2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8448" y="3165505"/>
              <a:ext cx="990600" cy="194014"/>
            </a:xfrm>
            <a:prstGeom prst="rect">
              <a:avLst/>
            </a:prstGeom>
          </p:spPr>
        </p:pic>
      </p:grpSp>
      <p:sp>
        <p:nvSpPr>
          <p:cNvPr id="266" name="TextBox 265"/>
          <p:cNvSpPr txBox="1"/>
          <p:nvPr/>
        </p:nvSpPr>
        <p:spPr>
          <a:xfrm>
            <a:off x="16279226" y="19626917"/>
            <a:ext cx="14996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9B9B9A"/>
                </a:solidFill>
              </a:rPr>
              <a:t>Sensors</a:t>
            </a:r>
            <a:endParaRPr lang="ko-KR" altLang="en-US" sz="2800" b="1" dirty="0">
              <a:solidFill>
                <a:srgbClr val="9B9B9A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52874" y="21938690"/>
            <a:ext cx="10952580" cy="348634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877" y="37301540"/>
            <a:ext cx="12546665" cy="5027843"/>
          </a:xfrm>
          <a:prstGeom prst="rect">
            <a:avLst/>
          </a:prstGeom>
        </p:spPr>
      </p:pic>
      <p:sp>
        <p:nvSpPr>
          <p:cNvPr id="312" name="TextBox 311"/>
          <p:cNvSpPr txBox="1"/>
          <p:nvPr/>
        </p:nvSpPr>
        <p:spPr>
          <a:xfrm>
            <a:off x="6571156" y="38385073"/>
            <a:ext cx="26415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9B9B9A"/>
                </a:solidFill>
              </a:rPr>
              <a:t>Lambda</a:t>
            </a:r>
            <a:endParaRPr lang="ko-KR" altLang="en-US" sz="3600" b="1" dirty="0">
              <a:solidFill>
                <a:srgbClr val="9B9B9A"/>
              </a:solidFill>
            </a:endParaRPr>
          </a:p>
        </p:txBody>
      </p:sp>
      <p:grpSp>
        <p:nvGrpSpPr>
          <p:cNvPr id="327" name="그룹 326"/>
          <p:cNvGrpSpPr/>
          <p:nvPr/>
        </p:nvGrpSpPr>
        <p:grpSpPr>
          <a:xfrm>
            <a:off x="1223340" y="29978669"/>
            <a:ext cx="12255263" cy="4504510"/>
            <a:chOff x="102885" y="2941915"/>
            <a:chExt cx="10933689" cy="1939900"/>
          </a:xfrm>
        </p:grpSpPr>
        <p:sp>
          <p:nvSpPr>
            <p:cNvPr id="328" name="TextBox 327"/>
            <p:cNvSpPr txBox="1"/>
            <p:nvPr/>
          </p:nvSpPr>
          <p:spPr>
            <a:xfrm>
              <a:off x="2535781" y="3950684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bg1"/>
                  </a:solidFill>
                </a:rPr>
                <a:t>나이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2534303" y="4279122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bg1"/>
                  </a:solidFill>
                </a:rPr>
                <a:t>역할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7278576" y="3596349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bg1"/>
                  </a:solidFill>
                </a:rPr>
                <a:t>이름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7278582" y="4272496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bg1"/>
                  </a:solidFill>
                </a:rPr>
                <a:t>역할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7288520" y="4620205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chemeClr val="bg1"/>
                  </a:solidFill>
                </a:rPr>
                <a:t>소감</a:t>
              </a:r>
            </a:p>
          </p:txBody>
        </p:sp>
        <p:pic>
          <p:nvPicPr>
            <p:cNvPr id="333" name="그림 3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3074" y="3069801"/>
              <a:ext cx="1333500" cy="1333500"/>
            </a:xfrm>
            <a:prstGeom prst="rect">
              <a:avLst/>
            </a:prstGeom>
          </p:spPr>
        </p:pic>
        <p:pic>
          <p:nvPicPr>
            <p:cNvPr id="334" name="그림 33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85" y="2941915"/>
              <a:ext cx="2619375" cy="1743075"/>
            </a:xfrm>
            <a:prstGeom prst="rect">
              <a:avLst/>
            </a:prstGeom>
          </p:spPr>
        </p:pic>
        <p:pic>
          <p:nvPicPr>
            <p:cNvPr id="335" name="그림 33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842" y="3455178"/>
              <a:ext cx="3506321" cy="814371"/>
            </a:xfrm>
            <a:prstGeom prst="rect">
              <a:avLst/>
            </a:prstGeom>
          </p:spPr>
        </p:pic>
        <p:sp>
          <p:nvSpPr>
            <p:cNvPr id="338" name="TextBox 337"/>
            <p:cNvSpPr txBox="1"/>
            <p:nvPr/>
          </p:nvSpPr>
          <p:spPr>
            <a:xfrm>
              <a:off x="2990786" y="3316692"/>
              <a:ext cx="1238788" cy="251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>
                      <a:lumMod val="65000"/>
                    </a:schemeClr>
                  </a:solidFill>
                </a:rPr>
                <a:t>Alexa!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7870969" y="3318490"/>
              <a:ext cx="1816735" cy="251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>
                      <a:lumMod val="65000"/>
                    </a:schemeClr>
                  </a:solidFill>
                </a:rPr>
                <a:t>Wake up!</a:t>
              </a:r>
            </a:p>
          </p:txBody>
        </p:sp>
      </p:grpSp>
      <p:grpSp>
        <p:nvGrpSpPr>
          <p:cNvPr id="340" name="Group 15"/>
          <p:cNvGrpSpPr/>
          <p:nvPr/>
        </p:nvGrpSpPr>
        <p:grpSpPr>
          <a:xfrm>
            <a:off x="15348771" y="35931868"/>
            <a:ext cx="12579570" cy="1224560"/>
            <a:chOff x="997572" y="8026731"/>
            <a:chExt cx="12579570" cy="1224560"/>
          </a:xfrm>
        </p:grpSpPr>
        <p:sp>
          <p:nvSpPr>
            <p:cNvPr id="341" name="Rectangle 125"/>
            <p:cNvSpPr/>
            <p:nvPr/>
          </p:nvSpPr>
          <p:spPr>
            <a:xfrm>
              <a:off x="997572" y="8026731"/>
              <a:ext cx="12579570" cy="1075988"/>
            </a:xfrm>
            <a:custGeom>
              <a:avLst/>
              <a:gdLst>
                <a:gd name="connsiteX0" fmla="*/ 0 w 12579570"/>
                <a:gd name="connsiteY0" fmla="*/ 0 h 875668"/>
                <a:gd name="connsiteX1" fmla="*/ 12579570 w 12579570"/>
                <a:gd name="connsiteY1" fmla="*/ 0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0 w 12579570"/>
                <a:gd name="connsiteY0" fmla="*/ 0 h 875668"/>
                <a:gd name="connsiteX1" fmla="*/ 12436695 w 12579570"/>
                <a:gd name="connsiteY1" fmla="*/ 142875 h 875668"/>
                <a:gd name="connsiteX2" fmla="*/ 12579570 w 12579570"/>
                <a:gd name="connsiteY2" fmla="*/ 875668 h 875668"/>
                <a:gd name="connsiteX3" fmla="*/ 0 w 12579570"/>
                <a:gd name="connsiteY3" fmla="*/ 875668 h 875668"/>
                <a:gd name="connsiteX4" fmla="*/ 0 w 12579570"/>
                <a:gd name="connsiteY4" fmla="*/ 0 h 875668"/>
                <a:gd name="connsiteX0" fmla="*/ 142875 w 12579570"/>
                <a:gd name="connsiteY0" fmla="*/ 0 h 899558"/>
                <a:gd name="connsiteX1" fmla="*/ 12436695 w 12579570"/>
                <a:gd name="connsiteY1" fmla="*/ 166765 h 899558"/>
                <a:gd name="connsiteX2" fmla="*/ 12579570 w 12579570"/>
                <a:gd name="connsiteY2" fmla="*/ 899558 h 899558"/>
                <a:gd name="connsiteX3" fmla="*/ 0 w 12579570"/>
                <a:gd name="connsiteY3" fmla="*/ 899558 h 899558"/>
                <a:gd name="connsiteX4" fmla="*/ 142875 w 12579570"/>
                <a:gd name="connsiteY4" fmla="*/ 0 h 89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9570" h="899558">
                  <a:moveTo>
                    <a:pt x="142875" y="0"/>
                  </a:moveTo>
                  <a:lnTo>
                    <a:pt x="12436695" y="166765"/>
                  </a:lnTo>
                  <a:lnTo>
                    <a:pt x="12579570" y="899558"/>
                  </a:lnTo>
                  <a:lnTo>
                    <a:pt x="0" y="899558"/>
                  </a:lnTo>
                  <a:lnTo>
                    <a:pt x="142875" y="0"/>
                  </a:lnTo>
                  <a:close/>
                </a:path>
              </a:pathLst>
            </a:custGeom>
            <a:gradFill>
              <a:gsLst>
                <a:gs pos="70000">
                  <a:srgbClr val="AF2A0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00" dirty="0"/>
            </a:p>
          </p:txBody>
        </p:sp>
        <p:grpSp>
          <p:nvGrpSpPr>
            <p:cNvPr id="342" name="Group 14"/>
            <p:cNvGrpSpPr/>
            <p:nvPr/>
          </p:nvGrpSpPr>
          <p:grpSpPr>
            <a:xfrm>
              <a:off x="1417708" y="8327961"/>
              <a:ext cx="7532030" cy="923330"/>
              <a:chOff x="1274833" y="8385111"/>
              <a:chExt cx="7532030" cy="923330"/>
            </a:xfrm>
          </p:grpSpPr>
          <p:sp>
            <p:nvSpPr>
              <p:cNvPr id="343" name="TextBox 25"/>
              <p:cNvSpPr txBox="1">
                <a:spLocks noChangeArrowheads="1"/>
              </p:cNvSpPr>
              <p:nvPr/>
            </p:nvSpPr>
            <p:spPr bwMode="auto">
              <a:xfrm>
                <a:off x="1274833" y="8385111"/>
                <a:ext cx="126014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ko-KR" sz="54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궁서" pitchFamily="18" charset="-127"/>
                    <a:ea typeface="궁서" pitchFamily="18" charset="-127"/>
                  </a:rPr>
                  <a:t>7.</a:t>
                </a:r>
              </a:p>
            </p:txBody>
          </p:sp>
          <p:sp>
            <p:nvSpPr>
              <p:cNvPr id="344" name="TextBox 25"/>
              <p:cNvSpPr txBox="1">
                <a:spLocks noChangeArrowheads="1"/>
              </p:cNvSpPr>
              <p:nvPr/>
            </p:nvSpPr>
            <p:spPr bwMode="auto">
              <a:xfrm>
                <a:off x="1950371" y="8525819"/>
                <a:ext cx="685649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4000" dirty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+mj-ea"/>
                  </a:rPr>
                  <a:t>Conclusion</a:t>
                </a:r>
              </a:p>
            </p:txBody>
          </p:sp>
        </p:grpSp>
      </p:grpSp>
      <p:grpSp>
        <p:nvGrpSpPr>
          <p:cNvPr id="345" name="그룹 344"/>
          <p:cNvGrpSpPr/>
          <p:nvPr/>
        </p:nvGrpSpPr>
        <p:grpSpPr>
          <a:xfrm>
            <a:off x="15702562" y="9482065"/>
            <a:ext cx="11858787" cy="4703811"/>
            <a:chOff x="-85357" y="1082374"/>
            <a:chExt cx="9725227" cy="3840492"/>
          </a:xfrm>
        </p:grpSpPr>
        <p:pic>
          <p:nvPicPr>
            <p:cNvPr id="346" name="Picture 2" descr="http://cfile7.uf.tistory.com/image/21262F5052CBE495019DB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160" y="1716453"/>
              <a:ext cx="4555710" cy="242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그림 34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528" y="2688772"/>
              <a:ext cx="1101015" cy="1101015"/>
            </a:xfrm>
            <a:prstGeom prst="rect">
              <a:avLst/>
            </a:prstGeom>
          </p:spPr>
        </p:pic>
        <p:sp>
          <p:nvSpPr>
            <p:cNvPr id="348" name="TextBox 347"/>
            <p:cNvSpPr txBox="1"/>
            <p:nvPr/>
          </p:nvSpPr>
          <p:spPr>
            <a:xfrm>
              <a:off x="238399" y="1082374"/>
              <a:ext cx="43955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rgbClr val="C00000"/>
                  </a:solidFill>
                </a:rPr>
                <a:t>“ALEXA, add meeting May seventeen”</a:t>
              </a:r>
              <a:endParaRPr lang="ko-KR" alt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-85357" y="4399646"/>
              <a:ext cx="5043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rgbClr val="C00000"/>
                  </a:solidFill>
                </a:rPr>
                <a:t>“okay, check your Calendar”</a:t>
              </a:r>
              <a:endParaRPr lang="ko-KR" altLang="en-US" sz="2800" b="1" dirty="0">
                <a:solidFill>
                  <a:srgbClr val="C00000"/>
                </a:solidFill>
              </a:endParaRPr>
            </a:p>
          </p:txBody>
        </p:sp>
        <p:pic>
          <p:nvPicPr>
            <p:cNvPr id="350" name="그림 3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642767" y="2108856"/>
              <a:ext cx="612536" cy="288320"/>
            </a:xfrm>
            <a:prstGeom prst="rect">
              <a:avLst/>
            </a:prstGeom>
          </p:spPr>
        </p:pic>
        <p:pic>
          <p:nvPicPr>
            <p:cNvPr id="351" name="그림 3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642767" y="4026719"/>
              <a:ext cx="612536" cy="288320"/>
            </a:xfrm>
            <a:prstGeom prst="rect">
              <a:avLst/>
            </a:prstGeom>
          </p:spPr>
        </p:pic>
        <p:pic>
          <p:nvPicPr>
            <p:cNvPr id="352" name="그림 3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03854">
              <a:off x="4194454" y="4120868"/>
              <a:ext cx="612536" cy="288320"/>
            </a:xfrm>
            <a:prstGeom prst="rect">
              <a:avLst/>
            </a:prstGeom>
          </p:spPr>
        </p:pic>
      </p:grpSp>
      <p:pic>
        <p:nvPicPr>
          <p:cNvPr id="361" name="그림 3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457" y="31607012"/>
            <a:ext cx="1198694" cy="564224"/>
          </a:xfrm>
          <a:prstGeom prst="rect">
            <a:avLst/>
          </a:prstGeom>
        </p:spPr>
      </p:pic>
      <p:pic>
        <p:nvPicPr>
          <p:cNvPr id="362" name="그림 3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705" y="31692089"/>
            <a:ext cx="1198694" cy="564224"/>
          </a:xfrm>
          <a:prstGeom prst="rect">
            <a:avLst/>
          </a:prstGeom>
        </p:spPr>
      </p:pic>
      <p:sp>
        <p:nvSpPr>
          <p:cNvPr id="363" name="TextBox 362"/>
          <p:cNvSpPr txBox="1"/>
          <p:nvPr/>
        </p:nvSpPr>
        <p:spPr>
          <a:xfrm>
            <a:off x="19345694" y="19304040"/>
            <a:ext cx="155831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9B9B9A"/>
                </a:solidFill>
              </a:rPr>
              <a:t>Arduino</a:t>
            </a:r>
            <a:endParaRPr lang="ko-KR" altLang="en-US" sz="2800" b="1" dirty="0">
              <a:solidFill>
                <a:srgbClr val="9B9B9A"/>
              </a:solidFill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25511846" y="19382713"/>
            <a:ext cx="15520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9B9B9A"/>
                </a:solidFill>
              </a:rPr>
              <a:t> Display</a:t>
            </a:r>
            <a:endParaRPr lang="ko-KR" altLang="en-US" sz="2800" b="1" dirty="0">
              <a:solidFill>
                <a:srgbClr val="9B9B9A"/>
              </a:solidFill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15910221" y="29109682"/>
            <a:ext cx="118117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Work Though</a:t>
            </a:r>
          </a:p>
          <a:p>
            <a:pPr marL="900000" lvl="1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Arduino 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센서 측정값과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, 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구글 캘린더 와 뉴스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, 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날씨 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API 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로 </a:t>
            </a:r>
            <a:r>
              <a:rPr lang="ko-KR" altLang="en-US" sz="2800" dirty="0" err="1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모듈화한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 </a:t>
            </a:r>
            <a:r>
              <a:rPr lang="en-US" altLang="ko-KR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Raspberry Pi</a:t>
            </a:r>
            <a:r>
              <a:rPr lang="ko-KR" altLang="en-US" sz="2800" dirty="0">
                <a:ln>
                  <a:solidFill>
                    <a:srgbClr val="AF2A01"/>
                  </a:solidFill>
                </a:ln>
                <a:solidFill>
                  <a:srgbClr val="AF2A01"/>
                </a:solidFill>
              </a:rPr>
              <a:t> 디스플레이</a:t>
            </a:r>
            <a:endParaRPr lang="en-US" altLang="ko-KR" sz="2800" dirty="0">
              <a:ln>
                <a:solidFill>
                  <a:srgbClr val="AF2A01"/>
                </a:solidFill>
              </a:ln>
              <a:solidFill>
                <a:srgbClr val="AF2A01"/>
              </a:solidFill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61975" y="30949640"/>
            <a:ext cx="10543479" cy="48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211</Words>
  <Application>Microsoft Office PowerPoint</Application>
  <PresentationFormat>사용자 지정</PresentationFormat>
  <Paragraphs>64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궁서</vt:lpstr>
      <vt:lpstr>넥슨 풋볼고딕 B</vt:lpstr>
      <vt:lpstr>넥슨 풋볼고딕 L</vt:lpstr>
      <vt:lpstr>맑은 고딕</vt:lpstr>
      <vt:lpstr>Arial</vt:lpstr>
      <vt:lpstr>Wingdings</vt:lpstr>
      <vt:lpstr>Office Theme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SeongJu Kwon</cp:lastModifiedBy>
  <cp:revision>137</cp:revision>
  <cp:lastPrinted>2016-04-15T04:51:55Z</cp:lastPrinted>
  <dcterms:created xsi:type="dcterms:W3CDTF">2014-05-10T20:23:46Z</dcterms:created>
  <dcterms:modified xsi:type="dcterms:W3CDTF">2016-06-14T22:06:30Z</dcterms:modified>
</cp:coreProperties>
</file>