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6"/>
  </p:notesMasterIdLst>
  <p:sldIdLst>
    <p:sldId id="257" r:id="rId2"/>
    <p:sldId id="260" r:id="rId3"/>
    <p:sldId id="259" r:id="rId4"/>
    <p:sldId id="256" r:id="rId5"/>
  </p:sldIdLst>
  <p:sldSz cx="9144000" cy="6858000" type="screen4x3"/>
  <p:notesSz cx="6858000" cy="9144000"/>
  <p:embeddedFontLst>
    <p:embeddedFont>
      <p:font typeface="맑은 고딕" pitchFamily="50" charset="-127"/>
      <p:regular r:id="rId7"/>
      <p:bold r:id="rId8"/>
    </p:embeddedFon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83"/>
    <p:restoredTop sz="80172" autoAdjust="0"/>
  </p:normalViewPr>
  <p:slideViewPr>
    <p:cSldViewPr>
      <p:cViewPr varScale="1">
        <p:scale>
          <a:sx n="42" d="100"/>
          <a:sy n="42" d="100"/>
        </p:scale>
        <p:origin x="-616" y="-80"/>
      </p:cViewPr>
      <p:guideLst>
        <p:guide orient="horz" pos="2156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6A071-8531-4D0D-9689-41FC6C408653}" type="datetimeFigureOut">
              <a:rPr lang="ko-KR" altLang="en-US" smtClean="0"/>
              <a:pPr/>
              <a:t>2016-03-15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E2DDA-D9C0-4C55-A08F-B69833D1BA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50840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IOT </a:t>
            </a:r>
            <a:r>
              <a:rPr lang="ko-KR" altLang="en-US" dirty="0" smtClean="0"/>
              <a:t>의 사물인터넷이란 뜻에서 창안하여</a:t>
            </a:r>
            <a:r>
              <a:rPr lang="ko-KR" altLang="en-US" baseline="0" dirty="0" smtClean="0"/>
              <a:t> </a:t>
            </a:r>
            <a:r>
              <a:rPr lang="ko-KR" altLang="en-US" dirty="0" smtClean="0"/>
              <a:t>사물</a:t>
            </a:r>
            <a:r>
              <a:rPr lang="en-US" altLang="ko-KR" dirty="0" smtClean="0"/>
              <a:t>+</a:t>
            </a:r>
            <a:r>
              <a:rPr lang="ko-KR" altLang="en-US" dirty="0" smtClean="0"/>
              <a:t>놀이 의 합성어로 사물을 가지고 세상을 편하고 즐겁게 하잔 뜻에서 이렇게 정하게 되었습니다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E2DDA-D9C0-4C55-A08F-B69833D1BAA5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901115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IOT </a:t>
            </a:r>
            <a:r>
              <a:rPr lang="ko-KR" altLang="en-US" dirty="0" smtClean="0"/>
              <a:t>의 사물인터넷이란 뜻에서 창안하여</a:t>
            </a:r>
            <a:r>
              <a:rPr lang="ko-KR" altLang="en-US" baseline="0" dirty="0" smtClean="0"/>
              <a:t> </a:t>
            </a:r>
            <a:r>
              <a:rPr lang="ko-KR" altLang="en-US" dirty="0" smtClean="0"/>
              <a:t>사물</a:t>
            </a:r>
            <a:r>
              <a:rPr lang="en-US" altLang="ko-KR" dirty="0" smtClean="0"/>
              <a:t>+</a:t>
            </a:r>
            <a:r>
              <a:rPr lang="ko-KR" altLang="en-US" dirty="0" smtClean="0"/>
              <a:t>놀이 의 합성어로 사물을 가지고 세상을 편하고 즐겁게 하잔 뜻에서 이렇게 정하게 되었습니다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E2DDA-D9C0-4C55-A08F-B69833D1BAA5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901115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E2DDA-D9C0-4C55-A08F-B69833D1BAA5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59064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E2DDA-D9C0-4C55-A08F-B69833D1BAA5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495856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72A28-6E37-47CE-99F3-5D79F25CC39C}" type="datetimeFigureOut">
              <a:rPr lang="en-AU"/>
              <a:pPr>
                <a:defRPr/>
              </a:pPr>
              <a:t>15/03/2016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22FFE-DB63-40EA-9FEE-44EB1B5B8D8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3E465-A95D-4597-BBF9-26C754D96299}" type="datetimeFigureOut">
              <a:rPr lang="en-AU"/>
              <a:pPr>
                <a:defRPr/>
              </a:pPr>
              <a:t>15/03/2016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779D-A852-4C26-A0A1-5A3CB14F59E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03BD2-B302-4065-8E99-2355CEE672DB}" type="datetimeFigureOut">
              <a:rPr lang="en-AU"/>
              <a:pPr>
                <a:defRPr/>
              </a:pPr>
              <a:t>15/03/2016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0572-E297-4EBD-8255-898ED9D02C3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98839-D685-4C73-B910-02BFDA2B749B}" type="datetimeFigureOut">
              <a:rPr lang="en-AU"/>
              <a:pPr>
                <a:defRPr/>
              </a:pPr>
              <a:t>15/03/2016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0D9A4-4E52-4AD1-8EB0-900F6A90443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AF60F-EB10-457D-92B9-86DC9D79DCD7}" type="datetimeFigureOut">
              <a:rPr lang="en-AU"/>
              <a:pPr>
                <a:defRPr/>
              </a:pPr>
              <a:t>15/03/2016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A5679-EA2C-46D6-B854-408EE1EA380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BE288-3AA6-4EA2-A97C-C0F2E9166CED}" type="datetimeFigureOut">
              <a:rPr lang="en-AU"/>
              <a:pPr>
                <a:defRPr/>
              </a:pPr>
              <a:t>15/03/2016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55B0D-09C6-459E-B8A3-607027447B8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3E126-A795-4B39-92C1-A890E8F0A63A}" type="datetimeFigureOut">
              <a:rPr lang="en-AU"/>
              <a:pPr>
                <a:defRPr/>
              </a:pPr>
              <a:t>15/03/2016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D323D-0B25-479C-8BF4-EDBB52B1E85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74AFA-2ED2-41BB-AB23-C492E8D3F56A}" type="datetimeFigureOut">
              <a:rPr lang="en-AU"/>
              <a:pPr>
                <a:defRPr/>
              </a:pPr>
              <a:t>15/03/2016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1606E-9F33-4538-9D7A-C71704F4E7A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74AA1-C955-4B09-854E-3E4A6094309B}" type="datetimeFigureOut">
              <a:rPr lang="en-AU"/>
              <a:pPr>
                <a:defRPr/>
              </a:pPr>
              <a:t>15/03/2016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BD877-F750-48E0-B45A-8BA024CAC84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45C4F-B111-4FA9-A6D6-9A3BB3272E45}" type="datetimeFigureOut">
              <a:rPr lang="en-AU"/>
              <a:pPr>
                <a:defRPr/>
              </a:pPr>
              <a:t>15/03/2016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0060D-2F21-47EB-BC31-98104C39A17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31E00-63A6-41AF-880F-91E4C617D98D}" type="datetimeFigureOut">
              <a:rPr lang="en-AU"/>
              <a:pPr>
                <a:defRPr/>
              </a:pPr>
              <a:t>15/03/2016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C7D24-C3F6-4886-8F39-AFA0FA23280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776A25-9BB3-4F0F-AC34-3943AB32122F}" type="datetimeFigureOut">
              <a:rPr lang="en-AU"/>
              <a:pPr>
                <a:defRPr/>
              </a:pPr>
              <a:t>15/03/2016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AB79E4-85D4-4C2B-995D-78D62893DB1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news.naver.com/main/read.nhn?mode=LPOD&amp;mid=tvh&amp;oid=057&amp;aid=0000927560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G:\photos\pai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9415" y="4977982"/>
            <a:ext cx="1826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CarTalk</a:t>
            </a:r>
            <a:r>
              <a:rPr lang="ko-KR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476" y="2652355"/>
            <a:ext cx="29209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팀원 소개 </a:t>
            </a:r>
            <a:endParaRPr lang="en-US" altLang="ko-KR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조장 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: 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홍의창 </a:t>
            </a:r>
            <a:endParaRPr lang="en-US" altLang="ko-K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조원 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: 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맹문규 허유정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295" y="528697"/>
            <a:ext cx="724429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팀  명 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“</a:t>
            </a:r>
            <a:r>
              <a:rPr lang="ko-KR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사물놀이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” </a:t>
            </a:r>
            <a:endParaRPr lang="en-US" altLang="ko-KR" sz="3600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의미 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: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사물을 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가지고 세상을 편하고 즐겁게 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하자는 뜻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endParaRPr lang="en-US" altLang="ko-KR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pic>
        <p:nvPicPr>
          <p:cNvPr id="14" name="Picture 16" descr="C:\Users\허상수\Downloads\technology (5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16" y="692696"/>
            <a:ext cx="360399" cy="360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C:\Users\허상수\Downloads\technology (5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77" y="2799787"/>
            <a:ext cx="360399" cy="360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C:\Users\허상수\Downloads\technology (5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16" y="5120947"/>
            <a:ext cx="360399" cy="360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607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G:\photos\pai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0294" y="528697"/>
            <a:ext cx="78121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동영상 시청</a:t>
            </a:r>
            <a:endParaRPr lang="en-US" altLang="ko-KR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endParaRPr lang="en-US" altLang="ko-KR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  <a:hlinkClick r:id="rId4"/>
              </a:rPr>
              <a:t>http://news.naver.com/main/read.nhn?mode=LPOD&amp;mid=tvh&amp;oid=057&amp;aid=0000927560</a:t>
            </a:r>
            <a:endParaRPr lang="en-US" altLang="ko-KR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endParaRPr lang="en-US" altLang="ko-KR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endParaRPr lang="en-US" altLang="ko-KR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pic>
        <p:nvPicPr>
          <p:cNvPr id="14" name="Picture 16" descr="C:\Users\허상수\Downloads\technology (5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16" y="692696"/>
            <a:ext cx="360399" cy="360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607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G:\photos\pai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0871" y="376260"/>
            <a:ext cx="206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서비스 사용자</a:t>
            </a:r>
            <a:endParaRPr lang="en-US" altLang="ko-KR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8548" y="2911657"/>
            <a:ext cx="1766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서비스 기능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8296" y="376260"/>
            <a:ext cx="147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시나리오 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8679" y="4682762"/>
            <a:ext cx="147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구성요소 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8937" y="2921307"/>
            <a:ext cx="2162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서비스 구성도 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0632" y="5238746"/>
            <a:ext cx="856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마이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크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60332" y="4356422"/>
            <a:ext cx="1074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LED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76156" y="4401108"/>
            <a:ext cx="1074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아두이노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pic>
        <p:nvPicPr>
          <p:cNvPr id="15" name="Picture 9" descr="C:\Users\허상수\Downloads\circ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55" y="5751037"/>
            <a:ext cx="649559" cy="6495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012455" y="6400596"/>
            <a:ext cx="1074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사용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자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 flipH="1">
            <a:off x="5393257" y="4113076"/>
            <a:ext cx="510891" cy="532586"/>
          </a:xfrm>
          <a:prstGeom prst="line">
            <a:avLst/>
          </a:prstGeom>
          <a:ln w="3175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 flipH="1" flipV="1">
            <a:off x="6737236" y="3982799"/>
            <a:ext cx="579057" cy="1571"/>
          </a:xfrm>
          <a:prstGeom prst="line">
            <a:avLst/>
          </a:prstGeom>
          <a:ln w="3175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 flipH="1" flipV="1">
            <a:off x="5393258" y="5421298"/>
            <a:ext cx="510890" cy="516019"/>
          </a:xfrm>
          <a:prstGeom prst="line">
            <a:avLst/>
          </a:prstGeom>
          <a:ln w="3175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41569" y="5329336"/>
            <a:ext cx="2000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LED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판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,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마이크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회로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7214" y="1150481"/>
            <a:ext cx="1354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모든 운전자 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7214" y="3429000"/>
            <a:ext cx="2276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음성인식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화면표시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차량속도인지시스템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pic>
        <p:nvPicPr>
          <p:cNvPr id="2064" name="Picture 16" descr="C:\Users\허상수\Downloads\technology (5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30" y="426892"/>
            <a:ext cx="360399" cy="360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6" descr="C:\Users\허상수\Downloads\technology (5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76" y="4768686"/>
            <a:ext cx="360399" cy="360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6" descr="C:\Users\허상수\Downloads\technology (5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9" y="2992256"/>
            <a:ext cx="360399" cy="360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6" descr="C:\Users\허상수\Downloads\technology (5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235" y="2961108"/>
            <a:ext cx="360399" cy="360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6" descr="C:\Users\허상수\Downloads\technology (5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586" y="452536"/>
            <a:ext cx="360399" cy="360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맹문규\Desktop\transpor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0212" y="836712"/>
            <a:ext cx="985119" cy="985118"/>
          </a:xfrm>
          <a:prstGeom prst="rect">
            <a:avLst/>
          </a:prstGeom>
          <a:noFill/>
        </p:spPr>
      </p:pic>
      <p:pic>
        <p:nvPicPr>
          <p:cNvPr id="32" name="Picture 2" descr="C:\Users\맹문규\Desktop\transpor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844824"/>
            <a:ext cx="985119" cy="985118"/>
          </a:xfrm>
          <a:prstGeom prst="rect">
            <a:avLst/>
          </a:prstGeom>
          <a:noFill/>
        </p:spPr>
      </p:pic>
      <p:pic>
        <p:nvPicPr>
          <p:cNvPr id="2" name="Picture 2" descr="C:\Users\맹문규\Desktop\interfac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1448780"/>
            <a:ext cx="490265" cy="490265"/>
          </a:xfrm>
          <a:prstGeom prst="rect">
            <a:avLst/>
          </a:prstGeom>
          <a:noFill/>
        </p:spPr>
      </p:pic>
      <p:pic>
        <p:nvPicPr>
          <p:cNvPr id="1027" name="Picture 3" descr="C:\Users\맹문규\Desktop\exclamati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0252" y="440668"/>
            <a:ext cx="469900" cy="469900"/>
          </a:xfrm>
          <a:prstGeom prst="rect">
            <a:avLst/>
          </a:prstGeom>
          <a:noFill/>
        </p:spPr>
      </p:pic>
      <p:pic>
        <p:nvPicPr>
          <p:cNvPr id="1030" name="Picture 6" descr="C:\Users\맹문규\Desktop\bulb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4328" y="3681028"/>
            <a:ext cx="477838" cy="477837"/>
          </a:xfrm>
          <a:prstGeom prst="rect">
            <a:avLst/>
          </a:prstGeom>
          <a:noFill/>
        </p:spPr>
      </p:pic>
      <p:pic>
        <p:nvPicPr>
          <p:cNvPr id="1031" name="Picture 7" descr="C:\Users\맹문규\Desktop\music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80012" y="4581128"/>
            <a:ext cx="599220" cy="599220"/>
          </a:xfrm>
          <a:prstGeom prst="rect">
            <a:avLst/>
          </a:prstGeom>
          <a:noFill/>
        </p:spPr>
      </p:pic>
      <p:pic>
        <p:nvPicPr>
          <p:cNvPr id="1032" name="Picture 8" descr="C:\Users\맹문규\Desktop\line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0152" y="3609020"/>
            <a:ext cx="689819" cy="689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0159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 descr="G:\photos\pai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29454158"/>
              </p:ext>
            </p:extLst>
          </p:nvPr>
        </p:nvGraphicFramePr>
        <p:xfrm>
          <a:off x="151066" y="430102"/>
          <a:ext cx="8844534" cy="635071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70507"/>
                <a:gridCol w="1767840"/>
                <a:gridCol w="883920"/>
                <a:gridCol w="886587"/>
                <a:gridCol w="1767840"/>
                <a:gridCol w="1767840"/>
              </a:tblGrid>
              <a:tr h="2476500">
                <a:tc rowSpan="2">
                  <a:txBody>
                    <a:bodyPr/>
                    <a:lstStyle/>
                    <a:p>
                      <a:pPr marL="171450" lvl="0" indent="-171450">
                        <a:buFont typeface="Wingdings" pitchFamily="2" charset="2"/>
                        <a:buChar char="§"/>
                        <a:defRPr lang="ko-KR" altLang="en-US"/>
                      </a:pPr>
                      <a:r>
                        <a:rPr lang="en-A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          </a:t>
                      </a:r>
                    </a:p>
                    <a:p>
                      <a:pPr marL="171450" lvl="0" indent="-171450">
                        <a:buFont typeface="Wingdings" pitchFamily="2" charset="2"/>
                        <a:buChar char="§"/>
                        <a:defRPr lang="ko-KR" altLang="en-US"/>
                      </a:pPr>
                      <a:endParaRPr lang="en-A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lvl="0" indent="-171450">
                        <a:buFont typeface="Wingdings" pitchFamily="2" charset="2"/>
                        <a:buChar char="§"/>
                        <a:defRPr lang="ko-KR" altLang="en-US"/>
                      </a:pPr>
                      <a:endParaRPr lang="en-A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ko-KR" alt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배터리 부품업체</a:t>
                      </a:r>
                      <a:endParaRPr lang="en-US" altLang="ko-KR" sz="12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endParaRPr lang="en-US" altLang="ko-KR" sz="12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ko-KR" alt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디자인업체</a:t>
                      </a:r>
                      <a:endParaRPr lang="en-US" altLang="ko-KR" sz="12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endParaRPr lang="en-US" altLang="ko-KR" sz="12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ko-KR" alt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자동차</a:t>
                      </a:r>
                      <a:r>
                        <a:rPr lang="ko-KR" altLang="en-US" sz="12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 </a:t>
                      </a:r>
                      <a:r>
                        <a:rPr lang="ko-KR" altLang="en-US" sz="12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업체</a:t>
                      </a:r>
                      <a:endParaRPr lang="en-US" altLang="ko-KR" sz="1200" b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endParaRPr lang="en-US" altLang="ko-KR" sz="1200" b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en-US" altLang="ko-KR" sz="12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LED </a:t>
                      </a:r>
                      <a:r>
                        <a:rPr lang="ko-KR" altLang="en-US" sz="12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업체 </a:t>
                      </a:r>
                      <a:endParaRPr lang="en-US" altLang="ko-KR" sz="12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</a:lnL>
                    <a:lnR w="28575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</a:lnR>
                    <a:lnT w="28575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</a:lnT>
                    <a:lnB w="28575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Wingdings" pitchFamily="2" charset="2"/>
                        <a:buChar char="§"/>
                        <a:defRPr lang="ko-KR" altLang="en-US"/>
                      </a:pPr>
                      <a:r>
                        <a:rPr lang="en-A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        </a:t>
                      </a:r>
                    </a:p>
                    <a:p>
                      <a:pPr marL="171450" lvl="0" indent="-171450">
                        <a:buFont typeface="Wingdings" pitchFamily="2" charset="2"/>
                        <a:buChar char="§"/>
                        <a:defRPr lang="ko-KR" altLang="en-US"/>
                      </a:pPr>
                      <a:endParaRPr lang="en-A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lvl="0" indent="-171450">
                        <a:buFont typeface="Wingdings" pitchFamily="2" charset="2"/>
                        <a:buChar char="§"/>
                        <a:defRPr lang="ko-KR" altLang="en-US"/>
                      </a:pPr>
                      <a:endParaRPr lang="en-A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lvl="0" indent="-171450">
                        <a:buFont typeface="Wingdings" pitchFamily="2" charset="2"/>
                        <a:buChar char="§"/>
                        <a:defRPr lang="ko-KR" altLang="en-US"/>
                      </a:pPr>
                      <a:r>
                        <a:rPr lang="ko-KR" alt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디자인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UI</a:t>
                      </a:r>
                    </a:p>
                    <a:p>
                      <a:pPr marL="171450" lvl="0" indent="-171450">
                        <a:buFont typeface="Wingdings" pitchFamily="2" charset="2"/>
                        <a:buChar char="§"/>
                        <a:defRPr lang="ko-KR" altLang="en-US"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lvl="0" indent="-171450">
                        <a:buFont typeface="Wingdings" pitchFamily="2" charset="2"/>
                        <a:buChar char="§"/>
                        <a:defRPr lang="ko-KR" altLang="en-US"/>
                      </a:pPr>
                      <a:r>
                        <a:rPr lang="ko-KR" alt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음성 </a:t>
                      </a:r>
                      <a:r>
                        <a:rPr lang="ko-KR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인식 프로그램</a:t>
                      </a:r>
                    </a:p>
                    <a:p>
                      <a:pPr marL="171450" lvl="0" indent="-171450">
                        <a:buFont typeface="Wingdings" pitchFamily="2" charset="2"/>
                        <a:buChar char="§"/>
                        <a:defRPr lang="ko-KR" altLang="en-US"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lvl="0" indent="-171450">
                        <a:buFont typeface="Wingdings" pitchFamily="2" charset="2"/>
                        <a:buChar char="§"/>
                        <a:defRPr lang="ko-KR" altLang="en-US"/>
                      </a:pPr>
                      <a:r>
                        <a:rPr lang="ko-KR" alt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개발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lvl="0" indent="-171450">
                        <a:buFont typeface="Wingdings" pitchFamily="2" charset="2"/>
                        <a:buChar char="§"/>
                        <a:defRPr lang="ko-KR" altLang="en-US"/>
                      </a:pPr>
                      <a:endParaRPr lang="en-US" altLang="ko-KR" sz="12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lvl="0" indent="-171450">
                        <a:buFont typeface="Wingdings" pitchFamily="2" charset="2"/>
                        <a:buChar char="§"/>
                        <a:defRPr lang="ko-KR" altLang="en-US"/>
                      </a:pPr>
                      <a:r>
                        <a:rPr lang="ko-KR" alt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마케팅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</a:lnL>
                    <a:lnR w="28575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</a:lnR>
                    <a:lnT w="28575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</a:lnT>
                    <a:lnB w="28575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171450" lvl="0" indent="-171450" algn="l" defTabSz="91440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Wingdings" pitchFamily="2" charset="2"/>
                        <a:buChar char="§"/>
                        <a:defRPr lang="ko-KR"/>
                      </a:pPr>
                      <a:r>
                        <a:rPr lang="en-A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          </a:t>
                      </a:r>
                    </a:p>
                    <a:p>
                      <a:pPr marL="171450" indent="-171450" algn="l" defTabSz="91440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Wingdings" pitchFamily="2" charset="2"/>
                        <a:buChar char="§"/>
                        <a:defRPr lang="ko-KR"/>
                      </a:pPr>
                      <a:endParaRPr lang="en-AU" sz="1200" b="0" i="0" kern="1200" spc="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uLnTx/>
                        <a:uFillTx/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kumimoji="0" lang="en-US" altLang="ko-KR" sz="1200" b="0" i="0" u="none" strike="noStrike" kern="1200" cap="none" spc="5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배달의민족 도현" pitchFamily="50" charset="-127"/>
                        <a:ea typeface="배달의민족 도현" pitchFamily="50" charset="-127"/>
                        <a:cs typeface="+mn-cs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배달의민족 도현" pitchFamily="50" charset="-127"/>
                          <a:ea typeface="배달의민족 도현" pitchFamily="50" charset="-127"/>
                          <a:cs typeface="+mn-cs"/>
                        </a:rPr>
                        <a:t>교통 환경 개선</a:t>
                      </a:r>
                      <a:endParaRPr kumimoji="0" lang="en-US" altLang="ko-K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배달의민족 도현" pitchFamily="50" charset="-127"/>
                        <a:ea typeface="배달의민족 도현" pitchFamily="50" charset="-127"/>
                        <a:cs typeface="+mn-cs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kumimoji="0" lang="en-US" altLang="ko-K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배달의민족 도현" pitchFamily="50" charset="-127"/>
                        <a:ea typeface="배달의민족 도현" pitchFamily="50" charset="-127"/>
                        <a:cs typeface="+mn-cs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배달의민족 도현" pitchFamily="50" charset="-127"/>
                          <a:ea typeface="배달의민족 도현" pitchFamily="50" charset="-127"/>
                          <a:cs typeface="+mn-cs"/>
                        </a:rPr>
                        <a:t>운전자 간 소통</a:t>
                      </a:r>
                      <a:endParaRPr kumimoji="0" lang="en-US" altLang="ko-K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배달의민족 도현" pitchFamily="50" charset="-127"/>
                        <a:ea typeface="배달의민족 도현" pitchFamily="50" charset="-127"/>
                        <a:cs typeface="+mn-cs"/>
                      </a:endParaRPr>
                    </a:p>
                    <a:p>
                      <a:pPr marL="171450" indent="-171450" algn="l" defTabSz="91440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Wingdings" pitchFamily="2" charset="2"/>
                        <a:buChar char="§"/>
                        <a:defRPr lang="ko-KR"/>
                      </a:pPr>
                      <a:endParaRPr lang="en-US" sz="1200" b="0" i="0" kern="1200" spc="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uLnTx/>
                        <a:uFillTx/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indent="-171450" algn="l" defTabSz="91440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Wingdings" pitchFamily="2" charset="2"/>
                        <a:buChar char="§"/>
                        <a:defRPr lang="ko-KR"/>
                      </a:pPr>
                      <a:endParaRPr lang="en-US" sz="1200" b="0" i="0" kern="1200" spc="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uLnTx/>
                        <a:uFillTx/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indent="-171450" algn="l" defTabSz="91440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Wingdings" pitchFamily="2" charset="2"/>
                        <a:buChar char="§"/>
                        <a:defRPr lang="ko-KR"/>
                      </a:pPr>
                      <a:endParaRPr lang="en-US" sz="1200" b="0" i="0" kern="1200" spc="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uLnTx/>
                        <a:uFillTx/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indent="-171450" algn="l" defTabSz="91440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Wingdings" pitchFamily="2" charset="2"/>
                        <a:buChar char="§"/>
                        <a:defRPr lang="ko-KR"/>
                      </a:pPr>
                      <a:endParaRPr lang="en-US" sz="1200" b="0" i="0" kern="1200" spc="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uLnTx/>
                        <a:uFillTx/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indent="-171450" algn="l" defTabSz="91440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Wingdings" pitchFamily="2" charset="2"/>
                        <a:buChar char="§"/>
                        <a:defRPr lang="ko-KR"/>
                      </a:pPr>
                      <a:endParaRPr lang="en-US" sz="1200" b="0" i="0" kern="1200" spc="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uLnTx/>
                        <a:uFillTx/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indent="-171450" algn="l" defTabSz="91440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Wingdings" pitchFamily="2" charset="2"/>
                        <a:buChar char="§"/>
                        <a:defRPr lang="ko-KR"/>
                      </a:pPr>
                      <a:endParaRPr lang="en-US" sz="1200" b="0" i="0" kern="1200" spc="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uLnTx/>
                        <a:uFillTx/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indent="-171450" algn="l" defTabSz="91440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Wingdings" pitchFamily="2" charset="2"/>
                        <a:buChar char="§"/>
                        <a:defRPr lang="ko-KR"/>
                      </a:pPr>
                      <a:endParaRPr lang="en-US" sz="1200" b="0" i="0" kern="1200" spc="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uLnTx/>
                        <a:uFillTx/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indent="-171450" algn="l" defTabSz="91440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Wingdings" pitchFamily="2" charset="2"/>
                        <a:buChar char="§"/>
                        <a:defRPr lang="ko-KR"/>
                      </a:pPr>
                      <a:endParaRPr lang="en-US" sz="1200" b="0" i="0" kern="1200" spc="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uLnTx/>
                        <a:uFillTx/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</a:lnL>
                    <a:lnR w="28575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</a:lnR>
                    <a:lnT w="28575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</a:lnT>
                    <a:lnB w="28575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vl="0">
                        <a:defRPr lang="ko-KR" altLang="en-US"/>
                      </a:pPr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Wingdings" pitchFamily="2" charset="2"/>
                        <a:buChar char="§"/>
                        <a:defRPr lang="ko-KR" altLang="en-US"/>
                      </a:pPr>
                      <a:r>
                        <a:rPr lang="en-A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         </a:t>
                      </a:r>
                    </a:p>
                    <a:p>
                      <a:pPr marL="171450" lvl="0" indent="-171450">
                        <a:buFont typeface="Wingdings" pitchFamily="2" charset="2"/>
                        <a:buChar char="§"/>
                        <a:defRPr lang="ko-KR" altLang="en-US"/>
                      </a:pPr>
                      <a:endParaRPr lang="en-A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lvl="0" indent="-171450">
                        <a:buFont typeface="Wingdings" pitchFamily="2" charset="2"/>
                        <a:buChar char="§"/>
                        <a:defRPr lang="ko-KR" altLang="en-US"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lvl="0" indent="-171450">
                        <a:buFont typeface="Wingdings" pitchFamily="2" charset="2"/>
                        <a:buChar char="§"/>
                        <a:defRPr lang="ko-KR" altLang="en-US"/>
                      </a:pPr>
                      <a:r>
                        <a:rPr lang="ko-KR" alt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철저한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A/S </a:t>
                      </a:r>
                      <a:r>
                        <a:rPr lang="ko-KR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서비스</a:t>
                      </a:r>
                    </a:p>
                    <a:p>
                      <a:pPr marL="171450" lvl="0" indent="-171450">
                        <a:buFont typeface="Wingdings" pitchFamily="2" charset="2"/>
                        <a:buChar char="§"/>
                        <a:defRPr lang="ko-KR" altLang="en-US"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lvl="0" indent="-171450">
                        <a:buFont typeface="Wingdings" pitchFamily="2" charset="2"/>
                        <a:buChar char="§"/>
                        <a:defRPr lang="ko-KR" altLang="en-US"/>
                      </a:pPr>
                      <a:r>
                        <a:rPr lang="ko-KR" alt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고객과의 </a:t>
                      </a:r>
                      <a:r>
                        <a:rPr lang="ko-KR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소통채널 유지</a:t>
                      </a:r>
                    </a:p>
                    <a:p>
                      <a:pPr marL="171450" lvl="0" indent="-171450">
                        <a:buFont typeface="Wingdings" pitchFamily="2" charset="2"/>
                        <a:buChar char="§"/>
                        <a:defRPr lang="ko-KR" altLang="en-US"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lvl="0" indent="-171450">
                        <a:buFont typeface="Wingdings" pitchFamily="2" charset="2"/>
                        <a:buChar char="§"/>
                        <a:defRPr lang="ko-KR" altLang="en-US"/>
                      </a:pPr>
                      <a:r>
                        <a:rPr lang="ko-KR" alt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다른 </a:t>
                      </a:r>
                      <a:r>
                        <a:rPr lang="ko-KR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유저들과 소통 할 수 있는 채널 구비 - 사이트 및 어플리케이션 </a:t>
                      </a:r>
                    </a:p>
                  </a:txBody>
                  <a:tcPr marL="82296" marR="82296">
                    <a:lnL w="28575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</a:lnL>
                    <a:lnR w="28575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</a:lnR>
                    <a:lnT w="28575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</a:lnT>
                    <a:lnB w="28575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lvl="0" indent="-171450">
                        <a:buFont typeface="Wingdings" pitchFamily="2" charset="2"/>
                        <a:buChar char="§"/>
                        <a:defRPr lang="ko-KR" altLang="en-US"/>
                      </a:pPr>
                      <a:r>
                        <a:rPr lang="en-A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      </a:t>
                      </a:r>
                    </a:p>
                    <a:p>
                      <a:pPr marL="171450" lvl="0" indent="-171450">
                        <a:buFont typeface="Wingdings" pitchFamily="2" charset="2"/>
                        <a:buChar char="§"/>
                        <a:defRPr lang="ko-KR" altLang="en-US"/>
                      </a:pPr>
                      <a:endParaRPr lang="en-A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endParaRPr lang="en-AU" altLang="ko-KR" sz="1200" b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ko-KR" alt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모든 운전자</a:t>
                      </a:r>
                      <a:endParaRPr lang="en-US" altLang="ko-KR" sz="12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</a:lnL>
                    <a:lnR w="28575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</a:lnR>
                    <a:lnT w="28575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</a:lnT>
                    <a:lnB w="28575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</a:lnB>
                  </a:tcPr>
                </a:tc>
              </a:tr>
              <a:tr h="2502618">
                <a:tc vMerge="1">
                  <a:txBody>
                    <a:bodyPr/>
                    <a:lstStyle/>
                    <a:p>
                      <a:pPr lvl="0">
                        <a:defRPr lang="ko-KR" altLang="en-US"/>
                      </a:pPr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Wingdings" pitchFamily="2" charset="2"/>
                        <a:buChar char="§"/>
                        <a:defRPr lang="ko-KR" altLang="en-US"/>
                      </a:pPr>
                      <a:r>
                        <a:rPr lang="en-A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             </a:t>
                      </a:r>
                    </a:p>
                    <a:p>
                      <a:pPr marL="171450" lvl="0" indent="-171450">
                        <a:buFont typeface="Wingdings" pitchFamily="2" charset="2"/>
                        <a:buChar char="§"/>
                        <a:defRPr lang="ko-KR" altLang="en-US"/>
                      </a:pPr>
                      <a:endParaRPr lang="en-A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indent="-171450">
                        <a:buFont typeface="Wingdings" pitchFamily="2" charset="2"/>
                        <a:buNone/>
                      </a:pPr>
                      <a:endParaRPr lang="en-US" altLang="ko-KR" sz="12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ko-KR" alt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음성인식 마이크</a:t>
                      </a:r>
                      <a:endParaRPr lang="en-US" altLang="ko-KR" sz="12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endParaRPr lang="en-US" altLang="ko-KR" sz="12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ko-KR" alt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차량제어시스템</a:t>
                      </a:r>
                      <a:endParaRPr lang="en-US" altLang="ko-KR" sz="12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endParaRPr lang="en-US" altLang="ko-KR" sz="12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LED</a:t>
                      </a:r>
                      <a:r>
                        <a:rPr lang="ko-KR" alt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판</a:t>
                      </a:r>
                      <a:endParaRPr lang="en-AU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</a:lnL>
                    <a:lnR w="28575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</a:lnR>
                    <a:lnT w="28575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</a:lnT>
                    <a:lnB w="28575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lvl="0">
                        <a:defRPr lang="ko-KR" altLang="en-US"/>
                      </a:pPr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vl="0">
                        <a:defRPr lang="ko-KR" altLang="en-US"/>
                      </a:pPr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Wingdings" pitchFamily="2" charset="2"/>
                        <a:buChar char="§"/>
                        <a:defRPr lang="ko-KR" altLang="en-US"/>
                      </a:pPr>
                      <a:r>
                        <a:rPr lang="en-A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             </a:t>
                      </a:r>
                    </a:p>
                    <a:p>
                      <a:pPr marL="171450" lvl="0" indent="-171450">
                        <a:buFont typeface="Wingdings" pitchFamily="2" charset="2"/>
                        <a:buChar char="§"/>
                        <a:defRPr lang="ko-KR" altLang="en-US"/>
                      </a:pPr>
                      <a:endParaRPr lang="en-A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lvl="0" indent="-171450">
                        <a:buFont typeface="Wingdings" pitchFamily="2" charset="2"/>
                        <a:buChar char="§"/>
                        <a:defRPr lang="ko-KR" altLang="en-US"/>
                      </a:pPr>
                      <a:endParaRPr lang="en-A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ko-KR" alt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차량 부품 판매점</a:t>
                      </a:r>
                      <a:endParaRPr lang="en-US" altLang="ko-KR" sz="12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endParaRPr lang="en-US" altLang="ko-KR" sz="12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ko-KR" alt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온라인 스토어</a:t>
                      </a:r>
                      <a:endParaRPr lang="en-US" altLang="ko-KR" sz="12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endParaRPr lang="en-US" altLang="ko-KR" sz="12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lvl="0" indent="-171450">
                        <a:buFont typeface="Wingdings" pitchFamily="2" charset="2"/>
                        <a:buChar char="§"/>
                        <a:defRPr lang="ko-KR" altLang="en-US"/>
                      </a:pPr>
                      <a:r>
                        <a:rPr lang="ko-KR" altLang="en-US" sz="12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홍보매체 활용 전략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</a:lnL>
                    <a:lnR w="28575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</a:lnR>
                    <a:lnT w="28575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</a:lnT>
                    <a:lnB w="28575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</a:lnB>
                  </a:tcPr>
                </a:tc>
                <a:tc vMerge="1">
                  <a:txBody>
                    <a:bodyPr/>
                    <a:lstStyle/>
                    <a:p>
                      <a:pPr lvl="0">
                        <a:defRPr lang="ko-KR" altLang="en-US"/>
                      </a:pPr>
                      <a:endParaRPr lang="en-AU"/>
                    </a:p>
                  </a:txBody>
                  <a:tcPr/>
                </a:tc>
              </a:tr>
              <a:tr h="1219200">
                <a:tc gridSpan="3">
                  <a:txBody>
                    <a:bodyPr/>
                    <a:lstStyle/>
                    <a:p>
                      <a:pPr marL="171450" lvl="0" indent="-171450">
                        <a:buFont typeface="Wingdings" pitchFamily="2" charset="2"/>
                        <a:buChar char="§"/>
                        <a:defRPr lang="ko-KR" altLang="en-US"/>
                      </a:pPr>
                      <a:r>
                        <a:rPr lang="en-A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           </a:t>
                      </a:r>
                      <a:r>
                        <a:rPr lang="en-AU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   </a:t>
                      </a:r>
                      <a:endParaRPr lang="en-A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lvl="0" indent="-171450">
                        <a:buFont typeface="Wingdings" pitchFamily="2" charset="2"/>
                        <a:buChar char="§"/>
                        <a:defRPr lang="ko-KR" altLang="en-US"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ko-KR" altLang="en-US" sz="12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부품비용                  마케팅비용</a:t>
                      </a:r>
                      <a:endParaRPr lang="en-US" altLang="ko-KR" sz="1200" b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endParaRPr lang="en-US" altLang="ko-KR" sz="1200" b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ko-KR" altLang="en-US" sz="12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개발비용                  특허</a:t>
                      </a:r>
                      <a:r>
                        <a:rPr lang="en-US" altLang="ko-KR" sz="12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/ </a:t>
                      </a:r>
                      <a:r>
                        <a:rPr lang="ko-KR" altLang="en-US" sz="12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라이선스 비용</a:t>
                      </a:r>
                      <a:endParaRPr lang="en-US" altLang="ko-KR" sz="1200" b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endParaRPr lang="en-US" altLang="ko-KR" sz="1200" b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en-US" altLang="ko-KR" sz="12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LED</a:t>
                      </a:r>
                      <a:r>
                        <a:rPr lang="ko-KR" altLang="en-US" sz="12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비용</a:t>
                      </a:r>
                      <a:endParaRPr lang="en-US" altLang="ko-KR" sz="1200" b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</a:lnL>
                    <a:lnR w="28575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</a:lnR>
                    <a:lnT w="28575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</a:lnT>
                    <a:lnB w="28575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</a:lnB>
                  </a:tcPr>
                </a:tc>
                <a:tc hMerge="1">
                  <a:txBody>
                    <a:bodyPr/>
                    <a:lstStyle/>
                    <a:p>
                      <a:pPr lvl="0">
                        <a:defRPr lang="ko-KR" altLang="en-US"/>
                      </a:pPr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>
                        <a:defRPr lang="ko-KR" altLang="en-US"/>
                      </a:pPr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71450" lvl="0" indent="-171450">
                        <a:buFont typeface="Wingdings" pitchFamily="2" charset="2"/>
                        <a:buChar char="§"/>
                        <a:defRPr lang="ko-KR" altLang="en-US"/>
                      </a:pPr>
                      <a:r>
                        <a:rPr lang="en-A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           </a:t>
                      </a:r>
                    </a:p>
                    <a:p>
                      <a:pPr marL="171450" lvl="0" indent="-171450">
                        <a:buFont typeface="Wingdings" pitchFamily="2" charset="2"/>
                        <a:buChar char="§"/>
                        <a:defRPr lang="ko-KR" altLang="en-US"/>
                      </a:pPr>
                      <a:endParaRPr lang="en-A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ko-KR" altLang="en-US" sz="12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판매수익</a:t>
                      </a:r>
                      <a:endParaRPr lang="en-US" altLang="ko-KR" sz="1200" b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ko-KR" altLang="en-US" sz="12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 </a:t>
                      </a:r>
                      <a:endParaRPr lang="en-US" altLang="ko-KR" sz="1200" b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ko-KR" altLang="en-US" sz="12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배달의민족 도현" pitchFamily="50" charset="-127"/>
                          <a:ea typeface="배달의민족 도현" pitchFamily="50" charset="-127"/>
                        </a:rPr>
                        <a:t>광고수익</a:t>
                      </a:r>
                      <a:endParaRPr lang="en-AU" altLang="ko-KR" sz="1200" b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lvl="0" indent="-171450">
                        <a:buFont typeface="Wingdings" pitchFamily="2" charset="2"/>
                        <a:buChar char="§"/>
                        <a:defRPr lang="ko-KR" altLang="en-US"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  <a:p>
                      <a:pPr marL="171450" lvl="0" indent="-171450">
                        <a:buFont typeface="Wingdings" pitchFamily="2" charset="2"/>
                        <a:buChar char="§"/>
                        <a:defRPr lang="ko-KR" altLang="en-US"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배달의민족 도현" pitchFamily="50" charset="-127"/>
                        <a:ea typeface="배달의민족 도현" pitchFamily="50" charset="-127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</a:lnL>
                    <a:lnR w="28575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</a:lnR>
                    <a:lnT w="28575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</a:lnT>
                    <a:lnB w="28575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</a:lnB>
                  </a:tcPr>
                </a:tc>
                <a:tc hMerge="1">
                  <a:txBody>
                    <a:bodyPr/>
                    <a:lstStyle/>
                    <a:p>
                      <a:pPr lvl="0">
                        <a:defRPr lang="ko-KR" altLang="en-US"/>
                      </a:pPr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>
                        <a:defRPr lang="ko-KR" altLang="en-US"/>
                      </a:pPr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152400" y="116632"/>
            <a:ext cx="8839200" cy="258762"/>
          </a:xfrm>
        </p:spPr>
        <p:txBody>
          <a:bodyPr>
            <a:noAutofit/>
          </a:bodyPr>
          <a:lstStyle/>
          <a:p>
            <a:pPr algn="l">
              <a:defRPr lang="ko-KR" altLang="en-US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Business Model Canvas 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215515" y="476672"/>
            <a:ext cx="1656185" cy="324036"/>
          </a:xfrm>
          <a:prstGeom prst="rect">
            <a:avLst/>
          </a:prstGeom>
          <a:solidFill>
            <a:srgbClr val="0E4AB9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36000" rIns="91440" bIns="3600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1400" dirty="0">
                <a:latin typeface="배달의민족 도현" pitchFamily="50" charset="-127"/>
                <a:ea typeface="배달의민족 도현" pitchFamily="50" charset="-127"/>
              </a:rPr>
              <a:t>핵심 파트너(KR)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7280684" y="476672"/>
            <a:ext cx="1647800" cy="324036"/>
          </a:xfrm>
          <a:prstGeom prst="rect">
            <a:avLst/>
          </a:prstGeom>
          <a:solidFill>
            <a:srgbClr val="0E4AB9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36000" rIns="91440" bIns="36000" anchor="ctr">
            <a:noAutofit/>
          </a:bodyPr>
          <a:lstStyle/>
          <a:p>
            <a:pPr lvl="0" algn="ctr">
              <a:defRPr lang="ko-KR" altLang="en-US"/>
            </a:pPr>
            <a:r>
              <a:rPr lang="ko-KR" altLang="en-US" sz="1400" dirty="0">
                <a:latin typeface="배달의민족 도현" pitchFamily="50" charset="-127"/>
                <a:ea typeface="배달의민족 도현" pitchFamily="50" charset="-127"/>
              </a:rPr>
              <a:t>고객 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세분</a:t>
            </a:r>
            <a:r>
              <a:rPr lang="ko-KR" altLang="en-US" sz="1400" dirty="0">
                <a:latin typeface="배달의민족 도현" pitchFamily="50" charset="-127"/>
                <a:ea typeface="배달의민족 도현" pitchFamily="50" charset="-127"/>
              </a:rPr>
              <a:t>화</a:t>
            </a: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en-US" altLang="ko-KR" sz="1400" dirty="0">
                <a:latin typeface="배달의민족 도현" pitchFamily="50" charset="-127"/>
                <a:ea typeface="배달의민족 도현" pitchFamily="50" charset="-127"/>
              </a:rPr>
              <a:t>CS</a:t>
            </a:r>
            <a:r>
              <a:rPr lang="ko-KR" altLang="en-US" sz="1400" dirty="0">
                <a:latin typeface="배달의민족 도현" pitchFamily="50" charset="-127"/>
                <a:ea typeface="배달의민족 도현" pitchFamily="50" charset="-127"/>
              </a:rPr>
              <a:t>)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5508103" y="2960948"/>
            <a:ext cx="1677681" cy="324036"/>
          </a:xfrm>
          <a:prstGeom prst="rect">
            <a:avLst/>
          </a:prstGeom>
          <a:solidFill>
            <a:srgbClr val="0E4AB9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36000" rIns="91440" bIns="36000" anchor="ctr">
            <a:noAutofit/>
          </a:bodyPr>
          <a:lstStyle/>
          <a:p>
            <a:pPr lvl="0" algn="ctr">
              <a:defRPr lang="ko-KR" altLang="en-US"/>
            </a:pPr>
            <a:r>
              <a:rPr lang="ko-KR" altLang="en-US" sz="1400" dirty="0">
                <a:latin typeface="배달의민족 도현" pitchFamily="50" charset="-127"/>
                <a:ea typeface="배달의민족 도현" pitchFamily="50" charset="-127"/>
              </a:rPr>
              <a:t>유통채널(</a:t>
            </a:r>
            <a:r>
              <a:rPr lang="en-US" altLang="ko-KR" sz="1400" dirty="0">
                <a:latin typeface="배달의민족 도현" pitchFamily="50" charset="-127"/>
                <a:ea typeface="배달의민족 도현" pitchFamily="50" charset="-127"/>
              </a:rPr>
              <a:t>CH</a:t>
            </a:r>
            <a:r>
              <a:rPr lang="ko-KR" altLang="en-US" sz="1400" dirty="0">
                <a:latin typeface="배달의민족 도현" pitchFamily="50" charset="-127"/>
                <a:ea typeface="배달의민족 도현" pitchFamily="50" charset="-127"/>
              </a:rPr>
              <a:t>)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215516" y="5445224"/>
            <a:ext cx="1656184" cy="324036"/>
          </a:xfrm>
          <a:prstGeom prst="rect">
            <a:avLst/>
          </a:prstGeom>
          <a:solidFill>
            <a:srgbClr val="0E4AB9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36000" rIns="91440" bIns="36000" anchor="ctr">
            <a:noAutofit/>
          </a:bodyPr>
          <a:lstStyle/>
          <a:p>
            <a:pPr lvl="0" algn="ctr">
              <a:defRPr lang="ko-KR" altLang="en-US"/>
            </a:pPr>
            <a:r>
              <a:rPr lang="ko-KR" altLang="en-US" sz="1400" dirty="0">
                <a:latin typeface="배달의민족 도현" pitchFamily="50" charset="-127"/>
                <a:ea typeface="배달의민족 도현" pitchFamily="50" charset="-127"/>
              </a:rPr>
              <a:t>비용구조 (</a:t>
            </a:r>
            <a:r>
              <a:rPr lang="en-US" altLang="ko-KR" sz="1400" dirty="0">
                <a:latin typeface="배달의민족 도현" pitchFamily="50" charset="-127"/>
                <a:ea typeface="배달의민족 도현" pitchFamily="50" charset="-127"/>
              </a:rPr>
              <a:t>CS</a:t>
            </a:r>
            <a:r>
              <a:rPr lang="ko-KR" altLang="en-US" sz="1400" dirty="0">
                <a:latin typeface="배달의민족 도현" pitchFamily="50" charset="-127"/>
                <a:ea typeface="배달의민족 도현" pitchFamily="50" charset="-127"/>
              </a:rPr>
              <a:t>)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4644008" y="5445224"/>
            <a:ext cx="1512168" cy="324036"/>
          </a:xfrm>
          <a:prstGeom prst="rect">
            <a:avLst/>
          </a:prstGeom>
          <a:solidFill>
            <a:srgbClr val="0E4AB9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36000" rIns="91440" bIns="36000" anchor="ctr">
            <a:noAutofit/>
          </a:bodyPr>
          <a:lstStyle/>
          <a:p>
            <a:pPr lvl="0" algn="ctr">
              <a:defRPr lang="ko-KR" altLang="en-US"/>
            </a:pPr>
            <a:r>
              <a:rPr lang="ko-KR" altLang="en-US" sz="1400" dirty="0">
                <a:latin typeface="배달의민족 도현" pitchFamily="50" charset="-127"/>
                <a:ea typeface="배달의민족 도현" pitchFamily="50" charset="-127"/>
              </a:rPr>
              <a:t>수입의 흐름(</a:t>
            </a:r>
            <a:r>
              <a:rPr lang="en-US" altLang="ko-KR" sz="1400" dirty="0">
                <a:latin typeface="배달의민족 도현" pitchFamily="50" charset="-127"/>
                <a:ea typeface="배달의민족 도현" pitchFamily="50" charset="-127"/>
              </a:rPr>
              <a:t>RS</a:t>
            </a:r>
            <a:r>
              <a:rPr lang="ko-KR" altLang="en-US" sz="1400" dirty="0">
                <a:latin typeface="배달의민족 도현" pitchFamily="50" charset="-127"/>
                <a:ea typeface="배달의민족 도현" pitchFamily="50" charset="-127"/>
              </a:rPr>
              <a:t>)</a:t>
            </a:r>
          </a:p>
        </p:txBody>
      </p:sp>
      <p:pic>
        <p:nvPicPr>
          <p:cNvPr id="37" name="그림 3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10000"/>
          </a:blip>
          <a:stretch>
            <a:fillRect/>
          </a:stretch>
        </p:blipFill>
        <p:spPr>
          <a:xfrm>
            <a:off x="1187624" y="4797152"/>
            <a:ext cx="612067" cy="576063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4860032" y="4727612"/>
            <a:ext cx="609600" cy="609600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5000"/>
          </a:blip>
          <a:stretch>
            <a:fillRect/>
          </a:stretch>
        </p:blipFill>
        <p:spPr>
          <a:xfrm>
            <a:off x="8244407" y="5914366"/>
            <a:ext cx="720080" cy="610977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1979712" y="476672"/>
            <a:ext cx="1656185" cy="324036"/>
          </a:xfrm>
          <a:prstGeom prst="rect">
            <a:avLst/>
          </a:prstGeom>
          <a:solidFill>
            <a:srgbClr val="0E4AB9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36000" rIns="91440" bIns="3600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핵심활동</a:t>
            </a: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(KA)</a:t>
            </a:r>
            <a:endParaRPr lang="ko-KR" altLang="en-US" sz="1400" dirty="0"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743908" y="476672"/>
            <a:ext cx="1656185" cy="324036"/>
          </a:xfrm>
          <a:prstGeom prst="rect">
            <a:avLst/>
          </a:prstGeom>
          <a:solidFill>
            <a:srgbClr val="0E4AB9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36000" rIns="91440" bIns="3600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가치 제안</a:t>
            </a: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(VP)</a:t>
            </a:r>
            <a:endParaRPr lang="ko-KR" altLang="en-US" sz="1400" dirty="0"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529600" y="476672"/>
            <a:ext cx="1656185" cy="324036"/>
          </a:xfrm>
          <a:prstGeom prst="rect">
            <a:avLst/>
          </a:prstGeom>
          <a:solidFill>
            <a:srgbClr val="0E4AB9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36000" rIns="91440" bIns="3600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고객 관계</a:t>
            </a: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(CR)</a:t>
            </a:r>
            <a:endParaRPr lang="ko-KR" altLang="en-US" sz="1400" dirty="0"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979711" y="2960948"/>
            <a:ext cx="1656185" cy="324036"/>
          </a:xfrm>
          <a:prstGeom prst="rect">
            <a:avLst/>
          </a:prstGeom>
          <a:solidFill>
            <a:srgbClr val="0E4AB9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36000" rIns="91440" bIns="3600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1400" dirty="0" smtClean="0">
                <a:latin typeface="배달의민족 도현" pitchFamily="50" charset="-127"/>
                <a:ea typeface="배달의민족 도현" pitchFamily="50" charset="-127"/>
              </a:rPr>
              <a:t>핵심 자원</a:t>
            </a:r>
            <a:r>
              <a:rPr lang="en-US" altLang="ko-KR" sz="1400" dirty="0" smtClean="0">
                <a:latin typeface="배달의민족 도현" pitchFamily="50" charset="-127"/>
                <a:ea typeface="배달의민족 도현" pitchFamily="50" charset="-127"/>
              </a:rPr>
              <a:t>(KR)</a:t>
            </a:r>
            <a:endParaRPr lang="ko-KR" altLang="en-US" sz="1400" dirty="0">
              <a:latin typeface="배달의민족 도현" pitchFamily="50" charset="-127"/>
              <a:ea typeface="배달의민족 도현" pitchFamily="50" charset="-127"/>
            </a:endParaRPr>
          </a:p>
        </p:txBody>
      </p:sp>
      <p:pic>
        <p:nvPicPr>
          <p:cNvPr id="3074" name="Picture 2" descr="http://static1.squarespace.com/static/545e1199e4b039195ee87554/54b00ed5e4b09d26fdfa2b55/54b00ed6e4b0fb47dcb275de/1420824282716/iconmonstr-user-14-icon-256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058" y="4563987"/>
            <a:ext cx="1042389" cy="10423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218</Words>
  <Application>Microsoft Office PowerPoint</Application>
  <PresentationFormat>화면 슬라이드 쇼(4:3)</PresentationFormat>
  <Paragraphs>117</Paragraphs>
  <Slides>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2" baseType="lpstr">
      <vt:lpstr>굴림</vt:lpstr>
      <vt:lpstr>Arial</vt:lpstr>
      <vt:lpstr>배달의민족 도현</vt:lpstr>
      <vt:lpstr>Wingdings</vt:lpstr>
      <vt:lpstr>Adobe 고딕 Std B</vt:lpstr>
      <vt:lpstr>맑은 고딕</vt:lpstr>
      <vt:lpstr>Calibri</vt:lpstr>
      <vt:lpstr>Office Theme</vt:lpstr>
      <vt:lpstr>슬라이드 1</vt:lpstr>
      <vt:lpstr>슬라이드 2</vt:lpstr>
      <vt:lpstr>슬라이드 3</vt:lpstr>
      <vt:lpstr>Business Model Canvas </vt:lpstr>
    </vt:vector>
  </TitlesOfParts>
  <Company>World Vision Australia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model canvas template</dc:title>
  <dc:creator>This version: James Cox</dc:creator>
  <dc:description>Full credit to  http://www.businessmodelgeneration.com and its users for this template. I have made enhancements to its useability by using a table as the underlying format.</dc:description>
  <cp:lastModifiedBy>맹문규</cp:lastModifiedBy>
  <cp:revision>89</cp:revision>
  <dcterms:created xsi:type="dcterms:W3CDTF">2011-03-15T01:24:59Z</dcterms:created>
  <dcterms:modified xsi:type="dcterms:W3CDTF">2016-03-15T02:14:44Z</dcterms:modified>
</cp:coreProperties>
</file>