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3" r:id="rId4"/>
    <p:sldId id="264" r:id="rId5"/>
    <p:sldId id="260" r:id="rId6"/>
    <p:sldId id="262" r:id="rId7"/>
  </p:sldIdLst>
  <p:sldSz cx="9144000" cy="6858000" type="screen4x3"/>
  <p:notesSz cx="6858000" cy="9144000"/>
  <p:embeddedFontLst>
    <p:embeddedFont>
      <p:font typeface="맑은 고딕" pitchFamily="50" charset="-127"/>
      <p:regular r:id="rId10"/>
      <p:bold r:id="rId11"/>
    </p:embeddedFont>
    <p:embeddedFont>
      <p:font typeface="a옛날목욕탕B" pitchFamily="18" charset="-127"/>
      <p:regular r:id="rId12"/>
    </p:embeddedFont>
    <p:embeddedFont>
      <p:font typeface="a옛날목욕탕L" pitchFamily="18" charset="-127"/>
      <p:regular r:id="rId13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95959"/>
    <a:srgbClr val="FEE2E9"/>
    <a:srgbClr val="FEDEE6"/>
    <a:srgbClr val="FEE8EE"/>
    <a:srgbClr val="FDD9E3"/>
    <a:srgbClr val="FFFFFF"/>
    <a:srgbClr val="FFCCCC"/>
    <a:srgbClr val="FFCCFF"/>
    <a:srgbClr val="6F6F6F"/>
    <a:srgbClr val="DDEEF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6441" autoAdjust="0"/>
  </p:normalViewPr>
  <p:slideViewPr>
    <p:cSldViewPr>
      <p:cViewPr varScale="1">
        <p:scale>
          <a:sx n="116" d="100"/>
          <a:sy n="116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ACFF7-D7B0-454E-8AD3-7F6C88D9854F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57C4C-1EB0-4725-A9B3-7A96A791DE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5CD63-E91E-454B-9A3C-98A39F3A4430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50999-1F6E-4C8C-AD2F-A80302631A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9969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DBD5-C8F2-471F-8D0D-D2CF04D8DD55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6807-4BF5-4495-8C3A-92E5FF07C0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DBD5-C8F2-471F-8D0D-D2CF04D8DD55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6807-4BF5-4495-8C3A-92E5FF07C0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DBD5-C8F2-471F-8D0D-D2CF04D8DD55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6807-4BF5-4495-8C3A-92E5FF07C0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DBD5-C8F2-471F-8D0D-D2CF04D8DD55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6807-4BF5-4495-8C3A-92E5FF07C0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DBD5-C8F2-471F-8D0D-D2CF04D8DD55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6807-4BF5-4495-8C3A-92E5FF07C0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DBD5-C8F2-471F-8D0D-D2CF04D8DD55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6807-4BF5-4495-8C3A-92E5FF07C0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DBD5-C8F2-471F-8D0D-D2CF04D8DD55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6807-4BF5-4495-8C3A-92E5FF07C0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DBD5-C8F2-471F-8D0D-D2CF04D8DD55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6807-4BF5-4495-8C3A-92E5FF07C0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DBD5-C8F2-471F-8D0D-D2CF04D8DD55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6807-4BF5-4495-8C3A-92E5FF07C0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DBD5-C8F2-471F-8D0D-D2CF04D8DD55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6807-4BF5-4495-8C3A-92E5FF07C0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DBD5-C8F2-471F-8D0D-D2CF04D8DD55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6807-4BF5-4495-8C3A-92E5FF07C0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7DBD5-C8F2-471F-8D0D-D2CF04D8DD55}" type="datetimeFigureOut">
              <a:rPr lang="ko-KR" altLang="en-US" smtClean="0"/>
              <a:pPr/>
              <a:t>2016-03-14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06807-4BF5-4495-8C3A-92E5FF07C04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5D3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6" name="그룹 15"/>
          <p:cNvGrpSpPr/>
          <p:nvPr/>
        </p:nvGrpSpPr>
        <p:grpSpPr>
          <a:xfrm>
            <a:off x="3203848" y="1340768"/>
            <a:ext cx="619388" cy="697983"/>
            <a:chOff x="3880604" y="1890382"/>
            <a:chExt cx="930493" cy="1048565"/>
          </a:xfrm>
        </p:grpSpPr>
        <p:grpSp>
          <p:nvGrpSpPr>
            <p:cNvPr id="12" name="그룹 11"/>
            <p:cNvGrpSpPr/>
            <p:nvPr/>
          </p:nvGrpSpPr>
          <p:grpSpPr>
            <a:xfrm>
              <a:off x="3945102" y="1890382"/>
              <a:ext cx="865995" cy="654163"/>
              <a:chOff x="3945102" y="1890382"/>
              <a:chExt cx="865995" cy="654163"/>
            </a:xfrm>
          </p:grpSpPr>
          <p:sp>
            <p:nvSpPr>
              <p:cNvPr id="10" name="눈물 방울 9"/>
              <p:cNvSpPr/>
              <p:nvPr/>
            </p:nvSpPr>
            <p:spPr>
              <a:xfrm rot="11437092">
                <a:off x="4307041" y="2040489"/>
                <a:ext cx="504056" cy="504056"/>
              </a:xfrm>
              <a:prstGeom prst="teardrop">
                <a:avLst/>
              </a:prstGeom>
              <a:solidFill>
                <a:srgbClr val="FDD9E3">
                  <a:alpha val="7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1" name="눈물 방울 10"/>
              <p:cNvSpPr/>
              <p:nvPr/>
            </p:nvSpPr>
            <p:spPr>
              <a:xfrm rot="7474801">
                <a:off x="3945102" y="1890382"/>
                <a:ext cx="504056" cy="504056"/>
              </a:xfrm>
              <a:prstGeom prst="teardrop">
                <a:avLst/>
              </a:prstGeom>
              <a:solidFill>
                <a:schemeClr val="bg1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13" name="그룹 12"/>
            <p:cNvGrpSpPr/>
            <p:nvPr/>
          </p:nvGrpSpPr>
          <p:grpSpPr>
            <a:xfrm rot="10510131">
              <a:off x="3880604" y="2379095"/>
              <a:ext cx="741145" cy="559852"/>
              <a:chOff x="3945102" y="1890382"/>
              <a:chExt cx="865995" cy="654163"/>
            </a:xfrm>
          </p:grpSpPr>
          <p:sp>
            <p:nvSpPr>
              <p:cNvPr id="14" name="눈물 방울 13"/>
              <p:cNvSpPr/>
              <p:nvPr/>
            </p:nvSpPr>
            <p:spPr>
              <a:xfrm rot="11437092">
                <a:off x="4307041" y="2040489"/>
                <a:ext cx="504056" cy="504056"/>
              </a:xfrm>
              <a:prstGeom prst="teardrop">
                <a:avLst/>
              </a:prstGeom>
              <a:solidFill>
                <a:srgbClr val="FDD9E3">
                  <a:alpha val="7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5" name="눈물 방울 14"/>
              <p:cNvSpPr/>
              <p:nvPr/>
            </p:nvSpPr>
            <p:spPr>
              <a:xfrm rot="7474801">
                <a:off x="3945102" y="1890382"/>
                <a:ext cx="504056" cy="504056"/>
              </a:xfrm>
              <a:prstGeom prst="teardrop">
                <a:avLst/>
              </a:prstGeom>
              <a:solidFill>
                <a:schemeClr val="bg1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cxnSp>
        <p:nvCxnSpPr>
          <p:cNvPr id="18" name="직선 연결선 17"/>
          <p:cNvCxnSpPr/>
          <p:nvPr/>
        </p:nvCxnSpPr>
        <p:spPr>
          <a:xfrm>
            <a:off x="539552" y="3284984"/>
            <a:ext cx="331236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0026" y="1173758"/>
            <a:ext cx="427704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a옛날목욕탕B" pitchFamily="18" charset="-127"/>
                <a:ea typeface="a옛날목욕탕B" pitchFamily="18" charset="-127"/>
              </a:rPr>
              <a:t>어디서나 </a:t>
            </a:r>
            <a:endParaRPr lang="en-US" altLang="ko-KR" sz="4400" dirty="0" smtClean="0">
              <a:solidFill>
                <a:schemeClr val="bg1"/>
              </a:solidFill>
              <a:latin typeface="a옛날목욕탕B" pitchFamily="18" charset="-127"/>
              <a:ea typeface="a옛날목욕탕B" pitchFamily="18" charset="-127"/>
            </a:endParaRPr>
          </a:p>
          <a:p>
            <a:r>
              <a:rPr lang="ko-KR" altLang="en-US" sz="4400" dirty="0" smtClean="0">
                <a:solidFill>
                  <a:schemeClr val="bg1"/>
                </a:solidFill>
                <a:latin typeface="a옛날목욕탕B" pitchFamily="18" charset="-127"/>
                <a:ea typeface="a옛날목욕탕B" pitchFamily="18" charset="-127"/>
              </a:rPr>
              <a:t>스마트하게</a:t>
            </a:r>
            <a:endParaRPr lang="en-US" altLang="ko-KR" sz="4400" dirty="0" smtClean="0">
              <a:solidFill>
                <a:schemeClr val="bg1"/>
              </a:solidFill>
              <a:latin typeface="a옛날목욕탕B" pitchFamily="18" charset="-127"/>
              <a:ea typeface="a옛날목욕탕B" pitchFamily="18" charset="-127"/>
            </a:endParaRPr>
          </a:p>
          <a:p>
            <a:r>
              <a:rPr lang="ko-KR" altLang="en-US" sz="4400" dirty="0" smtClean="0">
                <a:solidFill>
                  <a:schemeClr val="bg1"/>
                </a:solidFill>
                <a:latin typeface="a옛날목욕탕B" pitchFamily="18" charset="-127"/>
                <a:ea typeface="a옛날목욕탕B" pitchFamily="18" charset="-127"/>
              </a:rPr>
              <a:t>스마트 텀블러</a:t>
            </a:r>
            <a:endParaRPr lang="ko-KR" altLang="en-US" sz="4400" dirty="0">
              <a:solidFill>
                <a:schemeClr val="bg1"/>
              </a:solidFill>
              <a:latin typeface="a옛날목욕탕B" pitchFamily="18" charset="-127"/>
              <a:ea typeface="a옛날목욕탕B" pitchFamily="18" charset="-127"/>
            </a:endParaRPr>
          </a:p>
        </p:txBody>
      </p:sp>
      <p:sp>
        <p:nvSpPr>
          <p:cNvPr id="17" name="눈물 방울 16"/>
          <p:cNvSpPr/>
          <p:nvPr/>
        </p:nvSpPr>
        <p:spPr>
          <a:xfrm rot="5400000">
            <a:off x="6876255" y="4437113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눈물 방울 19"/>
          <p:cNvSpPr/>
          <p:nvPr/>
        </p:nvSpPr>
        <p:spPr>
          <a:xfrm rot="5400000">
            <a:off x="7209680" y="4437114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눈물 방울 22"/>
          <p:cNvSpPr/>
          <p:nvPr/>
        </p:nvSpPr>
        <p:spPr>
          <a:xfrm rot="5400000">
            <a:off x="7543104" y="4437115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눈물 방울 23"/>
          <p:cNvSpPr/>
          <p:nvPr/>
        </p:nvSpPr>
        <p:spPr>
          <a:xfrm rot="5400000">
            <a:off x="7876527" y="4437116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28084" y="4739660"/>
            <a:ext cx="31603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BoS</a:t>
            </a:r>
            <a:endParaRPr lang="en-US" altLang="ko-KR" sz="8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3348281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>
                <a:solidFill>
                  <a:schemeClr val="bg1"/>
                </a:solidFill>
                <a:latin typeface="a옛날목욕탕B" pitchFamily="18" charset="-127"/>
                <a:ea typeface="a옛날목욕탕B" pitchFamily="18" charset="-127"/>
              </a:rPr>
              <a:t>팀</a:t>
            </a:r>
            <a:r>
              <a:rPr lang="ko-KR" altLang="en-US" sz="3200" dirty="0" smtClean="0">
                <a:solidFill>
                  <a:schemeClr val="bg1"/>
                </a:solidFill>
                <a:latin typeface="a옛날목욕탕B" pitchFamily="18" charset="-127"/>
                <a:ea typeface="a옛날목욕탕B" pitchFamily="18" charset="-127"/>
              </a:rPr>
              <a:t> 소개</a:t>
            </a:r>
            <a:endParaRPr lang="ko-KR" altLang="en-US" sz="3200" dirty="0">
              <a:solidFill>
                <a:schemeClr val="bg1"/>
              </a:solidFill>
              <a:latin typeface="a옛날목욕탕B" pitchFamily="18" charset="-127"/>
              <a:ea typeface="a옛날목욕탕B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71801" y="2026012"/>
            <a:ext cx="24482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  <a:latin typeface="a옛날목욕탕B" pitchFamily="18" charset="-127"/>
                <a:ea typeface="a옛날목욕탕B" pitchFamily="18" charset="-127"/>
              </a:rPr>
              <a:t>IOT </a:t>
            </a:r>
            <a:r>
              <a:rPr lang="ko-KR" altLang="en-US" sz="3200" dirty="0" smtClean="0">
                <a:solidFill>
                  <a:schemeClr val="bg1"/>
                </a:solidFill>
                <a:latin typeface="a옛날목욕탕B" pitchFamily="18" charset="-127"/>
                <a:ea typeface="a옛날목욕탕B" pitchFamily="18" charset="-127"/>
              </a:rPr>
              <a:t>서비스 아이디어</a:t>
            </a:r>
            <a:endParaRPr lang="ko-KR" altLang="en-US" sz="3200" dirty="0">
              <a:solidFill>
                <a:schemeClr val="bg1"/>
              </a:solidFill>
              <a:latin typeface="a옛날목욕탕B" pitchFamily="18" charset="-127"/>
              <a:ea typeface="a옛날목욕탕B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20803" y="4500363"/>
            <a:ext cx="2427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solidFill>
                  <a:schemeClr val="bg1"/>
                </a:solidFill>
                <a:latin typeface="a옛날목욕탕B" pitchFamily="18" charset="-127"/>
                <a:ea typeface="a옛날목욕탕B" pitchFamily="18" charset="-127"/>
              </a:rPr>
              <a:t>비즈니스 모델</a:t>
            </a:r>
            <a:endParaRPr lang="ko-KR" altLang="en-US" sz="3200" dirty="0">
              <a:solidFill>
                <a:schemeClr val="bg1"/>
              </a:solidFill>
              <a:latin typeface="a옛날목욕탕B" pitchFamily="18" charset="-127"/>
              <a:ea typeface="a옛날목욕탕B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36296" y="2966751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  <a:latin typeface="a옛날목욕탕B" pitchFamily="18" charset="-127"/>
                <a:ea typeface="a옛날목욕탕B" pitchFamily="18" charset="-127"/>
              </a:rPr>
              <a:t>Q&amp;A</a:t>
            </a:r>
            <a:endParaRPr lang="ko-KR" altLang="en-US" sz="3200" dirty="0">
              <a:solidFill>
                <a:schemeClr val="bg1"/>
              </a:solidFill>
              <a:latin typeface="a옛날목욕탕B" pitchFamily="18" charset="-127"/>
              <a:ea typeface="a옛날목욕탕B" pitchFamily="18" charset="-127"/>
            </a:endParaRPr>
          </a:p>
        </p:txBody>
      </p:sp>
      <p:sp>
        <p:nvSpPr>
          <p:cNvPr id="34" name="눈물 방울 33"/>
          <p:cNvSpPr/>
          <p:nvPr/>
        </p:nvSpPr>
        <p:spPr>
          <a:xfrm rot="5400000">
            <a:off x="899591" y="3060249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5" name="눈물 방울 34"/>
          <p:cNvSpPr/>
          <p:nvPr/>
        </p:nvSpPr>
        <p:spPr>
          <a:xfrm rot="5400000">
            <a:off x="2843808" y="1706332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7" name="눈물 방울 36"/>
          <p:cNvSpPr/>
          <p:nvPr/>
        </p:nvSpPr>
        <p:spPr>
          <a:xfrm rot="5400000">
            <a:off x="4596583" y="4221089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0" name="눈물 방울 39"/>
          <p:cNvSpPr/>
          <p:nvPr/>
        </p:nvSpPr>
        <p:spPr>
          <a:xfrm rot="5400000">
            <a:off x="7117878" y="2656433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95536" y="332656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solidFill>
                  <a:srgbClr val="95D3DF"/>
                </a:solidFill>
                <a:latin typeface="a옛날목욕탕B" pitchFamily="18" charset="-127"/>
                <a:ea typeface="a옛날목욕탕B" pitchFamily="18" charset="-127"/>
              </a:rPr>
              <a:t>목차</a:t>
            </a:r>
            <a:r>
              <a:rPr lang="en-US" altLang="ko-KR" sz="3200" dirty="0" smtClean="0">
                <a:solidFill>
                  <a:srgbClr val="95D3DF"/>
                </a:solidFill>
                <a:latin typeface="a옛날목욕탕B" pitchFamily="18" charset="-127"/>
                <a:ea typeface="a옛날목욕탕B" pitchFamily="18" charset="-127"/>
              </a:rPr>
              <a:t>.</a:t>
            </a:r>
            <a:endParaRPr lang="ko-KR" altLang="en-US" sz="3200" dirty="0">
              <a:solidFill>
                <a:srgbClr val="95D3DF"/>
              </a:solidFill>
              <a:latin typeface="a옛날목욕탕B" pitchFamily="18" charset="-127"/>
              <a:ea typeface="a옛날목욕탕B" pitchFamily="18" charset="-127"/>
            </a:endParaRPr>
          </a:p>
        </p:txBody>
      </p:sp>
      <p:cxnSp>
        <p:nvCxnSpPr>
          <p:cNvPr id="51" name="직선 연결선 50"/>
          <p:cNvCxnSpPr>
            <a:endCxn id="52" idx="2"/>
          </p:cNvCxnSpPr>
          <p:nvPr/>
        </p:nvCxnSpPr>
        <p:spPr>
          <a:xfrm flipV="1">
            <a:off x="1547664" y="3392996"/>
            <a:ext cx="1944216" cy="828092"/>
          </a:xfrm>
          <a:prstGeom prst="line">
            <a:avLst/>
          </a:prstGeom>
          <a:ln>
            <a:solidFill>
              <a:srgbClr val="95D3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>
            <a:stCxn id="56" idx="2"/>
          </p:cNvCxnSpPr>
          <p:nvPr/>
        </p:nvCxnSpPr>
        <p:spPr>
          <a:xfrm flipH="1" flipV="1">
            <a:off x="3851920" y="3392996"/>
            <a:ext cx="1728192" cy="648072"/>
          </a:xfrm>
          <a:prstGeom prst="line">
            <a:avLst/>
          </a:prstGeom>
          <a:ln>
            <a:solidFill>
              <a:srgbClr val="95D3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>
            <a:stCxn id="58" idx="2"/>
            <a:endCxn id="56" idx="6"/>
          </p:cNvCxnSpPr>
          <p:nvPr/>
        </p:nvCxnSpPr>
        <p:spPr>
          <a:xfrm flipH="1">
            <a:off x="5940152" y="3825044"/>
            <a:ext cx="1728192" cy="216024"/>
          </a:xfrm>
          <a:prstGeom prst="line">
            <a:avLst/>
          </a:prstGeom>
          <a:ln>
            <a:solidFill>
              <a:srgbClr val="95D3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그룹 66"/>
          <p:cNvGrpSpPr/>
          <p:nvPr/>
        </p:nvGrpSpPr>
        <p:grpSpPr>
          <a:xfrm>
            <a:off x="1331640" y="4077072"/>
            <a:ext cx="360040" cy="360040"/>
            <a:chOff x="1331640" y="4077072"/>
            <a:chExt cx="360040" cy="360040"/>
          </a:xfrm>
        </p:grpSpPr>
        <p:sp>
          <p:nvSpPr>
            <p:cNvPr id="49" name="타원 48"/>
            <p:cNvSpPr/>
            <p:nvPr/>
          </p:nvSpPr>
          <p:spPr>
            <a:xfrm>
              <a:off x="1331640" y="4077072"/>
              <a:ext cx="360040" cy="360040"/>
            </a:xfrm>
            <a:prstGeom prst="ellipse">
              <a:avLst/>
            </a:prstGeom>
            <a:solidFill>
              <a:srgbClr val="95D3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타원 61"/>
            <p:cNvSpPr/>
            <p:nvPr/>
          </p:nvSpPr>
          <p:spPr>
            <a:xfrm>
              <a:off x="1403648" y="4149080"/>
              <a:ext cx="216024" cy="216024"/>
            </a:xfrm>
            <a:prstGeom prst="ellipse">
              <a:avLst/>
            </a:prstGeom>
            <a:solidFill>
              <a:schemeClr val="bg1">
                <a:alpha val="5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8" name="그룹 67"/>
          <p:cNvGrpSpPr/>
          <p:nvPr/>
        </p:nvGrpSpPr>
        <p:grpSpPr>
          <a:xfrm>
            <a:off x="3491880" y="3212976"/>
            <a:ext cx="360040" cy="360040"/>
            <a:chOff x="3491880" y="3212976"/>
            <a:chExt cx="360040" cy="360040"/>
          </a:xfrm>
        </p:grpSpPr>
        <p:sp>
          <p:nvSpPr>
            <p:cNvPr id="52" name="타원 51"/>
            <p:cNvSpPr/>
            <p:nvPr/>
          </p:nvSpPr>
          <p:spPr>
            <a:xfrm>
              <a:off x="3491880" y="3212976"/>
              <a:ext cx="360040" cy="360040"/>
            </a:xfrm>
            <a:prstGeom prst="ellipse">
              <a:avLst/>
            </a:prstGeom>
            <a:solidFill>
              <a:srgbClr val="95D3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타원 62"/>
            <p:cNvSpPr/>
            <p:nvPr/>
          </p:nvSpPr>
          <p:spPr>
            <a:xfrm>
              <a:off x="3563888" y="3284984"/>
              <a:ext cx="216024" cy="216024"/>
            </a:xfrm>
            <a:prstGeom prst="ellipse">
              <a:avLst/>
            </a:prstGeom>
            <a:solidFill>
              <a:schemeClr val="bg1">
                <a:alpha val="5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9" name="그룹 68"/>
          <p:cNvGrpSpPr/>
          <p:nvPr/>
        </p:nvGrpSpPr>
        <p:grpSpPr>
          <a:xfrm>
            <a:off x="5580112" y="3861048"/>
            <a:ext cx="360040" cy="360040"/>
            <a:chOff x="5580112" y="3861048"/>
            <a:chExt cx="360040" cy="360040"/>
          </a:xfrm>
        </p:grpSpPr>
        <p:sp>
          <p:nvSpPr>
            <p:cNvPr id="56" name="타원 55"/>
            <p:cNvSpPr/>
            <p:nvPr/>
          </p:nvSpPr>
          <p:spPr>
            <a:xfrm>
              <a:off x="5580112" y="3861048"/>
              <a:ext cx="360040" cy="360040"/>
            </a:xfrm>
            <a:prstGeom prst="ellipse">
              <a:avLst/>
            </a:prstGeom>
            <a:solidFill>
              <a:srgbClr val="95D3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타원 63"/>
            <p:cNvSpPr/>
            <p:nvPr/>
          </p:nvSpPr>
          <p:spPr>
            <a:xfrm>
              <a:off x="5652120" y="3933056"/>
              <a:ext cx="216024" cy="216024"/>
            </a:xfrm>
            <a:prstGeom prst="ellipse">
              <a:avLst/>
            </a:prstGeom>
            <a:solidFill>
              <a:schemeClr val="bg1">
                <a:alpha val="5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0" name="그룹 69"/>
          <p:cNvGrpSpPr/>
          <p:nvPr/>
        </p:nvGrpSpPr>
        <p:grpSpPr>
          <a:xfrm>
            <a:off x="7668344" y="3645024"/>
            <a:ext cx="360040" cy="360040"/>
            <a:chOff x="7668344" y="3645024"/>
            <a:chExt cx="360040" cy="360040"/>
          </a:xfrm>
        </p:grpSpPr>
        <p:sp>
          <p:nvSpPr>
            <p:cNvPr id="58" name="타원 57"/>
            <p:cNvSpPr/>
            <p:nvPr/>
          </p:nvSpPr>
          <p:spPr>
            <a:xfrm>
              <a:off x="7668344" y="3645024"/>
              <a:ext cx="360040" cy="360040"/>
            </a:xfrm>
            <a:prstGeom prst="ellipse">
              <a:avLst/>
            </a:prstGeom>
            <a:solidFill>
              <a:srgbClr val="95D3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7740352" y="3717032"/>
              <a:ext cx="216024" cy="216024"/>
            </a:xfrm>
            <a:prstGeom prst="ellipse">
              <a:avLst/>
            </a:prstGeom>
            <a:solidFill>
              <a:schemeClr val="bg1">
                <a:alpha val="5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3" name="눈물 방울 32"/>
          <p:cNvSpPr/>
          <p:nvPr/>
        </p:nvSpPr>
        <p:spPr>
          <a:xfrm rot="5400000">
            <a:off x="3192803" y="1700809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9" name="눈물 방울 38"/>
          <p:cNvSpPr/>
          <p:nvPr/>
        </p:nvSpPr>
        <p:spPr>
          <a:xfrm rot="5400000">
            <a:off x="7451303" y="2656434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2" name="눈물 방울 41"/>
          <p:cNvSpPr/>
          <p:nvPr/>
        </p:nvSpPr>
        <p:spPr>
          <a:xfrm rot="5400000">
            <a:off x="7784727" y="2656435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7" name="눈물 방울 46"/>
          <p:cNvSpPr/>
          <p:nvPr/>
        </p:nvSpPr>
        <p:spPr>
          <a:xfrm rot="5400000">
            <a:off x="8118150" y="2656436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596337" y="6207695"/>
            <a:ext cx="1368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400" b="1" dirty="0" err="1" smtClean="0">
                <a:solidFill>
                  <a:srgbClr val="FDD9E3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BoS</a:t>
            </a:r>
            <a:endParaRPr lang="en-US" altLang="ko-KR" sz="2400" b="1" dirty="0" smtClean="0">
              <a:solidFill>
                <a:srgbClr val="FDD9E3"/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sp>
        <p:nvSpPr>
          <p:cNvPr id="36" name="눈물 방울 35"/>
          <p:cNvSpPr/>
          <p:nvPr/>
        </p:nvSpPr>
        <p:spPr>
          <a:xfrm rot="5400000">
            <a:off x="4939388" y="4221090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8" name="눈물 방울 37"/>
          <p:cNvSpPr/>
          <p:nvPr/>
        </p:nvSpPr>
        <p:spPr>
          <a:xfrm rot="5400000">
            <a:off x="5281630" y="4221091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395536" y="33265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>
                <a:solidFill>
                  <a:schemeClr val="bg1"/>
                </a:solidFill>
                <a:latin typeface="a옛날목욕탕B" pitchFamily="18" charset="-127"/>
                <a:ea typeface="a옛날목욕탕B" pitchFamily="18" charset="-127"/>
              </a:rPr>
              <a:t>팀</a:t>
            </a:r>
            <a:r>
              <a:rPr lang="ko-KR" altLang="en-US" sz="3200" dirty="0" smtClean="0">
                <a:solidFill>
                  <a:schemeClr val="bg1"/>
                </a:solidFill>
                <a:latin typeface="a옛날목욕탕B" pitchFamily="18" charset="-127"/>
                <a:ea typeface="a옛날목욕탕B" pitchFamily="18" charset="-127"/>
              </a:rPr>
              <a:t> 소개</a:t>
            </a:r>
            <a:endParaRPr lang="ko-KR" altLang="en-US" sz="3200" dirty="0">
              <a:solidFill>
                <a:schemeClr val="bg1"/>
              </a:solidFill>
              <a:latin typeface="a옛날목욕탕B" pitchFamily="18" charset="-127"/>
              <a:ea typeface="a옛날목욕탕B" pitchFamily="18" charset="-127"/>
            </a:endParaRPr>
          </a:p>
        </p:txBody>
      </p:sp>
      <p:sp>
        <p:nvSpPr>
          <p:cNvPr id="33" name="눈물 방울 32"/>
          <p:cNvSpPr/>
          <p:nvPr/>
        </p:nvSpPr>
        <p:spPr>
          <a:xfrm rot="5400000">
            <a:off x="1763688" y="508571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67544" y="2636912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dirty="0" err="1" smtClean="0">
                <a:solidFill>
                  <a:srgbClr val="DDEEF9"/>
                </a:solidFill>
                <a:latin typeface="a옛날목욕탕L" pitchFamily="18" charset="-127"/>
                <a:ea typeface="a옛날목욕탕L" pitchFamily="18" charset="-127"/>
              </a:rPr>
              <a:t>BoS</a:t>
            </a:r>
            <a:endParaRPr lang="en-US" altLang="ko-KR" sz="5400" dirty="0" smtClean="0">
              <a:solidFill>
                <a:srgbClr val="DDEEF9"/>
              </a:solidFill>
              <a:latin typeface="a옛날목욕탕L" pitchFamily="18" charset="-127"/>
              <a:ea typeface="a옛날목욕탕L" pitchFamily="18" charset="-127"/>
            </a:endParaRPr>
          </a:p>
        </p:txBody>
      </p:sp>
      <p:cxnSp>
        <p:nvCxnSpPr>
          <p:cNvPr id="61" name="직선 연결선 60"/>
          <p:cNvCxnSpPr/>
          <p:nvPr/>
        </p:nvCxnSpPr>
        <p:spPr>
          <a:xfrm>
            <a:off x="755576" y="3704838"/>
            <a:ext cx="331236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32040" y="2170599"/>
            <a:ext cx="34746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옛날목욕탕L" pitchFamily="18" charset="-127"/>
                <a:ea typeface="a옛날목욕탕L" pitchFamily="18" charset="-127"/>
              </a:rPr>
              <a:t>32131680 </a:t>
            </a:r>
            <a:r>
              <a:rPr lang="ko-KR" altLang="en-US" sz="20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옛날목욕탕L" pitchFamily="18" charset="-127"/>
                <a:ea typeface="a옛날목욕탕L" pitchFamily="18" charset="-127"/>
              </a:rPr>
              <a:t>강윤중</a:t>
            </a:r>
            <a:r>
              <a:rPr lang="en-US" altLang="ko-KR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옛날목욕탕L" pitchFamily="18" charset="-127"/>
                <a:ea typeface="a옛날목욕탕L" pitchFamily="18" charset="-127"/>
              </a:rPr>
              <a:t>(</a:t>
            </a:r>
            <a:r>
              <a:rPr lang="ko-KR" alt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옛날목욕탕L" pitchFamily="18" charset="-127"/>
                <a:ea typeface="a옛날목욕탕L" pitchFamily="18" charset="-127"/>
              </a:rPr>
              <a:t>조장</a:t>
            </a:r>
            <a:r>
              <a:rPr lang="en-US" altLang="ko-KR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옛날목욕탕L" pitchFamily="18" charset="-127"/>
                <a:ea typeface="a옛날목욕탕L" pitchFamily="18" charset="-127"/>
              </a:rPr>
              <a:t>)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옛날목욕탕L" pitchFamily="18" charset="-127"/>
                <a:ea typeface="a옛날목욕탕L" pitchFamily="18" charset="-127"/>
              </a:rPr>
              <a:t>32131682 </a:t>
            </a:r>
            <a:r>
              <a:rPr lang="ko-KR" alt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옛날목욕탕L" pitchFamily="18" charset="-127"/>
                <a:ea typeface="a옛날목욕탕L" pitchFamily="18" charset="-127"/>
              </a:rPr>
              <a:t>고은미</a:t>
            </a:r>
            <a:endParaRPr lang="en-US" altLang="ko-KR" sz="2000" dirty="0" smtClean="0">
              <a:solidFill>
                <a:schemeClr val="accent5">
                  <a:lumMod val="20000"/>
                  <a:lumOff val="80000"/>
                </a:schemeClr>
              </a:solidFill>
              <a:latin typeface="a옛날목욕탕L" pitchFamily="18" charset="-127"/>
              <a:ea typeface="a옛날목욕탕L" pitchFamily="18" charset="-127"/>
            </a:endParaRP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옛날목욕탕L" pitchFamily="18" charset="-127"/>
                <a:ea typeface="a옛날목욕탕L" pitchFamily="18" charset="-127"/>
              </a:rPr>
              <a:t>32131693 </a:t>
            </a:r>
            <a:r>
              <a:rPr lang="ko-KR" alt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옛날목욕탕L" pitchFamily="18" charset="-127"/>
                <a:ea typeface="a옛날목욕탕L" pitchFamily="18" charset="-127"/>
              </a:rPr>
              <a:t>김영택</a:t>
            </a:r>
            <a:endParaRPr lang="en-US" altLang="ko-KR" sz="2000" dirty="0" smtClean="0">
              <a:solidFill>
                <a:schemeClr val="accent5">
                  <a:lumMod val="20000"/>
                  <a:lumOff val="80000"/>
                </a:schemeClr>
              </a:solidFill>
              <a:latin typeface="a옛날목욕탕L" pitchFamily="18" charset="-127"/>
              <a:ea typeface="a옛날목욕탕L" pitchFamily="18" charset="-127"/>
            </a:endParaRP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옛날목욕탕L" pitchFamily="18" charset="-127"/>
                <a:ea typeface="a옛날목욕탕L" pitchFamily="18" charset="-127"/>
              </a:rPr>
              <a:t>32131734 </a:t>
            </a:r>
            <a:r>
              <a:rPr lang="ko-KR" altLang="en-US" sz="20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옛날목욕탕L" pitchFamily="18" charset="-127"/>
                <a:ea typeface="a옛날목욕탕L" pitchFamily="18" charset="-127"/>
              </a:rPr>
              <a:t>이수민</a:t>
            </a:r>
            <a:endParaRPr lang="ko-KR" altLang="en-US" sz="2000" dirty="0">
              <a:solidFill>
                <a:schemeClr val="accent5">
                  <a:lumMod val="20000"/>
                  <a:lumOff val="80000"/>
                </a:schemeClr>
              </a:solidFill>
              <a:latin typeface="a옛날목욕탕L" pitchFamily="18" charset="-127"/>
              <a:ea typeface="a옛날목욕탕L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96337" y="6207695"/>
            <a:ext cx="1368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400" b="1" dirty="0" err="1" smtClean="0">
                <a:solidFill>
                  <a:srgbClr val="FDD9E3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BoS</a:t>
            </a:r>
            <a:endParaRPr lang="en-US" altLang="ko-KR" sz="2400" b="1" dirty="0" smtClean="0">
              <a:solidFill>
                <a:srgbClr val="FDD9E3"/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3711" y="3797749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rgbClr val="DDEEF9"/>
                </a:solidFill>
                <a:latin typeface="a옛날목욕탕L" pitchFamily="18" charset="-127"/>
                <a:ea typeface="a옛날목욕탕L" pitchFamily="18" charset="-127"/>
              </a:rPr>
              <a:t>13</a:t>
            </a:r>
            <a:endParaRPr lang="ko-KR" altLang="en-US" sz="2800" dirty="0">
              <a:solidFill>
                <a:srgbClr val="DDEEF9"/>
              </a:solidFill>
              <a:latin typeface="a옛날목욕탕L" pitchFamily="18" charset="-127"/>
              <a:ea typeface="a옛날목욕탕L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5656" y="3789040"/>
            <a:ext cx="828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rgbClr val="DDEEF9"/>
                </a:solidFill>
                <a:latin typeface="a옛날목욕탕L" pitchFamily="18" charset="-127"/>
                <a:ea typeface="a옛날목욕탕L" pitchFamily="18" charset="-127"/>
              </a:rPr>
              <a:t>o</a:t>
            </a:r>
            <a:r>
              <a:rPr lang="en-US" altLang="ko-KR" sz="2800" dirty="0" smtClean="0">
                <a:solidFill>
                  <a:srgbClr val="DDEEF9"/>
                </a:solidFill>
                <a:latin typeface="a옛날목욕탕L" pitchFamily="18" charset="-127"/>
                <a:ea typeface="a옛날목욕탕L" pitchFamily="18" charset="-127"/>
              </a:rPr>
              <a:t>f</a:t>
            </a:r>
            <a:endParaRPr lang="ko-KR" altLang="en-US" sz="2800" dirty="0">
              <a:solidFill>
                <a:srgbClr val="DDEEF9"/>
              </a:solidFill>
              <a:latin typeface="a옛날목욕탕L" pitchFamily="18" charset="-127"/>
              <a:ea typeface="a옛날목욕탕L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8421" y="3789040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rgbClr val="DDEEF9"/>
                </a:solidFill>
                <a:latin typeface="a옛날목욕탕L" pitchFamily="18" charset="-127"/>
                <a:ea typeface="a옛날목욕탕L" pitchFamily="18" charset="-127"/>
              </a:rPr>
              <a:t>S</a:t>
            </a:r>
            <a:r>
              <a:rPr lang="en-US" altLang="ko-KR" sz="2400" dirty="0" smtClean="0">
                <a:solidFill>
                  <a:srgbClr val="DDEEF9"/>
                </a:solidFill>
                <a:latin typeface="a옛날목욕탕L" pitchFamily="18" charset="-127"/>
                <a:ea typeface="a옛날목욕탕L" pitchFamily="18" charset="-127"/>
              </a:rPr>
              <a:t>oftware</a:t>
            </a:r>
            <a:endParaRPr lang="ko-KR" altLang="en-US" sz="2400" dirty="0">
              <a:solidFill>
                <a:srgbClr val="DDEEF9"/>
              </a:solidFill>
              <a:latin typeface="a옛날목욕탕L" pitchFamily="18" charset="-127"/>
              <a:ea typeface="a옛날목욕탕L" pitchFamily="18" charset="-127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288857" y="897672"/>
            <a:ext cx="859143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그룹 14"/>
          <p:cNvGrpSpPr/>
          <p:nvPr/>
        </p:nvGrpSpPr>
        <p:grpSpPr>
          <a:xfrm>
            <a:off x="7646226" y="316842"/>
            <a:ext cx="443398" cy="465489"/>
            <a:chOff x="1264881" y="3553984"/>
            <a:chExt cx="1150066" cy="1460897"/>
          </a:xfrm>
          <a:solidFill>
            <a:schemeClr val="bg1">
              <a:lumMod val="85000"/>
            </a:schemeClr>
          </a:solidFill>
        </p:grpSpPr>
        <p:grpSp>
          <p:nvGrpSpPr>
            <p:cNvPr id="16" name="그룹 15"/>
            <p:cNvGrpSpPr/>
            <p:nvPr/>
          </p:nvGrpSpPr>
          <p:grpSpPr>
            <a:xfrm>
              <a:off x="1264881" y="3553984"/>
              <a:ext cx="472289" cy="1460897"/>
              <a:chOff x="1264881" y="3553984"/>
              <a:chExt cx="472289" cy="1460897"/>
            </a:xfrm>
            <a:grpFill/>
          </p:grpSpPr>
          <p:sp>
            <p:nvSpPr>
              <p:cNvPr id="24" name="직사각형 23"/>
              <p:cNvSpPr/>
              <p:nvPr/>
            </p:nvSpPr>
            <p:spPr>
              <a:xfrm>
                <a:off x="1282869" y="3692539"/>
                <a:ext cx="147753" cy="633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/>
              </a:p>
            </p:txBody>
          </p:sp>
          <p:sp>
            <p:nvSpPr>
              <p:cNvPr id="25" name="직사각형 24"/>
              <p:cNvSpPr/>
              <p:nvPr/>
            </p:nvSpPr>
            <p:spPr>
              <a:xfrm rot="5400000">
                <a:off x="1333422" y="3653651"/>
                <a:ext cx="137230" cy="633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/>
              </a:p>
            </p:txBody>
          </p:sp>
          <p:sp>
            <p:nvSpPr>
              <p:cNvPr id="26" name="직사각형 25"/>
              <p:cNvSpPr/>
              <p:nvPr/>
            </p:nvSpPr>
            <p:spPr>
              <a:xfrm rot="5400000">
                <a:off x="1196340" y="3812910"/>
                <a:ext cx="225966" cy="747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/>
              </a:p>
            </p:txBody>
          </p:sp>
          <p:sp>
            <p:nvSpPr>
              <p:cNvPr id="27" name="직사각형 26"/>
              <p:cNvSpPr/>
              <p:nvPr/>
            </p:nvSpPr>
            <p:spPr>
              <a:xfrm>
                <a:off x="1264881" y="3921010"/>
                <a:ext cx="180000" cy="633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4792622">
                <a:off x="952522" y="4425920"/>
                <a:ext cx="1097007" cy="7962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10800000">
                <a:off x="1371033" y="3553984"/>
                <a:ext cx="360000" cy="11298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0800000">
                <a:off x="1559867" y="4951530"/>
                <a:ext cx="177303" cy="633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/>
              </a:p>
            </p:txBody>
          </p:sp>
        </p:grpSp>
        <p:sp>
          <p:nvSpPr>
            <p:cNvPr id="17" name="직사각형 16"/>
            <p:cNvSpPr/>
            <p:nvPr/>
          </p:nvSpPr>
          <p:spPr>
            <a:xfrm flipH="1">
              <a:off x="2267194" y="3692540"/>
              <a:ext cx="147753" cy="633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18" name="직사각형 17"/>
            <p:cNvSpPr/>
            <p:nvPr/>
          </p:nvSpPr>
          <p:spPr>
            <a:xfrm rot="16200000" flipH="1">
              <a:off x="2215325" y="3653651"/>
              <a:ext cx="137230" cy="63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19" name="직사각형 18"/>
            <p:cNvSpPr/>
            <p:nvPr/>
          </p:nvSpPr>
          <p:spPr>
            <a:xfrm rot="16200000" flipH="1">
              <a:off x="2260625" y="3784835"/>
              <a:ext cx="225966" cy="771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20" name="직사각형 19"/>
            <p:cNvSpPr/>
            <p:nvPr/>
          </p:nvSpPr>
          <p:spPr>
            <a:xfrm flipH="1">
              <a:off x="2231760" y="3921010"/>
              <a:ext cx="180000" cy="633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21" name="직사각형 20"/>
            <p:cNvSpPr/>
            <p:nvPr/>
          </p:nvSpPr>
          <p:spPr>
            <a:xfrm rot="16807378" flipH="1">
              <a:off x="1627112" y="4425920"/>
              <a:ext cx="1097007" cy="796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22" name="직사각형 21"/>
            <p:cNvSpPr/>
            <p:nvPr/>
          </p:nvSpPr>
          <p:spPr>
            <a:xfrm rot="10800000" flipH="1">
              <a:off x="1667894" y="3553984"/>
              <a:ext cx="653626" cy="11298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23" name="직사각형 22"/>
            <p:cNvSpPr/>
            <p:nvPr/>
          </p:nvSpPr>
          <p:spPr>
            <a:xfrm rot="10800000" flipH="1">
              <a:off x="1593563" y="4951530"/>
              <a:ext cx="522000" cy="633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</p:grpSp>
      <p:sp>
        <p:nvSpPr>
          <p:cNvPr id="31" name="직사각형 30"/>
          <p:cNvSpPr/>
          <p:nvPr/>
        </p:nvSpPr>
        <p:spPr>
          <a:xfrm>
            <a:off x="7858216" y="494299"/>
            <a:ext cx="962256" cy="209831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32" name="TextBox 31"/>
          <p:cNvSpPr txBox="1"/>
          <p:nvPr/>
        </p:nvSpPr>
        <p:spPr>
          <a:xfrm>
            <a:off x="8357153" y="468683"/>
            <a:ext cx="4381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FDD9E3"/>
                </a:solidFill>
                <a:latin typeface="a옛날목욕탕L" pitchFamily="18" charset="-127"/>
                <a:ea typeface="a옛날목욕탕L" pitchFamily="18" charset="-127"/>
              </a:rPr>
              <a:t>”</a:t>
            </a:r>
            <a:endParaRPr lang="ko-KR" altLang="en-US" sz="1200" dirty="0">
              <a:solidFill>
                <a:srgbClr val="FDD9E3"/>
              </a:solidFill>
              <a:latin typeface="a옛날목욕탕L" pitchFamily="18" charset="-127"/>
              <a:ea typeface="a옛날목욕탕L" pitchFamily="18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10700" y="494299"/>
            <a:ext cx="8506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rgbClr val="DDEEF9"/>
                </a:solidFill>
                <a:latin typeface="a옛날목욕탕L" pitchFamily="18" charset="-127"/>
                <a:ea typeface="a옛날목욕탕L" pitchFamily="18" charset="-127"/>
              </a:rPr>
              <a:t>  </a:t>
            </a:r>
            <a:r>
              <a:rPr lang="en-US" altLang="ko-KR" sz="900" dirty="0" err="1" smtClean="0">
                <a:solidFill>
                  <a:srgbClr val="DDEEF9"/>
                </a:solidFill>
                <a:latin typeface="a옛날목욕탕L" pitchFamily="18" charset="-127"/>
                <a:ea typeface="a옛날목욕탕L" pitchFamily="18" charset="-127"/>
              </a:rPr>
              <a:t>SmarTum</a:t>
            </a:r>
            <a:endParaRPr lang="ko-KR" altLang="en-US" sz="800" dirty="0">
              <a:solidFill>
                <a:srgbClr val="DDEEF9"/>
              </a:solidFill>
              <a:latin typeface="a옛날목욕탕L" pitchFamily="18" charset="-127"/>
              <a:ea typeface="a옛날목욕탕L" pitchFamily="18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54831" y="454947"/>
            <a:ext cx="407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FDD9E3"/>
                </a:solidFill>
                <a:latin typeface="a옛날목욕탕L" pitchFamily="18" charset="-127"/>
                <a:ea typeface="a옛날목욕탕L" pitchFamily="18" charset="-127"/>
              </a:rPr>
              <a:t>“</a:t>
            </a:r>
            <a:endParaRPr lang="ko-KR" altLang="en-US" sz="1200" dirty="0">
              <a:solidFill>
                <a:srgbClr val="FDD9E3"/>
              </a:solidFill>
              <a:latin typeface="a옛날목욕탕L" pitchFamily="18" charset="-127"/>
              <a:ea typeface="a옛날목욕탕L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38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06 -0.1382 L -1.94444E-6 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2" y="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그룹 31"/>
          <p:cNvGrpSpPr/>
          <p:nvPr/>
        </p:nvGrpSpPr>
        <p:grpSpPr>
          <a:xfrm>
            <a:off x="7646226" y="316842"/>
            <a:ext cx="443398" cy="465489"/>
            <a:chOff x="1264881" y="3553984"/>
            <a:chExt cx="1150066" cy="1460897"/>
          </a:xfrm>
          <a:solidFill>
            <a:schemeClr val="bg1">
              <a:lumMod val="85000"/>
            </a:schemeClr>
          </a:solidFill>
        </p:grpSpPr>
        <p:grpSp>
          <p:nvGrpSpPr>
            <p:cNvPr id="33" name="그룹 32"/>
            <p:cNvGrpSpPr/>
            <p:nvPr/>
          </p:nvGrpSpPr>
          <p:grpSpPr>
            <a:xfrm>
              <a:off x="1264881" y="3553984"/>
              <a:ext cx="472289" cy="1460897"/>
              <a:chOff x="1264881" y="3553984"/>
              <a:chExt cx="472289" cy="1460897"/>
            </a:xfrm>
            <a:grpFill/>
          </p:grpSpPr>
          <p:sp>
            <p:nvSpPr>
              <p:cNvPr id="44" name="직사각형 43"/>
              <p:cNvSpPr/>
              <p:nvPr/>
            </p:nvSpPr>
            <p:spPr>
              <a:xfrm>
                <a:off x="1282869" y="3692539"/>
                <a:ext cx="147753" cy="633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/>
              </a:p>
            </p:txBody>
          </p:sp>
          <p:sp>
            <p:nvSpPr>
              <p:cNvPr id="45" name="직사각형 44"/>
              <p:cNvSpPr/>
              <p:nvPr/>
            </p:nvSpPr>
            <p:spPr>
              <a:xfrm rot="5400000">
                <a:off x="1333422" y="3653651"/>
                <a:ext cx="137230" cy="633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/>
              </a:p>
            </p:txBody>
          </p:sp>
          <p:sp>
            <p:nvSpPr>
              <p:cNvPr id="49" name="직사각형 48"/>
              <p:cNvSpPr/>
              <p:nvPr/>
            </p:nvSpPr>
            <p:spPr>
              <a:xfrm rot="5400000">
                <a:off x="1196340" y="3812910"/>
                <a:ext cx="225966" cy="747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/>
              </a:p>
            </p:txBody>
          </p:sp>
          <p:sp>
            <p:nvSpPr>
              <p:cNvPr id="50" name="직사각형 49"/>
              <p:cNvSpPr/>
              <p:nvPr/>
            </p:nvSpPr>
            <p:spPr>
              <a:xfrm>
                <a:off x="1264881" y="3921010"/>
                <a:ext cx="180000" cy="633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/>
              </a:p>
            </p:txBody>
          </p:sp>
          <p:sp>
            <p:nvSpPr>
              <p:cNvPr id="53" name="직사각형 52"/>
              <p:cNvSpPr/>
              <p:nvPr/>
            </p:nvSpPr>
            <p:spPr>
              <a:xfrm rot="4792622">
                <a:off x="952522" y="4425920"/>
                <a:ext cx="1097007" cy="7962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/>
              </a:p>
            </p:txBody>
          </p:sp>
          <p:sp>
            <p:nvSpPr>
              <p:cNvPr id="54" name="직사각형 53"/>
              <p:cNvSpPr/>
              <p:nvPr/>
            </p:nvSpPr>
            <p:spPr>
              <a:xfrm rot="10800000">
                <a:off x="1371033" y="3553984"/>
                <a:ext cx="360000" cy="11298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/>
              </a:p>
            </p:txBody>
          </p:sp>
          <p:sp>
            <p:nvSpPr>
              <p:cNvPr id="55" name="직사각형 54"/>
              <p:cNvSpPr/>
              <p:nvPr/>
            </p:nvSpPr>
            <p:spPr>
              <a:xfrm rot="10800000">
                <a:off x="1559867" y="4951530"/>
                <a:ext cx="177303" cy="633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/>
              </a:p>
            </p:txBody>
          </p:sp>
        </p:grpSp>
        <p:sp>
          <p:nvSpPr>
            <p:cNvPr id="34" name="직사각형 33"/>
            <p:cNvSpPr/>
            <p:nvPr/>
          </p:nvSpPr>
          <p:spPr>
            <a:xfrm flipH="1">
              <a:off x="2267194" y="3692540"/>
              <a:ext cx="147753" cy="633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35" name="직사각형 34"/>
            <p:cNvSpPr/>
            <p:nvPr/>
          </p:nvSpPr>
          <p:spPr>
            <a:xfrm rot="16200000" flipH="1">
              <a:off x="2215325" y="3653651"/>
              <a:ext cx="137230" cy="63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36" name="직사각형 35"/>
            <p:cNvSpPr/>
            <p:nvPr/>
          </p:nvSpPr>
          <p:spPr>
            <a:xfrm rot="16200000" flipH="1">
              <a:off x="2260625" y="3784835"/>
              <a:ext cx="225966" cy="771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37" name="직사각형 36"/>
            <p:cNvSpPr/>
            <p:nvPr/>
          </p:nvSpPr>
          <p:spPr>
            <a:xfrm flipH="1">
              <a:off x="2231760" y="3921010"/>
              <a:ext cx="180000" cy="633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39" name="직사각형 38"/>
            <p:cNvSpPr/>
            <p:nvPr/>
          </p:nvSpPr>
          <p:spPr>
            <a:xfrm rot="16807378" flipH="1">
              <a:off x="1627112" y="4425920"/>
              <a:ext cx="1097007" cy="796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41" name="직사각형 40"/>
            <p:cNvSpPr/>
            <p:nvPr/>
          </p:nvSpPr>
          <p:spPr>
            <a:xfrm rot="10800000" flipH="1">
              <a:off x="1667894" y="3553984"/>
              <a:ext cx="653626" cy="11298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42" name="직사각형 41"/>
            <p:cNvSpPr/>
            <p:nvPr/>
          </p:nvSpPr>
          <p:spPr>
            <a:xfrm rot="10800000" flipH="1">
              <a:off x="1593563" y="4951530"/>
              <a:ext cx="522000" cy="633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</p:grpSp>
      <p:sp>
        <p:nvSpPr>
          <p:cNvPr id="56" name="직사각형 55"/>
          <p:cNvSpPr/>
          <p:nvPr/>
        </p:nvSpPr>
        <p:spPr>
          <a:xfrm>
            <a:off x="7858216" y="494299"/>
            <a:ext cx="962256" cy="209831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59" name="TextBox 58"/>
          <p:cNvSpPr txBox="1"/>
          <p:nvPr/>
        </p:nvSpPr>
        <p:spPr>
          <a:xfrm>
            <a:off x="8357153" y="468683"/>
            <a:ext cx="4381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FDD9E3"/>
                </a:solidFill>
                <a:latin typeface="a옛날목욕탕L" pitchFamily="18" charset="-127"/>
                <a:ea typeface="a옛날목욕탕L" pitchFamily="18" charset="-127"/>
              </a:rPr>
              <a:t>”</a:t>
            </a:r>
            <a:endParaRPr lang="ko-KR" altLang="en-US" sz="1200" dirty="0">
              <a:solidFill>
                <a:srgbClr val="FDD9E3"/>
              </a:solidFill>
              <a:latin typeface="a옛날목욕탕L" pitchFamily="18" charset="-127"/>
              <a:ea typeface="a옛날목욕탕L" pitchFamily="18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810700" y="494299"/>
            <a:ext cx="8506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rgbClr val="DDEEF9"/>
                </a:solidFill>
                <a:latin typeface="a옛날목욕탕L" pitchFamily="18" charset="-127"/>
                <a:ea typeface="a옛날목욕탕L" pitchFamily="18" charset="-127"/>
              </a:rPr>
              <a:t>  </a:t>
            </a:r>
            <a:r>
              <a:rPr lang="en-US" altLang="ko-KR" sz="900" dirty="0" err="1" smtClean="0">
                <a:solidFill>
                  <a:srgbClr val="DDEEF9"/>
                </a:solidFill>
                <a:latin typeface="a옛날목욕탕L" pitchFamily="18" charset="-127"/>
                <a:ea typeface="a옛날목욕탕L" pitchFamily="18" charset="-127"/>
              </a:rPr>
              <a:t>SmarTum</a:t>
            </a:r>
            <a:endParaRPr lang="ko-KR" altLang="en-US" sz="800" dirty="0">
              <a:solidFill>
                <a:srgbClr val="DDEEF9"/>
              </a:solidFill>
              <a:latin typeface="a옛날목욕탕L" pitchFamily="18" charset="-127"/>
              <a:ea typeface="a옛날목욕탕L" pitchFamily="18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754831" y="454947"/>
            <a:ext cx="407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FDD9E3"/>
                </a:solidFill>
                <a:latin typeface="a옛날목욕탕L" pitchFamily="18" charset="-127"/>
                <a:ea typeface="a옛날목욕탕L" pitchFamily="18" charset="-127"/>
              </a:rPr>
              <a:t>“</a:t>
            </a:r>
            <a:endParaRPr lang="ko-KR" altLang="en-US" sz="1200" dirty="0">
              <a:solidFill>
                <a:srgbClr val="FDD9E3"/>
              </a:solidFill>
              <a:latin typeface="a옛날목욕탕L" pitchFamily="18" charset="-127"/>
              <a:ea typeface="a옛날목욕탕L" pitchFamily="18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5536" y="332656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err="1" smtClean="0">
                <a:solidFill>
                  <a:schemeClr val="bg1"/>
                </a:solidFill>
                <a:latin typeface="a옛날목욕탕B" pitchFamily="18" charset="-127"/>
                <a:ea typeface="a옛날목욕탕B" pitchFamily="18" charset="-127"/>
              </a:rPr>
              <a:t>IoT</a:t>
            </a:r>
            <a:r>
              <a:rPr lang="en-US" altLang="ko-KR" sz="3200" dirty="0" smtClean="0">
                <a:solidFill>
                  <a:schemeClr val="bg1"/>
                </a:solidFill>
                <a:latin typeface="a옛날목욕탕B" pitchFamily="18" charset="-127"/>
                <a:ea typeface="a옛날목욕탕B" pitchFamily="18" charset="-127"/>
              </a:rPr>
              <a:t> </a:t>
            </a:r>
            <a:r>
              <a:rPr lang="ko-KR" altLang="en-US" sz="3200" dirty="0" smtClean="0">
                <a:solidFill>
                  <a:schemeClr val="bg1"/>
                </a:solidFill>
                <a:latin typeface="a옛날목욕탕B" pitchFamily="18" charset="-127"/>
                <a:ea typeface="a옛날목욕탕B" pitchFamily="18" charset="-127"/>
              </a:rPr>
              <a:t>서비스 아이디어</a:t>
            </a:r>
            <a:endParaRPr lang="ko-KR" altLang="en-US" sz="3200" dirty="0">
              <a:solidFill>
                <a:schemeClr val="bg1"/>
              </a:solidFill>
              <a:latin typeface="a옛날목욕탕B" pitchFamily="18" charset="-127"/>
              <a:ea typeface="a옛날목욕탕B" pitchFamily="18" charset="-127"/>
            </a:endParaRPr>
          </a:p>
        </p:txBody>
      </p:sp>
      <p:cxnSp>
        <p:nvCxnSpPr>
          <p:cNvPr id="61" name="직선 연결선 60"/>
          <p:cNvCxnSpPr/>
          <p:nvPr/>
        </p:nvCxnSpPr>
        <p:spPr>
          <a:xfrm>
            <a:off x="288857" y="897672"/>
            <a:ext cx="859143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3344" y="1044025"/>
            <a:ext cx="5616624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  <a:latin typeface="a옛날목욕탕B" pitchFamily="18" charset="-127"/>
                <a:ea typeface="a옛날목욕탕B" pitchFamily="18" charset="-127"/>
              </a:rPr>
              <a:t>서비스 사용자</a:t>
            </a:r>
            <a:endParaRPr lang="ko-KR" altLang="en-US" sz="2400" dirty="0">
              <a:solidFill>
                <a:schemeClr val="bg1"/>
              </a:solidFill>
              <a:latin typeface="a옛날목욕탕B" pitchFamily="18" charset="-127"/>
              <a:ea typeface="a옛날목욕탕B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1412776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ko-KR" altLang="en-US" dirty="0" smtClean="0">
                <a:solidFill>
                  <a:schemeClr val="bg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스마트 텀블러를 구매한 고객</a:t>
            </a:r>
            <a:endParaRPr lang="en-US" altLang="ko-KR" dirty="0" smtClean="0">
              <a:solidFill>
                <a:schemeClr val="bg1"/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6" y="1815207"/>
            <a:ext cx="5616624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  <a:latin typeface="a옛날목욕탕B" pitchFamily="18" charset="-127"/>
                <a:ea typeface="a옛날목욕탕B" pitchFamily="18" charset="-127"/>
              </a:rPr>
              <a:t>서비스 시나리오</a:t>
            </a:r>
            <a:endParaRPr lang="ko-KR" altLang="en-US" sz="2400" dirty="0">
              <a:solidFill>
                <a:schemeClr val="bg1"/>
              </a:solidFill>
              <a:latin typeface="a옛날목욕탕B" pitchFamily="18" charset="-127"/>
              <a:ea typeface="a옛날목욕탕B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693407" y="2303482"/>
            <a:ext cx="2046945" cy="812933"/>
          </a:xfrm>
          <a:prstGeom prst="rect">
            <a:avLst/>
          </a:prstGeom>
          <a:solidFill>
            <a:srgbClr val="FDD9E3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5899176" y="2405351"/>
            <a:ext cx="1568920" cy="62595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>
                <a:solidFill>
                  <a:schemeClr val="tx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텀블러 내 물</a:t>
            </a:r>
            <a:endParaRPr lang="en-US" altLang="ko-KR" sz="1050" dirty="0" smtClean="0">
              <a:solidFill>
                <a:schemeClr val="tx1"/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ctr"/>
            <a:r>
              <a:rPr lang="en-US" altLang="ko-KR" sz="1050" dirty="0" smtClean="0">
                <a:solidFill>
                  <a:schemeClr val="tx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20</a:t>
            </a:r>
            <a:r>
              <a:rPr lang="ko-KR" altLang="en-US" sz="1050" dirty="0" smtClean="0">
                <a:solidFill>
                  <a:schemeClr val="tx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도 유지</a:t>
            </a:r>
            <a:r>
              <a:rPr lang="en-US" altLang="ko-KR" sz="1050" dirty="0">
                <a:solidFill>
                  <a:schemeClr val="tx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,</a:t>
            </a:r>
            <a:endParaRPr lang="en-US" altLang="ko-KR" sz="1050" dirty="0" smtClean="0">
              <a:solidFill>
                <a:schemeClr val="tx1"/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ctr"/>
            <a:r>
              <a:rPr lang="ko-KR" altLang="en-US" sz="1050" dirty="0" smtClean="0">
                <a:solidFill>
                  <a:schemeClr val="tx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텀블러 디스플레이</a:t>
            </a:r>
            <a:r>
              <a:rPr lang="en-US" altLang="ko-KR" sz="1050" dirty="0">
                <a:solidFill>
                  <a:schemeClr val="tx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 </a:t>
            </a:r>
            <a:r>
              <a:rPr lang="ko-KR" altLang="en-US" sz="1050" dirty="0" smtClean="0">
                <a:solidFill>
                  <a:schemeClr val="tx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변환</a:t>
            </a:r>
            <a:endParaRPr lang="ko-KR" altLang="en-US" sz="1050" dirty="0">
              <a:solidFill>
                <a:schemeClr val="tx1"/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sp>
        <p:nvSpPr>
          <p:cNvPr id="16" name="오각형 15"/>
          <p:cNvSpPr/>
          <p:nvPr/>
        </p:nvSpPr>
        <p:spPr>
          <a:xfrm>
            <a:off x="3394877" y="2313763"/>
            <a:ext cx="2380430" cy="812933"/>
          </a:xfrm>
          <a:prstGeom prst="homePlate">
            <a:avLst/>
          </a:prstGeom>
          <a:solidFill>
            <a:srgbClr val="FDD9E3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3935201" y="2415140"/>
            <a:ext cx="1223686" cy="56905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오늘 기온은</a:t>
            </a:r>
            <a:endParaRPr lang="en-US" altLang="ko-KR" sz="1100" dirty="0" smtClean="0">
              <a:solidFill>
                <a:schemeClr val="tx1"/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ctr"/>
            <a:r>
              <a:rPr lang="ko-KR" altLang="en-US" sz="1100" dirty="0" smtClean="0">
                <a:solidFill>
                  <a:schemeClr val="tx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영하 </a:t>
            </a:r>
            <a:r>
              <a:rPr lang="en-US" altLang="ko-KR" sz="1100" dirty="0" smtClean="0">
                <a:solidFill>
                  <a:schemeClr val="tx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10</a:t>
            </a:r>
            <a:r>
              <a:rPr lang="ko-KR" altLang="en-US" sz="1100" dirty="0" smtClean="0">
                <a:solidFill>
                  <a:schemeClr val="tx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도입니다</a:t>
            </a:r>
            <a:r>
              <a:rPr lang="en-US" altLang="ko-KR" sz="1100" dirty="0" smtClean="0">
                <a:solidFill>
                  <a:schemeClr val="tx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.</a:t>
            </a:r>
            <a:endParaRPr lang="ko-KR" altLang="en-US" sz="1100" dirty="0">
              <a:solidFill>
                <a:schemeClr val="tx1"/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 rotWithShape="1">
          <a:blip r:embed="rId2" cstate="print"/>
          <a:srcRect l="35038" t="32545" r="61812" b="60477"/>
          <a:stretch/>
        </p:blipFill>
        <p:spPr>
          <a:xfrm>
            <a:off x="3557371" y="2772196"/>
            <a:ext cx="325173" cy="365819"/>
          </a:xfrm>
          <a:prstGeom prst="rect">
            <a:avLst/>
          </a:prstGeom>
        </p:spPr>
      </p:pic>
      <p:sp>
        <p:nvSpPr>
          <p:cNvPr id="2" name="오각형 1"/>
          <p:cNvSpPr/>
          <p:nvPr/>
        </p:nvSpPr>
        <p:spPr>
          <a:xfrm>
            <a:off x="1124023" y="2293200"/>
            <a:ext cx="2380430" cy="812933"/>
          </a:xfrm>
          <a:prstGeom prst="homePlate">
            <a:avLst/>
          </a:prstGeom>
          <a:solidFill>
            <a:srgbClr val="FDD9E3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1242221" y="2415140"/>
            <a:ext cx="1426291" cy="56905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차가운 물</a:t>
            </a:r>
            <a:endParaRPr lang="en-US" altLang="ko-KR" sz="1100" dirty="0" smtClean="0">
              <a:solidFill>
                <a:schemeClr val="tx1"/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ctr"/>
            <a:r>
              <a:rPr lang="ko-KR" altLang="en-US" sz="1100" dirty="0" smtClean="0">
                <a:solidFill>
                  <a:schemeClr val="tx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텀블러에</a:t>
            </a:r>
            <a:endParaRPr lang="en-US" altLang="ko-KR" sz="1100" dirty="0" smtClean="0">
              <a:solidFill>
                <a:schemeClr val="tx1"/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ctr"/>
            <a:r>
              <a:rPr lang="ko-KR" altLang="en-US" sz="1100" dirty="0" err="1" smtClean="0">
                <a:solidFill>
                  <a:schemeClr val="tx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담아가야지</a:t>
            </a:r>
            <a:endParaRPr lang="ko-KR" altLang="en-US" sz="1100" dirty="0">
              <a:solidFill>
                <a:schemeClr val="tx1"/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5685243" y="3379923"/>
            <a:ext cx="2046945" cy="812933"/>
          </a:xfrm>
          <a:prstGeom prst="rect">
            <a:avLst/>
          </a:prstGeom>
          <a:solidFill>
            <a:srgbClr val="FDD9E3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오각형 22"/>
          <p:cNvSpPr/>
          <p:nvPr/>
        </p:nvSpPr>
        <p:spPr>
          <a:xfrm>
            <a:off x="3394877" y="3390204"/>
            <a:ext cx="2380430" cy="812933"/>
          </a:xfrm>
          <a:prstGeom prst="homePlate">
            <a:avLst/>
          </a:prstGeom>
          <a:solidFill>
            <a:srgbClr val="FDD9E3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오각형 25"/>
          <p:cNvSpPr/>
          <p:nvPr/>
        </p:nvSpPr>
        <p:spPr>
          <a:xfrm>
            <a:off x="1127778" y="3369641"/>
            <a:ext cx="2380430" cy="812933"/>
          </a:xfrm>
          <a:prstGeom prst="homePlate">
            <a:avLst/>
          </a:prstGeom>
          <a:solidFill>
            <a:srgbClr val="FDD9E3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38" name="그림 3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24904" y="3450799"/>
            <a:ext cx="495759" cy="649996"/>
          </a:xfrm>
          <a:prstGeom prst="rect">
            <a:avLst/>
          </a:prstGeom>
        </p:spPr>
      </p:pic>
      <p:sp>
        <p:nvSpPr>
          <p:cNvPr id="19" name="모서리가 둥근 직사각형 18"/>
          <p:cNvSpPr/>
          <p:nvPr/>
        </p:nvSpPr>
        <p:spPr>
          <a:xfrm>
            <a:off x="3529666" y="3463128"/>
            <a:ext cx="1568920" cy="62595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텀블러 내 물</a:t>
            </a:r>
            <a:endParaRPr lang="en-US" altLang="ko-KR" sz="1100" dirty="0" smtClean="0">
              <a:solidFill>
                <a:schemeClr val="tx1"/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ctr"/>
            <a:r>
              <a:rPr lang="en-US" altLang="ko-KR" sz="1100" dirty="0" smtClean="0">
                <a:solidFill>
                  <a:schemeClr val="tx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20</a:t>
            </a:r>
            <a:r>
              <a:rPr lang="ko-KR" altLang="en-US" sz="1100" dirty="0" smtClean="0">
                <a:solidFill>
                  <a:schemeClr val="tx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도 유지</a:t>
            </a:r>
            <a:r>
              <a:rPr lang="en-US" altLang="ko-KR" sz="1100" dirty="0">
                <a:solidFill>
                  <a:schemeClr val="tx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,</a:t>
            </a:r>
            <a:endParaRPr lang="en-US" altLang="ko-KR" sz="1100" dirty="0" smtClean="0">
              <a:solidFill>
                <a:schemeClr val="tx1"/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ctr"/>
            <a:r>
              <a:rPr lang="ko-KR" altLang="en-US" sz="1100" dirty="0" smtClean="0">
                <a:solidFill>
                  <a:schemeClr val="tx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텀블러 디스플레이 변환</a:t>
            </a:r>
            <a:endParaRPr lang="ko-KR" altLang="en-US" sz="1100" dirty="0">
              <a:solidFill>
                <a:schemeClr val="tx1"/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40" name="그림 3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9867" b="97333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93351" y="3601495"/>
            <a:ext cx="778707" cy="584030"/>
          </a:xfrm>
          <a:prstGeom prst="rect">
            <a:avLst/>
          </a:prstGeom>
        </p:spPr>
      </p:pic>
      <p:pic>
        <p:nvPicPr>
          <p:cNvPr id="43" name="그림 4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53009" y="3428248"/>
            <a:ext cx="492443" cy="681038"/>
          </a:xfrm>
          <a:prstGeom prst="rect">
            <a:avLst/>
          </a:prstGeom>
        </p:spPr>
      </p:pic>
      <p:pic>
        <p:nvPicPr>
          <p:cNvPr id="47" name="그림 4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9867" b="97333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46878" y="3615949"/>
            <a:ext cx="778707" cy="584030"/>
          </a:xfrm>
          <a:prstGeom prst="rect">
            <a:avLst/>
          </a:prstGeom>
        </p:spPr>
      </p:pic>
      <p:sp>
        <p:nvSpPr>
          <p:cNvPr id="48" name="원호 47"/>
          <p:cNvSpPr/>
          <p:nvPr/>
        </p:nvSpPr>
        <p:spPr>
          <a:xfrm rot="8115168">
            <a:off x="6521786" y="3399597"/>
            <a:ext cx="302392" cy="384225"/>
          </a:xfrm>
          <a:prstGeom prst="arc">
            <a:avLst>
              <a:gd name="adj1" fmla="val 16200000"/>
              <a:gd name="adj2" fmla="val 20325965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418102" y="4227784"/>
            <a:ext cx="5616624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  <a:latin typeface="a옛날목욕탕B" pitchFamily="18" charset="-127"/>
                <a:ea typeface="a옛날목욕탕B" pitchFamily="18" charset="-127"/>
              </a:rPr>
              <a:t>서비스 구성요소</a:t>
            </a:r>
            <a:endParaRPr lang="ko-KR" altLang="en-US" sz="2400" dirty="0">
              <a:solidFill>
                <a:schemeClr val="bg1"/>
              </a:solidFill>
              <a:latin typeface="a옛날목욕탕B" pitchFamily="18" charset="-127"/>
              <a:ea typeface="a옛날목욕탕B" pitchFamily="18" charset="-127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6600" y="5031485"/>
            <a:ext cx="3353312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  <a:latin typeface="a옛날목욕탕B" pitchFamily="18" charset="-127"/>
                <a:ea typeface="a옛날목욕탕B" pitchFamily="18" charset="-127"/>
              </a:rPr>
              <a:t>서비스 구성도</a:t>
            </a:r>
            <a:endParaRPr lang="ko-KR" altLang="en-US" sz="2400" dirty="0">
              <a:solidFill>
                <a:schemeClr val="bg1"/>
              </a:solidFill>
              <a:latin typeface="a옛날목욕탕B" pitchFamily="18" charset="-127"/>
              <a:ea typeface="a옛날목욕탕B" pitchFamily="18" charset="-127"/>
            </a:endParaRPr>
          </a:p>
        </p:txBody>
      </p:sp>
      <p:sp>
        <p:nvSpPr>
          <p:cNvPr id="30" name="눈물 방울 29"/>
          <p:cNvSpPr/>
          <p:nvPr/>
        </p:nvSpPr>
        <p:spPr>
          <a:xfrm rot="5400000">
            <a:off x="3932637" y="508571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1" name="눈물 방울 30"/>
          <p:cNvSpPr/>
          <p:nvPr/>
        </p:nvSpPr>
        <p:spPr>
          <a:xfrm rot="5400000">
            <a:off x="4283967" y="508572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33261" y="2565882"/>
            <a:ext cx="421950" cy="656231"/>
          </a:xfrm>
          <a:prstGeom prst="rect">
            <a:avLst/>
          </a:prstGeom>
        </p:spPr>
      </p:pic>
      <p:pic>
        <p:nvPicPr>
          <p:cNvPr id="60" name="그림 59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68309" y="3755210"/>
            <a:ext cx="299555" cy="465878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402736" y="4599437"/>
            <a:ext cx="841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ko-KR" altLang="en-US" dirty="0" err="1" smtClean="0">
                <a:solidFill>
                  <a:schemeClr val="bg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아두이노</a:t>
            </a:r>
            <a:r>
              <a:rPr lang="ko-KR" altLang="en-US" dirty="0" smtClean="0">
                <a:solidFill>
                  <a:schemeClr val="bg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 온도 센서</a:t>
            </a:r>
            <a:r>
              <a:rPr lang="en-US" altLang="ko-KR" dirty="0" smtClean="0">
                <a:solidFill>
                  <a:schemeClr val="bg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/</a:t>
            </a:r>
            <a:r>
              <a:rPr lang="ko-KR" altLang="en-US" dirty="0" smtClean="0">
                <a:solidFill>
                  <a:schemeClr val="bg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제어 디바이스</a:t>
            </a:r>
            <a:r>
              <a:rPr lang="en-US" altLang="ko-KR" dirty="0" smtClean="0">
                <a:solidFill>
                  <a:schemeClr val="bg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, </a:t>
            </a:r>
            <a:r>
              <a:rPr lang="ko-KR" altLang="en-US" dirty="0" err="1" smtClean="0">
                <a:solidFill>
                  <a:schemeClr val="bg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라즈베리파이</a:t>
            </a:r>
            <a:r>
              <a:rPr lang="en-US" altLang="ko-KR" dirty="0" smtClean="0">
                <a:solidFill>
                  <a:schemeClr val="bg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어플리케이션</a:t>
            </a:r>
            <a:r>
              <a:rPr lang="en-US" altLang="ko-KR" dirty="0" smtClean="0">
                <a:solidFill>
                  <a:schemeClr val="bg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디스플레이</a:t>
            </a:r>
            <a:r>
              <a:rPr lang="en-US" altLang="ko-KR" dirty="0" smtClean="0">
                <a:solidFill>
                  <a:schemeClr val="bg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텀블러</a:t>
            </a:r>
            <a:endParaRPr lang="en-US" altLang="ko-KR" dirty="0" smtClean="0">
              <a:solidFill>
                <a:schemeClr val="bg1"/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grpSp>
        <p:nvGrpSpPr>
          <p:cNvPr id="65" name="그룹 64"/>
          <p:cNvGrpSpPr/>
          <p:nvPr/>
        </p:nvGrpSpPr>
        <p:grpSpPr>
          <a:xfrm>
            <a:off x="3794535" y="5088907"/>
            <a:ext cx="1154182" cy="1411266"/>
            <a:chOff x="1261694" y="3603615"/>
            <a:chExt cx="1154182" cy="1411266"/>
          </a:xfrm>
          <a:solidFill>
            <a:schemeClr val="bg1">
              <a:lumMod val="85000"/>
            </a:schemeClr>
          </a:solidFill>
        </p:grpSpPr>
        <p:grpSp>
          <p:nvGrpSpPr>
            <p:cNvPr id="67" name="그룹 66"/>
            <p:cNvGrpSpPr/>
            <p:nvPr/>
          </p:nvGrpSpPr>
          <p:grpSpPr>
            <a:xfrm>
              <a:off x="1261694" y="3603615"/>
              <a:ext cx="475476" cy="1411266"/>
              <a:chOff x="1261694" y="3603615"/>
              <a:chExt cx="475476" cy="1411266"/>
            </a:xfrm>
            <a:grpFill/>
          </p:grpSpPr>
          <p:sp>
            <p:nvSpPr>
              <p:cNvPr id="75" name="직사각형 74"/>
              <p:cNvSpPr/>
              <p:nvPr/>
            </p:nvSpPr>
            <p:spPr>
              <a:xfrm>
                <a:off x="1261694" y="3692540"/>
                <a:ext cx="147753" cy="633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76" name="직사각형 75"/>
              <p:cNvSpPr/>
              <p:nvPr/>
            </p:nvSpPr>
            <p:spPr>
              <a:xfrm rot="5400000">
                <a:off x="1333422" y="3653651"/>
                <a:ext cx="137230" cy="633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77" name="직사각형 76"/>
              <p:cNvSpPr/>
              <p:nvPr/>
            </p:nvSpPr>
            <p:spPr>
              <a:xfrm rot="5400000">
                <a:off x="1207076" y="3806887"/>
                <a:ext cx="173501" cy="633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78" name="직사각형 77"/>
              <p:cNvSpPr/>
              <p:nvPr/>
            </p:nvSpPr>
            <p:spPr>
              <a:xfrm>
                <a:off x="1264881" y="3921010"/>
                <a:ext cx="180000" cy="633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79" name="직사각형 78"/>
              <p:cNvSpPr/>
              <p:nvPr/>
            </p:nvSpPr>
            <p:spPr>
              <a:xfrm rot="4792622">
                <a:off x="952522" y="4425920"/>
                <a:ext cx="1097007" cy="7962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80" name="직사각형 79"/>
              <p:cNvSpPr/>
              <p:nvPr/>
            </p:nvSpPr>
            <p:spPr>
              <a:xfrm rot="10800000">
                <a:off x="1371032" y="3603615"/>
                <a:ext cx="360000" cy="633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81" name="직사각형 80"/>
              <p:cNvSpPr/>
              <p:nvPr/>
            </p:nvSpPr>
            <p:spPr>
              <a:xfrm rot="10800000">
                <a:off x="1559867" y="4951530"/>
                <a:ext cx="177303" cy="633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p:grpSp>
        <p:sp>
          <p:nvSpPr>
            <p:cNvPr id="68" name="직사각형 67"/>
            <p:cNvSpPr/>
            <p:nvPr/>
          </p:nvSpPr>
          <p:spPr>
            <a:xfrm flipH="1">
              <a:off x="2267194" y="3692540"/>
              <a:ext cx="147753" cy="633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9" name="직사각형 68"/>
            <p:cNvSpPr/>
            <p:nvPr/>
          </p:nvSpPr>
          <p:spPr>
            <a:xfrm rot="16200000" flipH="1">
              <a:off x="2197825" y="3653651"/>
              <a:ext cx="137230" cy="63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70" name="직사각형 69"/>
            <p:cNvSpPr/>
            <p:nvPr/>
          </p:nvSpPr>
          <p:spPr>
            <a:xfrm rot="16200000" flipH="1">
              <a:off x="2297450" y="3806887"/>
              <a:ext cx="173501" cy="633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71" name="직사각형 70"/>
            <p:cNvSpPr/>
            <p:nvPr/>
          </p:nvSpPr>
          <p:spPr>
            <a:xfrm flipH="1">
              <a:off x="2231760" y="3921010"/>
              <a:ext cx="180000" cy="633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72" name="직사각형 71"/>
            <p:cNvSpPr/>
            <p:nvPr/>
          </p:nvSpPr>
          <p:spPr>
            <a:xfrm rot="16807378" flipH="1">
              <a:off x="1627112" y="4425920"/>
              <a:ext cx="1097007" cy="796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73" name="직사각형 72"/>
            <p:cNvSpPr/>
            <p:nvPr/>
          </p:nvSpPr>
          <p:spPr>
            <a:xfrm rot="10800000" flipH="1">
              <a:off x="1716180" y="3603615"/>
              <a:ext cx="576000" cy="633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74" name="직사각형 73"/>
            <p:cNvSpPr/>
            <p:nvPr/>
          </p:nvSpPr>
          <p:spPr>
            <a:xfrm rot="10800000" flipH="1">
              <a:off x="1593563" y="4951530"/>
              <a:ext cx="522000" cy="633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cxnSp>
        <p:nvCxnSpPr>
          <p:cNvPr id="8" name="직선 연결선 7"/>
          <p:cNvCxnSpPr/>
          <p:nvPr/>
        </p:nvCxnSpPr>
        <p:spPr>
          <a:xfrm>
            <a:off x="3748142" y="5646662"/>
            <a:ext cx="1286575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직사각형 81"/>
          <p:cNvSpPr/>
          <p:nvPr/>
        </p:nvSpPr>
        <p:spPr>
          <a:xfrm rot="5400000" flipV="1">
            <a:off x="4966243" y="5750449"/>
            <a:ext cx="1357983" cy="495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 rot="5400000" flipV="1">
            <a:off x="5228996" y="5750449"/>
            <a:ext cx="1357983" cy="495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 rot="10800000" flipH="1">
            <a:off x="5623141" y="6421815"/>
            <a:ext cx="1895648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156259" y="5134348"/>
            <a:ext cx="149169" cy="128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연결선 16"/>
          <p:cNvCxnSpPr/>
          <p:nvPr/>
        </p:nvCxnSpPr>
        <p:spPr>
          <a:xfrm>
            <a:off x="6305427" y="5429502"/>
            <a:ext cx="709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직사각형 86"/>
          <p:cNvSpPr/>
          <p:nvPr/>
        </p:nvSpPr>
        <p:spPr>
          <a:xfrm rot="5400000" flipV="1">
            <a:off x="5626436" y="5750449"/>
            <a:ext cx="1357983" cy="495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6195083" y="5093660"/>
            <a:ext cx="122110" cy="633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87699" y="5206139"/>
            <a:ext cx="12410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온도 센서</a:t>
            </a:r>
            <a:endParaRPr lang="en-US" altLang="ko-KR" sz="1100" dirty="0">
              <a:solidFill>
                <a:schemeClr val="tx1">
                  <a:lumMod val="85000"/>
                  <a:lumOff val="15000"/>
                </a:schemeClr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r>
              <a:rPr lang="ko-KR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온도 제어 디바이스</a:t>
            </a:r>
            <a:endParaRPr lang="en-US" altLang="ko-KR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4107972" y="6291056"/>
            <a:ext cx="540432" cy="49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90" name="직선 연결선 89"/>
          <p:cNvCxnSpPr/>
          <p:nvPr/>
        </p:nvCxnSpPr>
        <p:spPr>
          <a:xfrm>
            <a:off x="4355976" y="6383602"/>
            <a:ext cx="4849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785562" y="6237312"/>
            <a:ext cx="5549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배터리</a:t>
            </a:r>
            <a:endParaRPr lang="en-US" altLang="ko-KR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cxnSp>
        <p:nvCxnSpPr>
          <p:cNvPr id="93" name="직선 연결선 92"/>
          <p:cNvCxnSpPr/>
          <p:nvPr/>
        </p:nvCxnSpPr>
        <p:spPr>
          <a:xfrm>
            <a:off x="5911172" y="5998227"/>
            <a:ext cx="11407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/>
          <p:cNvCxnSpPr/>
          <p:nvPr/>
        </p:nvCxnSpPr>
        <p:spPr>
          <a:xfrm>
            <a:off x="5623140" y="6307418"/>
            <a:ext cx="14287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7007253" y="5888797"/>
            <a:ext cx="1085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디스플레이 화면</a:t>
            </a:r>
            <a:endParaRPr lang="en-US" altLang="ko-KR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007253" y="6174712"/>
            <a:ext cx="660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mtClean="0">
                <a:solidFill>
                  <a:schemeClr val="tx1">
                    <a:lumMod val="85000"/>
                    <a:lumOff val="1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플라스틱</a:t>
            </a:r>
            <a:endParaRPr lang="en-US" altLang="ko-KR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sp>
        <p:nvSpPr>
          <p:cNvPr id="98" name="모서리가 둥근 직사각형 97"/>
          <p:cNvSpPr/>
          <p:nvPr/>
        </p:nvSpPr>
        <p:spPr>
          <a:xfrm>
            <a:off x="2500096" y="5407548"/>
            <a:ext cx="648072" cy="1080120"/>
          </a:xfrm>
          <a:prstGeom prst="roundRect">
            <a:avLst/>
          </a:prstGeom>
          <a:solidFill>
            <a:srgbClr val="59595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모서리가 둥근 직사각형 98"/>
          <p:cNvSpPr/>
          <p:nvPr/>
        </p:nvSpPr>
        <p:spPr>
          <a:xfrm>
            <a:off x="2580952" y="5483872"/>
            <a:ext cx="483754" cy="830711"/>
          </a:xfrm>
          <a:prstGeom prst="roundRect">
            <a:avLst/>
          </a:prstGeom>
          <a:solidFill>
            <a:srgbClr val="59595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모서리가 둥근 직사각형 99"/>
          <p:cNvSpPr/>
          <p:nvPr/>
        </p:nvSpPr>
        <p:spPr>
          <a:xfrm>
            <a:off x="2752555" y="6350946"/>
            <a:ext cx="169835" cy="89292"/>
          </a:xfrm>
          <a:prstGeom prst="roundRect">
            <a:avLst/>
          </a:prstGeom>
          <a:solidFill>
            <a:srgbClr val="59595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4" name="직선 연결선 103"/>
          <p:cNvCxnSpPr/>
          <p:nvPr/>
        </p:nvCxnSpPr>
        <p:spPr>
          <a:xfrm>
            <a:off x="3252396" y="5877272"/>
            <a:ext cx="605126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05"/>
          <p:cNvCxnSpPr/>
          <p:nvPr/>
        </p:nvCxnSpPr>
        <p:spPr>
          <a:xfrm>
            <a:off x="3252396" y="5938430"/>
            <a:ext cx="605126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연결선 106"/>
          <p:cNvCxnSpPr/>
          <p:nvPr/>
        </p:nvCxnSpPr>
        <p:spPr>
          <a:xfrm>
            <a:off x="6036652" y="5764578"/>
            <a:ext cx="9449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7009600" y="5626090"/>
            <a:ext cx="9733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mtClean="0">
                <a:solidFill>
                  <a:schemeClr val="tx1">
                    <a:lumMod val="85000"/>
                    <a:lumOff val="1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라즈베리</a:t>
            </a:r>
            <a:r>
              <a:rPr lang="ko-KR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 파이</a:t>
            </a:r>
            <a:endParaRPr lang="en-US" altLang="ko-KR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01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395536" y="332656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smtClean="0">
                <a:solidFill>
                  <a:schemeClr val="bg1"/>
                </a:solidFill>
                <a:latin typeface="a옛날목욕탕B" pitchFamily="18" charset="-127"/>
                <a:ea typeface="a옛날목욕탕B" pitchFamily="18" charset="-127"/>
              </a:rPr>
              <a:t>비즈니스 모델</a:t>
            </a:r>
            <a:endParaRPr lang="ko-KR" altLang="en-US" sz="3200" dirty="0">
              <a:solidFill>
                <a:schemeClr val="bg1"/>
              </a:solidFill>
              <a:latin typeface="a옛날목욕탕B" pitchFamily="18" charset="-127"/>
              <a:ea typeface="a옛날목욕탕B" pitchFamily="18" charset="-127"/>
            </a:endParaRPr>
          </a:p>
        </p:txBody>
      </p:sp>
      <p:sp>
        <p:nvSpPr>
          <p:cNvPr id="16" name="눈물 방울 15"/>
          <p:cNvSpPr/>
          <p:nvPr/>
        </p:nvSpPr>
        <p:spPr>
          <a:xfrm rot="5400000">
            <a:off x="2771799" y="548681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96337" y="6207695"/>
            <a:ext cx="1368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400" b="1" dirty="0" err="1" smtClean="0">
                <a:solidFill>
                  <a:srgbClr val="FDD9E3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BoS</a:t>
            </a:r>
            <a:endParaRPr lang="en-US" altLang="ko-KR" sz="2400" b="1" dirty="0" smtClean="0">
              <a:solidFill>
                <a:srgbClr val="FDD9E3"/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218934"/>
            <a:ext cx="8928992" cy="5522434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558" y="1916832"/>
            <a:ext cx="904760" cy="1008112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428456" y="2191639"/>
            <a:ext cx="814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텀블러 </a:t>
            </a:r>
            <a:endParaRPr lang="en-US" altLang="ko-KR" sz="1200" dirty="0" smtClean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ctr"/>
            <a:r>
              <a:rPr lang="ko-KR" altLang="en-US" sz="12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제조업체</a:t>
            </a:r>
            <a:endParaRPr lang="ko-KR" altLang="en-US" sz="12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0459" y="2996952"/>
            <a:ext cx="904760" cy="1008112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869437" y="3384983"/>
            <a:ext cx="8942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구글</a:t>
            </a:r>
            <a:endParaRPr lang="ko-KR" altLang="en-US" sz="12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1844824"/>
            <a:ext cx="904760" cy="1008112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2080698" y="2211490"/>
            <a:ext cx="8942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설계</a:t>
            </a:r>
            <a:endParaRPr lang="ko-KR" altLang="en-US" sz="12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2420888"/>
            <a:ext cx="904760" cy="1008112"/>
          </a:xfrm>
          <a:prstGeom prst="rect">
            <a:avLst/>
          </a:prstGeom>
        </p:spPr>
      </p:pic>
      <p:sp>
        <p:nvSpPr>
          <p:cNvPr id="17" name="직사각형 16"/>
          <p:cNvSpPr/>
          <p:nvPr/>
        </p:nvSpPr>
        <p:spPr>
          <a:xfrm>
            <a:off x="2678978" y="2741576"/>
            <a:ext cx="1109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소프트웨어 </a:t>
            </a:r>
            <a:endParaRPr lang="en-US" altLang="ko-KR" sz="1200" dirty="0" smtClean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ctr"/>
            <a:r>
              <a:rPr lang="ko-KR" altLang="en-US" sz="12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개발</a:t>
            </a:r>
            <a:endParaRPr lang="ko-KR" altLang="en-US" sz="12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9872" y="4061166"/>
            <a:ext cx="904760" cy="1008112"/>
          </a:xfrm>
          <a:prstGeom prst="rect">
            <a:avLst/>
          </a:prstGeom>
        </p:spPr>
      </p:pic>
      <p:sp>
        <p:nvSpPr>
          <p:cNvPr id="21" name="직사각형 20"/>
          <p:cNvSpPr/>
          <p:nvPr/>
        </p:nvSpPr>
        <p:spPr>
          <a:xfrm>
            <a:off x="1837290" y="4201702"/>
            <a:ext cx="8942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0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개발자 </a:t>
            </a:r>
            <a:r>
              <a:rPr lang="en-US" altLang="ko-KR" sz="10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:</a:t>
            </a:r>
          </a:p>
          <a:p>
            <a:pPr algn="ctr"/>
            <a:r>
              <a:rPr lang="ko-KR" altLang="en-US" sz="10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어플리케이션 및 소프트웨어 개발</a:t>
            </a:r>
            <a:endParaRPr lang="ko-KR" altLang="en-US" sz="10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1136" y="3573016"/>
            <a:ext cx="904760" cy="1008112"/>
          </a:xfrm>
          <a:prstGeom prst="rect">
            <a:avLst/>
          </a:prstGeom>
        </p:spPr>
      </p:pic>
      <p:sp>
        <p:nvSpPr>
          <p:cNvPr id="23" name="직사각형 22"/>
          <p:cNvSpPr/>
          <p:nvPr/>
        </p:nvSpPr>
        <p:spPr>
          <a:xfrm>
            <a:off x="2731136" y="3744084"/>
            <a:ext cx="8942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0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지적 재산</a:t>
            </a:r>
            <a:r>
              <a:rPr lang="en-US" altLang="ko-KR" sz="10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 </a:t>
            </a:r>
            <a:r>
              <a:rPr lang="en-US" altLang="ko-KR" sz="10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: </a:t>
            </a:r>
            <a:r>
              <a:rPr lang="ko-KR" altLang="en-US" sz="10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텀블러 도안 및 날씨 정보 </a:t>
            </a:r>
            <a:r>
              <a:rPr lang="en-US" altLang="ko-KR" sz="10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API</a:t>
            </a:r>
            <a:endParaRPr lang="ko-KR" altLang="en-US" sz="10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4509120"/>
            <a:ext cx="904760" cy="1008112"/>
          </a:xfrm>
          <a:prstGeom prst="rect">
            <a:avLst/>
          </a:prstGeom>
        </p:spPr>
      </p:pic>
      <p:sp>
        <p:nvSpPr>
          <p:cNvPr id="25" name="직사각형 24"/>
          <p:cNvSpPr/>
          <p:nvPr/>
        </p:nvSpPr>
        <p:spPr>
          <a:xfrm>
            <a:off x="2575530" y="4632674"/>
            <a:ext cx="99760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9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디바이스 </a:t>
            </a:r>
            <a:r>
              <a:rPr lang="en-US" altLang="ko-KR" sz="9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: </a:t>
            </a:r>
          </a:p>
          <a:p>
            <a:pPr algn="ctr"/>
            <a:r>
              <a:rPr lang="ko-KR" altLang="en-US" sz="9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텀블러</a:t>
            </a:r>
            <a:r>
              <a:rPr lang="en-US" altLang="ko-KR" sz="9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, </a:t>
            </a:r>
          </a:p>
          <a:p>
            <a:pPr algn="ctr"/>
            <a:r>
              <a:rPr lang="ko-KR" altLang="en-US" sz="9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디스플레이</a:t>
            </a:r>
            <a:r>
              <a:rPr lang="en-US" altLang="ko-KR" sz="9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,</a:t>
            </a:r>
          </a:p>
          <a:p>
            <a:pPr algn="ctr"/>
            <a:r>
              <a:rPr lang="en-US" altLang="ko-KR" sz="9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 </a:t>
            </a:r>
            <a:r>
              <a:rPr lang="ko-KR" altLang="en-US" sz="9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온도 조절 장치</a:t>
            </a:r>
            <a:r>
              <a:rPr lang="en-US" altLang="ko-KR" sz="9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, </a:t>
            </a:r>
            <a:r>
              <a:rPr lang="ko-KR" altLang="en-US" sz="9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온도 감지 센서</a:t>
            </a:r>
            <a:endParaRPr lang="ko-KR" altLang="en-US" sz="9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6398" y="1994059"/>
            <a:ext cx="904760" cy="1008112"/>
          </a:xfrm>
          <a:prstGeom prst="rect">
            <a:avLst/>
          </a:prstGeom>
        </p:spPr>
      </p:pic>
      <p:sp>
        <p:nvSpPr>
          <p:cNvPr id="27" name="직사각형 26"/>
          <p:cNvSpPr/>
          <p:nvPr/>
        </p:nvSpPr>
        <p:spPr>
          <a:xfrm>
            <a:off x="3797816" y="2145050"/>
            <a:ext cx="1045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8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날씨 정보</a:t>
            </a:r>
            <a:r>
              <a:rPr lang="en-US" altLang="ko-KR" sz="8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, </a:t>
            </a:r>
          </a:p>
          <a:p>
            <a:pPr algn="ctr"/>
            <a:r>
              <a:rPr lang="ko-KR" altLang="en-US" sz="8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사용자의 건강</a:t>
            </a:r>
            <a:r>
              <a:rPr lang="en-US" altLang="ko-KR" sz="8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 </a:t>
            </a:r>
            <a:r>
              <a:rPr lang="ko-KR" altLang="en-US" sz="8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등을 인식하여 </a:t>
            </a:r>
            <a:endParaRPr lang="en-US" altLang="ko-KR" sz="800" dirty="0" smtClean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ctr"/>
            <a:r>
              <a:rPr lang="ko-KR" altLang="en-US" sz="8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사용자에게 맞는</a:t>
            </a:r>
            <a:endParaRPr lang="en-US" altLang="ko-KR" sz="800" dirty="0" smtClean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ctr"/>
            <a:r>
              <a:rPr lang="ko-KR" altLang="en-US" sz="8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 텀블러 디자인 부여</a:t>
            </a:r>
            <a:r>
              <a:rPr lang="en-US" altLang="ko-KR" sz="8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 </a:t>
            </a:r>
            <a:endParaRPr lang="ko-KR" altLang="en-US" sz="8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sp>
        <p:nvSpPr>
          <p:cNvPr id="28" name="눈물 방울 27"/>
          <p:cNvSpPr/>
          <p:nvPr/>
        </p:nvSpPr>
        <p:spPr>
          <a:xfrm rot="5400000">
            <a:off x="3106773" y="548682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9" name="눈물 방울 28"/>
          <p:cNvSpPr/>
          <p:nvPr/>
        </p:nvSpPr>
        <p:spPr>
          <a:xfrm rot="5400000">
            <a:off x="3450455" y="548683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30" name="그림 2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41208" y="2902576"/>
            <a:ext cx="904760" cy="1008112"/>
          </a:xfrm>
          <a:prstGeom prst="rect">
            <a:avLst/>
          </a:prstGeom>
        </p:spPr>
      </p:pic>
      <p:sp>
        <p:nvSpPr>
          <p:cNvPr id="31" name="직사각형 30"/>
          <p:cNvSpPr/>
          <p:nvPr/>
        </p:nvSpPr>
        <p:spPr>
          <a:xfrm>
            <a:off x="4418394" y="3064826"/>
            <a:ext cx="945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8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바깥의 날씨를 </a:t>
            </a:r>
            <a:endParaRPr lang="en-US" altLang="ko-KR" sz="800" dirty="0" smtClean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ctr"/>
            <a:r>
              <a:rPr lang="ko-KR" altLang="en-US" sz="8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활용하여</a:t>
            </a:r>
            <a:endParaRPr lang="en-US" altLang="ko-KR" sz="800" dirty="0" smtClean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ctr"/>
            <a:r>
              <a:rPr lang="ko-KR" altLang="en-US" sz="8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텀블러 내부</a:t>
            </a:r>
            <a:endParaRPr lang="en-US" altLang="ko-KR" sz="800" dirty="0" smtClean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ctr"/>
            <a:r>
              <a:rPr lang="ko-KR" altLang="en-US" sz="8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음료의 온도를 </a:t>
            </a:r>
            <a:endParaRPr lang="en-US" altLang="ko-KR" sz="800" dirty="0" smtClean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ctr"/>
            <a:r>
              <a:rPr lang="ko-KR" altLang="en-US" sz="8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조절</a:t>
            </a:r>
            <a:r>
              <a:rPr lang="en-US" altLang="ko-KR" sz="8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(</a:t>
            </a:r>
            <a:r>
              <a:rPr lang="ko-KR" altLang="en-US" sz="8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편리성</a:t>
            </a:r>
            <a:r>
              <a:rPr lang="en-US" altLang="ko-KR" sz="8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)</a:t>
            </a:r>
            <a:endParaRPr lang="ko-KR" altLang="en-US" sz="8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74734" y="3861048"/>
            <a:ext cx="904760" cy="1008112"/>
          </a:xfrm>
          <a:prstGeom prst="rect">
            <a:avLst/>
          </a:prstGeom>
        </p:spPr>
      </p:pic>
      <p:sp>
        <p:nvSpPr>
          <p:cNvPr id="33" name="직사각형 32"/>
          <p:cNvSpPr/>
          <p:nvPr/>
        </p:nvSpPr>
        <p:spPr>
          <a:xfrm>
            <a:off x="3851920" y="4105979"/>
            <a:ext cx="9456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0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사용자가 </a:t>
            </a:r>
            <a:endParaRPr lang="en-US" altLang="ko-KR" sz="1000" dirty="0" smtClean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ctr"/>
            <a:r>
              <a:rPr lang="ko-KR" altLang="en-US" sz="10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원하는 디자인 설정</a:t>
            </a:r>
            <a:endParaRPr lang="ko-KR" altLang="en-US" sz="10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34" name="그림 3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1772816"/>
            <a:ext cx="904760" cy="1008112"/>
          </a:xfrm>
          <a:prstGeom prst="rect">
            <a:avLst/>
          </a:prstGeom>
        </p:spPr>
      </p:pic>
      <p:sp>
        <p:nvSpPr>
          <p:cNvPr id="35" name="직사각형 34"/>
          <p:cNvSpPr/>
          <p:nvPr/>
        </p:nvSpPr>
        <p:spPr>
          <a:xfrm>
            <a:off x="5655546" y="2037824"/>
            <a:ext cx="7886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자동화 </a:t>
            </a:r>
            <a:endParaRPr lang="en-US" altLang="ko-KR" sz="1200" dirty="0" smtClean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ctr"/>
            <a:r>
              <a:rPr lang="ko-KR" altLang="en-US" sz="12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서비스</a:t>
            </a:r>
            <a:endParaRPr lang="ko-KR" altLang="en-US" sz="12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36" name="그림 3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2492896"/>
            <a:ext cx="904760" cy="1008112"/>
          </a:xfrm>
          <a:prstGeom prst="rect">
            <a:avLst/>
          </a:prstGeom>
        </p:spPr>
      </p:pic>
      <p:sp>
        <p:nvSpPr>
          <p:cNvPr id="37" name="직사각형 36"/>
          <p:cNvSpPr/>
          <p:nvPr/>
        </p:nvSpPr>
        <p:spPr>
          <a:xfrm>
            <a:off x="6316520" y="2764497"/>
            <a:ext cx="740990" cy="471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 err="1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셀프</a:t>
            </a:r>
            <a:endParaRPr lang="en-US" altLang="ko-KR" sz="12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ctr"/>
            <a:r>
              <a:rPr lang="ko-KR" altLang="en-US" sz="12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서비스</a:t>
            </a:r>
            <a:endParaRPr lang="ko-KR" altLang="en-US" sz="12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38" name="그림 3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78800" y="3836556"/>
            <a:ext cx="904760" cy="1008112"/>
          </a:xfrm>
          <a:prstGeom prst="rect">
            <a:avLst/>
          </a:prstGeom>
        </p:spPr>
      </p:pic>
      <p:sp>
        <p:nvSpPr>
          <p:cNvPr id="39" name="직사각형 38"/>
          <p:cNvSpPr/>
          <p:nvPr/>
        </p:nvSpPr>
        <p:spPr>
          <a:xfrm>
            <a:off x="5684776" y="4206228"/>
            <a:ext cx="6874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상점</a:t>
            </a:r>
            <a:endParaRPr lang="ko-KR" altLang="en-US" sz="12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40" name="그림 3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4365104"/>
            <a:ext cx="904760" cy="1008112"/>
          </a:xfrm>
          <a:prstGeom prst="rect">
            <a:avLst/>
          </a:prstGeom>
        </p:spPr>
      </p:pic>
      <p:sp>
        <p:nvSpPr>
          <p:cNvPr id="41" name="직사각형 40"/>
          <p:cNvSpPr/>
          <p:nvPr/>
        </p:nvSpPr>
        <p:spPr>
          <a:xfrm>
            <a:off x="6351868" y="4738367"/>
            <a:ext cx="8164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소매업자</a:t>
            </a:r>
            <a:endParaRPr lang="ko-KR" altLang="en-US" sz="12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42" name="그림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52320" y="1916832"/>
            <a:ext cx="904760" cy="1008112"/>
          </a:xfrm>
          <a:prstGeom prst="rect">
            <a:avLst/>
          </a:prstGeom>
        </p:spPr>
      </p:pic>
      <p:pic>
        <p:nvPicPr>
          <p:cNvPr id="43" name="그림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6221" y="2996952"/>
            <a:ext cx="904760" cy="1008112"/>
          </a:xfrm>
          <a:prstGeom prst="rect">
            <a:avLst/>
          </a:prstGeom>
        </p:spPr>
      </p:pic>
      <p:sp>
        <p:nvSpPr>
          <p:cNvPr id="44" name="직사각형 43"/>
          <p:cNvSpPr/>
          <p:nvPr/>
        </p:nvSpPr>
        <p:spPr>
          <a:xfrm>
            <a:off x="7493404" y="2172584"/>
            <a:ext cx="814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텀블러</a:t>
            </a:r>
            <a:endParaRPr lang="en-US" altLang="ko-KR" sz="1200" dirty="0" smtClean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ctr"/>
            <a:r>
              <a:rPr lang="ko-KR" altLang="en-US" sz="12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제조업체</a:t>
            </a:r>
            <a:endParaRPr lang="ko-KR" altLang="en-US" sz="12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7926221" y="3356825"/>
            <a:ext cx="8942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시장</a:t>
            </a:r>
            <a:endParaRPr lang="ko-KR" altLang="en-US" sz="12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49" name="그림 4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5565561"/>
            <a:ext cx="904760" cy="1008112"/>
          </a:xfrm>
          <a:prstGeom prst="rect">
            <a:avLst/>
          </a:prstGeom>
        </p:spPr>
      </p:pic>
      <p:sp>
        <p:nvSpPr>
          <p:cNvPr id="50" name="직사각형 49"/>
          <p:cNvSpPr/>
          <p:nvPr/>
        </p:nvSpPr>
        <p:spPr>
          <a:xfrm>
            <a:off x="1043608" y="5927657"/>
            <a:ext cx="9564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비용 구조</a:t>
            </a:r>
            <a:endParaRPr lang="ko-KR" altLang="en-US" sz="12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51" name="그림 5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99088" y="5589240"/>
            <a:ext cx="904760" cy="1008112"/>
          </a:xfrm>
          <a:prstGeom prst="rect">
            <a:avLst/>
          </a:prstGeom>
        </p:spPr>
      </p:pic>
      <p:sp>
        <p:nvSpPr>
          <p:cNvPr id="52" name="직사각형 51"/>
          <p:cNvSpPr/>
          <p:nvPr/>
        </p:nvSpPr>
        <p:spPr>
          <a:xfrm>
            <a:off x="2367643" y="5861599"/>
            <a:ext cx="772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규모의 </a:t>
            </a:r>
            <a:endParaRPr lang="en-US" altLang="ko-KR" sz="1200" dirty="0" smtClean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 algn="ctr"/>
            <a:r>
              <a:rPr lang="ko-KR" altLang="en-US" sz="12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경제</a:t>
            </a:r>
            <a:endParaRPr lang="ko-KR" altLang="en-US" sz="12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53" name="그림 5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0105" y="5493474"/>
            <a:ext cx="904760" cy="1008112"/>
          </a:xfrm>
          <a:prstGeom prst="rect">
            <a:avLst/>
          </a:prstGeom>
        </p:spPr>
      </p:pic>
      <p:sp>
        <p:nvSpPr>
          <p:cNvPr id="54" name="직사각형 53"/>
          <p:cNvSpPr/>
          <p:nvPr/>
        </p:nvSpPr>
        <p:spPr>
          <a:xfrm>
            <a:off x="5470105" y="5855570"/>
            <a:ext cx="9564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생산 판매</a:t>
            </a:r>
            <a:endParaRPr lang="ko-KR" altLang="en-US" sz="12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55" name="그림 5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8510" y="5428896"/>
            <a:ext cx="904760" cy="1008112"/>
          </a:xfrm>
          <a:prstGeom prst="rect">
            <a:avLst/>
          </a:prstGeom>
        </p:spPr>
      </p:pic>
      <p:sp>
        <p:nvSpPr>
          <p:cNvPr id="56" name="직사각형 55"/>
          <p:cNvSpPr/>
          <p:nvPr/>
        </p:nvSpPr>
        <p:spPr>
          <a:xfrm>
            <a:off x="6697065" y="5765833"/>
            <a:ext cx="7729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광고</a:t>
            </a:r>
            <a:endParaRPr lang="ko-KR" altLang="en-US" sz="12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cxnSp>
        <p:nvCxnSpPr>
          <p:cNvPr id="57" name="직선 연결선 56"/>
          <p:cNvCxnSpPr/>
          <p:nvPr/>
        </p:nvCxnSpPr>
        <p:spPr>
          <a:xfrm>
            <a:off x="288857" y="897672"/>
            <a:ext cx="859143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그룹 78"/>
          <p:cNvGrpSpPr/>
          <p:nvPr/>
        </p:nvGrpSpPr>
        <p:grpSpPr>
          <a:xfrm>
            <a:off x="7646226" y="316842"/>
            <a:ext cx="443398" cy="465489"/>
            <a:chOff x="1264881" y="3553984"/>
            <a:chExt cx="1150066" cy="1460897"/>
          </a:xfrm>
          <a:solidFill>
            <a:schemeClr val="bg1">
              <a:lumMod val="85000"/>
            </a:schemeClr>
          </a:solidFill>
        </p:grpSpPr>
        <p:grpSp>
          <p:nvGrpSpPr>
            <p:cNvPr id="80" name="그룹 79"/>
            <p:cNvGrpSpPr/>
            <p:nvPr/>
          </p:nvGrpSpPr>
          <p:grpSpPr>
            <a:xfrm>
              <a:off x="1264881" y="3553984"/>
              <a:ext cx="472289" cy="1460897"/>
              <a:chOff x="1264881" y="3553984"/>
              <a:chExt cx="472289" cy="1460897"/>
            </a:xfrm>
            <a:grpFill/>
          </p:grpSpPr>
          <p:sp>
            <p:nvSpPr>
              <p:cNvPr id="88" name="직사각형 87"/>
              <p:cNvSpPr/>
              <p:nvPr/>
            </p:nvSpPr>
            <p:spPr>
              <a:xfrm>
                <a:off x="1282869" y="3692539"/>
                <a:ext cx="147753" cy="633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/>
              </a:p>
            </p:txBody>
          </p:sp>
          <p:sp>
            <p:nvSpPr>
              <p:cNvPr id="89" name="직사각형 88"/>
              <p:cNvSpPr/>
              <p:nvPr/>
            </p:nvSpPr>
            <p:spPr>
              <a:xfrm rot="5400000">
                <a:off x="1333422" y="3653651"/>
                <a:ext cx="137230" cy="633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/>
              </a:p>
            </p:txBody>
          </p:sp>
          <p:sp>
            <p:nvSpPr>
              <p:cNvPr id="90" name="직사각형 89"/>
              <p:cNvSpPr/>
              <p:nvPr/>
            </p:nvSpPr>
            <p:spPr>
              <a:xfrm rot="5400000">
                <a:off x="1196340" y="3812910"/>
                <a:ext cx="225966" cy="747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/>
              </a:p>
            </p:txBody>
          </p:sp>
          <p:sp>
            <p:nvSpPr>
              <p:cNvPr id="91" name="직사각형 90"/>
              <p:cNvSpPr/>
              <p:nvPr/>
            </p:nvSpPr>
            <p:spPr>
              <a:xfrm>
                <a:off x="1264881" y="3921010"/>
                <a:ext cx="180000" cy="633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/>
              </a:p>
            </p:txBody>
          </p:sp>
          <p:sp>
            <p:nvSpPr>
              <p:cNvPr id="92" name="직사각형 91"/>
              <p:cNvSpPr/>
              <p:nvPr/>
            </p:nvSpPr>
            <p:spPr>
              <a:xfrm rot="4792622">
                <a:off x="952522" y="4425920"/>
                <a:ext cx="1097007" cy="7962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/>
              </a:p>
            </p:txBody>
          </p:sp>
          <p:sp>
            <p:nvSpPr>
              <p:cNvPr id="93" name="직사각형 92"/>
              <p:cNvSpPr/>
              <p:nvPr/>
            </p:nvSpPr>
            <p:spPr>
              <a:xfrm rot="10800000">
                <a:off x="1371033" y="3553984"/>
                <a:ext cx="360000" cy="11298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/>
              </a:p>
            </p:txBody>
          </p:sp>
          <p:sp>
            <p:nvSpPr>
              <p:cNvPr id="94" name="직사각형 93"/>
              <p:cNvSpPr/>
              <p:nvPr/>
            </p:nvSpPr>
            <p:spPr>
              <a:xfrm rot="10800000">
                <a:off x="1559867" y="4951530"/>
                <a:ext cx="177303" cy="633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/>
              </a:p>
            </p:txBody>
          </p:sp>
        </p:grpSp>
        <p:sp>
          <p:nvSpPr>
            <p:cNvPr id="81" name="직사각형 80"/>
            <p:cNvSpPr/>
            <p:nvPr/>
          </p:nvSpPr>
          <p:spPr>
            <a:xfrm flipH="1">
              <a:off x="2267194" y="3692540"/>
              <a:ext cx="147753" cy="633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82" name="직사각형 81"/>
            <p:cNvSpPr/>
            <p:nvPr/>
          </p:nvSpPr>
          <p:spPr>
            <a:xfrm rot="16200000" flipH="1">
              <a:off x="2215325" y="3653651"/>
              <a:ext cx="137230" cy="63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83" name="직사각형 82"/>
            <p:cNvSpPr/>
            <p:nvPr/>
          </p:nvSpPr>
          <p:spPr>
            <a:xfrm rot="16200000" flipH="1">
              <a:off x="2260625" y="3784835"/>
              <a:ext cx="225966" cy="771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84" name="직사각형 83"/>
            <p:cNvSpPr/>
            <p:nvPr/>
          </p:nvSpPr>
          <p:spPr>
            <a:xfrm flipH="1">
              <a:off x="2231760" y="3921010"/>
              <a:ext cx="180000" cy="633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85" name="직사각형 84"/>
            <p:cNvSpPr/>
            <p:nvPr/>
          </p:nvSpPr>
          <p:spPr>
            <a:xfrm rot="16807378" flipH="1">
              <a:off x="1627112" y="4425920"/>
              <a:ext cx="1097007" cy="796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86" name="직사각형 85"/>
            <p:cNvSpPr/>
            <p:nvPr/>
          </p:nvSpPr>
          <p:spPr>
            <a:xfrm rot="10800000" flipH="1">
              <a:off x="1667894" y="3553984"/>
              <a:ext cx="653626" cy="11298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87" name="직사각형 86"/>
            <p:cNvSpPr/>
            <p:nvPr/>
          </p:nvSpPr>
          <p:spPr>
            <a:xfrm rot="10800000" flipH="1">
              <a:off x="1593563" y="4951530"/>
              <a:ext cx="522000" cy="633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</p:grpSp>
      <p:sp>
        <p:nvSpPr>
          <p:cNvPr id="95" name="직사각형 94"/>
          <p:cNvSpPr/>
          <p:nvPr/>
        </p:nvSpPr>
        <p:spPr>
          <a:xfrm>
            <a:off x="7858216" y="494299"/>
            <a:ext cx="962256" cy="209831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96" name="TextBox 95"/>
          <p:cNvSpPr txBox="1"/>
          <p:nvPr/>
        </p:nvSpPr>
        <p:spPr>
          <a:xfrm>
            <a:off x="8357153" y="468683"/>
            <a:ext cx="4381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FDD9E3"/>
                </a:solidFill>
                <a:latin typeface="a옛날목욕탕L" pitchFamily="18" charset="-127"/>
                <a:ea typeface="a옛날목욕탕L" pitchFamily="18" charset="-127"/>
              </a:rPr>
              <a:t>”</a:t>
            </a:r>
            <a:endParaRPr lang="ko-KR" altLang="en-US" sz="1200" dirty="0">
              <a:solidFill>
                <a:srgbClr val="FDD9E3"/>
              </a:solidFill>
              <a:latin typeface="a옛날목욕탕L" pitchFamily="18" charset="-127"/>
              <a:ea typeface="a옛날목욕탕L" pitchFamily="18" charset="-127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810700" y="494299"/>
            <a:ext cx="8506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dirty="0" smtClean="0">
                <a:solidFill>
                  <a:srgbClr val="DDEEF9"/>
                </a:solidFill>
                <a:latin typeface="a옛날목욕탕L" pitchFamily="18" charset="-127"/>
                <a:ea typeface="a옛날목욕탕L" pitchFamily="18" charset="-127"/>
              </a:rPr>
              <a:t>  </a:t>
            </a:r>
            <a:r>
              <a:rPr lang="en-US" altLang="ko-KR" sz="900" dirty="0" err="1" smtClean="0">
                <a:solidFill>
                  <a:srgbClr val="DDEEF9"/>
                </a:solidFill>
                <a:latin typeface="a옛날목욕탕L" pitchFamily="18" charset="-127"/>
                <a:ea typeface="a옛날목욕탕L" pitchFamily="18" charset="-127"/>
              </a:rPr>
              <a:t>SmarTum</a:t>
            </a:r>
            <a:endParaRPr lang="ko-KR" altLang="en-US" sz="800" dirty="0">
              <a:solidFill>
                <a:srgbClr val="DDEEF9"/>
              </a:solidFill>
              <a:latin typeface="a옛날목욕탕L" pitchFamily="18" charset="-127"/>
              <a:ea typeface="a옛날목욕탕L" pitchFamily="18" charset="-127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754831" y="454947"/>
            <a:ext cx="407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FDD9E3"/>
                </a:solidFill>
                <a:latin typeface="a옛날목욕탕L" pitchFamily="18" charset="-127"/>
                <a:ea typeface="a옛날목욕탕L" pitchFamily="18" charset="-127"/>
              </a:rPr>
              <a:t>“</a:t>
            </a:r>
            <a:endParaRPr lang="ko-KR" altLang="en-US" sz="1200" dirty="0">
              <a:solidFill>
                <a:srgbClr val="FDD9E3"/>
              </a:solidFill>
              <a:latin typeface="a옛날목욕탕L" pitchFamily="18" charset="-127"/>
              <a:ea typeface="a옛날목욕탕L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눈물 방울 35"/>
          <p:cNvSpPr/>
          <p:nvPr/>
        </p:nvSpPr>
        <p:spPr>
          <a:xfrm rot="5400000">
            <a:off x="3326090" y="2924945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8" name="눈물 방울 37"/>
          <p:cNvSpPr/>
          <p:nvPr/>
        </p:nvSpPr>
        <p:spPr>
          <a:xfrm rot="5400000">
            <a:off x="3678291" y="2924946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0" name="눈물 방울 39"/>
          <p:cNvSpPr/>
          <p:nvPr/>
        </p:nvSpPr>
        <p:spPr>
          <a:xfrm rot="5400000">
            <a:off x="4974434" y="2924947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1" name="눈물 방울 40"/>
          <p:cNvSpPr/>
          <p:nvPr/>
        </p:nvSpPr>
        <p:spPr>
          <a:xfrm rot="5400000">
            <a:off x="5334474" y="2924948"/>
            <a:ext cx="288033" cy="288032"/>
          </a:xfrm>
          <a:prstGeom prst="teardrop">
            <a:avLst>
              <a:gd name="adj" fmla="val 115005"/>
            </a:avLst>
          </a:prstGeom>
          <a:solidFill>
            <a:srgbClr val="FDD9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3275856" y="3140968"/>
            <a:ext cx="253306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8000" dirty="0">
                <a:solidFill>
                  <a:schemeClr val="bg1"/>
                </a:solidFill>
                <a:latin typeface="a옛날목욕탕B" panose="02020600000000000000" pitchFamily="18" charset="-127"/>
                <a:ea typeface="a옛날목욕탕B" panose="02020600000000000000" pitchFamily="18" charset="-127"/>
              </a:rPr>
              <a:t>Q&amp;A</a:t>
            </a:r>
            <a:endParaRPr lang="ko-KR" altLang="en-US" sz="8000" dirty="0">
              <a:solidFill>
                <a:schemeClr val="bg1"/>
              </a:solidFill>
              <a:latin typeface="a옛날목욕탕B" panose="02020600000000000000" pitchFamily="18" charset="-127"/>
              <a:ea typeface="a옛날목욕탕B" panose="02020600000000000000" pitchFamily="18" charset="-127"/>
            </a:endParaRPr>
          </a:p>
        </p:txBody>
      </p:sp>
      <p:grpSp>
        <p:nvGrpSpPr>
          <p:cNvPr id="53" name="그룹 52"/>
          <p:cNvGrpSpPr/>
          <p:nvPr/>
        </p:nvGrpSpPr>
        <p:grpSpPr>
          <a:xfrm>
            <a:off x="1622402" y="1513678"/>
            <a:ext cx="1146879" cy="1411266"/>
            <a:chOff x="1264881" y="3603615"/>
            <a:chExt cx="1146879" cy="1411266"/>
          </a:xfrm>
          <a:solidFill>
            <a:schemeClr val="bg1">
              <a:lumMod val="85000"/>
            </a:schemeClr>
          </a:solidFill>
        </p:grpSpPr>
        <p:grpSp>
          <p:nvGrpSpPr>
            <p:cNvPr id="54" name="그룹 53"/>
            <p:cNvGrpSpPr/>
            <p:nvPr/>
          </p:nvGrpSpPr>
          <p:grpSpPr>
            <a:xfrm>
              <a:off x="1264881" y="3603615"/>
              <a:ext cx="472289" cy="1411266"/>
              <a:chOff x="1264881" y="3603615"/>
              <a:chExt cx="472289" cy="1411266"/>
            </a:xfrm>
            <a:grpFill/>
          </p:grpSpPr>
          <p:sp>
            <p:nvSpPr>
              <p:cNvPr id="62" name="직사각형 61"/>
              <p:cNvSpPr/>
              <p:nvPr/>
            </p:nvSpPr>
            <p:spPr>
              <a:xfrm>
                <a:off x="1269858" y="3692540"/>
                <a:ext cx="147753" cy="633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63" name="직사각형 62"/>
              <p:cNvSpPr/>
              <p:nvPr/>
            </p:nvSpPr>
            <p:spPr>
              <a:xfrm rot="5400000">
                <a:off x="1333422" y="3653651"/>
                <a:ext cx="137230" cy="633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64" name="직사각형 63"/>
              <p:cNvSpPr/>
              <p:nvPr/>
            </p:nvSpPr>
            <p:spPr>
              <a:xfrm rot="5400000">
                <a:off x="1215240" y="3806887"/>
                <a:ext cx="173501" cy="633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65" name="직사각형 64"/>
              <p:cNvSpPr/>
              <p:nvPr/>
            </p:nvSpPr>
            <p:spPr>
              <a:xfrm>
                <a:off x="1264881" y="3921010"/>
                <a:ext cx="180000" cy="633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67" name="직사각형 66"/>
              <p:cNvSpPr/>
              <p:nvPr/>
            </p:nvSpPr>
            <p:spPr>
              <a:xfrm rot="4792622">
                <a:off x="952522" y="4425920"/>
                <a:ext cx="1097007" cy="7962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68" name="직사각형 67"/>
              <p:cNvSpPr/>
              <p:nvPr/>
            </p:nvSpPr>
            <p:spPr>
              <a:xfrm rot="10800000">
                <a:off x="1371032" y="3603615"/>
                <a:ext cx="360000" cy="633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69" name="직사각형 68"/>
              <p:cNvSpPr/>
              <p:nvPr/>
            </p:nvSpPr>
            <p:spPr>
              <a:xfrm rot="10800000">
                <a:off x="1559867" y="4951530"/>
                <a:ext cx="177303" cy="633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p:grpSp>
        <p:sp>
          <p:nvSpPr>
            <p:cNvPr id="55" name="직사각형 54"/>
            <p:cNvSpPr/>
            <p:nvPr/>
          </p:nvSpPr>
          <p:spPr>
            <a:xfrm flipH="1">
              <a:off x="2259030" y="3692540"/>
              <a:ext cx="147753" cy="633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56" name="직사각형 55"/>
            <p:cNvSpPr/>
            <p:nvPr/>
          </p:nvSpPr>
          <p:spPr>
            <a:xfrm rot="16200000" flipH="1">
              <a:off x="2197825" y="3653651"/>
              <a:ext cx="137230" cy="63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57" name="직사각형 56"/>
            <p:cNvSpPr/>
            <p:nvPr/>
          </p:nvSpPr>
          <p:spPr>
            <a:xfrm rot="16200000" flipH="1">
              <a:off x="2289286" y="3806887"/>
              <a:ext cx="173501" cy="633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58" name="직사각형 57"/>
            <p:cNvSpPr/>
            <p:nvPr/>
          </p:nvSpPr>
          <p:spPr>
            <a:xfrm flipH="1">
              <a:off x="2231760" y="3921010"/>
              <a:ext cx="180000" cy="633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 rot="16807378" flipH="1">
              <a:off x="1627112" y="4425920"/>
              <a:ext cx="1097007" cy="796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0" name="직사각형 59"/>
            <p:cNvSpPr/>
            <p:nvPr/>
          </p:nvSpPr>
          <p:spPr>
            <a:xfrm rot="10800000" flipH="1">
              <a:off x="1716180" y="3603615"/>
              <a:ext cx="576000" cy="633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1" name="직사각형 60"/>
            <p:cNvSpPr/>
            <p:nvPr/>
          </p:nvSpPr>
          <p:spPr>
            <a:xfrm rot="10800000" flipH="1">
              <a:off x="1593563" y="4951530"/>
              <a:ext cx="522000" cy="633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70" name="직사각형 69"/>
          <p:cNvSpPr/>
          <p:nvPr/>
        </p:nvSpPr>
        <p:spPr>
          <a:xfrm>
            <a:off x="2160561" y="2034152"/>
            <a:ext cx="2339431" cy="70366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TextBox 70"/>
          <p:cNvSpPr txBox="1"/>
          <p:nvPr/>
        </p:nvSpPr>
        <p:spPr>
          <a:xfrm>
            <a:off x="1619672" y="2081031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>
                <a:solidFill>
                  <a:srgbClr val="DDEEF9"/>
                </a:solidFill>
                <a:latin typeface="a옛날목욕탕L" pitchFamily="18" charset="-127"/>
                <a:ea typeface="a옛날목욕탕L" pitchFamily="18" charset="-127"/>
              </a:rPr>
              <a:t>스마트 텀블러  </a:t>
            </a:r>
            <a:r>
              <a:rPr lang="en-US" altLang="ko-KR" sz="3200" dirty="0" err="1" smtClean="0">
                <a:solidFill>
                  <a:srgbClr val="DDEEF9"/>
                </a:solidFill>
                <a:latin typeface="a옛날목욕탕L" pitchFamily="18" charset="-127"/>
                <a:ea typeface="a옛날목욕탕L" pitchFamily="18" charset="-127"/>
              </a:rPr>
              <a:t>SmarTum</a:t>
            </a:r>
            <a:endParaRPr lang="ko-KR" altLang="en-US" sz="3200" dirty="0">
              <a:solidFill>
                <a:srgbClr val="DDEEF9"/>
              </a:solidFill>
              <a:latin typeface="a옛날목욕탕L" pitchFamily="18" charset="-127"/>
              <a:ea typeface="a옛날목욕탕L" pitchFamily="18" charset="-127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18294" y="2036881"/>
            <a:ext cx="493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solidFill>
                  <a:srgbClr val="FDD9E3"/>
                </a:solidFill>
                <a:latin typeface="a옛날목욕탕L" pitchFamily="18" charset="-127"/>
                <a:ea typeface="a옛날목욕탕L" pitchFamily="18" charset="-127"/>
              </a:rPr>
              <a:t>“</a:t>
            </a:r>
            <a:endParaRPr lang="ko-KR" altLang="en-US" sz="2800" dirty="0">
              <a:solidFill>
                <a:srgbClr val="FDD9E3"/>
              </a:solidFill>
              <a:latin typeface="a옛날목욕탕L" pitchFamily="18" charset="-127"/>
              <a:ea typeface="a옛날목욕탕L" pitchFamily="18" charset="-127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634105" y="2070578"/>
            <a:ext cx="530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solidFill>
                  <a:srgbClr val="FDD9E3"/>
                </a:solidFill>
                <a:latin typeface="a옛날목욕탕L" pitchFamily="18" charset="-127"/>
                <a:ea typeface="a옛날목욕탕L" pitchFamily="18" charset="-127"/>
              </a:rPr>
              <a:t>”</a:t>
            </a:r>
            <a:endParaRPr lang="ko-KR" altLang="en-US" sz="2800" dirty="0">
              <a:solidFill>
                <a:srgbClr val="FDD9E3"/>
              </a:solidFill>
              <a:latin typeface="a옛날목욕탕L" pitchFamily="18" charset="-127"/>
              <a:ea typeface="a옛날목욕탕L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204</Words>
  <Application>Microsoft Office PowerPoint</Application>
  <PresentationFormat>화면 슬라이드 쇼(4:3)</PresentationFormat>
  <Paragraphs>97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굴림</vt:lpstr>
      <vt:lpstr>Arial</vt:lpstr>
      <vt:lpstr>맑은 고딕</vt:lpstr>
      <vt:lpstr>a옛날목욕탕B</vt:lpstr>
      <vt:lpstr>a옛날목욕탕L</vt:lpstr>
      <vt:lpstr>Wingdings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NSM</dc:creator>
  <cp:lastModifiedBy>YoonJoong</cp:lastModifiedBy>
  <cp:revision>75</cp:revision>
  <dcterms:created xsi:type="dcterms:W3CDTF">2014-03-31T06:37:44Z</dcterms:created>
  <dcterms:modified xsi:type="dcterms:W3CDTF">2016-03-14T14:21:09Z</dcterms:modified>
  <cp:contentStatus>최종본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