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577"/>
    <a:srgbClr val="A7D3F0"/>
    <a:srgbClr val="F7BEC5"/>
    <a:srgbClr val="7F7F7F"/>
    <a:srgbClr val="485868"/>
    <a:srgbClr val="F1F1F1"/>
    <a:srgbClr val="B7E6FB"/>
    <a:srgbClr val="8CD5F8"/>
    <a:srgbClr val="FFFFFF"/>
    <a:srgbClr val="E6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9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92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32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54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80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99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54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44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9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8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12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3ED-F562-4577-9D32-CC48BDB8BD5C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B08A-2DF2-46A4-833A-A210366BFC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3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80171" y="3840396"/>
            <a:ext cx="5560845" cy="558981"/>
          </a:xfrm>
        </p:spPr>
        <p:txBody>
          <a:bodyPr>
            <a:noAutofit/>
          </a:bodyPr>
          <a:lstStyle/>
          <a:p>
            <a:r>
              <a:rPr lang="en-US" altLang="ko-KR" sz="3600" b="1" dirty="0" err="1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IoT</a:t>
            </a:r>
            <a:r>
              <a:rPr lang="en-US" altLang="ko-KR" sz="3600" b="1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3600" b="1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서비스</a:t>
            </a:r>
            <a:endParaRPr lang="ko-KR" altLang="en-US" sz="3600" b="1" dirty="0"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0" y="-4812"/>
            <a:ext cx="12192000" cy="19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21" y="5690516"/>
            <a:ext cx="2819794" cy="695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51384" y="2721157"/>
            <a:ext cx="9144000" cy="919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SW </a:t>
            </a:r>
            <a:r>
              <a:rPr lang="ko-KR" altLang="en-US" b="1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종합설계</a:t>
            </a:r>
            <a:endParaRPr lang="ko-KR" altLang="en-US" b="1" dirty="0"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62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781" y="395068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01097" y="0"/>
            <a:ext cx="9190903" cy="514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99215" y="80963"/>
            <a:ext cx="893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Intro            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BM                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Idea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endParaRPr kumimoji="0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84501" y="542926"/>
            <a:ext cx="6715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팀 소개</a:t>
            </a:r>
            <a:endParaRPr kumimoji="0"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357560" y="0"/>
            <a:ext cx="642922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35" y="1874283"/>
            <a:ext cx="1821669" cy="2428892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7" y="1874283"/>
            <a:ext cx="1821669" cy="2428892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30" y="1874283"/>
            <a:ext cx="1619261" cy="2428892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741184" y="4419111"/>
            <a:ext cx="13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심홍철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18" y="1780163"/>
            <a:ext cx="1821670" cy="2489172"/>
          </a:xfrm>
          <a:prstGeom prst="rect">
            <a:avLst/>
          </a:prstGeom>
        </p:spPr>
      </p:pic>
      <p:sp>
        <p:nvSpPr>
          <p:cNvPr id="32" name="제목 1"/>
          <p:cNvSpPr>
            <a:spLocks noGrp="1"/>
          </p:cNvSpPr>
          <p:nvPr>
            <p:ph type="ctrTitle"/>
          </p:nvPr>
        </p:nvSpPr>
        <p:spPr>
          <a:xfrm>
            <a:off x="2851529" y="1068588"/>
            <a:ext cx="6759135" cy="679434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Interactive Object</a:t>
            </a:r>
            <a:endParaRPr lang="ko-KR" altLang="en-US" b="1" dirty="0"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43014" y="4536435"/>
            <a:ext cx="728914" cy="360741"/>
          </a:xfrm>
          <a:prstGeom prst="rect">
            <a:avLst/>
          </a:prstGeom>
          <a:solidFill>
            <a:srgbClr val="A7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이름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137020" y="4963827"/>
            <a:ext cx="728914" cy="360741"/>
          </a:xfrm>
          <a:prstGeom prst="rect">
            <a:avLst/>
          </a:prstGeom>
          <a:solidFill>
            <a:srgbClr val="A7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역할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743614" y="4860244"/>
            <a:ext cx="13616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팀장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588357" y="4404413"/>
            <a:ext cx="13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권성주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990187" y="4521737"/>
            <a:ext cx="728914" cy="360741"/>
          </a:xfrm>
          <a:prstGeom prst="rect">
            <a:avLst/>
          </a:prstGeom>
          <a:solidFill>
            <a:srgbClr val="A7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이름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3984193" y="4949129"/>
            <a:ext cx="728914" cy="360741"/>
          </a:xfrm>
          <a:prstGeom prst="rect">
            <a:avLst/>
          </a:prstGeom>
          <a:solidFill>
            <a:srgbClr val="A7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역할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581909" y="4845546"/>
            <a:ext cx="13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기획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227480" y="4418109"/>
            <a:ext cx="13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김상범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6629310" y="4535433"/>
            <a:ext cx="728914" cy="360741"/>
          </a:xfrm>
          <a:prstGeom prst="rect">
            <a:avLst/>
          </a:prstGeom>
          <a:solidFill>
            <a:srgbClr val="F7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이름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623316" y="4962825"/>
            <a:ext cx="728914" cy="360741"/>
          </a:xfrm>
          <a:prstGeom prst="rect">
            <a:avLst/>
          </a:prstGeom>
          <a:solidFill>
            <a:srgbClr val="F7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역할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7229910" y="4859242"/>
            <a:ext cx="13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디자인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0027782" y="4404413"/>
            <a:ext cx="13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김성윤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marL="342900" indent="-342900" algn="ctr"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9429612" y="4521737"/>
            <a:ext cx="728914" cy="360741"/>
          </a:xfrm>
          <a:prstGeom prst="rect">
            <a:avLst/>
          </a:prstGeom>
          <a:solidFill>
            <a:srgbClr val="F7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이름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9423618" y="4949129"/>
            <a:ext cx="728914" cy="360741"/>
          </a:xfrm>
          <a:prstGeom prst="rect">
            <a:avLst/>
          </a:prstGeom>
          <a:solidFill>
            <a:srgbClr val="F7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역할</a:t>
            </a:r>
            <a:endParaRPr lang="ko-KR" altLang="en-US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0021335" y="4854424"/>
            <a:ext cx="13616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기획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38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781" y="395068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77" y="13926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015" y="17403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01097" y="0"/>
            <a:ext cx="9190903" cy="514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99215" y="80963"/>
            <a:ext cx="893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en-US" altLang="ko-KR" sz="1400" dirty="0" smtClean="0">
                <a:solidFill>
                  <a:schemeClr val="bg1"/>
                </a:solidFill>
              </a:rPr>
              <a:t>BM          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Idea</a:t>
            </a:r>
            <a:r>
              <a:rPr lang="en-US" altLang="ko-KR" sz="1400" dirty="0" smtClean="0">
                <a:solidFill>
                  <a:schemeClr val="bg1"/>
                </a:solidFill>
              </a:rPr>
              <a:t>         </a:t>
            </a:r>
            <a:endParaRPr kumimoji="0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3" y="868545"/>
            <a:ext cx="9318545" cy="5733732"/>
          </a:xfrm>
          <a:prstGeom prst="rect">
            <a:avLst/>
          </a:prstGeom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86381" y="542706"/>
            <a:ext cx="6715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비즈니스 캔버스 모델</a:t>
            </a:r>
            <a:endParaRPr kumimoji="0"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982177" y="0"/>
            <a:ext cx="530857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781" y="395068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77" y="13926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015" y="17403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01097" y="0"/>
            <a:ext cx="9190903" cy="514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99215" y="80963"/>
            <a:ext cx="893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r>
              <a:rPr lang="en-US" altLang="ko-KR" sz="1400" dirty="0" smtClean="0">
                <a:solidFill>
                  <a:schemeClr val="bg1"/>
                </a:solidFill>
              </a:rPr>
              <a:t>                  Idea         </a:t>
            </a:r>
            <a:endParaRPr kumimoji="0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89051" y="542706"/>
            <a:ext cx="6715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목적  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개요 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시나리오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구성도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kumimoji="0"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7097" y="0"/>
            <a:ext cx="610751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50030"/>
            <a:ext cx="5419724" cy="5040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954" y="2244472"/>
            <a:ext cx="904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 smtClean="0"/>
              <a:t>IoT</a:t>
            </a:r>
            <a:endParaRPr lang="ko-KR" alt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672472" y="4605905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Smart Home</a:t>
            </a:r>
            <a:endParaRPr lang="ko-KR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247711" y="4617558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Care Service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558">
            <a:off x="5183128" y="1646629"/>
            <a:ext cx="3832890" cy="344614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86965" y="1943282"/>
            <a:ext cx="361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홈 라이프의 편리성 향상 및 새로운 생활패턴 생성</a:t>
            </a:r>
            <a:endParaRPr lang="ko-KR" altLang="en-US" sz="24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77" y="3387187"/>
            <a:ext cx="3916119" cy="26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781" y="395068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77" y="13926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015" y="17403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01097" y="0"/>
            <a:ext cx="9190903" cy="514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99215" y="80963"/>
            <a:ext cx="893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r>
              <a:rPr lang="en-US" altLang="ko-KR" sz="1400" dirty="0" smtClean="0">
                <a:solidFill>
                  <a:schemeClr val="bg1"/>
                </a:solidFill>
              </a:rPr>
              <a:t>                  Idea         </a:t>
            </a:r>
            <a:endParaRPr kumimoji="0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89051" y="542706"/>
            <a:ext cx="6715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목적</a:t>
            </a: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개요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시나리오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구성도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kumimoji="0"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7097" y="0"/>
            <a:ext cx="610751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t="2428" r="21429"/>
          <a:stretch/>
        </p:blipFill>
        <p:spPr>
          <a:xfrm>
            <a:off x="777521" y="854779"/>
            <a:ext cx="4243388" cy="435005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334734" y="4881815"/>
            <a:ext cx="3128962" cy="1009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</a:rPr>
              <a:t>아 맞다</a:t>
            </a:r>
            <a:r>
              <a:rPr lang="en-US" altLang="ko-KR" sz="4400" b="1" dirty="0" smtClean="0">
                <a:solidFill>
                  <a:schemeClr val="bg1"/>
                </a:solidFill>
              </a:rPr>
              <a:t>!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58" y="2574675"/>
            <a:ext cx="1510201" cy="1510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08867" y="1913245"/>
            <a:ext cx="432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“</a:t>
            </a:r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아침에 집을 나선 후에 </a:t>
            </a:r>
            <a:endParaRPr lang="en-US" altLang="ko-KR" sz="2400" dirty="0" smtClean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무언가 잊어버린 듯한 찜찜함</a:t>
            </a:r>
            <a:r>
              <a:rPr lang="en-US" altLang="ko-KR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…..”</a:t>
            </a:r>
            <a:endParaRPr lang="ko-KR" altLang="en-US" sz="24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8853962" y="3273917"/>
            <a:ext cx="415593" cy="5665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56467" y="4475188"/>
            <a:ext cx="4206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err="1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IoT</a:t>
            </a:r>
            <a:r>
              <a:rPr lang="en-US" altLang="ko-KR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 </a:t>
            </a:r>
            <a:r>
              <a:rPr lang="ko-KR" altLang="en-US" sz="2400" dirty="0" err="1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케어</a:t>
            </a:r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 서비스를 통해</a:t>
            </a:r>
            <a:endParaRPr lang="en-US" altLang="ko-KR" sz="2400" dirty="0" smtClean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집을 나서기 전에 챙겨야 할 것을</a:t>
            </a:r>
            <a:endParaRPr lang="en-US" altLang="ko-KR" sz="2400" dirty="0" smtClean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체크해보자</a:t>
            </a:r>
            <a:r>
              <a:rPr lang="en-US" altLang="ko-KR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!</a:t>
            </a:r>
            <a:endParaRPr lang="ko-KR" altLang="en-US" sz="24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65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모서리가 둥근 직사각형 112"/>
          <p:cNvSpPr/>
          <p:nvPr/>
        </p:nvSpPr>
        <p:spPr>
          <a:xfrm>
            <a:off x="1813575" y="5795072"/>
            <a:ext cx="3334140" cy="847376"/>
          </a:xfrm>
          <a:prstGeom prst="roundRect">
            <a:avLst/>
          </a:prstGeom>
          <a:noFill/>
          <a:ln>
            <a:solidFill>
              <a:srgbClr val="485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8014037" y="878113"/>
            <a:ext cx="1624334" cy="1624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781" y="395068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77" y="13926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015" y="17403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01097" y="0"/>
            <a:ext cx="9190903" cy="514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99215" y="80963"/>
            <a:ext cx="893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r>
              <a:rPr lang="en-US" altLang="ko-KR" sz="1400" dirty="0" smtClean="0">
                <a:solidFill>
                  <a:schemeClr val="bg1"/>
                </a:solidFill>
              </a:rPr>
              <a:t>                  Idea         </a:t>
            </a:r>
            <a:endParaRPr kumimoji="0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89051" y="542706"/>
            <a:ext cx="6715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목적</a:t>
            </a: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개요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 </a:t>
            </a: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시나리오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구성도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kumimoji="0"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7097" y="0"/>
            <a:ext cx="610751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7956885" y="1208979"/>
            <a:ext cx="1720343" cy="890594"/>
            <a:chOff x="2412151" y="2794243"/>
            <a:chExt cx="1922051" cy="1502199"/>
          </a:xfrm>
        </p:grpSpPr>
        <p:sp>
          <p:nvSpPr>
            <p:cNvPr id="34" name="TextBox 33"/>
            <p:cNvSpPr txBox="1"/>
            <p:nvPr/>
          </p:nvSpPr>
          <p:spPr>
            <a:xfrm>
              <a:off x="2412151" y="3323057"/>
              <a:ext cx="1922051" cy="973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분석한 기상정보를 바탕으로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사용자들이 챙기면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좋은 항목들을</a:t>
              </a:r>
              <a:r>
                <a:rPr lang="en-US" altLang="ko-KR" sz="1050" dirty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 </a:t>
              </a:r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제공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3827" y="2794243"/>
              <a:ext cx="1673109" cy="57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Google </a:t>
              </a:r>
              <a:r>
                <a:rPr lang="ko-KR" altLang="en-US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캘린더</a:t>
              </a:r>
              <a:endParaRPr lang="ko-KR" altLang="en-US" sz="1600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sp>
        <p:nvSpPr>
          <p:cNvPr id="45" name="타원 44"/>
          <p:cNvSpPr/>
          <p:nvPr/>
        </p:nvSpPr>
        <p:spPr>
          <a:xfrm>
            <a:off x="9933537" y="878113"/>
            <a:ext cx="1624334" cy="1624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/>
          <p:cNvGrpSpPr/>
          <p:nvPr/>
        </p:nvGrpSpPr>
        <p:grpSpPr>
          <a:xfrm>
            <a:off x="9866659" y="1232788"/>
            <a:ext cx="1720343" cy="800451"/>
            <a:chOff x="2412153" y="2794243"/>
            <a:chExt cx="1922051" cy="1350150"/>
          </a:xfrm>
        </p:grpSpPr>
        <p:sp>
          <p:nvSpPr>
            <p:cNvPr id="50" name="TextBox 49"/>
            <p:cNvSpPr txBox="1"/>
            <p:nvPr/>
          </p:nvSpPr>
          <p:spPr>
            <a:xfrm>
              <a:off x="2412153" y="3443557"/>
              <a:ext cx="1922051" cy="70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분석한 기상정보를</a:t>
              </a:r>
              <a:r>
                <a:rPr lang="en-US" altLang="ko-KR" sz="1050" dirty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 </a:t>
              </a:r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기반으로</a:t>
              </a:r>
              <a:endParaRPr lang="en-US" altLang="ko-KR" sz="1050" dirty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적합한 </a:t>
              </a:r>
              <a:r>
                <a:rPr lang="ko-KR" altLang="en-US" sz="1050" dirty="0" err="1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코디정보</a:t>
              </a:r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 제공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34713" y="2794243"/>
              <a:ext cx="1311336" cy="57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APP </a:t>
              </a:r>
              <a:r>
                <a:rPr lang="ko-KR" altLang="en-US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캘린더</a:t>
              </a:r>
              <a:endParaRPr lang="ko-KR" altLang="en-US" sz="1600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cxnSp>
        <p:nvCxnSpPr>
          <p:cNvPr id="53" name="직선 연결선 52"/>
          <p:cNvCxnSpPr/>
          <p:nvPr/>
        </p:nvCxnSpPr>
        <p:spPr>
          <a:xfrm>
            <a:off x="8806546" y="3473087"/>
            <a:ext cx="19512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403354" y="740349"/>
            <a:ext cx="3288169" cy="1003055"/>
            <a:chOff x="899591" y="3699006"/>
            <a:chExt cx="3444413" cy="1152128"/>
          </a:xfrm>
        </p:grpSpPr>
        <p:sp>
          <p:nvSpPr>
            <p:cNvPr id="58" name="이등변 삼각형 1086"/>
            <p:cNvSpPr/>
            <p:nvPr/>
          </p:nvSpPr>
          <p:spPr>
            <a:xfrm rot="5400000">
              <a:off x="2045734" y="2552863"/>
              <a:ext cx="1152128" cy="3444413"/>
            </a:xfrm>
            <a:custGeom>
              <a:avLst/>
              <a:gdLst/>
              <a:ahLst/>
              <a:cxnLst/>
              <a:rect l="l" t="t" r="r" b="b"/>
              <a:pathLst>
                <a:path w="845419" h="3156381">
                  <a:moveTo>
                    <a:pt x="0" y="3156381"/>
                  </a:moveTo>
                  <a:lnTo>
                    <a:pt x="0" y="357420"/>
                  </a:lnTo>
                  <a:lnTo>
                    <a:pt x="347792" y="357420"/>
                  </a:lnTo>
                  <a:lnTo>
                    <a:pt x="422709" y="0"/>
                  </a:lnTo>
                  <a:lnTo>
                    <a:pt x="497626" y="357420"/>
                  </a:lnTo>
                  <a:lnTo>
                    <a:pt x="845419" y="357420"/>
                  </a:lnTo>
                  <a:lnTo>
                    <a:pt x="845419" y="315638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822" y="3793738"/>
              <a:ext cx="1261395" cy="353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기상정보 제공</a:t>
              </a:r>
              <a:endParaRPr lang="ko-KR" altLang="en-US" sz="1400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84862" y="4124981"/>
              <a:ext cx="2739066" cy="662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API</a:t>
              </a:r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를 통하여 기본적인 날씨정보를 제공하고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수집한 데이터를 분석 및 가공하여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부가 서비스를 제공</a:t>
              </a:r>
              <a:endParaRPr lang="ko-KR" altLang="en-US" sz="1050" dirty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6208711" y="4144468"/>
            <a:ext cx="3675601" cy="970231"/>
            <a:chOff x="4860031" y="1905337"/>
            <a:chExt cx="3456385" cy="1079120"/>
          </a:xfrm>
        </p:grpSpPr>
        <p:sp>
          <p:nvSpPr>
            <p:cNvPr id="62" name="이등변 삼각형 1086"/>
            <p:cNvSpPr/>
            <p:nvPr/>
          </p:nvSpPr>
          <p:spPr>
            <a:xfrm rot="5400000" flipV="1">
              <a:off x="6048664" y="716704"/>
              <a:ext cx="1079120" cy="3456385"/>
            </a:xfrm>
            <a:custGeom>
              <a:avLst/>
              <a:gdLst/>
              <a:ahLst/>
              <a:cxnLst/>
              <a:rect l="l" t="t" r="r" b="b"/>
              <a:pathLst>
                <a:path w="845419" h="3156381">
                  <a:moveTo>
                    <a:pt x="0" y="3156381"/>
                  </a:moveTo>
                  <a:lnTo>
                    <a:pt x="0" y="357420"/>
                  </a:lnTo>
                  <a:lnTo>
                    <a:pt x="347792" y="357420"/>
                  </a:lnTo>
                  <a:lnTo>
                    <a:pt x="422709" y="0"/>
                  </a:lnTo>
                  <a:lnTo>
                    <a:pt x="497626" y="357420"/>
                  </a:lnTo>
                  <a:lnTo>
                    <a:pt x="845419" y="357420"/>
                  </a:lnTo>
                  <a:lnTo>
                    <a:pt x="845419" y="31563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83677" y="2079095"/>
              <a:ext cx="1847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9978" y="2335535"/>
              <a:ext cx="26564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err="1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구글</a:t>
              </a:r>
              <a:r>
                <a:rPr lang="ko-KR" altLang="en-US" sz="110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 캘린더와 </a:t>
              </a:r>
              <a:r>
                <a:rPr lang="en-US" altLang="ko-KR" sz="110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APP</a:t>
              </a:r>
              <a:r>
                <a:rPr lang="ko-KR" altLang="en-US" sz="110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를 통해 입력 받은</a:t>
              </a:r>
              <a:endParaRPr lang="en-US" altLang="ko-KR" sz="11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r>
                <a:rPr lang="ko-KR" altLang="en-US" sz="110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사용자의</a:t>
              </a:r>
              <a:r>
                <a:rPr lang="en-US" altLang="ko-KR" sz="1100" dirty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 </a:t>
              </a:r>
              <a:r>
                <a:rPr lang="ko-KR" altLang="en-US" sz="110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일정 정보를 디바이스를 통해 제공</a:t>
              </a:r>
              <a:endParaRPr lang="ko-KR" altLang="en-US" sz="1100" dirty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</p:grpSp>
      <p:cxnSp>
        <p:nvCxnSpPr>
          <p:cNvPr id="66" name="직선 연결선 65"/>
          <p:cNvCxnSpPr>
            <a:endCxn id="68" idx="0"/>
          </p:cNvCxnSpPr>
          <p:nvPr/>
        </p:nvCxnSpPr>
        <p:spPr>
          <a:xfrm>
            <a:off x="9746613" y="3473087"/>
            <a:ext cx="0" cy="477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타원 67"/>
          <p:cNvSpPr/>
          <p:nvPr/>
        </p:nvSpPr>
        <p:spPr>
          <a:xfrm>
            <a:off x="9662530" y="3950710"/>
            <a:ext cx="168165" cy="1681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3926872" y="1190959"/>
            <a:ext cx="168165" cy="1681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674080" y="2210449"/>
            <a:ext cx="1624334" cy="1624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626080" y="2581094"/>
            <a:ext cx="1720343" cy="793179"/>
            <a:chOff x="2412155" y="2794243"/>
            <a:chExt cx="1922050" cy="1337885"/>
          </a:xfrm>
        </p:grpSpPr>
        <p:sp>
          <p:nvSpPr>
            <p:cNvPr id="73" name="TextBox 72"/>
            <p:cNvSpPr txBox="1"/>
            <p:nvPr/>
          </p:nvSpPr>
          <p:spPr>
            <a:xfrm>
              <a:off x="2412155" y="3431292"/>
              <a:ext cx="1922050" cy="70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분석한 가상정보를 기반으로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적합한 </a:t>
              </a:r>
              <a:r>
                <a:rPr lang="ko-KR" altLang="en-US" sz="1050" dirty="0" err="1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코디정보</a:t>
              </a:r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 제공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38003" y="2794243"/>
              <a:ext cx="1504760" cy="57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패션정보 제공</a:t>
              </a:r>
              <a:endParaRPr lang="ko-KR" altLang="en-US" sz="1600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sp>
        <p:nvSpPr>
          <p:cNvPr id="75" name="타원 74"/>
          <p:cNvSpPr/>
          <p:nvPr/>
        </p:nvSpPr>
        <p:spPr>
          <a:xfrm>
            <a:off x="3218822" y="2186701"/>
            <a:ext cx="1624334" cy="1624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6" name="그룹 75"/>
          <p:cNvGrpSpPr/>
          <p:nvPr/>
        </p:nvGrpSpPr>
        <p:grpSpPr>
          <a:xfrm>
            <a:off x="3169367" y="2605475"/>
            <a:ext cx="1721800" cy="906636"/>
            <a:chOff x="2410529" y="2875420"/>
            <a:chExt cx="1923679" cy="1529256"/>
          </a:xfrm>
        </p:grpSpPr>
        <p:sp>
          <p:nvSpPr>
            <p:cNvPr id="77" name="TextBox 76"/>
            <p:cNvSpPr txBox="1"/>
            <p:nvPr/>
          </p:nvSpPr>
          <p:spPr>
            <a:xfrm>
              <a:off x="2412157" y="3431292"/>
              <a:ext cx="1922051" cy="97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분석한 가상정보를 바탕으로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사용자들이 챙기면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좋은 항목들을 제공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10529" y="2875420"/>
              <a:ext cx="1888023" cy="519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분석결과 추천아이템</a:t>
              </a:r>
              <a:endParaRPr lang="ko-KR" altLang="en-US" sz="1400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sp>
        <p:nvSpPr>
          <p:cNvPr id="79" name="타원 78"/>
          <p:cNvSpPr/>
          <p:nvPr/>
        </p:nvSpPr>
        <p:spPr>
          <a:xfrm>
            <a:off x="5666111" y="2175805"/>
            <a:ext cx="1624334" cy="1624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그룹 79"/>
          <p:cNvGrpSpPr/>
          <p:nvPr/>
        </p:nvGrpSpPr>
        <p:grpSpPr>
          <a:xfrm>
            <a:off x="5722477" y="2546450"/>
            <a:ext cx="1542410" cy="954762"/>
            <a:chOff x="2528758" y="2794243"/>
            <a:chExt cx="1723255" cy="1610433"/>
          </a:xfrm>
        </p:grpSpPr>
        <p:sp>
          <p:nvSpPr>
            <p:cNvPr id="81" name="TextBox 80"/>
            <p:cNvSpPr txBox="1"/>
            <p:nvPr/>
          </p:nvSpPr>
          <p:spPr>
            <a:xfrm>
              <a:off x="2542895" y="3431292"/>
              <a:ext cx="1660571" cy="97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APP</a:t>
              </a:r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를 통하여 </a:t>
              </a:r>
              <a:r>
                <a:rPr lang="ko-KR" altLang="en-US" sz="1050" dirty="0" err="1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입력받은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사용자들의 물품정보를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  <a:p>
              <a:pPr algn="ctr"/>
              <a:r>
                <a:rPr lang="ko-KR" altLang="en-US" sz="1050" dirty="0" smtClean="0">
                  <a:latin typeface="뫼비우스 Regular" panose="02000700060000000000" pitchFamily="2" charset="-127"/>
                  <a:ea typeface="뫼비우스 Regular" panose="02000700060000000000" pitchFamily="2" charset="-127"/>
                </a:rPr>
                <a:t>제공</a:t>
              </a:r>
              <a:endParaRPr lang="en-US" altLang="ko-KR" sz="105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28758" y="2794243"/>
              <a:ext cx="1723255" cy="57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APP </a:t>
              </a:r>
              <a:r>
                <a:rPr lang="ko-KR" altLang="en-US" sz="1600" dirty="0" smtClean="0"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유저아이템</a:t>
              </a:r>
              <a:endParaRPr lang="ko-KR" altLang="en-US" sz="1600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cxnSp>
        <p:nvCxnSpPr>
          <p:cNvPr id="86" name="직선 화살표 연결선 85"/>
          <p:cNvCxnSpPr/>
          <p:nvPr/>
        </p:nvCxnSpPr>
        <p:spPr>
          <a:xfrm flipV="1">
            <a:off x="4014982" y="1359123"/>
            <a:ext cx="0" cy="50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1461960" y="1851239"/>
            <a:ext cx="500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H="1">
            <a:off x="1461960" y="1830219"/>
            <a:ext cx="0" cy="27286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H="1">
            <a:off x="4010719" y="1835474"/>
            <a:ext cx="0" cy="27286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H="1">
            <a:off x="6443863" y="1851244"/>
            <a:ext cx="0" cy="27286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3942640" y="2037042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6371863" y="203124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1389960" y="202985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xtBox 95"/>
          <p:cNvSpPr txBox="1"/>
          <p:nvPr/>
        </p:nvSpPr>
        <p:spPr>
          <a:xfrm>
            <a:off x="8998274" y="4167259"/>
            <a:ext cx="90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스케쥴러</a:t>
            </a:r>
            <a:endParaRPr lang="ko-KR" altLang="en-US" sz="14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6526" y="3815357"/>
            <a:ext cx="340611" cy="340611"/>
          </a:xfrm>
          <a:prstGeom prst="rect">
            <a:avLst/>
          </a:prstGeom>
        </p:spPr>
      </p:pic>
      <p:cxnSp>
        <p:nvCxnSpPr>
          <p:cNvPr id="102" name="직선 화살표 연결선 101"/>
          <p:cNvCxnSpPr/>
          <p:nvPr/>
        </p:nvCxnSpPr>
        <p:spPr>
          <a:xfrm flipV="1">
            <a:off x="8817056" y="2480080"/>
            <a:ext cx="0" cy="10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/>
          <p:nvPr/>
        </p:nvCxnSpPr>
        <p:spPr>
          <a:xfrm flipV="1">
            <a:off x="10742227" y="2465087"/>
            <a:ext cx="0" cy="10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977462" y="4195415"/>
            <a:ext cx="5070624" cy="1040159"/>
          </a:xfrm>
          <a:prstGeom prst="rect">
            <a:avLst/>
          </a:prstGeom>
          <a:solidFill>
            <a:srgbClr val="F8857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105" name="오른쪽 화살표 104"/>
          <p:cNvSpPr/>
          <p:nvPr/>
        </p:nvSpPr>
        <p:spPr>
          <a:xfrm rot="5400000">
            <a:off x="3517211" y="5345378"/>
            <a:ext cx="280649" cy="193902"/>
          </a:xfrm>
          <a:prstGeom prst="rightArrow">
            <a:avLst/>
          </a:prstGeom>
          <a:solidFill>
            <a:srgbClr val="48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2246867" y="6098624"/>
            <a:ext cx="2339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APP</a:t>
            </a:r>
            <a:r>
              <a:rPr lang="ko-KR" altLang="en-US" sz="11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을 통해서 유저에게 체크리스트를</a:t>
            </a:r>
            <a:endParaRPr lang="en-US" altLang="ko-KR" sz="1100" dirty="0" smtClean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r>
              <a:rPr lang="ko-KR" altLang="en-US" sz="11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제공</a:t>
            </a:r>
            <a:r>
              <a:rPr lang="en-US" altLang="ko-KR" sz="11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100" dirty="0" err="1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리마인더의</a:t>
            </a:r>
            <a:r>
              <a:rPr lang="ko-KR" altLang="en-US" sz="1100" dirty="0" smtClean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역할을 수행</a:t>
            </a:r>
            <a:endParaRPr lang="ko-KR" altLang="en-US" sz="110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2529569" y="5636961"/>
            <a:ext cx="1912714" cy="383595"/>
          </a:xfrm>
          <a:prstGeom prst="roundRect">
            <a:avLst/>
          </a:prstGeom>
          <a:solidFill>
            <a:srgbClr val="48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3187970" y="5679858"/>
            <a:ext cx="649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Push</a:t>
            </a:r>
            <a:endParaRPr lang="ko-KR" altLang="en-US" sz="1600" dirty="0">
              <a:solidFill>
                <a:schemeClr val="bg1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96648" y="4478600"/>
            <a:ext cx="2278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“ </a:t>
            </a:r>
            <a:r>
              <a:rPr lang="ko-KR" altLang="en-US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각 프로세스를 통한 </a:t>
            </a:r>
            <a:endParaRPr lang="en-US" altLang="ko-KR" dirty="0" smtClean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ko-KR" altLang="en-US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디바이스 </a:t>
            </a:r>
            <a:r>
              <a:rPr lang="ko-KR" altLang="en-US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통해 제공 </a:t>
            </a:r>
            <a:r>
              <a:rPr lang="en-US" altLang="ko-KR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“</a:t>
            </a:r>
            <a:endParaRPr lang="ko-KR" altLang="en-US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ko-KR" altLang="en-US" dirty="0"/>
          </a:p>
        </p:txBody>
      </p:sp>
      <p:sp>
        <p:nvSpPr>
          <p:cNvPr id="115" name="직사각형 114"/>
          <p:cNvSpPr/>
          <p:nvPr/>
        </p:nvSpPr>
        <p:spPr>
          <a:xfrm>
            <a:off x="3148907" y="4215083"/>
            <a:ext cx="1085232" cy="981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</a:rPr>
              <a:t>온도 </a:t>
            </a:r>
            <a:r>
              <a:rPr lang="en-US" altLang="ko-KR" sz="1200" dirty="0" smtClean="0">
                <a:solidFill>
                  <a:schemeClr val="bg1"/>
                </a:solidFill>
              </a:rPr>
              <a:t>: 16Cº</a:t>
            </a: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</a:rPr>
              <a:t>강수 </a:t>
            </a:r>
            <a:r>
              <a:rPr lang="en-US" altLang="ko-KR" sz="1200" dirty="0" smtClean="0">
                <a:solidFill>
                  <a:schemeClr val="bg1"/>
                </a:solidFill>
              </a:rPr>
              <a:t>: 25%</a:t>
            </a: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</a:rPr>
              <a:t>습도 </a:t>
            </a:r>
            <a:r>
              <a:rPr lang="en-US" altLang="ko-KR" sz="1200" dirty="0" smtClean="0">
                <a:solidFill>
                  <a:schemeClr val="bg1"/>
                </a:solidFill>
              </a:rPr>
              <a:t>: 65%</a:t>
            </a:r>
          </a:p>
          <a:p>
            <a:pPr algn="ctr"/>
            <a:r>
              <a:rPr lang="en-US" altLang="ko-KR" sz="1200" dirty="0" smtClean="0">
                <a:solidFill>
                  <a:schemeClr val="bg1"/>
                </a:solidFill>
              </a:rPr>
              <a:t>……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4280217" y="4215083"/>
            <a:ext cx="1679960" cy="9614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1000" dirty="0" smtClean="0"/>
              <a:t>옅은 황사로 인해 마스크를 챙기세요</a:t>
            </a:r>
            <a:r>
              <a:rPr lang="en-US" altLang="ko-KR" sz="1000" dirty="0" smtClean="0"/>
              <a:t>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000" dirty="0" smtClean="0"/>
              <a:t>일교차가 커요</a:t>
            </a:r>
            <a:r>
              <a:rPr lang="en-US" altLang="ko-KR" sz="1000" dirty="0" smtClean="0"/>
              <a:t>! </a:t>
            </a:r>
            <a:r>
              <a:rPr lang="ko-KR" altLang="en-US" sz="1000" dirty="0" err="1" smtClean="0"/>
              <a:t>레이어드된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옷이 어울려요</a:t>
            </a:r>
            <a:r>
              <a:rPr lang="en-US" altLang="ko-KR" sz="10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o-KR" altLang="en-US" sz="1000" dirty="0" smtClean="0"/>
              <a:t>미선이 </a:t>
            </a:r>
            <a:r>
              <a:rPr lang="ko-KR" altLang="en-US" sz="1000" dirty="0" err="1" smtClean="0"/>
              <a:t>생파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6</a:t>
            </a:r>
            <a:r>
              <a:rPr lang="ko-KR" altLang="en-US" sz="1000" dirty="0" smtClean="0"/>
              <a:t>시</a:t>
            </a:r>
            <a:r>
              <a:rPr lang="en-US" altLang="ko-KR" sz="1000" dirty="0" smtClean="0"/>
              <a:t>!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선물 챙기자</a:t>
            </a:r>
            <a:r>
              <a:rPr lang="en-US" altLang="ko-KR" sz="1000" dirty="0" smtClean="0"/>
              <a:t>!</a:t>
            </a: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2774">
            <a:off x="5669967" y="3766649"/>
            <a:ext cx="363893" cy="363893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833">
            <a:off x="1737471" y="3801742"/>
            <a:ext cx="363893" cy="363893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6591">
            <a:off x="6153328" y="4910375"/>
            <a:ext cx="322438" cy="3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77" y="13926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015" y="17403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01097" y="0"/>
            <a:ext cx="9190903" cy="514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99215" y="80963"/>
            <a:ext cx="8935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r>
              <a:rPr kumimoji="0" lang="en-US" altLang="ko-KR" sz="1400" dirty="0" smtClean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r>
              <a:rPr lang="en-US" altLang="ko-KR" sz="1400" dirty="0" smtClean="0">
                <a:solidFill>
                  <a:schemeClr val="bg1"/>
                </a:solidFill>
              </a:rPr>
              <a:t>                  Idea         </a:t>
            </a:r>
            <a:endParaRPr kumimoji="0"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89051" y="542706"/>
            <a:ext cx="6715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목적</a:t>
            </a: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개요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시나리오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구성도</a:t>
            </a:r>
            <a:r>
              <a:rPr kumimoji="0"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kumimoji="0"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7097" y="0"/>
            <a:ext cx="610751" cy="4571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5302978"/>
            <a:ext cx="12192000" cy="137040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7" y="4503240"/>
            <a:ext cx="1599476" cy="159947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84" y="4438870"/>
            <a:ext cx="1599476" cy="15994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93" y="4487490"/>
            <a:ext cx="1599476" cy="15994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93" y="4430894"/>
            <a:ext cx="1599476" cy="1599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62" y="4438870"/>
            <a:ext cx="1599476" cy="159947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358673" y="6027863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2861851" y="6037727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라즈베리파이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5390369" y="6027863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아두이노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7988502" y="6026941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사용자</a:t>
            </a:r>
            <a:endParaRPr lang="ko-KR" altLang="en-US" dirty="0"/>
          </a:p>
        </p:txBody>
      </p:sp>
      <p:sp>
        <p:nvSpPr>
          <p:cNvPr id="47" name="직사각형 46"/>
          <p:cNvSpPr/>
          <p:nvPr/>
        </p:nvSpPr>
        <p:spPr>
          <a:xfrm>
            <a:off x="10442400" y="6037727"/>
            <a:ext cx="1615440" cy="563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어플리케이션</a:t>
            </a:r>
            <a:endParaRPr lang="ko-KR" altLang="en-US" dirty="0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24" y="3308437"/>
            <a:ext cx="1101490" cy="110149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34" y="3394754"/>
            <a:ext cx="1101490" cy="110149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0" y="2287609"/>
            <a:ext cx="1101490" cy="110149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81" y="900495"/>
            <a:ext cx="1101490" cy="110149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68" y="1838526"/>
            <a:ext cx="1423219" cy="1423219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12" y="2100988"/>
            <a:ext cx="1101490" cy="1101490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7" y="614928"/>
            <a:ext cx="1101490" cy="110149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172">
            <a:off x="5715978" y="1195078"/>
            <a:ext cx="1142857" cy="114285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31" y="806349"/>
            <a:ext cx="1142857" cy="114285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936" y="1411473"/>
            <a:ext cx="1142857" cy="114285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53" y="2326156"/>
            <a:ext cx="1674648" cy="1142857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08" y="3504177"/>
            <a:ext cx="1142857" cy="114285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460">
            <a:off x="2835143" y="3101649"/>
            <a:ext cx="1142857" cy="114285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262650" y="1697617"/>
            <a:ext cx="1799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사용자의 접근을</a:t>
            </a:r>
            <a:endParaRPr lang="en-US" altLang="ko-KR" sz="1100" dirty="0" smtClean="0">
              <a:latin typeface="+mn-ea"/>
            </a:endParaRPr>
          </a:p>
          <a:p>
            <a:r>
              <a:rPr lang="ko-KR" altLang="en-US" sz="1100" dirty="0" err="1" smtClean="0">
                <a:latin typeface="+mn-ea"/>
              </a:rPr>
              <a:t>아두이노에서</a:t>
            </a:r>
            <a:r>
              <a:rPr lang="ko-KR" altLang="en-US" sz="1100" dirty="0" smtClean="0">
                <a:latin typeface="+mn-ea"/>
              </a:rPr>
              <a:t> 감지</a:t>
            </a:r>
            <a:endParaRPr lang="en-US" altLang="ko-KR" sz="1100" dirty="0" smtClean="0"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62649" y="1386518"/>
            <a:ext cx="187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  <a:ea typeface="뫼비우스 Bold" panose="02000500000000000000" pitchFamily="2" charset="-127"/>
              </a:rPr>
              <a:t>User Approach</a:t>
            </a:r>
            <a:endParaRPr lang="ko-KR" altLang="en-US" b="1" dirty="0">
              <a:latin typeface="+mj-lt"/>
              <a:ea typeface="뫼비우스 Bold" panose="02000500000000000000" pitchFamily="2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31764" y="877280"/>
            <a:ext cx="2150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서버에서 분석된 데이터를 </a:t>
            </a:r>
            <a:endParaRPr lang="en-US" altLang="ko-KR" sz="1100" dirty="0" smtClean="0">
              <a:latin typeface="+mn-ea"/>
            </a:endParaRPr>
          </a:p>
          <a:p>
            <a:r>
              <a:rPr lang="ko-KR" altLang="en-US" sz="1100" dirty="0" err="1" smtClean="0">
                <a:latin typeface="+mn-ea"/>
              </a:rPr>
              <a:t>라즈베리파이</a:t>
            </a:r>
            <a:r>
              <a:rPr lang="ko-KR" altLang="en-US" sz="1100" dirty="0" smtClean="0">
                <a:latin typeface="+mn-ea"/>
              </a:rPr>
              <a:t> 디바이스에 전달</a:t>
            </a:r>
            <a:endParaRPr lang="en-US" altLang="ko-KR" sz="1100" dirty="0" smtClean="0">
              <a:latin typeface="+mn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31763" y="566181"/>
            <a:ext cx="187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  <a:ea typeface="뫼비우스 Bold" panose="02000500000000000000" pitchFamily="2" charset="-127"/>
              </a:rPr>
              <a:t>Analyzed Data</a:t>
            </a:r>
            <a:endParaRPr lang="ko-KR" altLang="en-US" b="1" dirty="0">
              <a:latin typeface="+mj-lt"/>
              <a:ea typeface="뫼비우스 Bold" panose="02000500000000000000" pitchFamily="2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32024" y="1452361"/>
            <a:ext cx="1986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j-ea"/>
                <a:ea typeface="+mj-ea"/>
              </a:rPr>
              <a:t>사용자가 원하는 시간에 터치를 통해서 서비스를 이용</a:t>
            </a:r>
            <a:endParaRPr lang="en-US" altLang="ko-KR" sz="1100" dirty="0" smtClean="0">
              <a:latin typeface="+mj-ea"/>
              <a:ea typeface="+mj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2023" y="1141262"/>
            <a:ext cx="242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Touch </a:t>
            </a:r>
            <a:r>
              <a:rPr lang="ko-KR" altLang="en-US" b="1" dirty="0" err="1" smtClean="0">
                <a:latin typeface="+mn-ea"/>
              </a:rPr>
              <a:t>라즈베리파이</a:t>
            </a:r>
            <a:endParaRPr lang="ko-KR" altLang="en-US" b="1" dirty="0">
              <a:latin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59641" y="2900502"/>
            <a:ext cx="14679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>
                <a:latin typeface="+mn-ea"/>
              </a:rPr>
              <a:t>라즈베리파이에서</a:t>
            </a:r>
            <a:endParaRPr lang="en-US" altLang="ko-KR" sz="1100" dirty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사용자에게 출력할</a:t>
            </a:r>
            <a:endParaRPr lang="en-US" altLang="ko-KR" sz="1100" dirty="0" smtClean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데이터를 요청</a:t>
            </a:r>
            <a:endParaRPr lang="en-US" altLang="ko-KR" sz="1100" dirty="0" smtClean="0">
              <a:latin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59640" y="2589403"/>
            <a:ext cx="187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  <a:ea typeface="뫼비우스 Bold" panose="02000500000000000000" pitchFamily="2" charset="-127"/>
              </a:rPr>
              <a:t>Data Request</a:t>
            </a:r>
            <a:endParaRPr lang="ko-KR" altLang="en-US" b="1" dirty="0">
              <a:latin typeface="+mj-lt"/>
              <a:ea typeface="뫼비우스 Bold" panose="02000500000000000000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9602" y="3561539"/>
            <a:ext cx="2275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감지를 수행하는 </a:t>
            </a:r>
            <a:r>
              <a:rPr lang="ko-KR" altLang="en-US" sz="1100" dirty="0" err="1" smtClean="0">
                <a:latin typeface="+mn-ea"/>
              </a:rPr>
              <a:t>아두이노에서</a:t>
            </a:r>
            <a:endParaRPr lang="en-US" altLang="ko-KR" sz="1100" dirty="0" smtClean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서버에 </a:t>
            </a:r>
            <a:r>
              <a:rPr lang="en-US" altLang="ko-KR" sz="1100" dirty="0" smtClean="0">
                <a:latin typeface="+mn-ea"/>
              </a:rPr>
              <a:t>Push Request </a:t>
            </a:r>
            <a:r>
              <a:rPr lang="ko-KR" altLang="en-US" sz="1100" dirty="0" smtClean="0">
                <a:latin typeface="+mn-ea"/>
              </a:rPr>
              <a:t>전달</a:t>
            </a:r>
            <a:endParaRPr lang="en-US" altLang="ko-KR" sz="1100" dirty="0" smtClean="0"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9602" y="3250440"/>
            <a:ext cx="187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ea"/>
                <a:ea typeface="+mj-ea"/>
              </a:rPr>
              <a:t>Push Request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97443" y="4327587"/>
            <a:ext cx="26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Check List Forward</a:t>
            </a:r>
            <a:endParaRPr lang="ko-KR" altLang="en-US" b="1" dirty="0">
              <a:latin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17227" y="3996084"/>
            <a:ext cx="1765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서버에서 </a:t>
            </a:r>
            <a:r>
              <a:rPr lang="en-US" altLang="ko-KR" sz="1100" dirty="0" smtClean="0">
                <a:latin typeface="+mn-ea"/>
              </a:rPr>
              <a:t>Push</a:t>
            </a:r>
            <a:r>
              <a:rPr lang="ko-KR" altLang="en-US" sz="1100" dirty="0" smtClean="0">
                <a:latin typeface="+mn-ea"/>
              </a:rPr>
              <a:t>를 통해</a:t>
            </a:r>
            <a:endParaRPr lang="en-US" altLang="ko-KR" sz="1100" dirty="0" smtClean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유저를 </a:t>
            </a:r>
            <a:r>
              <a:rPr lang="en-US" altLang="ko-KR" sz="1100" dirty="0" smtClean="0">
                <a:latin typeface="+mn-ea"/>
              </a:rPr>
              <a:t>Remind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399323" y="3548792"/>
            <a:ext cx="1191956" cy="3301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AnyTime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5976512" y="1824902"/>
            <a:ext cx="486459" cy="486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</a:t>
            </a:r>
            <a:endParaRPr lang="ko-KR" altLang="en-US" sz="2400" b="1" dirty="0"/>
          </a:p>
        </p:txBody>
      </p:sp>
      <p:sp>
        <p:nvSpPr>
          <p:cNvPr id="71" name="타원 70"/>
          <p:cNvSpPr/>
          <p:nvPr/>
        </p:nvSpPr>
        <p:spPr>
          <a:xfrm>
            <a:off x="4395837" y="1993149"/>
            <a:ext cx="486459" cy="486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2</a:t>
            </a:r>
            <a:endParaRPr lang="ko-KR" altLang="en-US" sz="2400" b="1" dirty="0"/>
          </a:p>
        </p:txBody>
      </p:sp>
      <p:sp>
        <p:nvSpPr>
          <p:cNvPr id="72" name="타원 71"/>
          <p:cNvSpPr/>
          <p:nvPr/>
        </p:nvSpPr>
        <p:spPr>
          <a:xfrm>
            <a:off x="3354309" y="1283278"/>
            <a:ext cx="486459" cy="486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3</a:t>
            </a:r>
            <a:endParaRPr lang="ko-KR" altLang="en-US" sz="2400" b="1" dirty="0"/>
          </a:p>
        </p:txBody>
      </p:sp>
      <p:sp>
        <p:nvSpPr>
          <p:cNvPr id="73" name="타원 72"/>
          <p:cNvSpPr/>
          <p:nvPr/>
        </p:nvSpPr>
        <p:spPr>
          <a:xfrm>
            <a:off x="385269" y="1865476"/>
            <a:ext cx="486459" cy="486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4</a:t>
            </a:r>
            <a:endParaRPr lang="ko-KR" altLang="en-US" sz="2400" b="1" dirty="0"/>
          </a:p>
        </p:txBody>
      </p:sp>
      <p:sp>
        <p:nvSpPr>
          <p:cNvPr id="74" name="타원 73"/>
          <p:cNvSpPr/>
          <p:nvPr/>
        </p:nvSpPr>
        <p:spPr>
          <a:xfrm>
            <a:off x="1878383" y="2393847"/>
            <a:ext cx="486459" cy="486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5</a:t>
            </a:r>
            <a:endParaRPr lang="ko-KR" altLang="en-US" sz="2400" b="1" dirty="0"/>
          </a:p>
        </p:txBody>
      </p:sp>
      <p:sp>
        <p:nvSpPr>
          <p:cNvPr id="75" name="타원 74"/>
          <p:cNvSpPr/>
          <p:nvPr/>
        </p:nvSpPr>
        <p:spPr>
          <a:xfrm>
            <a:off x="3292249" y="3242282"/>
            <a:ext cx="486459" cy="486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6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65299" y="2080303"/>
            <a:ext cx="3833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latin typeface="+mj-lt"/>
                <a:ea typeface="뫼비우스 Bold" panose="02000500000000000000" pitchFamily="2" charset="-127"/>
              </a:rPr>
              <a:t>Strategy</a:t>
            </a:r>
          </a:p>
          <a:p>
            <a:r>
              <a:rPr lang="en-US" altLang="ko-KR" sz="7200" b="1" dirty="0" smtClean="0">
                <a:latin typeface="+mj-lt"/>
                <a:ea typeface="뫼비우스 Bold" panose="02000500000000000000" pitchFamily="2" charset="-127"/>
              </a:rPr>
              <a:t>Map</a:t>
            </a:r>
            <a:endParaRPr lang="ko-KR" altLang="en-US" sz="7200" b="1" dirty="0">
              <a:latin typeface="+mj-lt"/>
              <a:ea typeface="뫼비우스 Bold" panose="02000500000000000000" pitchFamily="2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3991">
            <a:off x="3720109" y="1480531"/>
            <a:ext cx="11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673385"/>
            <a:ext cx="12192000" cy="184615"/>
          </a:xfrm>
          <a:prstGeom prst="rect">
            <a:avLst/>
          </a:prstGeom>
          <a:solidFill>
            <a:srgbClr val="E825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34303" y="36029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5781" y="395068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34303" y="427912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576" y="35963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060" y="39341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8582" y="427249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520" y="462020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215" y="7165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2699" y="105428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077" y="13926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015" y="174037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1168" y="69743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이름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2652" y="103520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나이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74" y="137358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역할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12" y="17212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소감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351384" y="2721157"/>
            <a:ext cx="9144000" cy="919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ea typeface="Arial Unicode MS" panose="020B0604020202020204" pitchFamily="50" charset="-127"/>
                <a:cs typeface="Arial Unicode MS" panose="020B0604020202020204" pitchFamily="50" charset="-127"/>
              </a:rPr>
              <a:t>Thank you</a:t>
            </a:r>
            <a:endParaRPr lang="ko-KR" altLang="en-US" b="1" dirty="0"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8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411</Words>
  <Application>Microsoft Office PowerPoint</Application>
  <PresentationFormat>와이드스크린</PresentationFormat>
  <Paragraphs>214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Arial Unicode MS</vt:lpstr>
      <vt:lpstr>맑은 고딕</vt:lpstr>
      <vt:lpstr>뫼비우스 Bold</vt:lpstr>
      <vt:lpstr>뫼비우스 Regular</vt:lpstr>
      <vt:lpstr>Arial</vt:lpstr>
      <vt:lpstr>Office 테마</vt:lpstr>
      <vt:lpstr>IoT 서비스</vt:lpstr>
      <vt:lpstr>Interactive Object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Object</dc:title>
  <dc:creator>SANGBUM KIM</dc:creator>
  <cp:lastModifiedBy>SANGBUM KIM</cp:lastModifiedBy>
  <cp:revision>63</cp:revision>
  <dcterms:created xsi:type="dcterms:W3CDTF">2016-03-12T06:05:49Z</dcterms:created>
  <dcterms:modified xsi:type="dcterms:W3CDTF">2016-03-14T20:27:06Z</dcterms:modified>
</cp:coreProperties>
</file>