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61" r:id="rId3"/>
    <p:sldId id="257" r:id="rId4"/>
    <p:sldId id="260" r:id="rId5"/>
    <p:sldId id="264" r:id="rId6"/>
    <p:sldId id="263" r:id="rId7"/>
    <p:sldId id="262" r:id="rId8"/>
    <p:sldId id="267" r:id="rId9"/>
    <p:sldId id="259" r:id="rId10"/>
    <p:sldId id="266" r:id="rId11"/>
    <p:sldId id="268" r:id="rId12"/>
    <p:sldId id="270" r:id="rId13"/>
    <p:sldId id="269" r:id="rId14"/>
    <p:sldId id="271" r:id="rId15"/>
    <p:sldId id="272" r:id="rId16"/>
    <p:sldId id="273" r:id="rId17"/>
    <p:sldId id="274" r:id="rId18"/>
    <p:sldId id="275" r:id="rId19"/>
    <p:sldId id="276" r:id="rId20"/>
    <p:sldId id="277" r:id="rId21"/>
  </p:sldIdLst>
  <p:sldSz cx="12192000" cy="6858000"/>
  <p:notesSz cx="6858000" cy="9144000"/>
  <p:embeddedFontLst>
    <p:embeddedFont>
      <p:font typeface="210 맨발의청춘 L" panose="02020603020101020101" pitchFamily="18" charset="-127"/>
      <p:regular r:id="rId23"/>
    </p:embeddedFont>
    <p:embeddedFont>
      <p:font typeface="배달의민족 한나" panose="02000503000000020003" pitchFamily="2" charset="-127"/>
      <p:regular r:id="rId24"/>
    </p:embeddedFont>
    <p:embeddedFont>
      <p:font typeface="맑은 고딕" panose="020B0503020000020004" pitchFamily="50" charset="-127"/>
      <p:regular r:id="rId25"/>
      <p:bold r:id="rId2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2C5"/>
    <a:srgbClr val="445ECC"/>
    <a:srgbClr val="7E9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74" autoAdjust="0"/>
    <p:restoredTop sz="96357" autoAdjust="0"/>
  </p:normalViewPr>
  <p:slideViewPr>
    <p:cSldViewPr snapToGrid="0">
      <p:cViewPr varScale="1">
        <p:scale>
          <a:sx n="101" d="100"/>
          <a:sy n="101" d="100"/>
        </p:scale>
        <p:origin x="138" y="31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8168D-62F1-4B68-8CB1-E2E9EFB9ADEC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8764-088D-40D2-AAB1-9FDDA4B0B2E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0010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504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843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5587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1725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7856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8:32] </a:t>
            </a:r>
            <a:r>
              <a:rPr lang="ko-KR" altLang="en-US"/>
              <a:t>저희가 앞으로 만들어갈 이 </a:t>
            </a:r>
            <a:r>
              <a:rPr lang="en-US" altLang="ko-KR"/>
              <a:t>BUCHER</a:t>
            </a:r>
            <a:r>
              <a:rPr lang="ko-KR" altLang="en-US"/>
              <a:t>의 기능을 잠깐 설명 드리자면</a:t>
            </a:r>
            <a:r>
              <a:rPr lang="en-US" altLang="ko-KR"/>
              <a:t>, </a:t>
            </a:r>
            <a:r>
              <a:rPr lang="ko-KR" altLang="en-US"/>
              <a:t>첫 번째로 움직임 감지센서로 지정한 방향에 대한 움직임을 </a:t>
            </a:r>
            <a:r>
              <a:rPr lang="en-US" altLang="ko-KR"/>
              <a:t>bucher</a:t>
            </a:r>
            <a:r>
              <a:rPr lang="ko-KR" altLang="en-US"/>
              <a:t>가 실시간으로 감지합니다</a:t>
            </a:r>
            <a:r>
              <a:rPr lang="en-US" altLang="ko-KR"/>
              <a:t>. </a:t>
            </a:r>
            <a:r>
              <a:rPr lang="ko-KR" altLang="en-US"/>
              <a:t>만약 움직임이 있어서는 안될곳에 움직임등이 감지된다면 저희가 개발할 사용자의 어플로 알람이 가도록 설정할 수 있습니다</a:t>
            </a:r>
            <a:r>
              <a:rPr lang="en-US" altLang="ko-KR"/>
              <a:t>. </a:t>
            </a:r>
            <a:r>
              <a:rPr lang="ko-KR" altLang="en-US"/>
              <a:t>두 번째로는 카메라가 장착되어있어 특정한 이벤트의 발생이나</a:t>
            </a:r>
            <a:r>
              <a:rPr lang="en-US" altLang="ko-KR"/>
              <a:t>, </a:t>
            </a:r>
            <a:r>
              <a:rPr lang="ko-KR" altLang="en-US"/>
              <a:t>혹은 사용자가 원할 때 부처의 화면을 사용자가 핸드폰으로 볼 수 있습니다</a:t>
            </a:r>
            <a:r>
              <a:rPr lang="en-US" altLang="ko-KR"/>
              <a:t>.</a:t>
            </a:r>
            <a:r>
              <a:rPr lang="ko-KR" altLang="en-US"/>
              <a:t>세 번째로는 부저와 </a:t>
            </a:r>
            <a:r>
              <a:rPr lang="en-US" altLang="ko-KR"/>
              <a:t>led </a:t>
            </a:r>
            <a:r>
              <a:rPr lang="ko-KR" altLang="en-US"/>
              <a:t>기능입니다</a:t>
            </a:r>
            <a:r>
              <a:rPr lang="en-US" altLang="ko-KR"/>
              <a:t>. </a:t>
            </a:r>
            <a:r>
              <a:rPr lang="ko-KR" altLang="en-US"/>
              <a:t>이것 또한 사용자가 원할때나 특정한 이벤트 발생시 </a:t>
            </a:r>
            <a:r>
              <a:rPr lang="en-US" altLang="ko-KR"/>
              <a:t>ON/OFF </a:t>
            </a:r>
            <a:r>
              <a:rPr lang="ko-KR" altLang="en-US"/>
              <a:t>할 수 있습니다</a:t>
            </a:r>
            <a:r>
              <a:rPr lang="en-US" altLang="ko-KR"/>
              <a:t>.</a:t>
            </a:r>
            <a:r>
              <a:rPr lang="ko-KR" altLang="en-US"/>
              <a:t>네 번째로는 스피커가 내장되어있어 </a:t>
            </a:r>
            <a:r>
              <a:rPr lang="en-US" altLang="ko-KR"/>
              <a:t>BUCHER</a:t>
            </a:r>
            <a:r>
              <a:rPr lang="ko-KR" altLang="en-US"/>
              <a:t>와 어플간의 음성통신이 가능하여 의사소통이나 경고를 줄 수 있습니다</a:t>
            </a:r>
            <a:r>
              <a:rPr lang="en-US" altLang="ko-KR"/>
              <a:t>.</a:t>
            </a:r>
            <a:r>
              <a:rPr lang="ko-KR" altLang="en-US"/>
              <a:t>다섯 번째로 </a:t>
            </a:r>
            <a:r>
              <a:rPr lang="en-US" altLang="ko-KR"/>
              <a:t>BUCHER</a:t>
            </a:r>
            <a:r>
              <a:rPr lang="ko-KR" altLang="en-US"/>
              <a:t>는 어디에든 부착할 수 있어</a:t>
            </a:r>
            <a:r>
              <a:rPr lang="en-US" altLang="ko-KR"/>
              <a:t>, </a:t>
            </a:r>
            <a:r>
              <a:rPr lang="ko-KR" altLang="en-US"/>
              <a:t>기능이 국한되어 있지 않아 어떠한 용도로든 사용할 수 있을 것입니다</a:t>
            </a:r>
            <a:r>
              <a:rPr lang="en-US" altLang="ko-KR"/>
              <a:t>. </a:t>
            </a:r>
          </a:p>
          <a:p>
            <a:endParaRPr lang="en-US" altLang="ko-KR"/>
          </a:p>
          <a:p>
            <a:r>
              <a:rPr lang="en-US" altLang="ko-KR"/>
              <a:t>[</a:t>
            </a:r>
            <a:r>
              <a:rPr lang="ko-KR" altLang="en-US"/>
              <a:t>김민재형</a:t>
            </a:r>
            <a:r>
              <a:rPr lang="en-US" altLang="ko-KR"/>
              <a:t>] [</a:t>
            </a:r>
            <a:r>
              <a:rPr lang="ko-KR" altLang="en-US"/>
              <a:t>오후 </a:t>
            </a:r>
            <a:r>
              <a:rPr lang="en-US" altLang="ko-KR"/>
              <a:t>8:40] </a:t>
            </a:r>
            <a:r>
              <a:rPr lang="ko-KR" altLang="en-US"/>
              <a:t>그렇다면 이 </a:t>
            </a:r>
            <a:r>
              <a:rPr lang="en-US" altLang="ko-KR"/>
              <a:t>BUCHER</a:t>
            </a:r>
            <a:r>
              <a:rPr lang="ko-KR" altLang="en-US"/>
              <a:t>를 어디에 사용할 수 있을까사용하게 된다면 사용할 수 있는 곳이 무궁무진하다고 생각하는데 몇가지 예를 들어보자면앞서서 말했듯이</a:t>
            </a:r>
            <a:r>
              <a:rPr lang="en-US" altLang="ko-KR"/>
              <a:t>, </a:t>
            </a:r>
            <a:r>
              <a:rPr lang="ko-KR" altLang="en-US"/>
              <a:t>위험지역이나 추락사고 등 접근금지구역에 부착을 해놓아서 관리자가 실시간 관리 및 감지를 할 수 있게 합니다</a:t>
            </a:r>
            <a:r>
              <a:rPr lang="en-US" altLang="ko-KR"/>
              <a:t>. </a:t>
            </a:r>
            <a:r>
              <a:rPr lang="ko-KR" altLang="en-US"/>
              <a:t>그리고 초인종 옆에 설치를 해놓아서 집을 비웠을 때 택배기사나 지인등이 방문하면 부착된 </a:t>
            </a:r>
            <a:r>
              <a:rPr lang="en-US" altLang="ko-KR"/>
              <a:t>BUCHER</a:t>
            </a:r>
            <a:r>
              <a:rPr lang="ko-KR" altLang="en-US"/>
              <a:t>를 이용해 통화하며 의사전달을 할 수도 있고</a:t>
            </a:r>
            <a:r>
              <a:rPr lang="en-US" altLang="ko-KR"/>
              <a:t>, </a:t>
            </a:r>
            <a:r>
              <a:rPr lang="ko-KR" altLang="en-US"/>
              <a:t>그 밖에 해수욕장 같은 곳에 떠있는 부표에 설치하여 사람들을 관리하거나 아기들이 타고있는 튜브나 장난감 등에 설치를 할 수도 있으며 뭐 사생활을 지키고 싶거나 자기만의 공간이 필요한 곳에 부착하여 사용할 수도 있을 것이라고 생각합니다</a:t>
            </a:r>
            <a:r>
              <a:rPr lang="en-US" altLang="ko-KR"/>
              <a:t>.</a:t>
            </a:r>
            <a:r>
              <a:rPr lang="ko-KR" altLang="en-US"/>
              <a:t>이렇게 기존의 제품을 스마트제품으로 교체할 필요없이</a:t>
            </a:r>
            <a:r>
              <a:rPr lang="en-US" altLang="ko-KR"/>
              <a:t>, </a:t>
            </a:r>
            <a:r>
              <a:rPr lang="ko-KR" altLang="en-US"/>
              <a:t>필요할 때 해당 사물에 부착만 한다면 그제품이 스마트제품화 되는 것이 저희 </a:t>
            </a:r>
            <a:r>
              <a:rPr lang="en-US" altLang="ko-KR"/>
              <a:t>BUCHER</a:t>
            </a:r>
            <a:r>
              <a:rPr lang="ko-KR" altLang="en-US"/>
              <a:t>의 특징입니다</a:t>
            </a:r>
            <a:r>
              <a:rPr lang="en-US" altLang="ko-KR"/>
              <a:t>.</a:t>
            </a:r>
            <a:r>
              <a:rPr lang="ko-KR" altLang="en-US"/>
              <a:t>그래서 다음으로 이 </a:t>
            </a:r>
            <a:r>
              <a:rPr lang="en-US" altLang="ko-KR"/>
              <a:t>BUCHER</a:t>
            </a:r>
            <a:r>
              <a:rPr lang="ko-KR" altLang="en-US"/>
              <a:t>의 비즈니스 모델 캔버스에 대해서 설명드리도록 하겠습니다</a:t>
            </a:r>
            <a:r>
              <a:rPr lang="en-US" altLang="ko-KR"/>
              <a:t>.</a:t>
            </a:r>
            <a:r>
              <a:rPr lang="ko-KR" altLang="en-US"/>
              <a:t>먼저 핵심역량을 살펴보겠습니다</a:t>
            </a:r>
            <a:r>
              <a:rPr lang="en-US" altLang="ko-KR"/>
              <a:t>. </a:t>
            </a:r>
            <a:r>
              <a:rPr lang="ko-KR" altLang="en-US"/>
              <a:t>저희가 가진 핵심역량으로는 수많은 프로젝트들을 진행하며 쌓아온 경험을 가지고 있는 유능한 팀원들과 많은 지식이 담겨있는 저희들의 두뇌를 핵심자원으로 생각했습니다</a:t>
            </a:r>
            <a:r>
              <a:rPr lang="en-US" altLang="ko-KR"/>
              <a:t>.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0364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4030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66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08764-088D-40D2-AAB1-9FDDA4B0B2E8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994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300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4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642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6560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473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780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38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96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6455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60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055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156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7A04C-7D68-42F4-9E0E-B985F0E23105}" type="datetimeFigureOut">
              <a:rPr lang="ko-KR" altLang="en-US" smtClean="0"/>
              <a:t>2016-09-27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C2D1D-A060-4A98-A238-923BFF9C1C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957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10" Type="http://schemas.openxmlformats.org/officeDocument/2006/relationships/slide" Target="slide18.xml"/><Relationship Id="rId4" Type="http://schemas.openxmlformats.org/officeDocument/2006/relationships/slide" Target="slide12.xml"/><Relationship Id="rId9" Type="http://schemas.openxmlformats.org/officeDocument/2006/relationships/slide" Target="slid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16587" y="2201902"/>
            <a:ext cx="384913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66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3" name="직사각형 2"/>
          <p:cNvSpPr/>
          <p:nvPr/>
        </p:nvSpPr>
        <p:spPr>
          <a:xfrm>
            <a:off x="4304164" y="3070999"/>
            <a:ext cx="3673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ko-KR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Business Model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304163" y="6020050"/>
            <a:ext cx="36739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정베디드</a:t>
            </a:r>
            <a:endParaRPr lang="en-US" altLang="ko-KR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773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칩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카메라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통화 장치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LED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등을 제조하는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기업의 규모가 성장했을 때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</p:txBody>
      </p:sp>
      <p:sp>
        <p:nvSpPr>
          <p:cNvPr id="50" name="직사각형 49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45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lvl="0" algn="ctr"/>
              <a:r>
                <a:rPr lang="en-US" altLang="ko-KR" sz="1200">
                  <a:solidFill>
                    <a:prstClr val="white">
                      <a:lumMod val="95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설비</a:t>
            </a: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85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김민재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대회 출전을 바탕으로 한 실전 경험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그것을 바탕으로 한 뛰어난 능력과 풍부한 지식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이정은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학교 내 프로젝트를 수행했던 경험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지식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김민중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활발한 학술 동아리 활동을 통해 기른 뛰어난 능력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김승부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: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잦은 도서관 출입으로 얻은 풍부한 지식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  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및 제작에 필요한 물품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(ex.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아두이노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노트북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 등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592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2618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배터리을 동력으로 사용하기 때문에 재사용성이 용이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접착식 설치 구조로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설치나 제거가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기능이 국한되어 있지 않아 사용분야가 무궁무진함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사용자에게 심리적 안정감을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크기가 작아 휴대하기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(ex.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초인종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부표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접근금지 표지판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을 교체하지 않고 사용하기 때문에 호환성이 높음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간단하고 직관적인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Application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제공으로 기존의 스마트폰과의 호환성이 높음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037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089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3157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874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SNS(ex. </a:t>
            </a:r>
            <a:r>
              <a:rPr lang="en-US" altLang="ko-KR" sz="11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Facebook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en-US" altLang="ko-KR" sz="1100">
                <a:solidFill>
                  <a:srgbClr val="FF0000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Youtube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en-US" altLang="ko-KR" sz="1100">
                <a:solidFill>
                  <a:schemeClr val="accent4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Kakao Talk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체험 등이 가능한 복합 엔터테인먼트 공간으로서의 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백화점이나 대형마트에 독립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(Tv,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기사 등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940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공사 현장 등 위험시설 및 추락의 위험이 있는 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잦고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금품 등을 보관하고 있으나 값비싼 경비업체를 고용하기 제한되는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집안이나 회사 등의 건물 내에서 사적인 공간을 확보하고 싶은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그외 경비 활동을 필요로 모든 분야의 모든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616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sp>
        <p:nvSpPr>
          <p:cNvPr id="49" name="직사각형 48"/>
          <p:cNvSpPr/>
          <p:nvPr/>
        </p:nvSpPr>
        <p:spPr>
          <a:xfrm>
            <a:off x="2335409" y="1394631"/>
            <a:ext cx="7422800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1" name="직사각형 50">
            <a:hlinkClick r:id="rId2" action="ppaction://hlinksldjump"/>
          </p:cNvPr>
          <p:cNvSpPr/>
          <p:nvPr/>
        </p:nvSpPr>
        <p:spPr>
          <a:xfrm>
            <a:off x="-623571" y="-1015676"/>
            <a:ext cx="13294541" cy="843247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227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-1090594" y="-1792310"/>
            <a:ext cx="14001750" cy="10229850"/>
          </a:xfrm>
          <a:prstGeom prst="rect">
            <a:avLst/>
          </a:prstGeom>
          <a:solidFill>
            <a:schemeClr val="bg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2098718" y="999137"/>
            <a:ext cx="7896182" cy="4693638"/>
            <a:chOff x="12495" y="287937"/>
            <a:chExt cx="2349096" cy="4693638"/>
          </a:xfrm>
        </p:grpSpPr>
        <p:sp>
          <p:nvSpPr>
            <p:cNvPr id="47" name="직사각형 46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5268745" y="1649677"/>
            <a:ext cx="162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연도별 예상 </a:t>
            </a:r>
            <a:r>
              <a:rPr lang="en-US" altLang="ko-KR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</a:t>
            </a:r>
            <a:r>
              <a:rPr lang="ko-KR" altLang="en-US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 가구수</a:t>
            </a:r>
            <a:endParaRPr lang="en-US" altLang="ko-KR" sz="1200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 lvl="0" algn="ctr"/>
            <a:r>
              <a:rPr lang="ko-KR" altLang="en-US" sz="800">
                <a:solidFill>
                  <a:prstClr val="black">
                    <a:lumMod val="50000"/>
                    <a:lumOff val="50000"/>
                  </a:prst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통계청</a:t>
            </a:r>
            <a:endParaRPr lang="en-US" altLang="ko-KR" sz="800">
              <a:solidFill>
                <a:prstClr val="black">
                  <a:lumMod val="50000"/>
                  <a:lumOff val="50000"/>
                </a:prst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2704951" y="2148841"/>
            <a:ext cx="5792490" cy="1079502"/>
            <a:chOff x="2704951" y="2148841"/>
            <a:chExt cx="5792490" cy="1079502"/>
          </a:xfrm>
        </p:grpSpPr>
        <p:grpSp>
          <p:nvGrpSpPr>
            <p:cNvPr id="8" name="그룹 7"/>
            <p:cNvGrpSpPr/>
            <p:nvPr/>
          </p:nvGrpSpPr>
          <p:grpSpPr>
            <a:xfrm>
              <a:off x="3895397" y="2400528"/>
              <a:ext cx="753732" cy="827815"/>
              <a:chOff x="3895397" y="2400528"/>
              <a:chExt cx="753732" cy="827815"/>
            </a:xfrm>
          </p:grpSpPr>
          <p:pic>
            <p:nvPicPr>
              <p:cNvPr id="5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18220" y="2400528"/>
                <a:ext cx="508088" cy="45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" name="TextBox 52"/>
              <p:cNvSpPr txBox="1"/>
              <p:nvPr/>
            </p:nvSpPr>
            <p:spPr>
              <a:xfrm>
                <a:off x="3895397" y="2828233"/>
                <a:ext cx="75373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539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만명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en-US" altLang="ko-KR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1</a:t>
                </a:r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인 가구 수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  <p:sp>
          <p:nvSpPr>
            <p:cNvPr id="5" name="직사각형 4"/>
            <p:cNvSpPr/>
            <p:nvPr/>
          </p:nvSpPr>
          <p:spPr>
            <a:xfrm>
              <a:off x="2704951" y="2563697"/>
              <a:ext cx="865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2017</a:t>
              </a:r>
              <a:r>
                <a:rPr lang="ko-KR" altLang="en-US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년</a:t>
              </a:r>
              <a:endParaRPr lang="ko-KR" altLang="en-US">
                <a:solidFill>
                  <a:srgbClr val="3F72C5"/>
                </a:solidFill>
              </a:endParaRPr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6065908" y="2365493"/>
              <a:ext cx="889988" cy="862850"/>
              <a:chOff x="6065908" y="2365493"/>
              <a:chExt cx="889988" cy="862850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6065908" y="2828233"/>
                <a:ext cx="8899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시제품 단가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  <p:grpSp>
            <p:nvGrpSpPr>
              <p:cNvPr id="58" name="그룹 57"/>
              <p:cNvGrpSpPr/>
              <p:nvPr/>
            </p:nvGrpSpPr>
            <p:grpSpPr>
              <a:xfrm>
                <a:off x="6280599" y="2365493"/>
                <a:ext cx="460606" cy="460606"/>
                <a:chOff x="2087562" y="1344612"/>
                <a:chExt cx="1279526" cy="1279526"/>
              </a:xfrm>
            </p:grpSpPr>
            <p:sp>
              <p:nvSpPr>
                <p:cNvPr id="59" name="타원 58"/>
                <p:cNvSpPr/>
                <p:nvPr/>
              </p:nvSpPr>
              <p:spPr>
                <a:xfrm>
                  <a:off x="2087562" y="1344612"/>
                  <a:ext cx="1279526" cy="1279526"/>
                </a:xfrm>
                <a:prstGeom prst="ellipse">
                  <a:avLst/>
                </a:prstGeom>
                <a:solidFill>
                  <a:srgbClr val="3F72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60" name="타원 59"/>
                <p:cNvSpPr/>
                <p:nvPr/>
              </p:nvSpPr>
              <p:spPr>
                <a:xfrm>
                  <a:off x="2223770" y="1480820"/>
                  <a:ext cx="1007110" cy="1007110"/>
                </a:xfrm>
                <a:prstGeom prst="ellipse">
                  <a:avLst/>
                </a:prstGeom>
                <a:solidFill>
                  <a:srgbClr val="3F72C5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73" name="타원 72"/>
                <p:cNvSpPr/>
                <p:nvPr/>
              </p:nvSpPr>
              <p:spPr>
                <a:xfrm flipV="1">
                  <a:off x="2698750" y="1955800"/>
                  <a:ext cx="57150" cy="57150"/>
                </a:xfrm>
                <a:prstGeom prst="ellipse">
                  <a:avLst/>
                </a:prstGeom>
                <a:solidFill>
                  <a:srgbClr val="3F72C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6" name="직사각형 5"/>
            <p:cNvSpPr/>
            <p:nvPr/>
          </p:nvSpPr>
          <p:spPr>
            <a:xfrm>
              <a:off x="4651032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76" name="직사각형 75"/>
            <p:cNvSpPr/>
            <p:nvPr/>
          </p:nvSpPr>
          <p:spPr>
            <a:xfrm>
              <a:off x="5777228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048004" y="2354571"/>
              <a:ext cx="66236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5%</a:t>
              </a:r>
              <a:endParaRPr lang="ko-KR" altLang="en-US" sz="2800"/>
            </a:p>
          </p:txBody>
        </p:sp>
        <p:sp>
          <p:nvSpPr>
            <p:cNvPr id="81" name="직사각형 80"/>
            <p:cNvSpPr/>
            <p:nvPr/>
          </p:nvSpPr>
          <p:spPr>
            <a:xfrm>
              <a:off x="6968195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=</a:t>
              </a:r>
              <a:endParaRPr lang="ko-KR" altLang="en-US"/>
            </a:p>
          </p:txBody>
        </p:sp>
        <p:grpSp>
          <p:nvGrpSpPr>
            <p:cNvPr id="10" name="그룹 9"/>
            <p:cNvGrpSpPr/>
            <p:nvPr/>
          </p:nvGrpSpPr>
          <p:grpSpPr>
            <a:xfrm>
              <a:off x="7443565" y="2148841"/>
              <a:ext cx="1053876" cy="1079502"/>
              <a:chOff x="7443565" y="2148841"/>
              <a:chExt cx="1053876" cy="1079502"/>
            </a:xfrm>
          </p:grpSpPr>
          <p:grpSp>
            <p:nvGrpSpPr>
              <p:cNvPr id="82" name="그룹 81"/>
              <p:cNvGrpSpPr/>
              <p:nvPr/>
            </p:nvGrpSpPr>
            <p:grpSpPr>
              <a:xfrm>
                <a:off x="7443565" y="2148841"/>
                <a:ext cx="1053876" cy="720284"/>
                <a:chOff x="6124277" y="2983523"/>
                <a:chExt cx="1769350" cy="1453590"/>
              </a:xfrm>
            </p:grpSpPr>
            <p:pic>
              <p:nvPicPr>
                <p:cNvPr id="83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4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6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9" name="TextBox 88"/>
              <p:cNvSpPr txBox="1"/>
              <p:nvPr/>
            </p:nvSpPr>
            <p:spPr>
              <a:xfrm>
                <a:off x="7594421" y="2828233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134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억원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매출액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</p:grpSp>
      <p:grpSp>
        <p:nvGrpSpPr>
          <p:cNvPr id="136" name="그룹 135"/>
          <p:cNvGrpSpPr/>
          <p:nvPr/>
        </p:nvGrpSpPr>
        <p:grpSpPr>
          <a:xfrm>
            <a:off x="2700569" y="2150510"/>
            <a:ext cx="5792490" cy="1079502"/>
            <a:chOff x="2704951" y="2148841"/>
            <a:chExt cx="5792490" cy="1079502"/>
          </a:xfrm>
        </p:grpSpPr>
        <p:grpSp>
          <p:nvGrpSpPr>
            <p:cNvPr id="137" name="그룹 136"/>
            <p:cNvGrpSpPr/>
            <p:nvPr/>
          </p:nvGrpSpPr>
          <p:grpSpPr>
            <a:xfrm>
              <a:off x="3896198" y="2400528"/>
              <a:ext cx="752130" cy="827815"/>
              <a:chOff x="3896198" y="2400528"/>
              <a:chExt cx="752130" cy="827815"/>
            </a:xfrm>
          </p:grpSpPr>
          <p:pic>
            <p:nvPicPr>
              <p:cNvPr id="158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18220" y="2400528"/>
                <a:ext cx="508088" cy="45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9" name="TextBox 158"/>
              <p:cNvSpPr txBox="1"/>
              <p:nvPr/>
            </p:nvSpPr>
            <p:spPr>
              <a:xfrm>
                <a:off x="3896198" y="2828233"/>
                <a:ext cx="75213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556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만명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en-US" altLang="ko-KR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1</a:t>
                </a:r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인 가구 수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  <p:sp>
          <p:nvSpPr>
            <p:cNvPr id="138" name="직사각형 137"/>
            <p:cNvSpPr/>
            <p:nvPr/>
          </p:nvSpPr>
          <p:spPr>
            <a:xfrm>
              <a:off x="2704951" y="2563697"/>
              <a:ext cx="865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2018</a:t>
              </a:r>
              <a:r>
                <a:rPr lang="ko-KR" altLang="en-US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년</a:t>
              </a:r>
              <a:endParaRPr lang="ko-KR" altLang="en-US">
                <a:solidFill>
                  <a:srgbClr val="3F72C5"/>
                </a:solidFill>
              </a:endParaRPr>
            </a:p>
          </p:txBody>
        </p:sp>
        <p:grpSp>
          <p:nvGrpSpPr>
            <p:cNvPr id="139" name="그룹 138"/>
            <p:cNvGrpSpPr/>
            <p:nvPr/>
          </p:nvGrpSpPr>
          <p:grpSpPr>
            <a:xfrm>
              <a:off x="6065908" y="2365493"/>
              <a:ext cx="889988" cy="862850"/>
              <a:chOff x="6065908" y="2365493"/>
              <a:chExt cx="889988" cy="862850"/>
            </a:xfrm>
          </p:grpSpPr>
          <p:sp>
            <p:nvSpPr>
              <p:cNvPr id="153" name="TextBox 152"/>
              <p:cNvSpPr txBox="1"/>
              <p:nvPr/>
            </p:nvSpPr>
            <p:spPr>
              <a:xfrm>
                <a:off x="6065908" y="2828233"/>
                <a:ext cx="8899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시제품 단가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  <p:grpSp>
            <p:nvGrpSpPr>
              <p:cNvPr id="154" name="그룹 153"/>
              <p:cNvGrpSpPr/>
              <p:nvPr/>
            </p:nvGrpSpPr>
            <p:grpSpPr>
              <a:xfrm>
                <a:off x="6280599" y="2365493"/>
                <a:ext cx="460606" cy="460606"/>
                <a:chOff x="2087562" y="1344612"/>
                <a:chExt cx="1279526" cy="1279526"/>
              </a:xfrm>
            </p:grpSpPr>
            <p:sp>
              <p:nvSpPr>
                <p:cNvPr id="155" name="타원 154"/>
                <p:cNvSpPr/>
                <p:nvPr/>
              </p:nvSpPr>
              <p:spPr>
                <a:xfrm>
                  <a:off x="2087562" y="1344612"/>
                  <a:ext cx="1279526" cy="1279526"/>
                </a:xfrm>
                <a:prstGeom prst="ellipse">
                  <a:avLst/>
                </a:prstGeom>
                <a:solidFill>
                  <a:srgbClr val="3F72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6" name="타원 155"/>
                <p:cNvSpPr/>
                <p:nvPr/>
              </p:nvSpPr>
              <p:spPr>
                <a:xfrm>
                  <a:off x="2223770" y="1480820"/>
                  <a:ext cx="1007110" cy="1007110"/>
                </a:xfrm>
                <a:prstGeom prst="ellipse">
                  <a:avLst/>
                </a:prstGeom>
                <a:solidFill>
                  <a:srgbClr val="3F72C5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57" name="타원 156"/>
                <p:cNvSpPr/>
                <p:nvPr/>
              </p:nvSpPr>
              <p:spPr>
                <a:xfrm flipV="1">
                  <a:off x="2698750" y="1955800"/>
                  <a:ext cx="57150" cy="57150"/>
                </a:xfrm>
                <a:prstGeom prst="ellipse">
                  <a:avLst/>
                </a:prstGeom>
                <a:solidFill>
                  <a:srgbClr val="3F72C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40" name="직사각형 139"/>
            <p:cNvSpPr/>
            <p:nvPr/>
          </p:nvSpPr>
          <p:spPr>
            <a:xfrm>
              <a:off x="4651032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141" name="직사각형 140"/>
            <p:cNvSpPr/>
            <p:nvPr/>
          </p:nvSpPr>
          <p:spPr>
            <a:xfrm>
              <a:off x="5777228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142" name="직사각형 141"/>
            <p:cNvSpPr/>
            <p:nvPr/>
          </p:nvSpPr>
          <p:spPr>
            <a:xfrm>
              <a:off x="5048004" y="2354571"/>
              <a:ext cx="63671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9%</a:t>
              </a:r>
              <a:endParaRPr lang="ko-KR" altLang="en-US" sz="2800"/>
            </a:p>
          </p:txBody>
        </p:sp>
        <p:sp>
          <p:nvSpPr>
            <p:cNvPr id="143" name="직사각형 142"/>
            <p:cNvSpPr/>
            <p:nvPr/>
          </p:nvSpPr>
          <p:spPr>
            <a:xfrm>
              <a:off x="6968195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=</a:t>
              </a:r>
              <a:endParaRPr lang="ko-KR" altLang="en-US"/>
            </a:p>
          </p:txBody>
        </p:sp>
        <p:grpSp>
          <p:nvGrpSpPr>
            <p:cNvPr id="144" name="그룹 143"/>
            <p:cNvGrpSpPr/>
            <p:nvPr/>
          </p:nvGrpSpPr>
          <p:grpSpPr>
            <a:xfrm>
              <a:off x="7443565" y="2148841"/>
              <a:ext cx="1053876" cy="1079502"/>
              <a:chOff x="7443565" y="2148841"/>
              <a:chExt cx="1053876" cy="1079502"/>
            </a:xfrm>
          </p:grpSpPr>
          <p:grpSp>
            <p:nvGrpSpPr>
              <p:cNvPr id="145" name="그룹 144"/>
              <p:cNvGrpSpPr/>
              <p:nvPr/>
            </p:nvGrpSpPr>
            <p:grpSpPr>
              <a:xfrm>
                <a:off x="7443565" y="2148841"/>
                <a:ext cx="1053876" cy="720284"/>
                <a:chOff x="6124277" y="2983523"/>
                <a:chExt cx="1769350" cy="1453590"/>
              </a:xfrm>
            </p:grpSpPr>
            <p:pic>
              <p:nvPicPr>
                <p:cNvPr id="147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8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9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0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1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52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46" name="TextBox 145"/>
              <p:cNvSpPr txBox="1"/>
              <p:nvPr/>
            </p:nvSpPr>
            <p:spPr>
              <a:xfrm>
                <a:off x="7584001" y="2828233"/>
                <a:ext cx="750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250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억원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매출액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</p:grpSp>
      <p:grpSp>
        <p:nvGrpSpPr>
          <p:cNvPr id="160" name="그룹 159"/>
          <p:cNvGrpSpPr/>
          <p:nvPr/>
        </p:nvGrpSpPr>
        <p:grpSpPr>
          <a:xfrm>
            <a:off x="2700569" y="2151657"/>
            <a:ext cx="5792490" cy="1079502"/>
            <a:chOff x="2704951" y="2148841"/>
            <a:chExt cx="5792490" cy="1079502"/>
          </a:xfrm>
        </p:grpSpPr>
        <p:grpSp>
          <p:nvGrpSpPr>
            <p:cNvPr id="161" name="그룹 160"/>
            <p:cNvGrpSpPr/>
            <p:nvPr/>
          </p:nvGrpSpPr>
          <p:grpSpPr>
            <a:xfrm>
              <a:off x="3897000" y="2400528"/>
              <a:ext cx="750526" cy="827815"/>
              <a:chOff x="3897000" y="2400528"/>
              <a:chExt cx="750526" cy="827815"/>
            </a:xfrm>
          </p:grpSpPr>
          <p:pic>
            <p:nvPicPr>
              <p:cNvPr id="182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F2F2"/>
                  </a:clrFrom>
                  <a:clrTo>
                    <a:srgbClr val="F2F2F2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4018220" y="2400528"/>
                <a:ext cx="508088" cy="4529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3" name="TextBox 182"/>
              <p:cNvSpPr txBox="1"/>
              <p:nvPr/>
            </p:nvSpPr>
            <p:spPr>
              <a:xfrm>
                <a:off x="3897000" y="2828233"/>
                <a:ext cx="75052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572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만명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en-US" altLang="ko-KR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1</a:t>
                </a:r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인 가구 수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  <p:sp>
          <p:nvSpPr>
            <p:cNvPr id="162" name="직사각형 161"/>
            <p:cNvSpPr/>
            <p:nvPr/>
          </p:nvSpPr>
          <p:spPr>
            <a:xfrm>
              <a:off x="2704951" y="2563697"/>
              <a:ext cx="8659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2019</a:t>
              </a:r>
              <a:r>
                <a:rPr lang="ko-KR" altLang="en-US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년</a:t>
              </a:r>
              <a:endParaRPr lang="ko-KR" altLang="en-US">
                <a:solidFill>
                  <a:srgbClr val="3F72C5"/>
                </a:solidFill>
              </a:endParaRPr>
            </a:p>
          </p:txBody>
        </p:sp>
        <p:grpSp>
          <p:nvGrpSpPr>
            <p:cNvPr id="163" name="그룹 162"/>
            <p:cNvGrpSpPr/>
            <p:nvPr/>
          </p:nvGrpSpPr>
          <p:grpSpPr>
            <a:xfrm>
              <a:off x="6065908" y="2365493"/>
              <a:ext cx="889988" cy="862850"/>
              <a:chOff x="6065908" y="2365493"/>
              <a:chExt cx="889988" cy="862850"/>
            </a:xfrm>
          </p:grpSpPr>
          <p:sp>
            <p:nvSpPr>
              <p:cNvPr id="177" name="TextBox 176"/>
              <p:cNvSpPr txBox="1"/>
              <p:nvPr/>
            </p:nvSpPr>
            <p:spPr>
              <a:xfrm>
                <a:off x="6065908" y="2828233"/>
                <a:ext cx="8899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5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만원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시제품 단가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  <p:grpSp>
            <p:nvGrpSpPr>
              <p:cNvPr id="178" name="그룹 177"/>
              <p:cNvGrpSpPr/>
              <p:nvPr/>
            </p:nvGrpSpPr>
            <p:grpSpPr>
              <a:xfrm>
                <a:off x="6280599" y="2365493"/>
                <a:ext cx="460606" cy="460606"/>
                <a:chOff x="2087562" y="1344612"/>
                <a:chExt cx="1279526" cy="1279526"/>
              </a:xfrm>
            </p:grpSpPr>
            <p:sp>
              <p:nvSpPr>
                <p:cNvPr id="179" name="타원 178"/>
                <p:cNvSpPr/>
                <p:nvPr/>
              </p:nvSpPr>
              <p:spPr>
                <a:xfrm>
                  <a:off x="2087562" y="1344612"/>
                  <a:ext cx="1279526" cy="1279526"/>
                </a:xfrm>
                <a:prstGeom prst="ellipse">
                  <a:avLst/>
                </a:prstGeom>
                <a:solidFill>
                  <a:srgbClr val="3F72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0" name="타원 179"/>
                <p:cNvSpPr/>
                <p:nvPr/>
              </p:nvSpPr>
              <p:spPr>
                <a:xfrm>
                  <a:off x="2223770" y="1480820"/>
                  <a:ext cx="1007110" cy="1007110"/>
                </a:xfrm>
                <a:prstGeom prst="ellipse">
                  <a:avLst/>
                </a:prstGeom>
                <a:solidFill>
                  <a:srgbClr val="3F72C5"/>
                </a:solidFill>
                <a:ln w="127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1" name="타원 180"/>
                <p:cNvSpPr/>
                <p:nvPr/>
              </p:nvSpPr>
              <p:spPr>
                <a:xfrm flipV="1">
                  <a:off x="2698750" y="1955800"/>
                  <a:ext cx="57150" cy="57150"/>
                </a:xfrm>
                <a:prstGeom prst="ellipse">
                  <a:avLst/>
                </a:prstGeom>
                <a:solidFill>
                  <a:srgbClr val="3F72C5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</p:grpSp>
        <p:sp>
          <p:nvSpPr>
            <p:cNvPr id="164" name="직사각형 163"/>
            <p:cNvSpPr/>
            <p:nvPr/>
          </p:nvSpPr>
          <p:spPr>
            <a:xfrm>
              <a:off x="4651032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165" name="직사각형 164"/>
            <p:cNvSpPr/>
            <p:nvPr/>
          </p:nvSpPr>
          <p:spPr>
            <a:xfrm>
              <a:off x="5777228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X</a:t>
              </a:r>
              <a:endParaRPr lang="ko-KR" altLang="en-US"/>
            </a:p>
          </p:txBody>
        </p:sp>
        <p:sp>
          <p:nvSpPr>
            <p:cNvPr id="166" name="직사각형 165"/>
            <p:cNvSpPr/>
            <p:nvPr/>
          </p:nvSpPr>
          <p:spPr>
            <a:xfrm>
              <a:off x="4990848" y="2354571"/>
              <a:ext cx="81304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2800" i="1">
                  <a:solidFill>
                    <a:srgbClr val="3F72C5"/>
                  </a:solidFill>
                  <a:latin typeface="배달의민족 한나" pitchFamily="2" charset="-127"/>
                  <a:ea typeface="배달의민족 한나" pitchFamily="2" charset="-127"/>
                </a:rPr>
                <a:t>14%</a:t>
              </a:r>
              <a:endParaRPr lang="ko-KR" altLang="en-US" sz="2800"/>
            </a:p>
          </p:txBody>
        </p:sp>
        <p:sp>
          <p:nvSpPr>
            <p:cNvPr id="167" name="직사각형 166"/>
            <p:cNvSpPr/>
            <p:nvPr/>
          </p:nvSpPr>
          <p:spPr>
            <a:xfrm>
              <a:off x="6968195" y="2459624"/>
              <a:ext cx="352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=</a:t>
              </a:r>
              <a:endParaRPr lang="ko-KR" altLang="en-US"/>
            </a:p>
          </p:txBody>
        </p:sp>
        <p:grpSp>
          <p:nvGrpSpPr>
            <p:cNvPr id="168" name="그룹 167"/>
            <p:cNvGrpSpPr/>
            <p:nvPr/>
          </p:nvGrpSpPr>
          <p:grpSpPr>
            <a:xfrm>
              <a:off x="7443565" y="2148841"/>
              <a:ext cx="1053876" cy="1079502"/>
              <a:chOff x="7443565" y="2148841"/>
              <a:chExt cx="1053876" cy="1079502"/>
            </a:xfrm>
          </p:grpSpPr>
          <p:grpSp>
            <p:nvGrpSpPr>
              <p:cNvPr id="169" name="그룹 168"/>
              <p:cNvGrpSpPr/>
              <p:nvPr/>
            </p:nvGrpSpPr>
            <p:grpSpPr>
              <a:xfrm>
                <a:off x="7443565" y="2148841"/>
                <a:ext cx="1053876" cy="720284"/>
                <a:chOff x="6124277" y="2983523"/>
                <a:chExt cx="1769350" cy="1453590"/>
              </a:xfrm>
            </p:grpSpPr>
            <p:pic>
              <p:nvPicPr>
                <p:cNvPr id="171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2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3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2983523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4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124277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5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667752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76" name="Picture 4" descr="http://images.freeimages.com/images/premium/previews/3560/35603710-money-and-business-icon-set.jpg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600" t="51802" r="74967" b="26380"/>
                <a:stretch/>
              </p:blipFill>
              <p:spPr bwMode="auto">
                <a:xfrm>
                  <a:off x="7194113" y="3690175"/>
                  <a:ext cx="699514" cy="7469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70" name="TextBox 169"/>
              <p:cNvSpPr txBox="1"/>
              <p:nvPr/>
            </p:nvSpPr>
            <p:spPr>
              <a:xfrm>
                <a:off x="7584802" y="2828233"/>
                <a:ext cx="74892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400</a:t>
                </a:r>
                <a:r>
                  <a:rPr lang="ko-KR" altLang="en-US" sz="1200">
                    <a:solidFill>
                      <a:srgbClr val="3F72C5"/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억원</a:t>
                </a:r>
                <a:endParaRPr lang="en-US" altLang="ko-KR" sz="1200">
                  <a:solidFill>
                    <a:srgbClr val="3F72C5"/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  <a:p>
                <a:pPr lvl="0" algn="ctr"/>
                <a:r>
                  <a:rPr lang="ko-KR" altLang="en-US" sz="800">
                    <a:solidFill>
                      <a:prstClr val="black">
                        <a:lumMod val="50000"/>
                        <a:lumOff val="50000"/>
                      </a:prstClr>
                    </a:solidFill>
                    <a:latin typeface="210 맨발의청춘 L" panose="02020603020101020101" pitchFamily="18" charset="-127"/>
                    <a:ea typeface="210 맨발의청춘 L" panose="02020603020101020101" pitchFamily="18" charset="-127"/>
                  </a:rPr>
                  <a:t>예상 매출액</a:t>
                </a:r>
                <a:endParaRPr lang="en-US" altLang="ko-KR" sz="800">
                  <a:solidFill>
                    <a:prstClr val="black">
                      <a:lumMod val="50000"/>
                      <a:lumOff val="50000"/>
                    </a:prst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endParaRPr>
              </a:p>
            </p:txBody>
          </p:sp>
        </p:grpSp>
      </p:grpSp>
      <p:sp>
        <p:nvSpPr>
          <p:cNvPr id="190" name="직사각형 189"/>
          <p:cNvSpPr/>
          <p:nvPr/>
        </p:nvSpPr>
        <p:spPr>
          <a:xfrm>
            <a:off x="4227539" y="5083288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4" name="직선 연결선 193"/>
          <p:cNvCxnSpPr/>
          <p:nvPr/>
        </p:nvCxnSpPr>
        <p:spPr>
          <a:xfrm>
            <a:off x="3958509" y="5269228"/>
            <a:ext cx="417646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5" name="직사각형 194"/>
          <p:cNvSpPr/>
          <p:nvPr/>
        </p:nvSpPr>
        <p:spPr>
          <a:xfrm>
            <a:off x="5316807" y="5083288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6" name="직사각형 195"/>
          <p:cNvSpPr/>
          <p:nvPr/>
        </p:nvSpPr>
        <p:spPr>
          <a:xfrm>
            <a:off x="5316807" y="4867264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9" name="직사각형 198"/>
          <p:cNvSpPr/>
          <p:nvPr/>
        </p:nvSpPr>
        <p:spPr>
          <a:xfrm>
            <a:off x="6406075" y="5083288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0" name="직사각형 199"/>
          <p:cNvSpPr/>
          <p:nvPr/>
        </p:nvSpPr>
        <p:spPr>
          <a:xfrm>
            <a:off x="6406075" y="4867264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1" name="직사각형 200"/>
          <p:cNvSpPr/>
          <p:nvPr/>
        </p:nvSpPr>
        <p:spPr>
          <a:xfrm>
            <a:off x="6406075" y="4651240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3" name="직사각형 202"/>
          <p:cNvSpPr/>
          <p:nvPr/>
        </p:nvSpPr>
        <p:spPr>
          <a:xfrm>
            <a:off x="7495344" y="5083288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4" name="직사각형 203"/>
          <p:cNvSpPr/>
          <p:nvPr/>
        </p:nvSpPr>
        <p:spPr>
          <a:xfrm>
            <a:off x="7495344" y="4867264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5" name="직사각형 204"/>
          <p:cNvSpPr/>
          <p:nvPr/>
        </p:nvSpPr>
        <p:spPr>
          <a:xfrm>
            <a:off x="7495344" y="4651240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6" name="직사각형 205"/>
          <p:cNvSpPr/>
          <p:nvPr/>
        </p:nvSpPr>
        <p:spPr>
          <a:xfrm>
            <a:off x="7495344" y="4435216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3" name="직사각형 212"/>
          <p:cNvSpPr/>
          <p:nvPr/>
        </p:nvSpPr>
        <p:spPr>
          <a:xfrm>
            <a:off x="7495344" y="4219402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4" name="직사각형 213"/>
          <p:cNvSpPr/>
          <p:nvPr/>
        </p:nvSpPr>
        <p:spPr>
          <a:xfrm>
            <a:off x="7495344" y="4003378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5" name="직사각형 214"/>
          <p:cNvSpPr/>
          <p:nvPr/>
        </p:nvSpPr>
        <p:spPr>
          <a:xfrm>
            <a:off x="7495344" y="3787354"/>
            <a:ext cx="432000" cy="180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103998" y="4856948"/>
            <a:ext cx="68801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2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1300</a:t>
            </a:r>
            <a:r>
              <a:rPr lang="ko-KR" altLang="en-US" sz="12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억</a:t>
            </a:r>
            <a:endParaRPr lang="en-US" altLang="ko-KR" sz="1200" i="1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19" name="직사각형 218"/>
          <p:cNvSpPr/>
          <p:nvPr/>
        </p:nvSpPr>
        <p:spPr>
          <a:xfrm>
            <a:off x="5134300" y="4611592"/>
            <a:ext cx="7970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4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2500</a:t>
            </a:r>
            <a:r>
              <a:rPr lang="ko-KR" altLang="en-US" sz="14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억</a:t>
            </a:r>
            <a:endParaRPr lang="en-US" altLang="ko-KR" sz="1400" i="1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0" name="직사각형 219"/>
          <p:cNvSpPr/>
          <p:nvPr/>
        </p:nvSpPr>
        <p:spPr>
          <a:xfrm>
            <a:off x="6181089" y="4364157"/>
            <a:ext cx="8819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16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4000</a:t>
            </a:r>
            <a:r>
              <a:rPr lang="ko-KR" altLang="en-US" sz="1600" i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억</a:t>
            </a:r>
            <a:endParaRPr lang="en-US" altLang="ko-KR" sz="1600" i="1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21" name="직사각형 220"/>
          <p:cNvSpPr/>
          <p:nvPr/>
        </p:nvSpPr>
        <p:spPr>
          <a:xfrm>
            <a:off x="7156533" y="3422317"/>
            <a:ext cx="1079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i="1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10</a:t>
            </a:r>
            <a:r>
              <a:rPr lang="ko-KR" altLang="en-US" sz="2400" i="1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조원</a:t>
            </a:r>
            <a:endParaRPr lang="en-US" altLang="ko-KR" sz="2400" i="1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4184390" y="5301694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2017</a:t>
            </a:r>
            <a:endParaRPr lang="ko-KR" altLang="en-US" sz="1200"/>
          </a:p>
        </p:txBody>
      </p:sp>
      <p:sp>
        <p:nvSpPr>
          <p:cNvPr id="222" name="직사각형 221"/>
          <p:cNvSpPr/>
          <p:nvPr/>
        </p:nvSpPr>
        <p:spPr>
          <a:xfrm>
            <a:off x="5270951" y="5301694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2018</a:t>
            </a:r>
            <a:endParaRPr lang="ko-KR" altLang="en-US" sz="1200"/>
          </a:p>
        </p:txBody>
      </p:sp>
      <p:sp>
        <p:nvSpPr>
          <p:cNvPr id="223" name="직사각형 222"/>
          <p:cNvSpPr/>
          <p:nvPr/>
        </p:nvSpPr>
        <p:spPr>
          <a:xfrm>
            <a:off x="6348479" y="5301694"/>
            <a:ext cx="5469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2019</a:t>
            </a:r>
            <a:endParaRPr lang="ko-KR" altLang="en-US" sz="1200"/>
          </a:p>
        </p:txBody>
      </p:sp>
      <p:sp>
        <p:nvSpPr>
          <p:cNvPr id="224" name="직사각형 223"/>
          <p:cNvSpPr/>
          <p:nvPr/>
        </p:nvSpPr>
        <p:spPr>
          <a:xfrm>
            <a:off x="7437313" y="5301694"/>
            <a:ext cx="570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2025</a:t>
            </a:r>
            <a:endParaRPr lang="ko-KR" altLang="en-US" sz="1200"/>
          </a:p>
        </p:txBody>
      </p:sp>
    </p:spTree>
    <p:extLst>
      <p:ext uri="{BB962C8B-B14F-4D97-AF65-F5344CB8AC3E}">
        <p14:creationId xmlns:p14="http://schemas.microsoft.com/office/powerpoint/2010/main" val="349204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190" grpId="0" animBg="1"/>
      <p:bldP spid="195" grpId="0" animBg="1"/>
      <p:bldP spid="196" grpId="0" animBg="1"/>
      <p:bldP spid="199" grpId="0" animBg="1"/>
      <p:bldP spid="200" grpId="0" animBg="1"/>
      <p:bldP spid="201" grpId="0" animBg="1"/>
      <p:bldP spid="203" grpId="0" animBg="1"/>
      <p:bldP spid="204" grpId="0" animBg="1"/>
      <p:bldP spid="205" grpId="0" animBg="1"/>
      <p:bldP spid="206" grpId="0" animBg="1"/>
      <p:bldP spid="213" grpId="0" animBg="1"/>
      <p:bldP spid="214" grpId="0" animBg="1"/>
      <p:bldP spid="215" grpId="0" animBg="1"/>
      <p:bldP spid="26" grpId="0"/>
      <p:bldP spid="219" grpId="0"/>
      <p:bldP spid="220" grpId="0"/>
      <p:bldP spid="221" grpId="0"/>
      <p:bldP spid="27" grpId="0"/>
      <p:bldP spid="222" grpId="0"/>
      <p:bldP spid="223" grpId="0"/>
      <p:bldP spid="2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344894" y="3638947"/>
            <a:ext cx="6571031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312369" y="1690893"/>
            <a:ext cx="77283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8000" b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부쳐</a:t>
            </a:r>
            <a:r>
              <a:rPr lang="ko-KR" altLang="en-US" sz="66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 </a:t>
            </a:r>
            <a:r>
              <a:rPr lang="ko-KR" altLang="en-US" sz="8000" b="1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</a:t>
            </a:r>
            <a:r>
              <a:rPr lang="ko-KR" altLang="en-US" sz="66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 하게</a:t>
            </a:r>
            <a:r>
              <a:rPr lang="en-US" altLang="ko-KR" sz="66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</a:t>
            </a:r>
            <a:endParaRPr lang="ko-KR" altLang="en-US" sz="8000"/>
          </a:p>
        </p:txBody>
      </p:sp>
    </p:spTree>
    <p:extLst>
      <p:ext uri="{BB962C8B-B14F-4D97-AF65-F5344CB8AC3E}">
        <p14:creationId xmlns:p14="http://schemas.microsoft.com/office/powerpoint/2010/main" val="165009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rcRect l="1316" t="2993" r="13459" b="29411"/>
          <a:stretch/>
        </p:blipFill>
        <p:spPr>
          <a:xfrm>
            <a:off x="6315740" y="1917317"/>
            <a:ext cx="5422605" cy="3055419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61" y="1922522"/>
            <a:ext cx="5422605" cy="3050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53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284683" y="2710033"/>
            <a:ext cx="399179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66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감사합니다</a:t>
            </a:r>
            <a:endParaRPr lang="en-US" altLang="ko-KR" sz="6600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651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64674" y="3982381"/>
            <a:ext cx="7922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</a:t>
            </a:r>
          </a:p>
        </p:txBody>
      </p:sp>
      <p:grpSp>
        <p:nvGrpSpPr>
          <p:cNvPr id="7" name="그룹 6"/>
          <p:cNvGrpSpPr/>
          <p:nvPr/>
        </p:nvGrpSpPr>
        <p:grpSpPr>
          <a:xfrm>
            <a:off x="5635242" y="2964189"/>
            <a:ext cx="920558" cy="920558"/>
            <a:chOff x="2087562" y="1344612"/>
            <a:chExt cx="1279526" cy="1279526"/>
          </a:xfrm>
        </p:grpSpPr>
        <p:sp>
          <p:nvSpPr>
            <p:cNvPr id="9" name="타원 8"/>
            <p:cNvSpPr/>
            <p:nvPr/>
          </p:nvSpPr>
          <p:spPr>
            <a:xfrm>
              <a:off x="2087562" y="1344612"/>
              <a:ext cx="1279526" cy="1279526"/>
            </a:xfrm>
            <a:prstGeom prst="ellipse">
              <a:avLst/>
            </a:prstGeom>
            <a:solidFill>
              <a:srgbClr val="3F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2223770" y="1480820"/>
              <a:ext cx="1007110" cy="100711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/>
            <p:cNvSpPr/>
            <p:nvPr/>
          </p:nvSpPr>
          <p:spPr>
            <a:xfrm flipV="1">
              <a:off x="2698750" y="1955800"/>
              <a:ext cx="57150" cy="5715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47633" y="3982742"/>
            <a:ext cx="449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BUTTON + WACHER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7633" y="3982741"/>
            <a:ext cx="44957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</a:t>
            </a:r>
            <a:r>
              <a:rPr lang="en-US" altLang="ko-KR" sz="3200">
                <a:solidFill>
                  <a:schemeClr val="bg1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TTON + WA</a:t>
            </a:r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CHER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7478" y="3982381"/>
            <a:ext cx="13516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CHER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15925" y="3982021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</p:spTree>
    <p:extLst>
      <p:ext uri="{BB962C8B-B14F-4D97-AF65-F5344CB8AC3E}">
        <p14:creationId xmlns:p14="http://schemas.microsoft.com/office/powerpoint/2010/main" val="4220868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0312 3.7037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10299 3.7037E-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14" grpId="1" build="allAtOnce"/>
      <p:bldP spid="15" grpId="0"/>
      <p:bldP spid="15" grpId="1"/>
      <p:bldP spid="16" grpId="0"/>
      <p:bldP spid="16" grpId="1"/>
      <p:bldP spid="16" grpId="2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전화기 아이콘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78" y="3989312"/>
            <a:ext cx="814723" cy="81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눈 아이콘에 대한 이미지 검색결과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29119" r="17347" b="24549"/>
          <a:stretch/>
        </p:blipFill>
        <p:spPr bwMode="auto">
          <a:xfrm>
            <a:off x="4524412" y="1980253"/>
            <a:ext cx="954830" cy="82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스피커 아이콘에 대한 이미지 검색결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943" y="4119714"/>
            <a:ext cx="791495" cy="63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4089038" y="268153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움직임 감지 센서</a:t>
            </a:r>
            <a:endParaRPr lang="en-US" altLang="ko-KR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68045" y="477901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부저 센서</a:t>
            </a:r>
            <a:endParaRPr lang="en-US" altLang="ko-KR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80299" y="4787276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음성 통신</a:t>
            </a:r>
            <a:endParaRPr lang="en-US" altLang="ko-KR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3083683" y="2943347"/>
            <a:ext cx="3673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실시간 움직임 감지</a:t>
            </a:r>
            <a:endParaRPr lang="en-US" altLang="ko-KR" sz="105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pic>
        <p:nvPicPr>
          <p:cNvPr id="1038" name="Picture 14" descr="카메라 아이콘에 대한 이미지 검색결과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06" y="1943218"/>
            <a:ext cx="837380" cy="83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037216" y="2681538"/>
            <a:ext cx="809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카메라</a:t>
            </a:r>
            <a:endParaRPr lang="en-US" altLang="ko-KR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609702" y="2943347"/>
            <a:ext cx="3673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실시간 영상 전달</a:t>
            </a:r>
            <a:endParaRPr lang="en-US" altLang="ko-KR" sz="105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3083683" y="5051203"/>
            <a:ext cx="3673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설치자와 접근자와의 음성 통신</a:t>
            </a:r>
            <a:endParaRPr lang="en-US" altLang="ko-KR" sz="105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5571428" y="5051203"/>
            <a:ext cx="3673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접근하는 자에 대한 경고음 전달</a:t>
            </a:r>
            <a:endParaRPr lang="en-US" altLang="ko-KR" sz="105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657986" y="4435991"/>
            <a:ext cx="3673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in everywhere</a:t>
            </a:r>
          </a:p>
        </p:txBody>
      </p:sp>
      <p:pic>
        <p:nvPicPr>
          <p:cNvPr id="1042" name="Picture 18" descr="핸드폰 아이콘에 대한 이미지 검색결과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867" y="2780598"/>
            <a:ext cx="1396962" cy="137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9310273" y="4262930"/>
            <a:ext cx="1018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</a:t>
            </a:r>
            <a:endParaRPr lang="en-US" altLang="ko-KR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7982398" y="4535121"/>
            <a:ext cx="3673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 </a:t>
            </a:r>
            <a:r>
              <a:rPr lang="ko-KR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제어</a:t>
            </a:r>
            <a:endParaRPr lang="en-US" altLang="ko-KR" sz="105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8" name="직선 화살표 연결선 7"/>
          <p:cNvCxnSpPr/>
          <p:nvPr/>
        </p:nvCxnSpPr>
        <p:spPr>
          <a:xfrm>
            <a:off x="3741420" y="3561907"/>
            <a:ext cx="4846320" cy="0"/>
          </a:xfrm>
          <a:prstGeom prst="straightConnector1">
            <a:avLst/>
          </a:prstGeom>
          <a:ln>
            <a:prstDash val="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4964554" y="3302922"/>
            <a:ext cx="0" cy="51796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V="1">
            <a:off x="7434704" y="3302922"/>
            <a:ext cx="0" cy="517969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화살표 연결선 66"/>
          <p:cNvCxnSpPr/>
          <p:nvPr/>
        </p:nvCxnSpPr>
        <p:spPr>
          <a:xfrm rot="5400000" flipV="1">
            <a:off x="6183173" y="2025243"/>
            <a:ext cx="0" cy="65140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직선 화살표 연결선 68"/>
          <p:cNvCxnSpPr/>
          <p:nvPr/>
        </p:nvCxnSpPr>
        <p:spPr>
          <a:xfrm rot="5400000" flipV="1">
            <a:off x="6183173" y="4121894"/>
            <a:ext cx="0" cy="651404"/>
          </a:xfrm>
          <a:prstGeom prst="straightConnector1">
            <a:avLst/>
          </a:prstGeom>
          <a:ln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그룹 27"/>
          <p:cNvGrpSpPr/>
          <p:nvPr/>
        </p:nvGrpSpPr>
        <p:grpSpPr>
          <a:xfrm>
            <a:off x="5635242" y="2964189"/>
            <a:ext cx="920558" cy="920558"/>
            <a:chOff x="2087562" y="1344612"/>
            <a:chExt cx="1279526" cy="1279526"/>
          </a:xfrm>
        </p:grpSpPr>
        <p:sp>
          <p:nvSpPr>
            <p:cNvPr id="29" name="타원 28"/>
            <p:cNvSpPr/>
            <p:nvPr/>
          </p:nvSpPr>
          <p:spPr>
            <a:xfrm>
              <a:off x="2087562" y="1344612"/>
              <a:ext cx="1279526" cy="1279526"/>
            </a:xfrm>
            <a:prstGeom prst="ellipse">
              <a:avLst/>
            </a:prstGeom>
            <a:solidFill>
              <a:srgbClr val="3F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타원 32"/>
            <p:cNvSpPr/>
            <p:nvPr/>
          </p:nvSpPr>
          <p:spPr>
            <a:xfrm>
              <a:off x="2223770" y="1480820"/>
              <a:ext cx="1007110" cy="100711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/>
            <p:nvPr/>
          </p:nvSpPr>
          <p:spPr>
            <a:xfrm flipV="1">
              <a:off x="2698750" y="1955800"/>
              <a:ext cx="57150" cy="5715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115925" y="3982021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</p:spTree>
    <p:extLst>
      <p:ext uri="{BB962C8B-B14F-4D97-AF65-F5344CB8AC3E}">
        <p14:creationId xmlns:p14="http://schemas.microsoft.com/office/powerpoint/2010/main" val="168261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29557 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29557 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4" grpId="0"/>
      <p:bldP spid="36" grpId="0"/>
      <p:bldP spid="37" grpId="0"/>
      <p:bldP spid="39" grpId="0"/>
      <p:bldP spid="40" grpId="0"/>
      <p:bldP spid="42" grpId="0"/>
      <p:bldP spid="44" grpId="0"/>
      <p:bldP spid="45" grpId="0"/>
      <p:bldP spid="38" grpId="0"/>
      <p:bldP spid="3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접근금지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7239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6992723" y="5053579"/>
            <a:ext cx="465352" cy="465352"/>
            <a:chOff x="3786169" y="5860411"/>
            <a:chExt cx="180994" cy="180994"/>
          </a:xfrm>
        </p:grpSpPr>
        <p:sp>
          <p:nvSpPr>
            <p:cNvPr id="15" name="타원 14"/>
            <p:cNvSpPr/>
            <p:nvPr/>
          </p:nvSpPr>
          <p:spPr>
            <a:xfrm>
              <a:off x="3786169" y="5860411"/>
              <a:ext cx="180994" cy="180994"/>
            </a:xfrm>
            <a:prstGeom prst="ellipse">
              <a:avLst/>
            </a:prstGeom>
            <a:solidFill>
              <a:srgbClr val="3F72C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805436" y="5879678"/>
              <a:ext cx="142460" cy="142460"/>
            </a:xfrm>
            <a:prstGeom prst="ellipse">
              <a:avLst/>
            </a:prstGeom>
            <a:solidFill>
              <a:srgbClr val="3F72C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flipV="1">
              <a:off x="3865819" y="5940062"/>
              <a:ext cx="21694" cy="21690"/>
            </a:xfrm>
            <a:prstGeom prst="ellipse">
              <a:avLst/>
            </a:prstGeom>
            <a:solidFill>
              <a:srgbClr val="3F72C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021028" y="380536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10050777" y="4097754"/>
            <a:ext cx="1234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in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접근금지 구역</a:t>
            </a:r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9" name="직선 연결선 8"/>
          <p:cNvCxnSpPr>
            <a:endCxn id="40" idx="1"/>
          </p:cNvCxnSpPr>
          <p:nvPr/>
        </p:nvCxnSpPr>
        <p:spPr>
          <a:xfrm flipV="1">
            <a:off x="7507612" y="4005421"/>
            <a:ext cx="2513416" cy="1152367"/>
          </a:xfrm>
          <a:prstGeom prst="straightConnector1">
            <a:avLst/>
          </a:prstGeom>
          <a:ln>
            <a:solidFill>
              <a:srgbClr val="3F7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35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현관문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337" y="419100"/>
            <a:ext cx="48768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7316465" y="3735258"/>
            <a:ext cx="180994" cy="180994"/>
            <a:chOff x="3786169" y="5860411"/>
            <a:chExt cx="180994" cy="180994"/>
          </a:xfrm>
        </p:grpSpPr>
        <p:sp>
          <p:nvSpPr>
            <p:cNvPr id="15" name="타원 14"/>
            <p:cNvSpPr/>
            <p:nvPr/>
          </p:nvSpPr>
          <p:spPr>
            <a:xfrm>
              <a:off x="3786169" y="5860411"/>
              <a:ext cx="180994" cy="180994"/>
            </a:xfrm>
            <a:prstGeom prst="ellipse">
              <a:avLst/>
            </a:prstGeom>
            <a:solidFill>
              <a:srgbClr val="3F72C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805436" y="5879678"/>
              <a:ext cx="142460" cy="142460"/>
            </a:xfrm>
            <a:prstGeom prst="ellipse">
              <a:avLst/>
            </a:prstGeom>
            <a:solidFill>
              <a:srgbClr val="3F72C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flipV="1">
              <a:off x="3853802" y="5928047"/>
              <a:ext cx="45728" cy="45720"/>
            </a:xfrm>
            <a:prstGeom prst="ellipse">
              <a:avLst/>
            </a:prstGeom>
            <a:solidFill>
              <a:srgbClr val="3F72C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154841" y="250996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9184590" y="2802354"/>
            <a:ext cx="1234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in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현관문</a:t>
            </a:r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9" name="직선 연결선 8"/>
          <p:cNvCxnSpPr>
            <a:endCxn id="40" idx="1"/>
          </p:cNvCxnSpPr>
          <p:nvPr/>
        </p:nvCxnSpPr>
        <p:spPr>
          <a:xfrm flipV="1">
            <a:off x="7545825" y="2710021"/>
            <a:ext cx="1609016" cy="1025237"/>
          </a:xfrm>
          <a:prstGeom prst="straightConnector1">
            <a:avLst/>
          </a:prstGeom>
          <a:ln>
            <a:solidFill>
              <a:srgbClr val="3F7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9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해수욕장 부표에 대한 이미지 검색결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052" y="863009"/>
            <a:ext cx="5380074" cy="538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그룹 6"/>
          <p:cNvGrpSpPr/>
          <p:nvPr/>
        </p:nvGrpSpPr>
        <p:grpSpPr>
          <a:xfrm>
            <a:off x="8093705" y="2157918"/>
            <a:ext cx="180994" cy="180994"/>
            <a:chOff x="3786169" y="5860411"/>
            <a:chExt cx="180994" cy="180994"/>
          </a:xfrm>
        </p:grpSpPr>
        <p:sp>
          <p:nvSpPr>
            <p:cNvPr id="15" name="타원 14"/>
            <p:cNvSpPr/>
            <p:nvPr/>
          </p:nvSpPr>
          <p:spPr>
            <a:xfrm>
              <a:off x="3786169" y="5860411"/>
              <a:ext cx="180994" cy="180994"/>
            </a:xfrm>
            <a:prstGeom prst="ellipse">
              <a:avLst/>
            </a:prstGeom>
            <a:solidFill>
              <a:srgbClr val="3F72C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타원 15"/>
            <p:cNvSpPr/>
            <p:nvPr/>
          </p:nvSpPr>
          <p:spPr>
            <a:xfrm>
              <a:off x="3805436" y="5879678"/>
              <a:ext cx="142460" cy="142460"/>
            </a:xfrm>
            <a:prstGeom prst="ellipse">
              <a:avLst/>
            </a:prstGeom>
            <a:solidFill>
              <a:srgbClr val="3F72C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/>
            <p:cNvSpPr/>
            <p:nvPr/>
          </p:nvSpPr>
          <p:spPr>
            <a:xfrm flipV="1">
              <a:off x="3853802" y="5928047"/>
              <a:ext cx="45728" cy="45720"/>
            </a:xfrm>
            <a:prstGeom prst="ellipse">
              <a:avLst/>
            </a:prstGeom>
            <a:solidFill>
              <a:srgbClr val="3F72C5"/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932081" y="932626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0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9961830" y="1225014"/>
            <a:ext cx="123444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in </a:t>
            </a:r>
            <a:r>
              <a:rPr lang="ko-KR" altLang="en-US" sz="8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부표</a:t>
            </a:r>
            <a:endParaRPr lang="en-US" altLang="ko-KR" sz="8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cxnSp>
        <p:nvCxnSpPr>
          <p:cNvPr id="9" name="직선 연결선 8"/>
          <p:cNvCxnSpPr>
            <a:endCxn id="40" idx="1"/>
          </p:cNvCxnSpPr>
          <p:nvPr/>
        </p:nvCxnSpPr>
        <p:spPr>
          <a:xfrm flipV="1">
            <a:off x="8323065" y="1132681"/>
            <a:ext cx="1609016" cy="1025237"/>
          </a:xfrm>
          <a:prstGeom prst="straightConnector1">
            <a:avLst/>
          </a:prstGeom>
          <a:ln>
            <a:solidFill>
              <a:srgbClr val="3F72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598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ll thing 아이콘에 대한 이미지 검색결과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69"/>
          <a:stretch/>
        </p:blipFill>
        <p:spPr bwMode="auto">
          <a:xfrm>
            <a:off x="2267938" y="738972"/>
            <a:ext cx="4356100" cy="1848922"/>
          </a:xfrm>
          <a:prstGeom prst="rect">
            <a:avLst/>
          </a:prstGeom>
          <a:solidFill>
            <a:srgbClr val="3F72C5"/>
          </a:solidFill>
        </p:spPr>
      </p:pic>
      <p:grpSp>
        <p:nvGrpSpPr>
          <p:cNvPr id="11" name="그룹 10"/>
          <p:cNvGrpSpPr/>
          <p:nvPr/>
        </p:nvGrpSpPr>
        <p:grpSpPr>
          <a:xfrm>
            <a:off x="8389328" y="966487"/>
            <a:ext cx="920558" cy="920558"/>
            <a:chOff x="2087562" y="1344612"/>
            <a:chExt cx="1279526" cy="1279526"/>
          </a:xfrm>
        </p:grpSpPr>
        <p:sp>
          <p:nvSpPr>
            <p:cNvPr id="12" name="타원 11"/>
            <p:cNvSpPr/>
            <p:nvPr/>
          </p:nvSpPr>
          <p:spPr>
            <a:xfrm>
              <a:off x="2087562" y="1344612"/>
              <a:ext cx="1279526" cy="1279526"/>
            </a:xfrm>
            <a:prstGeom prst="ellipse">
              <a:avLst/>
            </a:prstGeom>
            <a:solidFill>
              <a:srgbClr val="3F72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타원 12"/>
            <p:cNvSpPr/>
            <p:nvPr/>
          </p:nvSpPr>
          <p:spPr>
            <a:xfrm>
              <a:off x="2223770" y="1480820"/>
              <a:ext cx="1007110" cy="100711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타원 13"/>
            <p:cNvSpPr/>
            <p:nvPr/>
          </p:nvSpPr>
          <p:spPr>
            <a:xfrm flipV="1">
              <a:off x="2698750" y="1955800"/>
              <a:ext cx="57150" cy="57150"/>
            </a:xfrm>
            <a:prstGeom prst="ellipse">
              <a:avLst/>
            </a:prstGeom>
            <a:solidFill>
              <a:srgbClr val="3F72C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70011" y="1984319"/>
            <a:ext cx="195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BUCHER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7147112" y="1357065"/>
            <a:ext cx="5645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+</a:t>
            </a:r>
            <a:endParaRPr lang="ko-KR" altLang="en-US" sz="4000"/>
          </a:p>
        </p:txBody>
      </p:sp>
      <p:pic>
        <p:nvPicPr>
          <p:cNvPr id="4100" name="Picture 4" descr="security 아이콘에 대한 이미지 검색결과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538" y="4089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02915" y="5816312"/>
            <a:ext cx="28761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>
                <a:solidFill>
                  <a:srgbClr val="3F72C5"/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 디바이스</a:t>
            </a:r>
            <a:endParaRPr lang="en-US" altLang="ko-KR" sz="3200">
              <a:solidFill>
                <a:srgbClr val="3F72C5"/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 rot="5400000">
            <a:off x="6252771" y="3155888"/>
            <a:ext cx="8616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0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=&gt;</a:t>
            </a:r>
            <a:endParaRPr lang="ko-KR" altLang="en-US" sz="4000"/>
          </a:p>
        </p:txBody>
      </p:sp>
    </p:spTree>
    <p:extLst>
      <p:ext uri="{BB962C8B-B14F-4D97-AF65-F5344CB8AC3E}">
        <p14:creationId xmlns:p14="http://schemas.microsoft.com/office/powerpoint/2010/main" val="194293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그룹 79"/>
          <p:cNvGrpSpPr/>
          <p:nvPr/>
        </p:nvGrpSpPr>
        <p:grpSpPr>
          <a:xfrm>
            <a:off x="7310887" y="2734477"/>
            <a:ext cx="2349100" cy="2247098"/>
            <a:chOff x="7310887" y="2734477"/>
            <a:chExt cx="2349100" cy="2247098"/>
          </a:xfrm>
        </p:grpSpPr>
        <p:sp>
          <p:nvSpPr>
            <p:cNvPr id="66" name="직사각형 65"/>
            <p:cNvSpPr/>
            <p:nvPr/>
          </p:nvSpPr>
          <p:spPr>
            <a:xfrm>
              <a:off x="7310887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" name="직사각형 2"/>
            <p:cNvSpPr/>
            <p:nvPr/>
          </p:nvSpPr>
          <p:spPr>
            <a:xfrm>
              <a:off x="7310891" y="273447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Channels</a:t>
              </a:r>
            </a:p>
          </p:txBody>
        </p:sp>
      </p:grpSp>
      <p:grpSp>
        <p:nvGrpSpPr>
          <p:cNvPr id="70" name="그룹 69"/>
          <p:cNvGrpSpPr/>
          <p:nvPr/>
        </p:nvGrpSpPr>
        <p:grpSpPr>
          <a:xfrm>
            <a:off x="9715501" y="287937"/>
            <a:ext cx="2349096" cy="4693638"/>
            <a:chOff x="9817711" y="287937"/>
            <a:chExt cx="2349096" cy="4693638"/>
          </a:xfrm>
        </p:grpSpPr>
        <p:sp>
          <p:nvSpPr>
            <p:cNvPr id="65" name="직사각형 64"/>
            <p:cNvSpPr/>
            <p:nvPr/>
          </p:nvSpPr>
          <p:spPr>
            <a:xfrm>
              <a:off x="9817711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9817711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Segments</a:t>
              </a:r>
            </a:p>
          </p:txBody>
        </p:sp>
      </p:grpSp>
      <p:grpSp>
        <p:nvGrpSpPr>
          <p:cNvPr id="75" name="그룹 74"/>
          <p:cNvGrpSpPr/>
          <p:nvPr/>
        </p:nvGrpSpPr>
        <p:grpSpPr>
          <a:xfrm>
            <a:off x="7310889" y="287937"/>
            <a:ext cx="2349098" cy="2388588"/>
            <a:chOff x="7366405" y="287937"/>
            <a:chExt cx="2349098" cy="2388588"/>
          </a:xfrm>
        </p:grpSpPr>
        <p:sp>
          <p:nvSpPr>
            <p:cNvPr id="67" name="직사각형 66"/>
            <p:cNvSpPr/>
            <p:nvPr/>
          </p:nvSpPr>
          <p:spPr>
            <a:xfrm>
              <a:off x="7366405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366409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Customer Relationships</a:t>
              </a:r>
            </a:p>
          </p:txBody>
        </p:sp>
      </p:grpSp>
      <p:grpSp>
        <p:nvGrpSpPr>
          <p:cNvPr id="79" name="그룹 78"/>
          <p:cNvGrpSpPr/>
          <p:nvPr/>
        </p:nvGrpSpPr>
        <p:grpSpPr>
          <a:xfrm>
            <a:off x="2501668" y="2734477"/>
            <a:ext cx="2349097" cy="2247098"/>
            <a:chOff x="2501668" y="2734477"/>
            <a:chExt cx="2349097" cy="2247098"/>
          </a:xfrm>
        </p:grpSpPr>
        <p:sp>
          <p:nvSpPr>
            <p:cNvPr id="63" name="직사각형 62"/>
            <p:cNvSpPr/>
            <p:nvPr/>
          </p:nvSpPr>
          <p:spPr>
            <a:xfrm>
              <a:off x="2501668" y="2734477"/>
              <a:ext cx="2349096" cy="224709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501671" y="273447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Resources</a:t>
              </a:r>
            </a:p>
          </p:txBody>
        </p:sp>
      </p:grpSp>
      <p:grpSp>
        <p:nvGrpSpPr>
          <p:cNvPr id="72" name="그룹 71"/>
          <p:cNvGrpSpPr/>
          <p:nvPr/>
        </p:nvGrpSpPr>
        <p:grpSpPr>
          <a:xfrm>
            <a:off x="2501670" y="287937"/>
            <a:ext cx="2349097" cy="2388588"/>
            <a:chOff x="2463799" y="287937"/>
            <a:chExt cx="2349097" cy="2388588"/>
          </a:xfrm>
        </p:grpSpPr>
        <p:sp>
          <p:nvSpPr>
            <p:cNvPr id="62" name="직사각형 61"/>
            <p:cNvSpPr/>
            <p:nvPr/>
          </p:nvSpPr>
          <p:spPr>
            <a:xfrm>
              <a:off x="2463799" y="287937"/>
              <a:ext cx="2349096" cy="23885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463800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Activities</a:t>
              </a:r>
            </a:p>
          </p:txBody>
        </p:sp>
      </p:grpSp>
      <p:grpSp>
        <p:nvGrpSpPr>
          <p:cNvPr id="71" name="그룹 70"/>
          <p:cNvGrpSpPr/>
          <p:nvPr/>
        </p:nvGrpSpPr>
        <p:grpSpPr>
          <a:xfrm>
            <a:off x="97061" y="287937"/>
            <a:ext cx="2349096" cy="4693638"/>
            <a:chOff x="12495" y="287937"/>
            <a:chExt cx="2349096" cy="4693638"/>
          </a:xfrm>
        </p:grpSpPr>
        <p:sp>
          <p:nvSpPr>
            <p:cNvPr id="61" name="직사각형 60"/>
            <p:cNvSpPr/>
            <p:nvPr/>
          </p:nvSpPr>
          <p:spPr>
            <a:xfrm>
              <a:off x="12495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2495" y="287937"/>
              <a:ext cx="2349096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Key Partners</a:t>
              </a:r>
            </a:p>
          </p:txBody>
        </p:sp>
      </p:grpSp>
      <p:grpSp>
        <p:nvGrpSpPr>
          <p:cNvPr id="74" name="그룹 73"/>
          <p:cNvGrpSpPr/>
          <p:nvPr/>
        </p:nvGrpSpPr>
        <p:grpSpPr>
          <a:xfrm>
            <a:off x="4906280" y="287937"/>
            <a:ext cx="2349096" cy="4693638"/>
            <a:chOff x="4915103" y="287937"/>
            <a:chExt cx="2349096" cy="4693638"/>
          </a:xfrm>
        </p:grpSpPr>
        <p:sp>
          <p:nvSpPr>
            <p:cNvPr id="64" name="직사각형 63"/>
            <p:cNvSpPr/>
            <p:nvPr/>
          </p:nvSpPr>
          <p:spPr>
            <a:xfrm>
              <a:off x="4915103" y="287937"/>
              <a:ext cx="2349096" cy="4693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4915105" y="287937"/>
              <a:ext cx="2349094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Value Propositions</a:t>
              </a: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101598" y="5030436"/>
            <a:ext cx="5979606" cy="1600318"/>
            <a:chOff x="101598" y="5092582"/>
            <a:chExt cx="5899151" cy="1600318"/>
          </a:xfrm>
        </p:grpSpPr>
        <p:sp>
          <p:nvSpPr>
            <p:cNvPr id="68" name="직사각형 67"/>
            <p:cNvSpPr/>
            <p:nvPr/>
          </p:nvSpPr>
          <p:spPr>
            <a:xfrm>
              <a:off x="101599" y="5092582"/>
              <a:ext cx="5899150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1598" y="5092582"/>
              <a:ext cx="5899151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Cost Structure</a:t>
              </a:r>
            </a:p>
          </p:txBody>
        </p:sp>
      </p:grpSp>
      <p:grpSp>
        <p:nvGrpSpPr>
          <p:cNvPr id="77" name="그룹 76"/>
          <p:cNvGrpSpPr/>
          <p:nvPr/>
        </p:nvGrpSpPr>
        <p:grpSpPr>
          <a:xfrm>
            <a:off x="6134471" y="5030436"/>
            <a:ext cx="5943230" cy="1600318"/>
            <a:chOff x="6196013" y="5092582"/>
            <a:chExt cx="5881687" cy="1600318"/>
          </a:xfrm>
        </p:grpSpPr>
        <p:sp>
          <p:nvSpPr>
            <p:cNvPr id="69" name="직사각형 68"/>
            <p:cNvSpPr/>
            <p:nvPr/>
          </p:nvSpPr>
          <p:spPr>
            <a:xfrm>
              <a:off x="6196013" y="5092582"/>
              <a:ext cx="5881686" cy="16003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196013" y="5099702"/>
              <a:ext cx="5881687" cy="388374"/>
            </a:xfrm>
            <a:prstGeom prst="rect">
              <a:avLst/>
            </a:prstGeom>
            <a:solidFill>
              <a:srgbClr val="3F72C5"/>
            </a:solidFill>
          </p:spPr>
          <p:txBody>
            <a:bodyPr wrap="square" anchor="ctr">
              <a:noAutofit/>
            </a:bodyPr>
            <a:lstStyle/>
            <a:p>
              <a:pPr algn="ctr"/>
              <a:r>
                <a:rPr lang="en-US" altLang="ko-KR" sz="1200">
                  <a:solidFill>
                    <a:schemeClr val="bg1">
                      <a:lumMod val="95000"/>
                    </a:schemeClr>
                  </a:solidFill>
                  <a:latin typeface="210 맨발의청춘 L" panose="02020603020101020101" pitchFamily="18" charset="-127"/>
                  <a:ea typeface="210 맨발의청춘 L" panose="02020603020101020101" pitchFamily="18" charset="-127"/>
                </a:rPr>
                <a:t>Revenue Streams</a:t>
              </a:r>
            </a:p>
          </p:txBody>
        </p:sp>
      </p:grpSp>
      <p:sp>
        <p:nvSpPr>
          <p:cNvPr id="4" name="직사각형 3"/>
          <p:cNvSpPr/>
          <p:nvPr/>
        </p:nvSpPr>
        <p:spPr>
          <a:xfrm>
            <a:off x="4976695" y="683431"/>
            <a:ext cx="2208266" cy="26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재사용성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설치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제거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다용도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안정감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휴대 간편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기존 제품과의 호환성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스마트폰과 호환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9785915" y="68343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접근 금지 구역을 관리하는 관리자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외출이 잦은 가구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사적 공간 보호를 원하는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경비 활동을 필요로 하는 사람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2572085" y="312285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IoT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경진 대회 경험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물적자원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 기술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0" name="직사각형 39"/>
          <p:cNvSpPr/>
          <p:nvPr/>
        </p:nvSpPr>
        <p:spPr>
          <a:xfrm>
            <a:off x="7381302" y="3122851"/>
            <a:ext cx="2208266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온라인 매장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(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)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SNS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오프라인 매장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매스 미디어를 통한 홍보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7381302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서비스 제공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소비자와의 소통 채널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홈페이지 운영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2" name="직사각형 41"/>
          <p:cNvSpPr/>
          <p:nvPr/>
        </p:nvSpPr>
        <p:spPr>
          <a:xfrm>
            <a:off x="2572085" y="683431"/>
            <a:ext cx="2208266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설비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,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설계 작업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제작 및 생산공장 설립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국내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외 시장 구축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주요 파트너 융합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유통 채널 개발 및 관리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제고 활동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167476" y="683431"/>
            <a:ext cx="2208266" cy="1110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제조업체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마케팅 업체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전문 경영인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134537" y="5418810"/>
            <a:ext cx="5913728" cy="162095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부품 재료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인건비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홍보 </a:t>
            </a: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/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판촉 비용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개발비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6163972" y="5418810"/>
            <a:ext cx="5913728" cy="474489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제품 판매 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altLang="ko-KR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• A/S </a:t>
            </a:r>
            <a:r>
              <a:rPr lang="ko-KR" altLang="en-US" sz="1100">
                <a:solidFill>
                  <a:schemeClr val="tx1">
                    <a:lumMod val="50000"/>
                    <a:lumOff val="50000"/>
                  </a:schemeClr>
                </a:solidFill>
                <a:latin typeface="210 맨발의청춘 L" panose="02020603020101020101" pitchFamily="18" charset="-127"/>
                <a:ea typeface="210 맨발의청춘 L" panose="02020603020101020101" pitchFamily="18" charset="-127"/>
              </a:rPr>
              <a:t>통한 매출</a:t>
            </a:r>
            <a:endParaRPr lang="en-US" altLang="ko-KR" sz="1100">
              <a:solidFill>
                <a:schemeClr val="tx1">
                  <a:lumMod val="50000"/>
                  <a:lumOff val="50000"/>
                </a:schemeClr>
              </a:solidFill>
              <a:latin typeface="210 맨발의청춘 L" panose="02020603020101020101" pitchFamily="18" charset="-127"/>
              <a:ea typeface="210 맨발의청춘 L" panose="02020603020101020101" pitchFamily="18" charset="-127"/>
            </a:endParaRPr>
          </a:p>
        </p:txBody>
      </p:sp>
      <p:sp>
        <p:nvSpPr>
          <p:cNvPr id="2" name="직사각형 1">
            <a:hlinkClick r:id="rId2" action="ppaction://hlinksldjump"/>
          </p:cNvPr>
          <p:cNvSpPr/>
          <p:nvPr/>
        </p:nvSpPr>
        <p:spPr>
          <a:xfrm>
            <a:off x="97061" y="287937"/>
            <a:ext cx="2349096" cy="47412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3" action="ppaction://hlinksldjump"/>
          </p:cNvPr>
          <p:cNvSpPr/>
          <p:nvPr/>
        </p:nvSpPr>
        <p:spPr>
          <a:xfrm>
            <a:off x="2501666" y="209550"/>
            <a:ext cx="2349096" cy="25107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4" action="ppaction://hlinksldjump"/>
          </p:cNvPr>
          <p:cNvSpPr/>
          <p:nvPr/>
        </p:nvSpPr>
        <p:spPr>
          <a:xfrm>
            <a:off x="2501666" y="2734477"/>
            <a:ext cx="2349096" cy="22642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5" action="ppaction://hlinksldjump"/>
          </p:cNvPr>
          <p:cNvSpPr/>
          <p:nvPr/>
        </p:nvSpPr>
        <p:spPr>
          <a:xfrm>
            <a:off x="4906280" y="287937"/>
            <a:ext cx="2349096" cy="47079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>
            <a:hlinkClick r:id="rId6" action="ppaction://hlinksldjump"/>
          </p:cNvPr>
          <p:cNvSpPr/>
          <p:nvPr/>
        </p:nvSpPr>
        <p:spPr>
          <a:xfrm>
            <a:off x="7310887" y="209550"/>
            <a:ext cx="2349096" cy="251078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직사각형 49">
            <a:hlinkClick r:id="rId7" action="ppaction://hlinksldjump"/>
          </p:cNvPr>
          <p:cNvSpPr/>
          <p:nvPr/>
        </p:nvSpPr>
        <p:spPr>
          <a:xfrm>
            <a:off x="7310887" y="2733191"/>
            <a:ext cx="2349096" cy="22655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직사각형 50">
            <a:hlinkClick r:id="rId8" action="ppaction://hlinksldjump"/>
          </p:cNvPr>
          <p:cNvSpPr/>
          <p:nvPr/>
        </p:nvSpPr>
        <p:spPr>
          <a:xfrm>
            <a:off x="9715500" y="287937"/>
            <a:ext cx="2349096" cy="473801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직사각형 51">
            <a:hlinkClick r:id="rId9" action="ppaction://hlinksldjump"/>
          </p:cNvPr>
          <p:cNvSpPr/>
          <p:nvPr/>
        </p:nvSpPr>
        <p:spPr>
          <a:xfrm>
            <a:off x="81270" y="5030437"/>
            <a:ext cx="5999934" cy="160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직사각형 52">
            <a:hlinkClick r:id="rId10" action="ppaction://hlinksldjump"/>
          </p:cNvPr>
          <p:cNvSpPr/>
          <p:nvPr/>
        </p:nvSpPr>
        <p:spPr>
          <a:xfrm>
            <a:off x="6077766" y="5030437"/>
            <a:ext cx="5999934" cy="16003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00689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3806</Words>
  <Application>Microsoft Office PowerPoint</Application>
  <PresentationFormat>와이드스크린</PresentationFormat>
  <Paragraphs>621</Paragraphs>
  <Slides>20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5" baseType="lpstr">
      <vt:lpstr>210 맨발의청춘 L</vt:lpstr>
      <vt:lpstr>Arial</vt:lpstr>
      <vt:lpstr>배달의민족 한나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MinjungKim</dc:creator>
  <cp:lastModifiedBy>MinjungKim</cp:lastModifiedBy>
  <cp:revision>84</cp:revision>
  <dcterms:created xsi:type="dcterms:W3CDTF">2016-09-26T10:07:00Z</dcterms:created>
  <dcterms:modified xsi:type="dcterms:W3CDTF">2016-09-26T15:26:47Z</dcterms:modified>
</cp:coreProperties>
</file>