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48" r:id="rId1"/>
  </p:sldMasterIdLst>
  <p:notesMasterIdLst>
    <p:notesMasterId r:id="rId23"/>
  </p:notesMasterIdLst>
  <p:sldIdLst>
    <p:sldId id="266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276" r:id="rId14"/>
    <p:sldId id="280" r:id="rId15"/>
    <p:sldId id="288" r:id="rId16"/>
    <p:sldId id="292" r:id="rId17"/>
    <p:sldId id="291" r:id="rId18"/>
    <p:sldId id="293" r:id="rId19"/>
    <p:sldId id="294" r:id="rId20"/>
    <p:sldId id="295" r:id="rId21"/>
    <p:sldId id="283" r:id="rId22"/>
  </p:sldIdLst>
  <p:sldSz cx="12192000" cy="6858000"/>
  <p:notesSz cx="6858000" cy="9144000"/>
  <p:embeddedFontLst>
    <p:embeddedFont>
      <p:font typeface="맑은 고딕" panose="020B0503020000020004" pitchFamily="50" charset="-127"/>
      <p:regular r:id="rId24"/>
      <p:bold r:id="rId25"/>
    </p:embeddedFont>
    <p:embeddedFont>
      <p:font typeface="배달의민족 한나" panose="02000503000000020003" pitchFamily="2" charset="-127"/>
      <p:regular r:id="rId26"/>
    </p:embeddedFont>
    <p:embeddedFont>
      <p:font typeface="나눔고딕 ExtraBold" panose="020B0600000101010101" charset="-127"/>
      <p:bold r:id="rId27"/>
    </p:embeddedFont>
    <p:embeddedFont>
      <p:font typeface="나눔바른고딕" panose="020B0603020101020101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E57"/>
    <a:srgbClr val="FFCC00"/>
    <a:srgbClr val="3B589E"/>
    <a:srgbClr val="CCFF33"/>
    <a:srgbClr val="99FF33"/>
    <a:srgbClr val="808000"/>
    <a:srgbClr val="996633"/>
    <a:srgbClr val="D8D148"/>
    <a:srgbClr val="A50021"/>
    <a:srgbClr val="758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9" autoAdjust="0"/>
    <p:restoredTop sz="96366" autoAdjust="0"/>
  </p:normalViewPr>
  <p:slideViewPr>
    <p:cSldViewPr>
      <p:cViewPr>
        <p:scale>
          <a:sx n="100" d="100"/>
          <a:sy n="100" d="100"/>
        </p:scale>
        <p:origin x="1284" y="30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27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05BD8-F0C2-493B-A270-5608890C7EF8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4C3BC-FEC4-4BFF-A177-D680354DAD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726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4C3BC-FEC4-4BFF-A177-D680354DADCF}" type="slidenum">
              <a:rPr lang="ko-KR" altLang="en-US" smtClean="0"/>
              <a:t>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179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4C3BC-FEC4-4BFF-A177-D680354DADC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667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4C3BC-FEC4-4BFF-A177-D680354DADC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85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-816768" y="-1179512"/>
            <a:ext cx="15337704" cy="89289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3CF03C6-1A05-41EC-BC19-02EE946D372F}" type="datetimeFigureOut">
              <a:rPr lang="ko-KR" altLang="en-US" smtClean="0"/>
              <a:pPr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A98730-F09A-4C42-A685-E3C9564A3C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7768" y="2558515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SW </a:t>
            </a:r>
            <a:r>
              <a:rPr lang="ko-KR" altLang="en-US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종합설계 </a:t>
            </a:r>
            <a:r>
              <a:rPr lang="en-US" altLang="ko-KR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2</a:t>
            </a:r>
            <a:endParaRPr lang="ko-KR" altLang="en-US" sz="44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7848" y="4581129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Made </a:t>
            </a:r>
            <a:r>
              <a:rPr lang="en-US" altLang="ko-KR" sz="12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by </a:t>
            </a:r>
            <a:r>
              <a:rPr lang="ko-KR" altLang="en-US" sz="120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정 베디드</a:t>
            </a:r>
            <a:endParaRPr lang="ko-KR" altLang="en-US" sz="1200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82" name="그룹 81"/>
          <p:cNvGrpSpPr/>
          <p:nvPr/>
        </p:nvGrpSpPr>
        <p:grpSpPr>
          <a:xfrm>
            <a:off x="227348" y="188640"/>
            <a:ext cx="11809312" cy="72008"/>
            <a:chOff x="179512" y="188640"/>
            <a:chExt cx="8856984" cy="72008"/>
          </a:xfrm>
        </p:grpSpPr>
        <p:cxnSp>
          <p:nvCxnSpPr>
            <p:cNvPr id="74" name="직선 연결선 73"/>
            <p:cNvCxnSpPr/>
            <p:nvPr/>
          </p:nvCxnSpPr>
          <p:spPr>
            <a:xfrm>
              <a:off x="179512" y="188640"/>
              <a:ext cx="88569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179512" y="260648"/>
              <a:ext cx="885698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그룹 80"/>
          <p:cNvGrpSpPr/>
          <p:nvPr/>
        </p:nvGrpSpPr>
        <p:grpSpPr>
          <a:xfrm>
            <a:off x="227348" y="6597352"/>
            <a:ext cx="11809312" cy="72008"/>
            <a:chOff x="179512" y="6597352"/>
            <a:chExt cx="8856984" cy="72008"/>
          </a:xfrm>
        </p:grpSpPr>
        <p:cxnSp>
          <p:nvCxnSpPr>
            <p:cNvPr id="79" name="직선 연결선 78"/>
            <p:cNvCxnSpPr/>
            <p:nvPr/>
          </p:nvCxnSpPr>
          <p:spPr>
            <a:xfrm>
              <a:off x="179512" y="6669360"/>
              <a:ext cx="88569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179512" y="6597352"/>
              <a:ext cx="885698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325"/>
          <a:stretch/>
        </p:blipFill>
        <p:spPr>
          <a:xfrm>
            <a:off x="0" y="743456"/>
            <a:ext cx="12192000" cy="5223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2929" y="521973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임베디드</a:t>
            </a:r>
            <a:endParaRPr lang="ko-KR" alt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a typeface="문체부 제목 바탕체" panose="02030609000101010101" pitchFamily="17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769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부제목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 r="1410"/>
          <a:stretch/>
        </p:blipFill>
        <p:spPr>
          <a:xfrm>
            <a:off x="0" y="765175"/>
            <a:ext cx="12192000" cy="520223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0386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5" y="-481013"/>
            <a:ext cx="5111750" cy="7339013"/>
          </a:xfrm>
          <a:prstGeom prst="rect">
            <a:avLst/>
          </a:prstGeom>
        </p:spPr>
      </p:pic>
      <p:pic>
        <p:nvPicPr>
          <p:cNvPr id="2" name="[부산행] 메인 예고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8240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00944" y="908720"/>
            <a:ext cx="609600" cy="609600"/>
          </a:xfrm>
          <a:prstGeom prst="rect">
            <a:avLst/>
          </a:prstGeom>
        </p:spPr>
      </p:pic>
      <p:pic>
        <p:nvPicPr>
          <p:cNvPr id="8" name="내용 개체 틀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824" y="2947518"/>
            <a:ext cx="88106" cy="92868"/>
          </a:xfrm>
          <a:prstGeom prst="rect">
            <a:avLst/>
          </a:prstGeom>
        </p:spPr>
      </p:pic>
      <p:pic>
        <p:nvPicPr>
          <p:cNvPr id="1026" name="Picture 2" descr="부산행에 대한 이미지 검색결과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6160" y="2865438"/>
            <a:ext cx="298351" cy="31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부산행에 대한 이미지 검색결과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0652" y="2636912"/>
            <a:ext cx="908689" cy="12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직사각형 1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75720" y="2924945"/>
            <a:ext cx="11521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팀명</a:t>
            </a:r>
            <a:endParaRPr lang="en-US" altLang="ko-KR" sz="360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  <a:p>
            <a:r>
              <a:rPr lang="ko-KR" altLang="en-US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소개</a:t>
            </a:r>
            <a:endParaRPr lang="en-US" altLang="ko-KR" sz="36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592064" y="2924945"/>
            <a:ext cx="11521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관심</a:t>
            </a:r>
            <a:endParaRPr lang="en-US" altLang="ko-KR" sz="360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  <a:p>
            <a:r>
              <a:rPr lang="ko-KR" altLang="en-US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분야</a:t>
            </a:r>
            <a:endParaRPr lang="en-US" altLang="ko-KR" sz="360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36280" y="2924945"/>
            <a:ext cx="11521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팀원</a:t>
            </a:r>
            <a:endParaRPr lang="en-US" altLang="ko-KR" sz="360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  <a:p>
            <a:r>
              <a:rPr lang="ko-KR" altLang="en-US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소개</a:t>
            </a:r>
            <a:endParaRPr lang="ko-KR" altLang="en-US" sz="36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cxnSp>
        <p:nvCxnSpPr>
          <p:cNvPr id="198" name="직선 연결선 197"/>
          <p:cNvCxnSpPr/>
          <p:nvPr/>
        </p:nvCxnSpPr>
        <p:spPr>
          <a:xfrm>
            <a:off x="3647728" y="2809503"/>
            <a:ext cx="792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직선 연결선 199"/>
          <p:cNvCxnSpPr/>
          <p:nvPr/>
        </p:nvCxnSpPr>
        <p:spPr>
          <a:xfrm>
            <a:off x="3647728" y="4264521"/>
            <a:ext cx="792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직선 연결선 200"/>
          <p:cNvCxnSpPr/>
          <p:nvPr/>
        </p:nvCxnSpPr>
        <p:spPr>
          <a:xfrm>
            <a:off x="5663952" y="2809503"/>
            <a:ext cx="792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직선 연결선 201"/>
          <p:cNvCxnSpPr/>
          <p:nvPr/>
        </p:nvCxnSpPr>
        <p:spPr>
          <a:xfrm>
            <a:off x="5663952" y="4264521"/>
            <a:ext cx="792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직선 연결선 202"/>
          <p:cNvCxnSpPr/>
          <p:nvPr/>
        </p:nvCxnSpPr>
        <p:spPr>
          <a:xfrm>
            <a:off x="7608168" y="2809503"/>
            <a:ext cx="792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직선 연결선 203"/>
          <p:cNvCxnSpPr/>
          <p:nvPr/>
        </p:nvCxnSpPr>
        <p:spPr>
          <a:xfrm>
            <a:off x="7608168" y="4264521"/>
            <a:ext cx="792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직선 연결선 206"/>
          <p:cNvCxnSpPr/>
          <p:nvPr/>
        </p:nvCxnSpPr>
        <p:spPr>
          <a:xfrm>
            <a:off x="3647728" y="4221088"/>
            <a:ext cx="7920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직선 연결선 207"/>
          <p:cNvCxnSpPr/>
          <p:nvPr/>
        </p:nvCxnSpPr>
        <p:spPr>
          <a:xfrm>
            <a:off x="5663952" y="4221088"/>
            <a:ext cx="7920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직선 연결선 208"/>
          <p:cNvCxnSpPr/>
          <p:nvPr/>
        </p:nvCxnSpPr>
        <p:spPr>
          <a:xfrm>
            <a:off x="7608168" y="4221088"/>
            <a:ext cx="7920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직선 연결선 210"/>
          <p:cNvCxnSpPr/>
          <p:nvPr/>
        </p:nvCxnSpPr>
        <p:spPr>
          <a:xfrm>
            <a:off x="3647728" y="2871986"/>
            <a:ext cx="7920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직선 연결선 211"/>
          <p:cNvCxnSpPr/>
          <p:nvPr/>
        </p:nvCxnSpPr>
        <p:spPr>
          <a:xfrm>
            <a:off x="5663952" y="2871986"/>
            <a:ext cx="7920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직선 연결선 212"/>
          <p:cNvCxnSpPr/>
          <p:nvPr/>
        </p:nvCxnSpPr>
        <p:spPr>
          <a:xfrm>
            <a:off x="7608168" y="2871986"/>
            <a:ext cx="7920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/>
          <p:cNvSpPr txBox="1"/>
          <p:nvPr/>
        </p:nvSpPr>
        <p:spPr>
          <a:xfrm>
            <a:off x="3575720" y="2411596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1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592064" y="2411596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2</a:t>
            </a:r>
            <a:endParaRPr lang="ko-KR" altLang="en-US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7536280" y="2411596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3</a:t>
            </a:r>
            <a:endParaRPr lang="ko-KR" altLang="en-US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7368" y="26064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목 차</a:t>
            </a:r>
            <a:r>
              <a:rPr lang="en-US" altLang="ko-KR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.</a:t>
            </a:r>
            <a:endParaRPr lang="ko-KR" altLang="en-US" sz="36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25"/>
          <p:cNvSpPr txBox="1">
            <a:spLocks noChangeArrowheads="1"/>
          </p:cNvSpPr>
          <p:nvPr/>
        </p:nvSpPr>
        <p:spPr bwMode="auto">
          <a:xfrm>
            <a:off x="-3448000" y="-963488"/>
            <a:ext cx="3456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335360" y="3355720"/>
            <a:ext cx="38884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4000">
                <a:solidFill>
                  <a:schemeClr val="tx2"/>
                </a:solidFill>
                <a:latin typeface="배달의민족 한나" pitchFamily="2" charset="-127"/>
                <a:ea typeface="배달의민족 한나" pitchFamily="2" charset="-127"/>
              </a:rPr>
              <a:t>정 베디드</a:t>
            </a:r>
            <a:endParaRPr lang="en-US" altLang="ko-KR" sz="4000">
              <a:solidFill>
                <a:schemeClr val="tx2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191344" y="182251"/>
            <a:ext cx="4680520" cy="1200329"/>
            <a:chOff x="191344" y="182251"/>
            <a:chExt cx="4680520" cy="1200329"/>
          </a:xfrm>
        </p:grpSpPr>
        <p:sp>
          <p:nvSpPr>
            <p:cNvPr id="42" name="TextBox 25"/>
            <p:cNvSpPr txBox="1">
              <a:spLocks noChangeArrowheads="1"/>
            </p:cNvSpPr>
            <p:nvPr/>
          </p:nvSpPr>
          <p:spPr bwMode="auto">
            <a:xfrm>
              <a:off x="767408" y="499320"/>
              <a:ext cx="410445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ko-KR" altLang="en-US" sz="4400">
                  <a:solidFill>
                    <a:schemeClr val="tx1">
                      <a:lumMod val="65000"/>
                      <a:lumOff val="35000"/>
                    </a:schemeClr>
                  </a:solidFill>
                  <a:latin typeface="배달의민족 한나" pitchFamily="2" charset="-127"/>
                  <a:ea typeface="배달의민족 한나" pitchFamily="2" charset="-127"/>
                </a:rPr>
                <a:t>팀명 소개</a:t>
              </a:r>
              <a:endParaRPr lang="en-US" altLang="ko-K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endParaRPr>
            </a:p>
          </p:txBody>
        </p:sp>
        <p:cxnSp>
          <p:nvCxnSpPr>
            <p:cNvPr id="43" name="직선 연결선 42"/>
            <p:cNvCxnSpPr/>
            <p:nvPr/>
          </p:nvCxnSpPr>
          <p:spPr>
            <a:xfrm>
              <a:off x="335360" y="236354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>
              <a:spLocks noChangeArrowheads="1"/>
            </p:cNvSpPr>
            <p:nvPr/>
          </p:nvSpPr>
          <p:spPr bwMode="auto">
            <a:xfrm>
              <a:off x="191344" y="182251"/>
              <a:ext cx="273630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en-US" altLang="ko-KR" sz="7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1</a:t>
              </a:r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335360" y="1268760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직사각형 2"/>
          <p:cNvSpPr/>
          <p:nvPr/>
        </p:nvSpPr>
        <p:spPr>
          <a:xfrm>
            <a:off x="3614664" y="3573016"/>
            <a:ext cx="7420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팀의 홍일점 이정은의 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'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정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'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과 팀의 최종 구현 목표인 임베디드 시스템의 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'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베디드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'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의 합성어</a:t>
            </a:r>
            <a:endParaRPr lang="ko-KR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7824192" y="3212976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>
                <a:latin typeface="배달의민족 한나" pitchFamily="2" charset="-127"/>
                <a:ea typeface="배달의민족 한나" pitchFamily="2" charset="-127"/>
              </a:rPr>
              <a:t>NEW Thing</a:t>
            </a:r>
          </a:p>
        </p:txBody>
      </p:sp>
      <p:grpSp>
        <p:nvGrpSpPr>
          <p:cNvPr id="16" name="그룹 15"/>
          <p:cNvGrpSpPr/>
          <p:nvPr/>
        </p:nvGrpSpPr>
        <p:grpSpPr>
          <a:xfrm>
            <a:off x="191344" y="182251"/>
            <a:ext cx="4680520" cy="1200329"/>
            <a:chOff x="191344" y="182251"/>
            <a:chExt cx="4680520" cy="1200329"/>
          </a:xfrm>
        </p:grpSpPr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767408" y="499320"/>
              <a:ext cx="410445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ko-KR" altLang="en-US" sz="4400">
                  <a:solidFill>
                    <a:schemeClr val="tx1">
                      <a:lumMod val="65000"/>
                      <a:lumOff val="35000"/>
                    </a:schemeClr>
                  </a:solidFill>
                  <a:latin typeface="배달의민족 한나" pitchFamily="2" charset="-127"/>
                  <a:ea typeface="배달의민족 한나" pitchFamily="2" charset="-127"/>
                </a:rPr>
                <a:t>관심 분야</a:t>
              </a:r>
              <a:endParaRPr lang="en-US" altLang="ko-K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335360" y="236354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191344" y="182251"/>
              <a:ext cx="273630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en-US" altLang="ko-KR" sz="720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2</a:t>
              </a:r>
              <a:endParaRPr lang="en-US" altLang="ko-KR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335360" y="1268760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02" name="Picture 10" descr="http://losnuevosguerreros.org/pluginfile.php/16/mod_glossary/entry/869/aefd15169aaebd3f037b5ed672db6de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664" y="-2432720"/>
            <a:ext cx="3312368" cy="29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251402" y="3669443"/>
            <a:ext cx="17281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US" altLang="ko-KR" sz="3200">
                <a:solidFill>
                  <a:schemeClr val="tx1">
                    <a:lumMod val="75000"/>
                    <a:lumOff val="2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+</a:t>
            </a:r>
            <a:endParaRPr lang="en-US" altLang="ko-KR" sz="3200" dirty="0">
              <a:solidFill>
                <a:schemeClr val="tx1">
                  <a:lumMod val="75000"/>
                  <a:lumOff val="25000"/>
                </a:schemeClr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4295800" y="1519285"/>
            <a:ext cx="38884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400">
                <a:solidFill>
                  <a:schemeClr val="tx2"/>
                </a:solidFill>
                <a:latin typeface="배달의민족 한나" pitchFamily="2" charset="-127"/>
                <a:ea typeface="배달의민족 한나" pitchFamily="2" charset="-127"/>
              </a:rPr>
              <a:t>임베디드 시스템 구현</a:t>
            </a:r>
            <a:endParaRPr lang="en-US" altLang="ko-KR" sz="2400">
              <a:solidFill>
                <a:schemeClr val="tx2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079044" y="2231474"/>
            <a:ext cx="3553191" cy="3366654"/>
            <a:chOff x="1186570" y="2361945"/>
            <a:chExt cx="3553191" cy="3366654"/>
          </a:xfrm>
        </p:grpSpPr>
        <p:pic>
          <p:nvPicPr>
            <p:cNvPr id="1026" name="Picture 2" descr="자동차 아이콘에 대한 이미지 검색결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570" y="3303514"/>
              <a:ext cx="666366" cy="551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책상 아이콘에 대한 이미지 검색결과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68406" y="3752342"/>
              <a:ext cx="700242" cy="779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화분 아이콘에 대한 이미지 검색결과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66202" y="2964256"/>
              <a:ext cx="692025" cy="95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쓰레기통 아이콘에 대한 이미지 검색결과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465" y="3400120"/>
              <a:ext cx="676580" cy="676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전등 아이콘에 대한 이미지 검색결과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DDDDDD"/>
                </a:clrFrom>
                <a:clrTo>
                  <a:srgbClr val="DDDDD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75808" y="2361945"/>
              <a:ext cx="621310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다리미 아이콘에 대한 이미지 검색결과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58582" y="2537830"/>
              <a:ext cx="688372" cy="765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자전거 아이콘에 대한 이미지 검색결과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838" y="3875263"/>
              <a:ext cx="887923" cy="887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핸드폰 아이콘에 대한 이미지 검색결과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500" y="4218390"/>
              <a:ext cx="734714" cy="938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선풍기 아이콘에 대한 이미지 검색결과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425" y="4485540"/>
              <a:ext cx="1243059" cy="124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시계 아이콘에 대한 이미지 검색결과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688" y="4927360"/>
              <a:ext cx="538461" cy="611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0" name="Picture 26" descr="컴퓨터 아이콘에 대한 이미지 검색결과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3034" y="3309552"/>
            <a:ext cx="2088233" cy="157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144369" y="3669443"/>
            <a:ext cx="17281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US" altLang="ko-KR" sz="3200">
                <a:solidFill>
                  <a:schemeClr val="tx1">
                    <a:lumMod val="75000"/>
                    <a:lumOff val="2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&gt;</a:t>
            </a:r>
            <a:endParaRPr lang="en-US" altLang="ko-KR" sz="3200" dirty="0">
              <a:solidFill>
                <a:schemeClr val="tx1">
                  <a:lumMod val="75000"/>
                  <a:lumOff val="25000"/>
                </a:schemeClr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0084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1664" y="1484784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11</a:t>
            </a:r>
            <a:r>
              <a:rPr lang="ko-KR" altLang="en-US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학번 김민재</a:t>
            </a:r>
            <a:endParaRPr lang="ko-KR" altLang="en-US" sz="44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7368" y="26064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팀원 소개</a:t>
            </a:r>
            <a:r>
              <a:rPr lang="en-US" altLang="ko-KR" sz="36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.</a:t>
            </a:r>
            <a:endParaRPr lang="ko-KR" altLang="en-US" sz="36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1664" y="2650465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14</a:t>
            </a:r>
            <a:r>
              <a:rPr lang="ko-KR" altLang="en-US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학번 이정은</a:t>
            </a:r>
            <a:endParaRPr lang="ko-KR" altLang="en-US" sz="44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664" y="3816146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13</a:t>
            </a:r>
            <a:r>
              <a:rPr lang="ko-KR" altLang="en-US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학번 김민중</a:t>
            </a:r>
            <a:endParaRPr lang="ko-KR" altLang="en-US" sz="44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1664" y="4981827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13</a:t>
            </a:r>
            <a:r>
              <a:rPr lang="ko-KR" altLang="en-US" sz="440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학번 김승부</a:t>
            </a:r>
            <a:endParaRPr lang="ko-KR" altLang="en-US" sz="44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0059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406" y="1844823"/>
            <a:ext cx="3312370" cy="4090921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191344" y="182251"/>
            <a:ext cx="4680520" cy="1200329"/>
            <a:chOff x="191344" y="182251"/>
            <a:chExt cx="4680520" cy="1200329"/>
          </a:xfrm>
        </p:grpSpPr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767408" y="499320"/>
              <a:ext cx="410445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ko-KR" altLang="en-US" sz="4400">
                  <a:solidFill>
                    <a:schemeClr val="tx1">
                      <a:lumMod val="65000"/>
                      <a:lumOff val="35000"/>
                    </a:schemeClr>
                  </a:solidFill>
                  <a:latin typeface="배달의민족 한나" pitchFamily="2" charset="-127"/>
                  <a:ea typeface="배달의민족 한나" pitchFamily="2" charset="-127"/>
                </a:rPr>
                <a:t>팀원 소개</a:t>
              </a:r>
              <a:endParaRPr lang="en-US" altLang="ko-K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335360" y="236354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191344" y="182251"/>
              <a:ext cx="273630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en-US" altLang="ko-KR" sz="720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en-US" altLang="ko-KR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335360" y="1268760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25"/>
          <p:cNvSpPr txBox="1">
            <a:spLocks noChangeArrowheads="1"/>
          </p:cNvSpPr>
          <p:nvPr/>
        </p:nvSpPr>
        <p:spPr bwMode="auto">
          <a:xfrm>
            <a:off x="3143672" y="1731004"/>
            <a:ext cx="38884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4000">
                <a:solidFill>
                  <a:schemeClr val="tx2"/>
                </a:solidFill>
                <a:latin typeface="배달의민족 한나" pitchFamily="2" charset="-127"/>
                <a:ea typeface="배달의민족 한나" pitchFamily="2" charset="-127"/>
              </a:rPr>
              <a:t>김민재</a:t>
            </a:r>
            <a:endParaRPr lang="en-US" altLang="ko-KR" sz="4000">
              <a:solidFill>
                <a:schemeClr val="tx2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7608168" y="1927532"/>
            <a:ext cx="304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임베디드 시스템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, 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사물 인터넷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(IoT)</a:t>
            </a:r>
            <a:endParaRPr lang="ko-KR" altLang="en-US"/>
          </a:p>
        </p:txBody>
      </p: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6023992" y="1844823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관심 분야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7608168" y="2722232"/>
            <a:ext cx="1994457" cy="1179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스마트 산업 안전고리</a:t>
            </a:r>
            <a:endParaRPr lang="en-US" altLang="ko-KR">
              <a:solidFill>
                <a:schemeClr val="tx1">
                  <a:lumMod val="65000"/>
                  <a:lumOff val="35000"/>
                </a:schemeClr>
              </a:solidFill>
              <a:latin typeface="배달의민족 한나" pitchFamily="2" charset="-127"/>
              <a:ea typeface="배달의민족 한나" pitchFamily="2" charset="-127"/>
            </a:endParaRPr>
          </a:p>
          <a:p>
            <a:pPr>
              <a:spcAft>
                <a:spcPts val="1000"/>
              </a:spcAft>
            </a:pP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인부 관리 시스템</a:t>
            </a:r>
            <a:endParaRPr lang="en-US" altLang="ko-KR">
              <a:solidFill>
                <a:schemeClr val="tx1">
                  <a:lumMod val="65000"/>
                  <a:lumOff val="35000"/>
                </a:schemeClr>
              </a:solidFill>
              <a:latin typeface="배달의민족 한나" pitchFamily="2" charset="-127"/>
              <a:ea typeface="배달의민족 한나" pitchFamily="2" charset="-127"/>
            </a:endParaRPr>
          </a:p>
          <a:p>
            <a:pPr>
              <a:spcAft>
                <a:spcPts val="1000"/>
              </a:spcAft>
            </a:pP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농수산물 쇼핑몰</a:t>
            </a:r>
            <a:endParaRPr lang="ko-KR" altLang="en-US"/>
          </a:p>
        </p:txBody>
      </p:sp>
      <p:sp>
        <p:nvSpPr>
          <p:cNvPr id="37" name="TextBox 25"/>
          <p:cNvSpPr txBox="1">
            <a:spLocks noChangeArrowheads="1"/>
          </p:cNvSpPr>
          <p:nvPr/>
        </p:nvSpPr>
        <p:spPr bwMode="auto">
          <a:xfrm>
            <a:off x="6023992" y="2639523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대표 과제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38" name="TextBox 25"/>
          <p:cNvSpPr txBox="1">
            <a:spLocks noChangeArrowheads="1"/>
          </p:cNvSpPr>
          <p:nvPr/>
        </p:nvSpPr>
        <p:spPr bwMode="auto">
          <a:xfrm>
            <a:off x="6023992" y="4221088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미래 모습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608168" y="4298032"/>
            <a:ext cx="57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부자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534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844822"/>
            <a:ext cx="3312369" cy="4090921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191344" y="182251"/>
            <a:ext cx="4680520" cy="1200329"/>
            <a:chOff x="191344" y="182251"/>
            <a:chExt cx="4680520" cy="1200329"/>
          </a:xfrm>
        </p:grpSpPr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767408" y="499320"/>
              <a:ext cx="410445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ko-KR" altLang="en-US" sz="4400">
                  <a:solidFill>
                    <a:schemeClr val="tx1">
                      <a:lumMod val="65000"/>
                      <a:lumOff val="35000"/>
                    </a:schemeClr>
                  </a:solidFill>
                  <a:latin typeface="배달의민족 한나" pitchFamily="2" charset="-127"/>
                  <a:ea typeface="배달의민족 한나" pitchFamily="2" charset="-127"/>
                </a:rPr>
                <a:t>팀원 소개</a:t>
              </a:r>
              <a:endParaRPr lang="en-US" altLang="ko-K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335360" y="236354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191344" y="182251"/>
              <a:ext cx="273630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en-US" altLang="ko-KR" sz="720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en-US" altLang="ko-KR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335360" y="1268760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143672" y="1731004"/>
            <a:ext cx="38884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4000">
                <a:solidFill>
                  <a:schemeClr val="accent6"/>
                </a:solidFill>
                <a:latin typeface="배달의민족 한나" pitchFamily="2" charset="-127"/>
                <a:ea typeface="배달의민족 한나" pitchFamily="2" charset="-127"/>
              </a:rPr>
              <a:t>이정은</a:t>
            </a:r>
            <a:endParaRPr lang="en-US" altLang="ko-KR" sz="4000">
              <a:solidFill>
                <a:schemeClr val="accent6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608168" y="1927532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임베디드 시스템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, 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웹 프로그래밍</a:t>
            </a:r>
            <a:endParaRPr lang="ko-KR" altLang="en-US"/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6023992" y="1844823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관심 분야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608168" y="2722232"/>
            <a:ext cx="1739579" cy="774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Semaphore 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구현</a:t>
            </a:r>
            <a:endParaRPr lang="en-US" altLang="ko-KR">
              <a:solidFill>
                <a:schemeClr val="tx1">
                  <a:lumMod val="65000"/>
                  <a:lumOff val="35000"/>
                </a:schemeClr>
              </a:solidFill>
              <a:latin typeface="배달의민족 한나" pitchFamily="2" charset="-127"/>
              <a:ea typeface="배달의민족 한나" pitchFamily="2" charset="-127"/>
            </a:endParaRPr>
          </a:p>
          <a:p>
            <a:pPr>
              <a:spcAft>
                <a:spcPts val="1000"/>
              </a:spcAft>
            </a:pP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두더지 잡기 게임</a:t>
            </a:r>
            <a:endParaRPr lang="ko-KR" altLang="en-US"/>
          </a:p>
        </p:txBody>
      </p: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6023992" y="2639523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대표 과제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6023992" y="4221088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미래 모습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608168" y="4298032"/>
            <a:ext cx="308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세계에서 가장 영향력 있는 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100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인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2586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407" y="1844822"/>
            <a:ext cx="3312369" cy="4090921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191344" y="182251"/>
            <a:ext cx="4680520" cy="1200329"/>
            <a:chOff x="191344" y="182251"/>
            <a:chExt cx="4680520" cy="1200329"/>
          </a:xfrm>
        </p:grpSpPr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767408" y="499320"/>
              <a:ext cx="410445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ko-KR" altLang="en-US" sz="4400">
                  <a:solidFill>
                    <a:schemeClr val="tx1">
                      <a:lumMod val="65000"/>
                      <a:lumOff val="35000"/>
                    </a:schemeClr>
                  </a:solidFill>
                  <a:latin typeface="배달의민족 한나" pitchFamily="2" charset="-127"/>
                  <a:ea typeface="배달의민족 한나" pitchFamily="2" charset="-127"/>
                </a:rPr>
                <a:t>팀원 소개</a:t>
              </a:r>
              <a:endParaRPr lang="en-US" altLang="ko-K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335360" y="236354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191344" y="182251"/>
              <a:ext cx="273630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en-US" altLang="ko-KR" sz="720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en-US" altLang="ko-KR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335360" y="1268760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3143672" y="1731004"/>
            <a:ext cx="38884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4000">
                <a:solidFill>
                  <a:schemeClr val="tx2"/>
                </a:solidFill>
                <a:latin typeface="배달의민족 한나" pitchFamily="2" charset="-127"/>
                <a:ea typeface="배달의민족 한나" pitchFamily="2" charset="-127"/>
              </a:rPr>
              <a:t>김민중</a:t>
            </a:r>
            <a:endParaRPr lang="en-US" altLang="ko-KR" sz="4000">
              <a:solidFill>
                <a:schemeClr val="tx2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608168" y="1927532"/>
            <a:ext cx="2053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데이터 과학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, 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스마트카</a:t>
            </a:r>
            <a:endParaRPr lang="ko-KR" altLang="en-US"/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6023992" y="1844823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관심 분야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6023992" y="2639523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대표 과제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6023992" y="4221088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미래 모습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608168" y="4298032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현대자동차 차량지능화사업부장</a:t>
            </a:r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608168" y="2722232"/>
            <a:ext cx="2994731" cy="774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마우스 피하기 게임</a:t>
            </a:r>
            <a:endParaRPr lang="en-US" altLang="ko-KR"/>
          </a:p>
          <a:p>
            <a:pPr>
              <a:spcAft>
                <a:spcPts val="1000"/>
              </a:spcAft>
            </a:pP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서울 지하철 좌석 알림 어플</a:t>
            </a: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(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진행중</a:t>
            </a: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)</a:t>
            </a:r>
            <a:endParaRPr lang="en-US" altLang="ko-KR">
              <a:solidFill>
                <a:schemeClr val="tx1">
                  <a:lumMod val="65000"/>
                  <a:lumOff val="35000"/>
                </a:schemeClr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423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12192000" cy="5204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0739" y="5443817"/>
            <a:ext cx="343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수인아 생일 축하해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0745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7" y="1844822"/>
            <a:ext cx="3312369" cy="4090921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191344" y="182251"/>
            <a:ext cx="4680520" cy="1200329"/>
            <a:chOff x="191344" y="182251"/>
            <a:chExt cx="4680520" cy="1200329"/>
          </a:xfrm>
        </p:grpSpPr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767408" y="499320"/>
              <a:ext cx="410445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ko-KR" altLang="en-US" sz="4400">
                  <a:solidFill>
                    <a:schemeClr val="tx1">
                      <a:lumMod val="65000"/>
                      <a:lumOff val="35000"/>
                    </a:schemeClr>
                  </a:solidFill>
                  <a:latin typeface="배달의민족 한나" pitchFamily="2" charset="-127"/>
                  <a:ea typeface="배달의민족 한나" pitchFamily="2" charset="-127"/>
                </a:rPr>
                <a:t>팀원 소개</a:t>
              </a:r>
              <a:endParaRPr lang="en-US" altLang="ko-K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335360" y="236354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191344" y="182251"/>
              <a:ext cx="273630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en-US" altLang="ko-KR" sz="720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</a:t>
              </a:r>
              <a:endParaRPr lang="en-US" altLang="ko-KR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335360" y="1268760"/>
              <a:ext cx="295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3143672" y="1731004"/>
            <a:ext cx="38884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4000">
                <a:solidFill>
                  <a:schemeClr val="tx2"/>
                </a:solidFill>
                <a:latin typeface="배달의민족 한나" pitchFamily="2" charset="-127"/>
                <a:ea typeface="배달의민족 한나" pitchFamily="2" charset="-127"/>
              </a:rPr>
              <a:t>김승부</a:t>
            </a:r>
            <a:endParaRPr lang="en-US" altLang="ko-KR" sz="4000">
              <a:solidFill>
                <a:schemeClr val="tx2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608168" y="1927532"/>
            <a:ext cx="2733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임베디드 시스템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, 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축구</a:t>
            </a:r>
            <a:r>
              <a:rPr lang="en-US" altLang="ko-KR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, </a:t>
            </a: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헬스 등</a:t>
            </a:r>
            <a:endParaRPr lang="ko-KR" altLang="en-US"/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6023992" y="1844823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관심 분야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6023992" y="2639523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대표 과제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6023992" y="4221088"/>
            <a:ext cx="15841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2800">
                <a:solidFill>
                  <a:schemeClr val="accent1"/>
                </a:solidFill>
                <a:latin typeface="배달의민족 한나" pitchFamily="2" charset="-127"/>
                <a:ea typeface="배달의민족 한나" pitchFamily="2" charset="-127"/>
              </a:rPr>
              <a:t>미래 모습</a:t>
            </a:r>
            <a:endParaRPr lang="en-US" altLang="ko-KR" sz="2800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608168" y="4298032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예측 불가</a:t>
            </a:r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7608168" y="2722232"/>
            <a:ext cx="24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latin typeface="배달의민족 한나" pitchFamily="2" charset="-127"/>
                <a:ea typeface="배달의민족 한나" pitchFamily="2" charset="-127"/>
              </a:rPr>
              <a:t>시간표 자동 완성 알고리즘</a:t>
            </a:r>
            <a:endParaRPr lang="en-US" altLang="ko-KR">
              <a:solidFill>
                <a:schemeClr val="tx1">
                  <a:lumMod val="65000"/>
                  <a:lumOff val="35000"/>
                </a:schemeClr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58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1824" y="2875584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감사합니다</a:t>
            </a:r>
            <a:r>
              <a:rPr lang="en-US" altLang="ko-KR" sz="4400" dirty="0">
                <a:solidFill>
                  <a:schemeClr val="bg1"/>
                </a:solidFill>
                <a:latin typeface="배달의민족 한나" pitchFamily="2" charset="-127"/>
                <a:ea typeface="배달의민족 한나" pitchFamily="2" charset="-127"/>
              </a:rPr>
              <a:t>.</a:t>
            </a:r>
            <a:endParaRPr lang="ko-KR" altLang="en-US" sz="4400" dirty="0">
              <a:solidFill>
                <a:schemeClr val="bg1"/>
              </a:solidFill>
              <a:latin typeface="배달의민족 한나" pitchFamily="2" charset="-127"/>
              <a:ea typeface="배달의민족 한나" pitchFamily="2" charset="-127"/>
            </a:endParaRPr>
          </a:p>
        </p:txBody>
      </p:sp>
      <p:grpSp>
        <p:nvGrpSpPr>
          <p:cNvPr id="5" name="그룹 81"/>
          <p:cNvGrpSpPr/>
          <p:nvPr/>
        </p:nvGrpSpPr>
        <p:grpSpPr>
          <a:xfrm>
            <a:off x="227348" y="188640"/>
            <a:ext cx="11809312" cy="72008"/>
            <a:chOff x="179512" y="188640"/>
            <a:chExt cx="8856984" cy="72008"/>
          </a:xfrm>
        </p:grpSpPr>
        <p:cxnSp>
          <p:nvCxnSpPr>
            <p:cNvPr id="74" name="직선 연결선 73"/>
            <p:cNvCxnSpPr/>
            <p:nvPr/>
          </p:nvCxnSpPr>
          <p:spPr>
            <a:xfrm>
              <a:off x="179512" y="188640"/>
              <a:ext cx="88569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179512" y="260648"/>
              <a:ext cx="885698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80"/>
          <p:cNvGrpSpPr/>
          <p:nvPr/>
        </p:nvGrpSpPr>
        <p:grpSpPr>
          <a:xfrm>
            <a:off x="227348" y="6597352"/>
            <a:ext cx="11809312" cy="72008"/>
            <a:chOff x="179512" y="6597352"/>
            <a:chExt cx="8856984" cy="72008"/>
          </a:xfrm>
        </p:grpSpPr>
        <p:cxnSp>
          <p:nvCxnSpPr>
            <p:cNvPr id="79" name="직선 연결선 78"/>
            <p:cNvCxnSpPr/>
            <p:nvPr/>
          </p:nvCxnSpPr>
          <p:spPr>
            <a:xfrm>
              <a:off x="179512" y="6669360"/>
              <a:ext cx="88569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179512" y="6597352"/>
              <a:ext cx="885698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12192000" cy="5204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8347" y="5446200"/>
            <a:ext cx="4155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아빠가 이번에 </a:t>
            </a:r>
            <a:r>
              <a:rPr lang="ko-KR" altLang="en-US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만든거야</a:t>
            </a:r>
            <a:r>
              <a:rPr lang="ko-KR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678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702" r="-740" b="-702"/>
          <a:stretch/>
        </p:blipFill>
        <p:spPr>
          <a:xfrm>
            <a:off x="0" y="764704"/>
            <a:ext cx="12360696" cy="5280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65" y="5373216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(</a:t>
            </a:r>
            <a:r>
              <a:rPr lang="ko-KR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바스락</a:t>
            </a:r>
            <a:r>
              <a:rPr lang="en-US" altLang="ko-KR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)</a:t>
            </a:r>
            <a:endParaRPr lang="ko-KR" alt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a typeface="문체부 제목 바탕체" panose="02030609000101010101" pitchFamily="17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538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12192000" cy="5202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3952" y="5373216"/>
            <a:ext cx="758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(…)</a:t>
            </a:r>
            <a:endParaRPr lang="ko-KR" alt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a typeface="문체부 제목 바탕체" panose="02030609000101010101" pitchFamily="17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334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-965"/>
          <a:stretch/>
        </p:blipFill>
        <p:spPr>
          <a:xfrm>
            <a:off x="0" y="699095"/>
            <a:ext cx="12192000" cy="5267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9736" y="5373216"/>
            <a:ext cx="5505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아빠</a:t>
            </a:r>
            <a:r>
              <a:rPr lang="en-US" altLang="ko-KR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, </a:t>
            </a:r>
            <a:r>
              <a:rPr lang="ko-KR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이건 이미 있는 거 잖아요</a:t>
            </a:r>
            <a:r>
              <a:rPr lang="en-US" altLang="ko-KR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…</a:t>
            </a:r>
            <a:endParaRPr lang="ko-KR" alt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a typeface="문체부 제목 바탕체" panose="02030609000101010101" pitchFamily="17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777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부제목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387"/>
            <a:ext cx="12192000" cy="5206649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906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-399"/>
          <a:stretch/>
        </p:blipFill>
        <p:spPr>
          <a:xfrm>
            <a:off x="0" y="733426"/>
            <a:ext cx="12192000" cy="5233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7768" y="5445224"/>
            <a:ext cx="4514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원하는거</a:t>
            </a:r>
            <a:r>
              <a:rPr lang="ko-KR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 있으면 다 말해봐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888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325"/>
          <a:stretch/>
        </p:blipFill>
        <p:spPr>
          <a:xfrm>
            <a:off x="0" y="764704"/>
            <a:ext cx="12192000" cy="5202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872" y="5219732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정말요</a:t>
            </a:r>
            <a:r>
              <a:rPr lang="en-US" altLang="ko-KR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? </a:t>
            </a:r>
            <a:r>
              <a:rPr lang="ko-KR" alt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저는</a:t>
            </a:r>
            <a:r>
              <a:rPr lang="en-US" altLang="ko-KR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문체부 제목 바탕체" panose="02030609000101010101" pitchFamily="17" charset="-127"/>
              </a:rPr>
              <a:t>..</a:t>
            </a:r>
            <a:endParaRPr lang="ko-KR" alt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a typeface="문체부 제목 바탕체" panose="02030609000101010101" pitchFamily="17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1747428" y="764704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-1747428" y="5131540"/>
            <a:ext cx="1368152" cy="835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0151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202</Words>
  <Application>Microsoft Office PowerPoint</Application>
  <PresentationFormat>와이드스크린</PresentationFormat>
  <Paragraphs>79</Paragraphs>
  <Slides>21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8" baseType="lpstr">
      <vt:lpstr>맑은 고딕</vt:lpstr>
      <vt:lpstr>문체부 제목 바탕체</vt:lpstr>
      <vt:lpstr>Arial</vt:lpstr>
      <vt:lpstr>배달의민족 한나</vt:lpstr>
      <vt:lpstr>나눔고딕 ExtraBold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NSM</dc:creator>
  <cp:lastModifiedBy>MinjungKim</cp:lastModifiedBy>
  <cp:revision>226</cp:revision>
  <dcterms:created xsi:type="dcterms:W3CDTF">2014-05-20T10:28:59Z</dcterms:created>
  <dcterms:modified xsi:type="dcterms:W3CDTF">2016-09-19T13:47:36Z</dcterms:modified>
</cp:coreProperties>
</file>