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71" r:id="rId3"/>
    <p:sldId id="257" r:id="rId4"/>
    <p:sldId id="273" r:id="rId5"/>
    <p:sldId id="275" r:id="rId6"/>
    <p:sldId id="258" r:id="rId7"/>
    <p:sldId id="274" r:id="rId8"/>
    <p:sldId id="262" r:id="rId9"/>
    <p:sldId id="260" r:id="rId10"/>
    <p:sldId id="263" r:id="rId11"/>
    <p:sldId id="264" r:id="rId12"/>
    <p:sldId id="268" r:id="rId13"/>
    <p:sldId id="276" r:id="rId14"/>
    <p:sldId id="277" r:id="rId15"/>
    <p:sldId id="278" r:id="rId16"/>
    <p:sldId id="270" r:id="rId17"/>
    <p:sldId id="265" r:id="rId18"/>
    <p:sldId id="272" r:id="rId19"/>
  </p:sldIdLst>
  <p:sldSz cx="12192000" cy="6858000"/>
  <p:notesSz cx="6858000" cy="9144000"/>
  <p:embeddedFontLst>
    <p:embeddedFont>
      <p:font typeface="휴먼모음T" panose="02030504000101010101" pitchFamily="18" charset="-127"/>
      <p:regular r:id="rId22"/>
    </p:embeddedFont>
    <p:embeddedFont>
      <p:font typeface="Koverwatch" panose="02020603020101020101" pitchFamily="18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배달의민족 도현" panose="020B0600000101010101" pitchFamily="50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179"/>
    <a:srgbClr val="0E161F"/>
    <a:srgbClr val="523F3E"/>
    <a:srgbClr val="EFBF90"/>
    <a:srgbClr val="DA9B00"/>
    <a:srgbClr val="F0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1" autoAdjust="0"/>
    <p:restoredTop sz="83486" autoAdjust="0"/>
  </p:normalViewPr>
  <p:slideViewPr>
    <p:cSldViewPr snapToGrid="0">
      <p:cViewPr>
        <p:scale>
          <a:sx n="48" d="100"/>
          <a:sy n="48" d="100"/>
        </p:scale>
        <p:origin x="-1276" y="-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11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593A-6B44-487E-B64A-BF4872A4BE59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E8CA-136D-40F0-9B6E-207DA0E2B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95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BD7F6-01E4-4F28-84B4-1D49FDFBEAD6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4F4F2-D9B9-4648-8D77-514E846AD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43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89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89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89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0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ko-KR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학습된 </a:t>
            </a:r>
            <a:r>
              <a:rPr lang="en-US" altLang="ko-KR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TensorFlow</a:t>
            </a:r>
            <a:endParaRPr lang="en-US" altLang="ko-KR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Opencv</a:t>
            </a:r>
            <a:endParaRPr lang="en-US" altLang="ko-KR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54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07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지진이나 오래 방치된 물체 폭발물일 가능성 등 판단 가능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2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20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F4F2-D9B9-4648-8D77-514E846ADC9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32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>
          <a:xfrm>
            <a:off x="288758" y="256674"/>
            <a:ext cx="11670631" cy="6344652"/>
          </a:xfrm>
          <a:prstGeom prst="roundRect">
            <a:avLst>
              <a:gd name="adj" fmla="val 40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 userDrawn="1"/>
        </p:nvSpPr>
        <p:spPr>
          <a:xfrm>
            <a:off x="288757" y="1054769"/>
            <a:ext cx="11670631" cy="5546557"/>
          </a:xfrm>
          <a:custGeom>
            <a:avLst/>
            <a:gdLst>
              <a:gd name="connsiteX0" fmla="*/ 0 w 11670631"/>
              <a:gd name="connsiteY0" fmla="*/ 0 h 5546557"/>
              <a:gd name="connsiteX1" fmla="*/ 11670631 w 11670631"/>
              <a:gd name="connsiteY1" fmla="*/ 0 h 5546557"/>
              <a:gd name="connsiteX2" fmla="*/ 11670631 w 11670631"/>
              <a:gd name="connsiteY2" fmla="*/ 300788 h 5546557"/>
              <a:gd name="connsiteX3" fmla="*/ 11670631 w 11670631"/>
              <a:gd name="connsiteY3" fmla="*/ 677778 h 5546557"/>
              <a:gd name="connsiteX4" fmla="*/ 11670631 w 11670631"/>
              <a:gd name="connsiteY4" fmla="*/ 5290106 h 5546557"/>
              <a:gd name="connsiteX5" fmla="*/ 11414180 w 11670631"/>
              <a:gd name="connsiteY5" fmla="*/ 5546557 h 5546557"/>
              <a:gd name="connsiteX6" fmla="*/ 256451 w 11670631"/>
              <a:gd name="connsiteY6" fmla="*/ 5546557 h 5546557"/>
              <a:gd name="connsiteX7" fmla="*/ 0 w 11670631"/>
              <a:gd name="connsiteY7" fmla="*/ 5290106 h 5546557"/>
              <a:gd name="connsiteX8" fmla="*/ 0 w 11670631"/>
              <a:gd name="connsiteY8" fmla="*/ 677778 h 5546557"/>
              <a:gd name="connsiteX9" fmla="*/ 0 w 11670631"/>
              <a:gd name="connsiteY9" fmla="*/ 300788 h 554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0631" h="5546557">
                <a:moveTo>
                  <a:pt x="0" y="0"/>
                </a:moveTo>
                <a:lnTo>
                  <a:pt x="11670631" y="0"/>
                </a:lnTo>
                <a:lnTo>
                  <a:pt x="11670631" y="300788"/>
                </a:lnTo>
                <a:lnTo>
                  <a:pt x="11670631" y="677778"/>
                </a:lnTo>
                <a:lnTo>
                  <a:pt x="11670631" y="5290106"/>
                </a:lnTo>
                <a:cubicBezTo>
                  <a:pt x="11670631" y="5431740"/>
                  <a:pt x="11555814" y="5546557"/>
                  <a:pt x="11414180" y="5546557"/>
                </a:cubicBezTo>
                <a:lnTo>
                  <a:pt x="256451" y="5546557"/>
                </a:lnTo>
                <a:cubicBezTo>
                  <a:pt x="114817" y="5546557"/>
                  <a:pt x="0" y="5431740"/>
                  <a:pt x="0" y="5290106"/>
                </a:cubicBezTo>
                <a:lnTo>
                  <a:pt x="0" y="677778"/>
                </a:lnTo>
                <a:lnTo>
                  <a:pt x="0" y="300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 userDrawn="1"/>
        </p:nvSpPr>
        <p:spPr>
          <a:xfrm>
            <a:off x="280049" y="256674"/>
            <a:ext cx="786063" cy="6344652"/>
          </a:xfrm>
          <a:custGeom>
            <a:avLst/>
            <a:gdLst>
              <a:gd name="connsiteX0" fmla="*/ 256451 w 786063"/>
              <a:gd name="connsiteY0" fmla="*/ 0 h 6344652"/>
              <a:gd name="connsiteX1" fmla="*/ 786063 w 786063"/>
              <a:gd name="connsiteY1" fmla="*/ 0 h 6344652"/>
              <a:gd name="connsiteX2" fmla="*/ 786063 w 786063"/>
              <a:gd name="connsiteY2" fmla="*/ 6344652 h 6344652"/>
              <a:gd name="connsiteX3" fmla="*/ 256451 w 786063"/>
              <a:gd name="connsiteY3" fmla="*/ 6344652 h 6344652"/>
              <a:gd name="connsiteX4" fmla="*/ 0 w 786063"/>
              <a:gd name="connsiteY4" fmla="*/ 6088201 h 6344652"/>
              <a:gd name="connsiteX5" fmla="*/ 0 w 786063"/>
              <a:gd name="connsiteY5" fmla="*/ 256451 h 6344652"/>
              <a:gd name="connsiteX6" fmla="*/ 256451 w 786063"/>
              <a:gd name="connsiteY6" fmla="*/ 0 h 634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6063" h="6344652">
                <a:moveTo>
                  <a:pt x="256451" y="0"/>
                </a:moveTo>
                <a:lnTo>
                  <a:pt x="786063" y="0"/>
                </a:lnTo>
                <a:lnTo>
                  <a:pt x="786063" y="6344652"/>
                </a:lnTo>
                <a:lnTo>
                  <a:pt x="256451" y="6344652"/>
                </a:lnTo>
                <a:cubicBezTo>
                  <a:pt x="114817" y="6344652"/>
                  <a:pt x="0" y="6229835"/>
                  <a:pt x="0" y="6088201"/>
                </a:cubicBezTo>
                <a:lnTo>
                  <a:pt x="0" y="256451"/>
                </a:lnTo>
                <a:cubicBezTo>
                  <a:pt x="0" y="114817"/>
                  <a:pt x="114817" y="0"/>
                  <a:pt x="256451" y="0"/>
                </a:cubicBezTo>
                <a:close/>
              </a:path>
            </a:pathLst>
          </a:custGeom>
          <a:solidFill>
            <a:srgbClr val="0E1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1254723" y="397042"/>
            <a:ext cx="4427621" cy="529390"/>
            <a:chOff x="7307180" y="397042"/>
            <a:chExt cx="4427621" cy="52939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7307180" y="397042"/>
              <a:ext cx="4427621" cy="52939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 rot="20380773">
              <a:off x="7498081" y="519777"/>
              <a:ext cx="243235" cy="313350"/>
              <a:chOff x="7467602" y="477782"/>
              <a:chExt cx="243235" cy="313350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7467602" y="477782"/>
                <a:ext cx="232610" cy="23261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7647505" y="683156"/>
                <a:ext cx="63332" cy="107976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" name="그룹 9"/>
            <p:cNvGrpSpPr/>
            <p:nvPr/>
          </p:nvGrpSpPr>
          <p:grpSpPr>
            <a:xfrm>
              <a:off x="11303727" y="613846"/>
              <a:ext cx="243840" cy="132080"/>
              <a:chOff x="12697097" y="-113211"/>
              <a:chExt cx="418012" cy="226423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12697097" y="-113211"/>
                <a:ext cx="209006" cy="21771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H="1">
                <a:off x="12906103" y="-113211"/>
                <a:ext cx="209006" cy="226423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15" name="직선 연결선 14"/>
          <p:cNvCxnSpPr/>
          <p:nvPr userDrawn="1"/>
        </p:nvCxnSpPr>
        <p:spPr>
          <a:xfrm>
            <a:off x="334590" y="1053733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 userDrawn="1"/>
        </p:nvCxnSpPr>
        <p:spPr>
          <a:xfrm>
            <a:off x="334590" y="1746065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334590" y="2438397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 userDrawn="1"/>
        </p:nvCxnSpPr>
        <p:spPr>
          <a:xfrm>
            <a:off x="334590" y="3130729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 userDrawn="1"/>
        </p:nvCxnSpPr>
        <p:spPr>
          <a:xfrm>
            <a:off x="334590" y="3823061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334590" y="4515393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 userDrawn="1"/>
        </p:nvCxnSpPr>
        <p:spPr>
          <a:xfrm>
            <a:off x="334590" y="5207725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334590" y="5900057"/>
            <a:ext cx="68797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72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31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80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62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55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43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/>
          <p:cNvSpPr>
            <a:spLocks noGrp="1"/>
          </p:cNvSpPr>
          <p:nvPr>
            <p:ph type="pic" sz="quarter" idx="10"/>
          </p:nvPr>
        </p:nvSpPr>
        <p:spPr>
          <a:xfrm>
            <a:off x="1227138" y="1247775"/>
            <a:ext cx="4883150" cy="51022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58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5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70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68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9AFE30-CE99-44E2-887B-671B604A8DB1}" type="datetimeFigureOut">
              <a:rPr lang="ko-KR" altLang="en-US" smtClean="0"/>
              <a:t>2016-10-04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87CF1-EAF7-409B-A6C1-6C428483A4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93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leehyekang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85760" y="6309360"/>
            <a:ext cx="408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13"/>
              </a:rPr>
              <a:t>http://</a:t>
            </a:r>
            <a:r>
              <a:rPr lang="en-US" altLang="ko-KR" smtClean="0">
                <a:solidFill>
                  <a:schemeClr val="bg1"/>
                </a:solidFill>
                <a:hlinkClick r:id="rId13"/>
              </a:rPr>
              <a:t>leehyekang.com</a:t>
            </a:r>
            <a:r>
              <a:rPr lang="en-US" altLang="ko-KR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친절한 </a:t>
            </a:r>
            <a:r>
              <a:rPr lang="ko-KR" altLang="en-US" dirty="0" err="1" smtClean="0">
                <a:solidFill>
                  <a:schemeClr val="bg1"/>
                </a:solidFill>
              </a:rPr>
              <a:t>혜강씨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594"/>
            <a:ext cx="1222353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39"/>
          <p:cNvSpPr>
            <a:spLocks noChangeArrowheads="1"/>
          </p:cNvSpPr>
          <p:nvPr/>
        </p:nvSpPr>
        <p:spPr bwMode="auto">
          <a:xfrm>
            <a:off x="1953565" y="2037908"/>
            <a:ext cx="8569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EAGLE EYE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" name="AutoShape 2" descr="EAGLE EY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778240" y="4899259"/>
            <a:ext cx="2627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32121836  </a:t>
            </a:r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오동현</a:t>
            </a:r>
            <a:endParaRPr lang="en-US" altLang="ko-KR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32121824  </a:t>
            </a:r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박현묵</a:t>
            </a:r>
            <a:endParaRPr lang="en-US" altLang="ko-KR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32121851  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이예은</a:t>
            </a:r>
            <a:endParaRPr lang="en-US" altLang="ko-KR" dirty="0" smtClean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32142947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유지은</a:t>
            </a:r>
            <a:endParaRPr lang="en-US" altLang="ko-KR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0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755067" y="374568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Required</a:t>
            </a:r>
            <a:r>
              <a:rPr lang="ko-KR" altLang="en-US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items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6609" y="2090200"/>
            <a:ext cx="86404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CUDA </a:t>
            </a: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가능한 컴퓨</a:t>
            </a:r>
            <a:r>
              <a:rPr lang="ko-KR" altLang="en-US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터</a:t>
            </a: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(GPU Linux machine)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노트북</a:t>
            </a:r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팀원들의 머리와 손</a:t>
            </a:r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열정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01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7502" y="374567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Role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2626" y="1592211"/>
            <a:ext cx="84018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전체적으로는 다같이</a:t>
            </a:r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세부적으로는 </a:t>
            </a:r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TensorFlow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OpenCV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TensorFlow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· </a:t>
            </a: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OpenCV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연동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알림 서비스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각자 파트를 나누어 그 파트의 리더가 되기로 하였음 </a:t>
            </a:r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92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9568" y="398631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Schedule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7538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57325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84286"/>
              </p:ext>
            </p:extLst>
          </p:nvPr>
        </p:nvGraphicFramePr>
        <p:xfrm>
          <a:off x="1564058" y="1364975"/>
          <a:ext cx="9978591" cy="4921486"/>
        </p:xfrm>
        <a:graphic>
          <a:graphicData uri="http://schemas.openxmlformats.org/drawingml/2006/table">
            <a:tbl>
              <a:tblPr/>
              <a:tblGrid>
                <a:gridCol w="1264635"/>
                <a:gridCol w="726163"/>
                <a:gridCol w="726163"/>
                <a:gridCol w="726163"/>
                <a:gridCol w="726163"/>
                <a:gridCol w="726163"/>
                <a:gridCol w="726163"/>
                <a:gridCol w="726163"/>
                <a:gridCol w="726163"/>
                <a:gridCol w="726163"/>
                <a:gridCol w="726163"/>
                <a:gridCol w="726163"/>
                <a:gridCol w="726163"/>
              </a:tblGrid>
              <a:tr h="39570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9/28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10/5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10/12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10/19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10/26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11/2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11/9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11/16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11/23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11/30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12/7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12/14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주제구체화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개발 계획 수립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개발 환경 구성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TensorFlow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OpenCV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통합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cloud server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알리미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시연준비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시연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배달의민족 도현"/>
                        </a:rPr>
                        <a:t>자료 수집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배달의민족 도현"/>
                        </a:rPr>
                        <a:t>Testing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33" marR="64433" marT="17814" marB="1781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57325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77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9569" y="39863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334" y="1782283"/>
            <a:ext cx="90602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스프링클러</a:t>
            </a:r>
            <a:r>
              <a:rPr lang="en-US" altLang="ko-KR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(sprinkler)</a:t>
            </a: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 화재경보기 있는데 왜 굳이</a:t>
            </a:r>
            <a:r>
              <a:rPr lang="en-US" altLang="ko-KR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실외에서도 가능</a:t>
            </a:r>
            <a:endParaRPr lang="en-US" altLang="ko-KR" sz="2400" dirty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기존에 존재하는 스프링클러나 화재경보기와 함께하면 정확도도 더 높아질 것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CCTV 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증가하는 추세</a:t>
            </a:r>
            <a:endParaRPr lang="en-US" altLang="ko-KR" sz="2400" dirty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buFont typeface="배달의민족 도현" panose="020B0600000101010101" pitchFamily="50" charset="-127"/>
              <a:buChar char="▷"/>
            </a:pP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‘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불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’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을 시작으로 하여 영상정보 분석만으로 할 수 있는 일이 많아질 것으로 예상</a:t>
            </a:r>
            <a:endParaRPr lang="en-US" altLang="ko-KR" sz="2400" dirty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lvl="1"/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   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	    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8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9569" y="39863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334" y="1517239"/>
            <a:ext cx="88084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CCTV </a:t>
            </a:r>
            <a:r>
              <a:rPr lang="ko-KR" altLang="en-US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정보 안 넘겨주려고 할 듯</a:t>
            </a: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사생활 침해와 같은 보안상의 이유와 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비용 문제 등으로 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영상정보를 직접 받아오는 것은 문제가 있다고 판단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기존 클라이언트의 서버를 이용하기로 계획 수정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학습된 </a:t>
            </a: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TensorFlow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와 </a:t>
            </a: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OpenCV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가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클라이언트 단의 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/>
            </a:r>
            <a:b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</a:b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서버에서 실행되도록 함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	    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9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9569" y="39863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2334" y="1782283"/>
            <a:ext cx="880843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정확한 화재 구분 기준치</a:t>
            </a: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/>
            <a:endParaRPr lang="en-US" altLang="ko-KR" sz="28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2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단계로 나누어 정확도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높임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OpenCV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로 영상 정보 분석하여 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차 감지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2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차 판단 대상 영역만 잘라 </a:t>
            </a: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TensorFlow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로 전송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배달의민족 도현" panose="020B0600000101010101" pitchFamily="50" charset="-127"/>
              <a:buChar char="▷"/>
            </a:pP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학습된 </a:t>
            </a:r>
            <a:r>
              <a:rPr lang="en-US" altLang="ko-KR" sz="24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TensorFlow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가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최종 판단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  <a:sym typeface="Wingdings" panose="05000000000000000000" pitchFamily="2" charset="2"/>
              </a:rPr>
              <a:t>   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4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9569" y="398631"/>
            <a:ext cx="27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Survey </a:t>
            </a:r>
            <a:r>
              <a:rPr lang="ko-KR" altLang="en-US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주제 </a:t>
            </a:r>
            <a:endParaRPr lang="en-US" altLang="ko-KR" sz="3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9130" y="1996397"/>
            <a:ext cx="8348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Deep Learning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2800" dirty="0" smtClean="0"/>
              <a:t>:</a:t>
            </a:r>
            <a:r>
              <a:rPr lang="ko-KR" altLang="en-US" sz="2800" dirty="0"/>
              <a:t> 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여러 비선형 변환기법의 조합을 통해 높은 수준의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추상화를 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시도하는 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기계학습 </a:t>
            </a:r>
            <a:r>
              <a:rPr lang="en-US" altLang="ko-KR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</a:t>
            </a:r>
            <a:r>
              <a:rPr lang="en-US" altLang="ko-KR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machine learning)  </a:t>
            </a:r>
            <a:r>
              <a:rPr lang="ko-KR" altLang="en-US" sz="24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알고리즘의 </a:t>
            </a:r>
            <a:r>
              <a:rPr lang="ko-KR" altLang="en-US" sz="24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집합</a:t>
            </a:r>
            <a:endParaRPr lang="en-US" altLang="ko-KR" sz="24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람의 </a:t>
            </a:r>
            <a:r>
              <a:rPr lang="ko-KR" altLang="en-US" sz="2800" dirty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사고방식을 컴퓨터에게 가르치는 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기계학습의 </a:t>
            </a:r>
            <a:r>
              <a:rPr lang="ko-KR" altLang="en-US" sz="2800" dirty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한 분야</a:t>
            </a:r>
          </a:p>
        </p:txBody>
      </p:sp>
    </p:spTree>
    <p:extLst>
      <p:ext uri="{BB962C8B-B14F-4D97-AF65-F5344CB8AC3E}">
        <p14:creationId xmlns:p14="http://schemas.microsoft.com/office/powerpoint/2010/main" val="22253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39"/>
          <p:cNvSpPr>
            <a:spLocks noChangeArrowheads="1"/>
          </p:cNvSpPr>
          <p:nvPr/>
        </p:nvSpPr>
        <p:spPr bwMode="auto">
          <a:xfrm>
            <a:off x="1860048" y="3669280"/>
            <a:ext cx="8569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lang="ko-KR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감사합니다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37948" y="2653275"/>
            <a:ext cx="661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Thank you for your attention</a:t>
            </a:r>
            <a:endParaRPr lang="ko-KR" altLang="en-US" sz="28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1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837948" y="2653275"/>
            <a:ext cx="6613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96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Q &amp;  A </a:t>
            </a:r>
            <a:endParaRPr lang="ko-KR" altLang="en-US" sz="96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9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 l="-60000" t="-30000" r="-5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39"/>
          <p:cNvSpPr>
            <a:spLocks noChangeArrowheads="1"/>
          </p:cNvSpPr>
          <p:nvPr/>
        </p:nvSpPr>
        <p:spPr bwMode="auto">
          <a:xfrm>
            <a:off x="1953565" y="2037908"/>
            <a:ext cx="8569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lang="en-US" altLang="ko-K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EAGLE EYE</a:t>
            </a:r>
            <a:endParaRPr lang="en-US" altLang="ko-K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" name="AutoShape 2" descr="EAGLE EYE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778240" y="4899259"/>
            <a:ext cx="2627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32121836  </a:t>
            </a:r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오동현</a:t>
            </a:r>
            <a:endParaRPr lang="en-US" altLang="ko-KR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32121824  </a:t>
            </a:r>
            <a:r>
              <a:rPr lang="ko-KR" altLang="en-US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박현묵</a:t>
            </a:r>
            <a:endParaRPr lang="en-US" altLang="ko-KR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32121851  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이예은</a:t>
            </a:r>
            <a:endParaRPr lang="en-US" altLang="ko-KR" dirty="0" smtClean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32142947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유지은</a:t>
            </a:r>
            <a:endParaRPr lang="en-US" altLang="ko-KR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86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121361" y="398631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목차</a:t>
            </a:r>
            <a:endParaRPr lang="ko-KR" altLang="en-US" sz="3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9044" y="983406"/>
            <a:ext cx="931627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설계 주제</a:t>
            </a:r>
            <a:endParaRPr lang="en-US" altLang="ko-KR" sz="26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시연 시나리오</a:t>
            </a:r>
            <a:endParaRPr lang="en-US" altLang="ko-KR" sz="26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Output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Design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Required items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Role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Schedule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Discussion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Survey </a:t>
            </a:r>
            <a:r>
              <a:rPr lang="ko-KR" altLang="en-US" sz="2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주제 </a:t>
            </a:r>
            <a:endParaRPr lang="en-US" altLang="ko-KR" sz="26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41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121361" y="398631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설계 주제</a:t>
            </a:r>
            <a:endParaRPr lang="ko-KR" altLang="en-US" sz="3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2933" y="1455422"/>
            <a:ext cx="984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CCTV </a:t>
            </a:r>
            <a:r>
              <a:rPr lang="ko-KR" altLang="en-US" sz="28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를 이용한 화재 감지 시스템 구축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덧셈 기호 5"/>
          <p:cNvSpPr/>
          <p:nvPr/>
        </p:nvSpPr>
        <p:spPr>
          <a:xfrm>
            <a:off x="5398775" y="2822714"/>
            <a:ext cx="1861931" cy="1789044"/>
          </a:xfrm>
          <a:prstGeom prst="mathPlus">
            <a:avLst/>
          </a:prstGeom>
          <a:solidFill>
            <a:schemeClr val="accent6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>
              <a:solidFill>
                <a:schemeClr val="accent2"/>
              </a:solidFill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585" y="4681885"/>
            <a:ext cx="25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Koverwatch" panose="02020603020101020101" pitchFamily="18" charset="-127"/>
                <a:ea typeface="Koverwatch" panose="02020603020101020101" pitchFamily="18" charset="-127"/>
              </a:rPr>
              <a:t>영상 정보 처리</a:t>
            </a:r>
            <a:endParaRPr lang="ko-KR" altLang="en-US" sz="4000" dirty="0"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5918" y="4642128"/>
            <a:ext cx="262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latin typeface="Koverwatch" panose="02020603020101020101" pitchFamily="18" charset="-127"/>
                <a:ea typeface="Koverwatch" panose="02020603020101020101" pitchFamily="18" charset="-127"/>
              </a:rPr>
              <a:t>Deep Learning</a:t>
            </a:r>
            <a:endParaRPr lang="ko-KR" altLang="en-US" sz="4000" dirty="0"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02" y="2959895"/>
            <a:ext cx="2552700" cy="151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13" y="2897567"/>
            <a:ext cx="3198540" cy="16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Ji_eun\Documents\카카오톡 받은 파일\image\고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679" y="5490349"/>
            <a:ext cx="838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_eun\Documents\카카오톡 받은 파일\image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18" y="4024618"/>
            <a:ext cx="13906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i_eun\Documents\카카오톡 받은 파일\image\Eagleey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02" y="2279571"/>
            <a:ext cx="22955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i_eun\Documents\카카오톡 받은 파일\image\화재발생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37" y="5244187"/>
            <a:ext cx="21240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21361" y="398631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설계 주제</a:t>
            </a:r>
            <a:endParaRPr lang="ko-KR" altLang="en-US" sz="3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2933" y="1249696"/>
            <a:ext cx="984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CCTV </a:t>
            </a:r>
            <a:r>
              <a:rPr lang="ko-KR" altLang="en-US" sz="2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를 이용한 화재 감지 시스템 구축</a:t>
            </a:r>
            <a:endParaRPr lang="ko-KR" altLang="en-US" sz="2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43" name="그림 42" descr="File:Cctv.sv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39" y="4109417"/>
            <a:ext cx="937537" cy="73146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cxnSp>
        <p:nvCxnSpPr>
          <p:cNvPr id="67" name="직선 화살표 연결선 66"/>
          <p:cNvCxnSpPr/>
          <p:nvPr/>
        </p:nvCxnSpPr>
        <p:spPr>
          <a:xfrm>
            <a:off x="8066065" y="3617644"/>
            <a:ext cx="734360" cy="56430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2245570" y="6045411"/>
            <a:ext cx="1463325" cy="24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화재 발생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69277" y="4997905"/>
            <a:ext cx="1463325" cy="24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CCTV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7721868" y="5050330"/>
            <a:ext cx="3463001" cy="1251910"/>
            <a:chOff x="5631524" y="4734079"/>
            <a:chExt cx="3463001" cy="1251910"/>
          </a:xfrm>
        </p:grpSpPr>
        <p:pic>
          <p:nvPicPr>
            <p:cNvPr id="64" name="Picture 2" descr="Firetruck clip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4" y="5154358"/>
              <a:ext cx="1280557" cy="509763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직선 화살표 연결선 67"/>
            <p:cNvCxnSpPr/>
            <p:nvPr/>
          </p:nvCxnSpPr>
          <p:spPr>
            <a:xfrm>
              <a:off x="7770476" y="4734079"/>
              <a:ext cx="485009" cy="44001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직선 화살표 연결선 68"/>
            <p:cNvCxnSpPr/>
            <p:nvPr/>
          </p:nvCxnSpPr>
          <p:spPr>
            <a:xfrm flipH="1">
              <a:off x="6833353" y="4744626"/>
              <a:ext cx="500689" cy="4663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8285598" y="5739707"/>
              <a:ext cx="735850" cy="24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고객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10850" y="5729160"/>
              <a:ext cx="1022503" cy="24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구조대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622512" y="4995491"/>
              <a:ext cx="472013" cy="4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!</a:t>
              </a:r>
              <a:endParaRPr kumimoji="0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077795" y="4587126"/>
            <a:ext cx="11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SERVER</a:t>
            </a:r>
            <a:endParaRPr lang="ko-KR" altLang="en-US" sz="1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7924314" y="2111900"/>
            <a:ext cx="3024549" cy="907763"/>
            <a:chOff x="6244936" y="1850788"/>
            <a:chExt cx="3024549" cy="907763"/>
          </a:xfrm>
        </p:grpSpPr>
        <p:pic>
          <p:nvPicPr>
            <p:cNvPr id="73" name="Picture 10" descr="딥러닝에 대한 이미지 검색결과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067" y="1850788"/>
              <a:ext cx="1111531" cy="539427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6940876" y="2461221"/>
              <a:ext cx="2328609" cy="29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Deep Learning</a:t>
              </a: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cxnSp>
          <p:nvCxnSpPr>
            <p:cNvPr id="94" name="직선 화살표 연결선 93"/>
            <p:cNvCxnSpPr/>
            <p:nvPr/>
          </p:nvCxnSpPr>
          <p:spPr>
            <a:xfrm flipH="1">
              <a:off x="6244936" y="2251436"/>
              <a:ext cx="695940" cy="27755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95" name="직선 화살표 연결선 94"/>
          <p:cNvCxnSpPr/>
          <p:nvPr/>
        </p:nvCxnSpPr>
        <p:spPr>
          <a:xfrm flipV="1">
            <a:off x="4559006" y="3468429"/>
            <a:ext cx="643735" cy="51467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직선 화살표 연결선 65"/>
          <p:cNvCxnSpPr/>
          <p:nvPr/>
        </p:nvCxnSpPr>
        <p:spPr>
          <a:xfrm flipV="1">
            <a:off x="3236480" y="4860613"/>
            <a:ext cx="411993" cy="42759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직선 화살표 연결선 102"/>
          <p:cNvCxnSpPr/>
          <p:nvPr/>
        </p:nvCxnSpPr>
        <p:spPr>
          <a:xfrm>
            <a:off x="4800939" y="2349744"/>
            <a:ext cx="558564" cy="21249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29" name="Picture 5" descr="opencv에 대한 이미지 검색결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73" y="1875433"/>
            <a:ext cx="950996" cy="117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2602" y="4641259"/>
            <a:ext cx="240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EAGLE EYE</a:t>
            </a:r>
            <a:endParaRPr lang="ko-KR" altLang="en-US" sz="28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5532601" y="2262449"/>
            <a:ext cx="2292737" cy="22235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8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723673" y="436418"/>
            <a:ext cx="35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시연 시나리오 </a:t>
            </a:r>
            <a:r>
              <a:rPr lang="en-US" altLang="ko-KR" sz="1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(use</a:t>
            </a:r>
            <a:r>
              <a:rPr lang="ko-KR" altLang="en-US" sz="1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case)</a:t>
            </a:r>
            <a:endParaRPr lang="ko-KR" altLang="en-US" sz="1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430191" y="2204232"/>
            <a:ext cx="7933076" cy="811307"/>
            <a:chOff x="2478202" y="1486854"/>
            <a:chExt cx="7933076" cy="811307"/>
          </a:xfrm>
        </p:grpSpPr>
        <p:sp>
          <p:nvSpPr>
            <p:cNvPr id="2" name="갈매기형 수장 1"/>
            <p:cNvSpPr/>
            <p:nvPr/>
          </p:nvSpPr>
          <p:spPr>
            <a:xfrm>
              <a:off x="2478202" y="1486854"/>
              <a:ext cx="2672142" cy="811307"/>
            </a:xfrm>
            <a:prstGeom prst="chevron">
              <a:avLst/>
            </a:prstGeom>
            <a:solidFill>
              <a:srgbClr val="EFB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2151" y="1661674"/>
              <a:ext cx="1544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화재 발생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1" name="갈매기형 수장 30"/>
            <p:cNvSpPr/>
            <p:nvPr/>
          </p:nvSpPr>
          <p:spPr>
            <a:xfrm>
              <a:off x="5108669" y="1486854"/>
              <a:ext cx="2672142" cy="811307"/>
            </a:xfrm>
            <a:prstGeom prst="chevron">
              <a:avLst/>
            </a:prstGeom>
            <a:solidFill>
              <a:srgbClr val="A48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5382" y="1664444"/>
              <a:ext cx="1778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Eagle EYE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7739136" y="1486854"/>
              <a:ext cx="2672142" cy="811307"/>
            </a:xfrm>
            <a:prstGeom prst="chevron">
              <a:avLst/>
            </a:prstGeom>
            <a:solidFill>
              <a:srgbClr val="523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46198" y="1661673"/>
              <a:ext cx="1787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알림 서비스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19475" y="2605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8000" y="3922494"/>
            <a:ext cx="136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화재 감지</a:t>
            </a:r>
            <a:endParaRPr lang="ko-KR" altLang="en-US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050" name="Picture 2" descr="C:\Users\Ji_eun\Documents\카카오톡 받은 파일\image\화재발생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24" y="4451379"/>
            <a:ext cx="21240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i_eun\Documents\카카오톡 받은 파일\image\웹캠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61" y="3355756"/>
            <a:ext cx="19526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[mix]tvcas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9212" y="1576536"/>
            <a:ext cx="7501835" cy="42066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81" y="1077458"/>
            <a:ext cx="6939721" cy="52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Ji_eun\Documents\카카오톡 받은 파일\image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06" y="3576678"/>
            <a:ext cx="1110594" cy="6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i_eun\Documents\카카오톡 받은 파일\image\웹캠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6" y="3525748"/>
            <a:ext cx="19526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723673" y="436418"/>
            <a:ext cx="35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시연 시나리오 </a:t>
            </a:r>
            <a:r>
              <a:rPr lang="en-US" altLang="ko-KR" sz="1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(use</a:t>
            </a:r>
            <a:r>
              <a:rPr lang="ko-KR" altLang="en-US" sz="1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16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case)</a:t>
            </a:r>
            <a:endParaRPr lang="ko-KR" altLang="en-US" sz="16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430191" y="2204232"/>
            <a:ext cx="7933076" cy="811307"/>
            <a:chOff x="2478202" y="1486854"/>
            <a:chExt cx="7933076" cy="811307"/>
          </a:xfrm>
        </p:grpSpPr>
        <p:sp>
          <p:nvSpPr>
            <p:cNvPr id="2" name="갈매기형 수장 1"/>
            <p:cNvSpPr/>
            <p:nvPr/>
          </p:nvSpPr>
          <p:spPr>
            <a:xfrm>
              <a:off x="2478202" y="1486854"/>
              <a:ext cx="2672142" cy="811307"/>
            </a:xfrm>
            <a:prstGeom prst="chevron">
              <a:avLst/>
            </a:prstGeom>
            <a:solidFill>
              <a:srgbClr val="EFB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2151" y="1661674"/>
              <a:ext cx="1544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화재 발생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1" name="갈매기형 수장 30"/>
            <p:cNvSpPr/>
            <p:nvPr/>
          </p:nvSpPr>
          <p:spPr>
            <a:xfrm>
              <a:off x="5108669" y="1486854"/>
              <a:ext cx="2672142" cy="811307"/>
            </a:xfrm>
            <a:prstGeom prst="chevron">
              <a:avLst/>
            </a:prstGeom>
            <a:solidFill>
              <a:srgbClr val="A48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55382" y="1664444"/>
              <a:ext cx="1778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Eagle EYE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33" name="갈매기형 수장 32"/>
            <p:cNvSpPr/>
            <p:nvPr/>
          </p:nvSpPr>
          <p:spPr>
            <a:xfrm>
              <a:off x="7739136" y="1486854"/>
              <a:ext cx="2672142" cy="811307"/>
            </a:xfrm>
            <a:prstGeom prst="chevron">
              <a:avLst/>
            </a:prstGeom>
            <a:solidFill>
              <a:srgbClr val="523F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46198" y="1661673"/>
              <a:ext cx="1787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알림 서비스</a:t>
              </a:r>
              <a:endPara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849782" y="3721408"/>
            <a:ext cx="1078031" cy="1256617"/>
            <a:chOff x="5849782" y="3721408"/>
            <a:chExt cx="1078031" cy="1256617"/>
          </a:xfrm>
        </p:grpSpPr>
        <p:pic>
          <p:nvPicPr>
            <p:cNvPr id="3076" name="Picture 4" descr="C:\Users\Ji_eun\Documents\카카오톡 받은 파일\image\Eagleey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178" y="3721409"/>
              <a:ext cx="900802" cy="93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그룹 24"/>
            <p:cNvGrpSpPr/>
            <p:nvPr/>
          </p:nvGrpSpPr>
          <p:grpSpPr>
            <a:xfrm>
              <a:off x="5849782" y="3721408"/>
              <a:ext cx="1078031" cy="1256617"/>
              <a:chOff x="5532599" y="2262449"/>
              <a:chExt cx="2448159" cy="3051449"/>
            </a:xfrm>
          </p:grpSpPr>
          <p:sp>
            <p:nvSpPr>
              <p:cNvPr id="30" name="타원 29"/>
              <p:cNvSpPr/>
              <p:nvPr/>
            </p:nvSpPr>
            <p:spPr>
              <a:xfrm>
                <a:off x="5656130" y="2262449"/>
                <a:ext cx="2045680" cy="222354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32599" y="4641260"/>
                <a:ext cx="2448159" cy="672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FF0000"/>
                    </a:solidFill>
                    <a:latin typeface="배달의민족 도현" panose="020B0600000101010101" pitchFamily="50" charset="-127"/>
                    <a:ea typeface="배달의민족 도현" panose="020B0600000101010101" pitchFamily="50" charset="-127"/>
                  </a:rPr>
                  <a:t>EAGLE EYE</a:t>
                </a:r>
              </a:p>
            </p:txBody>
          </p:sp>
        </p:grpSp>
      </p:grpSp>
      <p:cxnSp>
        <p:nvCxnSpPr>
          <p:cNvPr id="38" name="직선 화살표 연결선 37"/>
          <p:cNvCxnSpPr>
            <a:stCxn id="45" idx="3"/>
          </p:cNvCxnSpPr>
          <p:nvPr/>
        </p:nvCxnSpPr>
        <p:spPr>
          <a:xfrm>
            <a:off x="8776359" y="4143852"/>
            <a:ext cx="787864" cy="686082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" name="그룹 3"/>
          <p:cNvGrpSpPr/>
          <p:nvPr/>
        </p:nvGrpSpPr>
        <p:grpSpPr>
          <a:xfrm>
            <a:off x="9568189" y="4386313"/>
            <a:ext cx="962207" cy="1006780"/>
            <a:chOff x="9568189" y="4386313"/>
            <a:chExt cx="962207" cy="1006780"/>
          </a:xfrm>
        </p:grpSpPr>
        <p:pic>
          <p:nvPicPr>
            <p:cNvPr id="3078" name="Picture 6" descr="C:\Users\Ji_eun\Documents\카카오톡 받은 파일\image\고객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8189" y="4577587"/>
              <a:ext cx="8382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9721469" y="5146811"/>
              <a:ext cx="735850" cy="24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고객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058383" y="4386313"/>
              <a:ext cx="472013" cy="4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!</a:t>
              </a:r>
              <a:endParaRPr kumimoji="0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847129" y="4005352"/>
            <a:ext cx="92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SERVER</a:t>
            </a:r>
            <a:endParaRPr lang="ko-KR" altLang="en-US" sz="1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7196" y="4047759"/>
            <a:ext cx="118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문자 알림</a:t>
            </a:r>
            <a:endParaRPr lang="ko-KR" altLang="en-US" sz="16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319" y="3353432"/>
            <a:ext cx="10858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748000" y="3922494"/>
            <a:ext cx="136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화재 감지</a:t>
            </a:r>
            <a:endParaRPr lang="ko-KR" altLang="en-US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3075" name="Picture 3" descr="C:\Users\Ji_eun\Documents\카카오톡 받은 파일\image\화재발생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6" y="4568903"/>
            <a:ext cx="21240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59569" y="398631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Output</a:t>
            </a:r>
            <a:endParaRPr lang="en-US" altLang="ko-KR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050" name="Picture 2" descr="소프트웨어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72" y="2222780"/>
            <a:ext cx="7513306" cy="36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569" y="1390222"/>
            <a:ext cx="45677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무형의 소프트웨어</a:t>
            </a:r>
            <a:endParaRPr lang="en-US" altLang="ko-KR" sz="3200" dirty="0" smtClean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/>
            <a:endParaRPr lang="en-US" altLang="ko-KR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lvl="1"/>
            <a:endParaRPr lang="ko-KR" altLang="en-US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2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i_eun\Documents\카카오톡 받은 파일\image\고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66" y="5342841"/>
            <a:ext cx="687827" cy="4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i_eun\Documents\카카오톡 받은 파일\image\Eagleey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22" y="2528995"/>
            <a:ext cx="2661048" cy="26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859569" y="398630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Design</a:t>
            </a:r>
            <a:endParaRPr lang="en-US" altLang="ko-KR" sz="3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5643200" y="4224348"/>
            <a:ext cx="1091299" cy="45719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9" name="그룹 18"/>
          <p:cNvGrpSpPr/>
          <p:nvPr/>
        </p:nvGrpSpPr>
        <p:grpSpPr>
          <a:xfrm>
            <a:off x="6690276" y="5034154"/>
            <a:ext cx="3010845" cy="960917"/>
            <a:chOff x="5631524" y="4734079"/>
            <a:chExt cx="3463001" cy="1251910"/>
          </a:xfrm>
        </p:grpSpPr>
        <p:pic>
          <p:nvPicPr>
            <p:cNvPr id="20" name="Picture 2" descr="Firetruck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4" y="5154358"/>
              <a:ext cx="1280557" cy="509763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직선 화살표 연결선 21"/>
            <p:cNvCxnSpPr/>
            <p:nvPr/>
          </p:nvCxnSpPr>
          <p:spPr>
            <a:xfrm>
              <a:off x="7770476" y="4734079"/>
              <a:ext cx="485009" cy="44001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6833353" y="4744626"/>
              <a:ext cx="500689" cy="466362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8285598" y="5739707"/>
              <a:ext cx="735850" cy="24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고객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10850" y="5729160"/>
              <a:ext cx="1022503" cy="24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구조대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22512" y="4995491"/>
              <a:ext cx="472013" cy="4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</a:rPr>
                <a:t>!</a:t>
              </a:r>
              <a:endParaRPr kumimoji="0" lang="ko-KR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2656422" y="2528995"/>
            <a:ext cx="2640162" cy="3260978"/>
            <a:chOff x="5532601" y="2262449"/>
            <a:chExt cx="2292737" cy="2833429"/>
          </a:xfrm>
        </p:grpSpPr>
        <p:sp>
          <p:nvSpPr>
            <p:cNvPr id="42" name="TextBox 41"/>
            <p:cNvSpPr txBox="1"/>
            <p:nvPr/>
          </p:nvSpPr>
          <p:spPr>
            <a:xfrm>
              <a:off x="5532603" y="4641258"/>
              <a:ext cx="2158358" cy="45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F0000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EAGLE EYE</a:t>
              </a:r>
              <a:endParaRPr lang="ko-KR" altLang="en-US" sz="2800" dirty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5532601" y="2262449"/>
              <a:ext cx="2292737" cy="22235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59569" y="1222951"/>
            <a:ext cx="353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32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SW Design</a:t>
            </a:r>
            <a:endParaRPr lang="ko-KR" altLang="en-US" sz="32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flipH="1">
            <a:off x="5445886" y="1610592"/>
            <a:ext cx="1033670" cy="722033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9" name="Picture 5" descr="opencv에 대한 이미지 검색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52" y="673755"/>
            <a:ext cx="881090" cy="10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852120" y="576207"/>
            <a:ext cx="1281878" cy="129348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34035" y="756347"/>
            <a:ext cx="159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차 감지 </a:t>
            </a:r>
            <a:endParaRPr lang="en-US" altLang="ko-KR" sz="20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C++</a:t>
            </a:r>
            <a:endParaRPr lang="ko-KR" altLang="en-US" sz="20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662512" y="2356448"/>
            <a:ext cx="3644345" cy="1237469"/>
            <a:chOff x="5335995" y="1539644"/>
            <a:chExt cx="3933490" cy="1361929"/>
          </a:xfrm>
        </p:grpSpPr>
        <p:pic>
          <p:nvPicPr>
            <p:cNvPr id="33" name="Picture 10" descr="딥러닝에 대한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067" y="1539644"/>
              <a:ext cx="1752668" cy="850570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940877" y="2461221"/>
              <a:ext cx="2328608" cy="44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Deep Learning</a:t>
              </a:r>
              <a:endPara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 flipH="1">
              <a:off x="5335995" y="2168574"/>
              <a:ext cx="1283053" cy="58099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8" name="직사각형 47"/>
          <p:cNvSpPr/>
          <p:nvPr/>
        </p:nvSpPr>
        <p:spPr>
          <a:xfrm>
            <a:off x="7021560" y="2205870"/>
            <a:ext cx="2285298" cy="144406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410622" y="2470914"/>
            <a:ext cx="23793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Tensorflow</a:t>
            </a:r>
            <a:endParaRPr lang="en-US" altLang="ko-KR" sz="20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최종 판단</a:t>
            </a:r>
            <a:endParaRPr lang="en-US" altLang="ko-KR" sz="20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python</a:t>
            </a:r>
            <a:endParaRPr lang="ko-KR" altLang="en-US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308526" y="4049336"/>
            <a:ext cx="3711365" cy="210709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0137913" y="4476320"/>
            <a:ext cx="1789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AWS 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서버</a:t>
            </a:r>
            <a:endParaRPr lang="en-US" altLang="ko-KR" sz="20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신고 및 </a:t>
            </a:r>
            <a:endParaRPr lang="en-US" altLang="ko-KR" sz="20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 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알림 서비스</a:t>
            </a:r>
            <a:endParaRPr lang="ko-KR" altLang="en-US" sz="20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647308" y="4143021"/>
            <a:ext cx="1381857" cy="834434"/>
            <a:chOff x="7602906" y="3576678"/>
            <a:chExt cx="1173453" cy="705673"/>
          </a:xfrm>
        </p:grpSpPr>
        <p:pic>
          <p:nvPicPr>
            <p:cNvPr id="36" name="Picture 5" descr="C:\Users\Ji_eun\Documents\카카오톡 받은 파일\image\server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906" y="3576678"/>
              <a:ext cx="1110594" cy="6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847129" y="4005352"/>
              <a:ext cx="929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SERVER</a:t>
              </a:r>
              <a:endParaRPr lang="ko-KR" altLang="en-US" sz="1200" dirty="0">
                <a:latin typeface="배달의민족 도현" panose="020B0600000101010101" pitchFamily="50" charset="-127"/>
                <a:ea typeface="배달의민족 도현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uiExpand="1"/>
      <p:bldP spid="6" grpId="1" uiExpand="1"/>
      <p:bldP spid="48" grpId="0" animBg="1"/>
      <p:bldP spid="48" grpId="1" animBg="1"/>
      <p:bldP spid="8" grpId="0"/>
      <p:bldP spid="8" grpId="1"/>
      <p:bldP spid="50" grpId="0" animBg="1"/>
      <p:bldP spid="50" grpId="1" animBg="1"/>
      <p:bldP spid="52" grpId="0"/>
      <p:bldP spid="52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354</Words>
  <Application>Microsoft Office PowerPoint</Application>
  <PresentationFormat>사용자 지정</PresentationFormat>
  <Paragraphs>155</Paragraphs>
  <Slides>18</Slides>
  <Notes>9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굴림</vt:lpstr>
      <vt:lpstr>Arial</vt:lpstr>
      <vt:lpstr>휴먼모음T</vt:lpstr>
      <vt:lpstr>Koverwatch</vt:lpstr>
      <vt:lpstr>맑은 고딕</vt:lpstr>
      <vt:lpstr>배달의민족 도현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이혜강</dc:creator>
  <cp:lastModifiedBy>Ji_eun</cp:lastModifiedBy>
  <cp:revision>104</cp:revision>
  <dcterms:created xsi:type="dcterms:W3CDTF">2014-11-01T08:10:02Z</dcterms:created>
  <dcterms:modified xsi:type="dcterms:W3CDTF">2016-10-04T04:26:56Z</dcterms:modified>
</cp:coreProperties>
</file>