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2" r:id="rId2"/>
    <p:sldId id="281" r:id="rId3"/>
    <p:sldId id="257" r:id="rId4"/>
    <p:sldId id="274" r:id="rId5"/>
    <p:sldId id="275" r:id="rId6"/>
    <p:sldId id="276" r:id="rId7"/>
    <p:sldId id="277" r:id="rId8"/>
    <p:sldId id="270" r:id="rId9"/>
    <p:sldId id="271" r:id="rId10"/>
    <p:sldId id="269" r:id="rId11"/>
    <p:sldId id="272" r:id="rId12"/>
    <p:sldId id="273" r:id="rId13"/>
  </p:sldIdLst>
  <p:sldSz cx="9906000" cy="6858000" type="A4"/>
  <p:notesSz cx="6858000" cy="9144000"/>
  <p:embeddedFontLst>
    <p:embeddedFont>
      <p:font typeface="맑은 고딕" pitchFamily="50" charset="-127"/>
      <p:regular r:id="rId15"/>
      <p:bold r:id="rId16"/>
    </p:embeddedFont>
    <p:embeddedFont>
      <p:font typeface="한컴 윤체 L" pitchFamily="18" charset="-127"/>
      <p:regular r:id="rId17"/>
    </p:embeddedFont>
  </p:embeddedFontLst>
  <p:defaultTextStyle>
    <a:defPPr>
      <a:defRPr lang="ko-KR"/>
    </a:defPPr>
    <a:lvl1pPr marL="0" algn="l" defTabSz="91426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2" algn="l" defTabSz="91426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3" algn="l" defTabSz="91426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4" algn="l" defTabSz="91426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5" algn="l" defTabSz="91426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15" algn="l" defTabSz="91426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47" algn="l" defTabSz="91426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3518" autoAdjust="0"/>
  </p:normalViewPr>
  <p:slideViewPr>
    <p:cSldViewPr snapToGrid="0">
      <p:cViewPr>
        <p:scale>
          <a:sx n="75" d="100"/>
          <a:sy n="75" d="100"/>
        </p:scale>
        <p:origin x="-2424" y="-5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B531F-6CE1-40F6-B45F-BB1B9144CC83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4B25B-BCFC-4614-A31F-2FD6276D44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49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B25B-BCFC-4614-A31F-2FD6276D44B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176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B25B-BCFC-4614-A31F-2FD6276D44B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268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B25B-BCFC-4614-A31F-2FD6276D44B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76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B25B-BCFC-4614-A31F-2FD6276D44B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44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B25B-BCFC-4614-A31F-2FD6276D44B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62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B25B-BCFC-4614-A31F-2FD6276D44B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5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B25B-BCFC-4614-A31F-2FD6276D44B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6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B25B-BCFC-4614-A31F-2FD6276D44B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311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B25B-BCFC-4614-A31F-2FD6276D44B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4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B25B-BCFC-4614-A31F-2FD6276D44B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86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B25B-BCFC-4614-A31F-2FD6276D44B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2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2" indent="0" algn="ctr">
              <a:buNone/>
              <a:defRPr sz="1800"/>
            </a:lvl3pPr>
            <a:lvl4pPr marL="1371392" indent="0" algn="ctr">
              <a:buNone/>
              <a:defRPr sz="1600"/>
            </a:lvl4pPr>
            <a:lvl5pPr marL="1828523" indent="0" algn="ctr">
              <a:buNone/>
              <a:defRPr sz="1600"/>
            </a:lvl5pPr>
            <a:lvl6pPr marL="2285654" indent="0" algn="ctr">
              <a:buNone/>
              <a:defRPr sz="1600"/>
            </a:lvl6pPr>
            <a:lvl7pPr marL="2742785" indent="0" algn="ctr">
              <a:buNone/>
              <a:defRPr sz="1600"/>
            </a:lvl7pPr>
            <a:lvl8pPr marL="3199915" indent="0" algn="ctr">
              <a:buNone/>
              <a:defRPr sz="1600"/>
            </a:lvl8pPr>
            <a:lvl9pPr marL="3657047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9EF-9637-4D12-88F3-290927945BB4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E8-EFC2-4094-B74A-871DE839A6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9EF-9637-4D12-88F3-290927945BB4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E8-EFC2-4094-B74A-871DE839A6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41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9EF-9637-4D12-88F3-290927945BB4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E8-EFC2-4094-B74A-871DE839A6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83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9EF-9637-4D12-88F3-290927945BB4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E8-EFC2-4094-B74A-871DE839A6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08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5879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9EF-9637-4D12-88F3-290927945BB4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E8-EFC2-4094-B74A-871DE839A6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9EF-9637-4D12-88F3-290927945BB4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E8-EFC2-4094-B74A-871DE839A6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8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9EF-9637-4D12-88F3-290927945BB4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E8-EFC2-4094-B74A-871DE839A6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04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9EF-9637-4D12-88F3-290927945BB4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E8-EFC2-4094-B74A-871DE839A6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94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9EF-9637-4D12-88F3-290927945BB4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E8-EFC2-4094-B74A-871DE839A6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36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9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342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9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00"/>
            </a:lvl2pPr>
            <a:lvl3pPr marL="914262" indent="0">
              <a:buNone/>
              <a:defRPr sz="1200"/>
            </a:lvl3pPr>
            <a:lvl4pPr marL="1371392" indent="0">
              <a:buNone/>
              <a:defRPr sz="1000"/>
            </a:lvl4pPr>
            <a:lvl5pPr marL="1828523" indent="0">
              <a:buNone/>
              <a:defRPr sz="1000"/>
            </a:lvl5pPr>
            <a:lvl6pPr marL="2285654" indent="0">
              <a:buNone/>
              <a:defRPr sz="1000"/>
            </a:lvl6pPr>
            <a:lvl7pPr marL="2742785" indent="0">
              <a:buNone/>
              <a:defRPr sz="1000"/>
            </a:lvl7pPr>
            <a:lvl8pPr marL="3199915" indent="0">
              <a:buNone/>
              <a:defRPr sz="1000"/>
            </a:lvl8pPr>
            <a:lvl9pPr marL="3657047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9EF-9637-4D12-88F3-290927945BB4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E8-EFC2-4094-B74A-871DE839A6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97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9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342" y="987429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3" indent="0">
              <a:buNone/>
              <a:defRPr sz="2000"/>
            </a:lvl5pPr>
            <a:lvl6pPr marL="2285654" indent="0">
              <a:buNone/>
              <a:defRPr sz="2000"/>
            </a:lvl6pPr>
            <a:lvl7pPr marL="2742785" indent="0">
              <a:buNone/>
              <a:defRPr sz="2000"/>
            </a:lvl7pPr>
            <a:lvl8pPr marL="3199915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9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00"/>
            </a:lvl2pPr>
            <a:lvl3pPr marL="914262" indent="0">
              <a:buNone/>
              <a:defRPr sz="1200"/>
            </a:lvl3pPr>
            <a:lvl4pPr marL="1371392" indent="0">
              <a:buNone/>
              <a:defRPr sz="1000"/>
            </a:lvl4pPr>
            <a:lvl5pPr marL="1828523" indent="0">
              <a:buNone/>
              <a:defRPr sz="1000"/>
            </a:lvl5pPr>
            <a:lvl6pPr marL="2285654" indent="0">
              <a:buNone/>
              <a:defRPr sz="1000"/>
            </a:lvl6pPr>
            <a:lvl7pPr marL="2742785" indent="0">
              <a:buNone/>
              <a:defRPr sz="1000"/>
            </a:lvl7pPr>
            <a:lvl8pPr marL="3199915" indent="0">
              <a:buNone/>
              <a:defRPr sz="1000"/>
            </a:lvl8pPr>
            <a:lvl9pPr marL="3657047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9EF-9637-4D12-88F3-290927945BB4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E8-EFC2-4094-B74A-871DE839A6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23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8" y="1825626"/>
            <a:ext cx="8543925" cy="4351338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9" y="6356353"/>
            <a:ext cx="222885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09EF-9637-4D12-88F3-290927945BB4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6CE8-EFC2-4094-B74A-871DE839A6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53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2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5" indent="-228565" algn="l" defTabSz="914262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6" indent="-228565" algn="l" defTabSz="9142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8" indent="-228565" algn="l" defTabSz="9142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8" indent="-228565" algn="l" defTabSz="9142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0" indent="-228565" algn="l" defTabSz="9142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1" indent="-228565" algn="l" defTabSz="9142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3" algn="l" defTabSz="9142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4" algn="l" defTabSz="9142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5" algn="l" defTabSz="9142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8725" y="2507248"/>
            <a:ext cx="257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atin typeface="한컴 윤체 L" pitchFamily="18" charset="-127"/>
                <a:ea typeface="한컴 윤체 L" pitchFamily="18" charset="-127"/>
              </a:rPr>
              <a:t>이러다 클라</a:t>
            </a:r>
            <a:endParaRPr lang="ko-KR" altLang="en-US" sz="4000" b="1" dirty="0"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30" y="3148458"/>
            <a:ext cx="4776145" cy="2890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550185" y="2507248"/>
            <a:ext cx="159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우드</a:t>
            </a:r>
            <a:endParaRPr lang="ko-KR" altLang="en-US" sz="4000" b="1" dirty="0"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84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1012825"/>
            <a:ext cx="603250" cy="60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1052840"/>
            <a:ext cx="2347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+mn-ea"/>
              </a:rPr>
              <a:t>Key Partners</a:t>
            </a:r>
            <a:endParaRPr lang="ko-KR" altLang="en-US" sz="2800" b="1" dirty="0">
              <a:latin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004382" y="4000707"/>
            <a:ext cx="2346605" cy="1260000"/>
            <a:chOff x="6046423" y="2678528"/>
            <a:chExt cx="2346605" cy="126000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423" y="2678528"/>
              <a:ext cx="2346605" cy="126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117606" y="2862252"/>
              <a:ext cx="220423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한컴 윤체 L" pitchFamily="18" charset="-127"/>
                  <a:ea typeface="한컴 윤체 L" pitchFamily="18" charset="-127"/>
                </a:rPr>
                <a:t>프로젝트</a:t>
              </a:r>
              <a:endParaRPr lang="en-US" altLang="ko-KR" sz="3200" dirty="0" smtClean="0">
                <a:latin typeface="한컴 윤체 L" pitchFamily="18" charset="-127"/>
                <a:ea typeface="한컴 윤체 L" pitchFamily="18" charset="-127"/>
              </a:endParaRPr>
            </a:p>
            <a:p>
              <a:pPr algn="ctr"/>
              <a:r>
                <a:rPr lang="en-US" altLang="ko-KR" sz="2000" dirty="0" smtClean="0">
                  <a:latin typeface="한컴 윤체 L" pitchFamily="18" charset="-127"/>
                  <a:ea typeface="한컴 윤체 L" pitchFamily="18" charset="-127"/>
                </a:rPr>
                <a:t>(</a:t>
              </a:r>
              <a:r>
                <a:rPr lang="ko-KR" altLang="en-US" sz="2000" dirty="0" err="1" smtClean="0">
                  <a:latin typeface="한컴 윤체 L" pitchFamily="18" charset="-127"/>
                  <a:ea typeface="한컴 윤체 L" pitchFamily="18" charset="-127"/>
                </a:rPr>
                <a:t>파트너쉽</a:t>
              </a:r>
              <a:r>
                <a:rPr lang="en-US" altLang="ko-KR" sz="2000" dirty="0" smtClean="0">
                  <a:latin typeface="한컴 윤체 L" pitchFamily="18" charset="-127"/>
                  <a:ea typeface="한컴 윤체 L" pitchFamily="18" charset="-127"/>
                </a:rPr>
                <a:t>)</a:t>
              </a:r>
              <a:endParaRPr lang="ko-KR" altLang="en-US" sz="20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834429" y="4000707"/>
            <a:ext cx="2346605" cy="1260000"/>
            <a:chOff x="628651" y="2628900"/>
            <a:chExt cx="2346605" cy="1260000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1" y="2628900"/>
              <a:ext cx="2346605" cy="1260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18230" y="2812624"/>
              <a:ext cx="196744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한컴 윤체 L" pitchFamily="18" charset="-127"/>
                  <a:ea typeface="한컴 윤체 L" pitchFamily="18" charset="-127"/>
                </a:rPr>
                <a:t>대학연구실</a:t>
              </a:r>
              <a:endParaRPr lang="en-US" altLang="ko-KR" sz="3200" dirty="0" smtClean="0">
                <a:latin typeface="한컴 윤체 L" pitchFamily="18" charset="-127"/>
                <a:ea typeface="한컴 윤체 L" pitchFamily="18" charset="-127"/>
              </a:endParaRPr>
            </a:p>
            <a:p>
              <a:pPr algn="ctr"/>
              <a:r>
                <a:rPr lang="en-US" altLang="ko-KR" sz="2000" dirty="0" smtClean="0">
                  <a:latin typeface="한컴 윤체 L" pitchFamily="18" charset="-127"/>
                  <a:ea typeface="한컴 윤체 L" pitchFamily="18" charset="-127"/>
                </a:rPr>
                <a:t>(</a:t>
              </a:r>
              <a:r>
                <a:rPr lang="ko-KR" altLang="en-US" sz="2000" dirty="0" smtClean="0">
                  <a:latin typeface="한컴 윤체 L" pitchFamily="18" charset="-127"/>
                  <a:ea typeface="한컴 윤체 L" pitchFamily="18" charset="-127"/>
                </a:rPr>
                <a:t>공동연구</a:t>
              </a:r>
              <a:r>
                <a:rPr lang="en-US" altLang="ko-KR" sz="2000" dirty="0" smtClean="0">
                  <a:latin typeface="한컴 윤체 L" pitchFamily="18" charset="-127"/>
                  <a:ea typeface="한컴 윤체 L" pitchFamily="18" charset="-127"/>
                </a:rPr>
                <a:t>)</a:t>
              </a:r>
              <a:endParaRPr lang="ko-KR" altLang="en-US" sz="32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45" y="1954212"/>
            <a:ext cx="1821077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51" y="1947862"/>
            <a:ext cx="2456557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54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14" name="내용 개체 틀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6" y="2067466"/>
            <a:ext cx="3999021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97" y="1029927"/>
            <a:ext cx="473454" cy="568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1052840"/>
            <a:ext cx="2624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+mn-ea"/>
              </a:rPr>
              <a:t>Cost Structure</a:t>
            </a:r>
            <a:endParaRPr lang="ko-KR" altLang="en-US" sz="2800" b="1" dirty="0"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791195" y="4001295"/>
            <a:ext cx="2346605" cy="1260000"/>
            <a:chOff x="855774" y="2743532"/>
            <a:chExt cx="2346605" cy="126000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74" y="2743532"/>
              <a:ext cx="2346605" cy="126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08669" y="3081144"/>
              <a:ext cx="8647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latin typeface="한컴 윤체 L" pitchFamily="18" charset="-127"/>
                  <a:ea typeface="한컴 윤체 L" pitchFamily="18" charset="-127"/>
                </a:rPr>
                <a:t>IDC</a:t>
              </a:r>
              <a:endParaRPr lang="ko-KR" altLang="en-US" sz="32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818052" y="4001295"/>
            <a:ext cx="2346605" cy="1260000"/>
            <a:chOff x="5197942" y="2591372"/>
            <a:chExt cx="2346605" cy="126000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942" y="2591372"/>
              <a:ext cx="2346605" cy="1260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00180" y="2928984"/>
              <a:ext cx="154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latin typeface="한컴 윤체 L" pitchFamily="18" charset="-127"/>
                  <a:ea typeface="한컴 윤체 L" pitchFamily="18" charset="-127"/>
                </a:rPr>
                <a:t>Device</a:t>
              </a:r>
              <a:endParaRPr lang="ko-KR" altLang="en-US" sz="32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54" y="1841440"/>
            <a:ext cx="162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5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55" y="1012825"/>
            <a:ext cx="490140" cy="60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1052840"/>
            <a:ext cx="3112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+mn-ea"/>
              </a:rPr>
              <a:t>Revenue Streams</a:t>
            </a:r>
            <a:endParaRPr lang="ko-KR" altLang="en-US" sz="2800" b="1" dirty="0">
              <a:latin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920499" y="4084222"/>
            <a:ext cx="2346605" cy="1260000"/>
            <a:chOff x="1037631" y="2704883"/>
            <a:chExt cx="2346605" cy="1260000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631" y="2704883"/>
              <a:ext cx="2346605" cy="126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47951" y="3042495"/>
              <a:ext cx="1925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smtClean="0">
                  <a:latin typeface="한컴 윤체 L" pitchFamily="18" charset="-127"/>
                  <a:ea typeface="한컴 윤체 L" pitchFamily="18" charset="-127"/>
                </a:rPr>
                <a:t>서비스판매</a:t>
              </a:r>
              <a:endParaRPr lang="ko-KR" altLang="en-US" sz="32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01" y="1923665"/>
            <a:ext cx="216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그룹 11"/>
          <p:cNvGrpSpPr/>
          <p:nvPr/>
        </p:nvGrpSpPr>
        <p:grpSpPr>
          <a:xfrm>
            <a:off x="6004382" y="4000707"/>
            <a:ext cx="2346605" cy="1260000"/>
            <a:chOff x="6046423" y="2678528"/>
            <a:chExt cx="2346605" cy="126000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423" y="2678528"/>
              <a:ext cx="2346605" cy="1260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17605" y="3016140"/>
              <a:ext cx="2204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한컴 윤체 L" pitchFamily="18" charset="-127"/>
                  <a:ea typeface="한컴 윤체 L" pitchFamily="18" charset="-127"/>
                </a:rPr>
                <a:t>프로젝트</a:t>
              </a:r>
              <a:endParaRPr lang="en-US" altLang="ko-KR" sz="3200" dirty="0" smtClean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45" y="1954212"/>
            <a:ext cx="1821077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1052840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err="1" smtClean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ko-KR" sz="2800" b="1" dirty="0" err="1" smtClean="0">
                <a:latin typeface="+mn-ea"/>
              </a:rPr>
              <a:t>hy</a:t>
            </a:r>
            <a:r>
              <a:rPr lang="en-US" altLang="ko-KR" sz="2800" b="1" dirty="0" err="1" smtClean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ko-KR" sz="2800" b="1" dirty="0" err="1" smtClean="0">
                <a:latin typeface="+mn-ea"/>
              </a:rPr>
              <a:t>hat</a:t>
            </a:r>
            <a:endParaRPr lang="ko-KR" altLang="en-US" sz="2800" b="1" dirty="0">
              <a:latin typeface="+mn-ea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513706" y="1818165"/>
            <a:ext cx="4749252" cy="1080000"/>
            <a:chOff x="942380" y="1765412"/>
            <a:chExt cx="4372570" cy="931142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380" y="1765412"/>
              <a:ext cx="4372570" cy="93114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231571" y="2014529"/>
              <a:ext cx="3794188" cy="368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latin typeface="한컴 윤체 L" panose="02020603020101020101" pitchFamily="18" charset="-127"/>
                  <a:ea typeface="한컴 윤체 L" panose="02020603020101020101" pitchFamily="18" charset="-127"/>
                </a:rPr>
                <a:t>오픈스택기반</a:t>
              </a:r>
              <a:r>
                <a:rPr lang="ko-KR" altLang="en-US" sz="2400" b="1" dirty="0" smtClean="0">
                  <a:latin typeface="한컴 윤체 L" panose="02020603020101020101" pitchFamily="18" charset="-127"/>
                  <a:ea typeface="한컴 윤체 L" panose="02020603020101020101" pitchFamily="18" charset="-127"/>
                </a:rPr>
                <a:t> </a:t>
              </a:r>
              <a:r>
                <a:rPr lang="ko-KR" altLang="en-US" sz="2400" b="1" dirty="0" err="1" smtClean="0">
                  <a:latin typeface="한컴 윤체 L" panose="02020603020101020101" pitchFamily="18" charset="-127"/>
                  <a:ea typeface="한컴 윤체 L" panose="02020603020101020101" pitchFamily="18" charset="-127"/>
                </a:rPr>
                <a:t>클라우드</a:t>
              </a:r>
              <a:r>
                <a:rPr lang="ko-KR" altLang="en-US" sz="2400" b="1" dirty="0" smtClean="0">
                  <a:latin typeface="한컴 윤체 L" panose="02020603020101020101" pitchFamily="18" charset="-127"/>
                  <a:ea typeface="한컴 윤체 L" panose="02020603020101020101" pitchFamily="18" charset="-127"/>
                </a:rPr>
                <a:t> 구현 목표</a:t>
              </a:r>
              <a:endParaRPr lang="en-US" altLang="ko-KR" sz="2400" b="1" dirty="0" smtClean="0"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513705" y="3145223"/>
            <a:ext cx="4749253" cy="1080000"/>
            <a:chOff x="942380" y="2963429"/>
            <a:chExt cx="4372570" cy="931142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380" y="2963429"/>
              <a:ext cx="4372570" cy="9311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38002" y="3209521"/>
              <a:ext cx="2981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latin typeface="한컴 윤체 L" panose="02020603020101020101" pitchFamily="18" charset="-127"/>
                  <a:ea typeface="한컴 윤체 L" panose="02020603020101020101" pitchFamily="18" charset="-127"/>
                </a:rPr>
                <a:t>교육용 </a:t>
              </a:r>
              <a:r>
                <a:rPr lang="ko-KR" altLang="en-US" sz="2400" b="1" dirty="0" err="1" smtClean="0">
                  <a:latin typeface="한컴 윤체 L" panose="02020603020101020101" pitchFamily="18" charset="-127"/>
                  <a:ea typeface="한컴 윤체 L" panose="02020603020101020101" pitchFamily="18" charset="-127"/>
                </a:rPr>
                <a:t>클라우드</a:t>
              </a:r>
              <a:r>
                <a:rPr lang="ko-KR" altLang="en-US" sz="2400" b="1" dirty="0" smtClean="0">
                  <a:latin typeface="한컴 윤체 L" panose="02020603020101020101" pitchFamily="18" charset="-127"/>
                  <a:ea typeface="한컴 윤체 L" panose="02020603020101020101" pitchFamily="18" charset="-127"/>
                </a:rPr>
                <a:t> 서비스</a:t>
              </a:r>
              <a:endParaRPr lang="ko-KR" altLang="en-US" sz="2400" b="1" dirty="0"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513707" y="4472281"/>
            <a:ext cx="4821852" cy="1080000"/>
            <a:chOff x="942380" y="4214894"/>
            <a:chExt cx="4821852" cy="1026817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380" y="4214894"/>
              <a:ext cx="4821852" cy="10268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71710" y="4481231"/>
              <a:ext cx="4619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latin typeface="한컴 윤체 L" panose="02020603020101020101" pitchFamily="18" charset="-127"/>
                  <a:ea typeface="한컴 윤체 L" panose="02020603020101020101" pitchFamily="18" charset="-127"/>
                </a:rPr>
                <a:t>아키텍쳐</a:t>
              </a:r>
              <a:r>
                <a:rPr lang="ko-KR" altLang="en-US" sz="2400" b="1" dirty="0" smtClean="0">
                  <a:latin typeface="한컴 윤체 L" panose="02020603020101020101" pitchFamily="18" charset="-127"/>
                  <a:ea typeface="한컴 윤체 L" panose="02020603020101020101" pitchFamily="18" charset="-127"/>
                </a:rPr>
                <a:t> 설계를 통한 </a:t>
              </a:r>
              <a:r>
                <a:rPr lang="ko-KR" altLang="en-US" sz="2400" b="1" dirty="0" err="1" smtClean="0">
                  <a:latin typeface="한컴 윤체 L" panose="02020603020101020101" pitchFamily="18" charset="-127"/>
                  <a:ea typeface="한컴 윤체 L" panose="02020603020101020101" pitchFamily="18" charset="-127"/>
                </a:rPr>
                <a:t>클라우드</a:t>
              </a:r>
              <a:r>
                <a:rPr lang="ko-KR" altLang="en-US" sz="2400" b="1" dirty="0" smtClean="0">
                  <a:latin typeface="한컴 윤체 L" panose="02020603020101020101" pitchFamily="18" charset="-127"/>
                  <a:ea typeface="한컴 윤체 L" panose="02020603020101020101" pitchFamily="18" charset="-127"/>
                </a:rPr>
                <a:t> 구축</a:t>
              </a:r>
              <a:endParaRPr lang="ko-KR" altLang="en-US" sz="2400" b="1" dirty="0"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8643248" y="852785"/>
            <a:ext cx="50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1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61" y="-771525"/>
            <a:ext cx="10477338" cy="8467725"/>
          </a:xfrm>
        </p:spPr>
      </p:pic>
      <p:grpSp>
        <p:nvGrpSpPr>
          <p:cNvPr id="12" name="그룹 11"/>
          <p:cNvGrpSpPr/>
          <p:nvPr/>
        </p:nvGrpSpPr>
        <p:grpSpPr>
          <a:xfrm>
            <a:off x="323850" y="714375"/>
            <a:ext cx="1237488" cy="664464"/>
            <a:chOff x="286131" y="696468"/>
            <a:chExt cx="1237488" cy="66446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31" y="696468"/>
              <a:ext cx="1237488" cy="6644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09575" y="853588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latin typeface="한컴 윤체 L" pitchFamily="18" charset="-127"/>
                  <a:ea typeface="한컴 윤체 L" pitchFamily="18" charset="-127"/>
                </a:rPr>
                <a:t>대학연구실</a:t>
              </a:r>
              <a:endParaRPr lang="ko-KR" altLang="en-US" sz="14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3850" y="1675448"/>
            <a:ext cx="1237488" cy="664464"/>
            <a:chOff x="286131" y="1696593"/>
            <a:chExt cx="1237488" cy="66446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31" y="1696593"/>
              <a:ext cx="1237488" cy="6644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0525" y="1848277"/>
              <a:ext cx="1085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latin typeface="한컴 윤체 L" pitchFamily="18" charset="-127"/>
                  <a:ea typeface="한컴 윤체 L" pitchFamily="18" charset="-127"/>
                </a:rPr>
                <a:t>프로젝트 팀</a:t>
              </a:r>
              <a:endParaRPr lang="ko-KR" altLang="en-US" sz="14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52425" y="2677852"/>
            <a:ext cx="1237488" cy="664464"/>
            <a:chOff x="286131" y="2839593"/>
            <a:chExt cx="1237488" cy="66446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31" y="2839593"/>
              <a:ext cx="1237488" cy="66446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9024" y="3002548"/>
              <a:ext cx="641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한컴 윤체 L" pitchFamily="18" charset="-127"/>
                  <a:ea typeface="한컴 윤체 L" pitchFamily="18" charset="-127"/>
                </a:rPr>
                <a:t> IDC</a:t>
              </a:r>
              <a:endParaRPr lang="ko-KR" altLang="en-US" sz="16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352675" y="714375"/>
            <a:ext cx="1237488" cy="664464"/>
            <a:chOff x="286131" y="696468"/>
            <a:chExt cx="1237488" cy="664464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31" y="696468"/>
              <a:ext cx="1237488" cy="6644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6131" y="838200"/>
              <a:ext cx="1237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한컴 윤체 L" pitchFamily="18" charset="-127"/>
                  <a:ea typeface="한컴 윤체 L" pitchFamily="18" charset="-127"/>
                </a:rPr>
                <a:t>Cloud</a:t>
              </a:r>
              <a:endParaRPr lang="ko-KR" altLang="en-US" sz="16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352675" y="1613369"/>
            <a:ext cx="1237488" cy="664464"/>
            <a:chOff x="2162556" y="1319951"/>
            <a:chExt cx="1237488" cy="664464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56" y="1319951"/>
              <a:ext cx="1237488" cy="6644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162556" y="1467517"/>
              <a:ext cx="1237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latin typeface="한컴 윤체 L" pitchFamily="18" charset="-127"/>
                  <a:ea typeface="한컴 윤체 L" pitchFamily="18" charset="-127"/>
                </a:rPr>
                <a:t>맞춤형 서비스</a:t>
              </a:r>
              <a:endParaRPr lang="ko-KR" altLang="en-US" sz="14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352673" y="2952833"/>
            <a:ext cx="1095377" cy="571316"/>
            <a:chOff x="2010154" y="2564266"/>
            <a:chExt cx="1355346" cy="66446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156" y="2564266"/>
              <a:ext cx="1237488" cy="66446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010154" y="2723485"/>
              <a:ext cx="1355346" cy="304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err="1" smtClean="0">
                  <a:latin typeface="한컴 윤체 L" pitchFamily="18" charset="-127"/>
                  <a:ea typeface="한컴 윤체 L" pitchFamily="18" charset="-127"/>
                </a:rPr>
                <a:t>OpenStack</a:t>
              </a:r>
              <a:endParaRPr lang="ko-KR" altLang="en-US" sz="11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292949" y="708872"/>
            <a:ext cx="1237488" cy="664464"/>
            <a:chOff x="2150205" y="1152308"/>
            <a:chExt cx="1237488" cy="664464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05" y="1152308"/>
              <a:ext cx="1237488" cy="66446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150205" y="1299874"/>
              <a:ext cx="1237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latin typeface="한컴 윤체 L" pitchFamily="18" charset="-127"/>
                  <a:ea typeface="한컴 윤체 L" pitchFamily="18" charset="-127"/>
                </a:rPr>
                <a:t>교육형 </a:t>
              </a:r>
              <a:r>
                <a:rPr lang="ko-KR" altLang="en-US" sz="1400" dirty="0" err="1" smtClean="0">
                  <a:latin typeface="한컴 윤체 L" pitchFamily="18" charset="-127"/>
                  <a:ea typeface="한컴 윤체 L" pitchFamily="18" charset="-127"/>
                </a:rPr>
                <a:t>리눅스</a:t>
              </a:r>
              <a:endParaRPr lang="ko-KR" altLang="en-US" sz="14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4266819" y="1669961"/>
            <a:ext cx="1314450" cy="664464"/>
            <a:chOff x="2124075" y="1178137"/>
            <a:chExt cx="1314450" cy="664464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05" y="1178137"/>
              <a:ext cx="1237488" cy="66446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124075" y="1341342"/>
              <a:ext cx="1314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latin typeface="한컴 윤체 L" pitchFamily="18" charset="-127"/>
                  <a:ea typeface="한컴 윤체 L" pitchFamily="18" charset="-127"/>
                </a:rPr>
                <a:t>제한된 루트권한</a:t>
              </a:r>
              <a:endParaRPr lang="ko-KR" altLang="en-US" sz="14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4305300" y="2791193"/>
            <a:ext cx="1237488" cy="664464"/>
            <a:chOff x="2162556" y="1319951"/>
            <a:chExt cx="1237488" cy="664464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56" y="1319951"/>
              <a:ext cx="1237488" cy="66446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162556" y="1392888"/>
              <a:ext cx="1237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한컴 윤체 L" pitchFamily="18" charset="-127"/>
                  <a:ea typeface="한컴 윤체 L" pitchFamily="18" charset="-127"/>
                </a:rPr>
                <a:t>Object</a:t>
              </a:r>
            </a:p>
            <a:p>
              <a:r>
                <a:rPr lang="en-US" altLang="ko-KR" sz="1400" dirty="0" smtClean="0">
                  <a:latin typeface="한컴 윤체 L" pitchFamily="18" charset="-127"/>
                  <a:ea typeface="한컴 윤체 L" pitchFamily="18" charset="-127"/>
                </a:rPr>
                <a:t>     Storage</a:t>
              </a:r>
              <a:endParaRPr lang="ko-KR" altLang="en-US" sz="14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6257925" y="696683"/>
            <a:ext cx="1294638" cy="664464"/>
            <a:chOff x="2162556" y="1319951"/>
            <a:chExt cx="1294638" cy="66446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56" y="1319951"/>
              <a:ext cx="1237488" cy="66446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219706" y="1471723"/>
              <a:ext cx="1237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latin typeface="한컴 윤체 L" pitchFamily="18" charset="-127"/>
                  <a:ea typeface="한컴 윤체 L" pitchFamily="18" charset="-127"/>
                </a:rPr>
                <a:t>맞춤형 서비스</a:t>
              </a:r>
              <a:endParaRPr lang="ko-KR" altLang="en-US" sz="14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6267920" y="1669055"/>
            <a:ext cx="1237488" cy="664464"/>
            <a:chOff x="2172551" y="1485008"/>
            <a:chExt cx="1237488" cy="664464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551" y="1485008"/>
              <a:ext cx="1237488" cy="66446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84896" y="1646327"/>
              <a:ext cx="880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latin typeface="한컴 윤체 L" pitchFamily="18" charset="-127"/>
                  <a:ea typeface="한컴 윤체 L" pitchFamily="18" charset="-127"/>
                </a:rPr>
                <a:t>성능향상</a:t>
              </a:r>
              <a:endParaRPr lang="ko-KR" altLang="en-US" sz="14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6257925" y="3019110"/>
            <a:ext cx="1237488" cy="664464"/>
            <a:chOff x="2162556" y="1319951"/>
            <a:chExt cx="1237488" cy="664464"/>
          </a:xfrm>
        </p:grpSpPr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56" y="1319951"/>
              <a:ext cx="1237488" cy="66446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162556" y="1467517"/>
              <a:ext cx="1237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한컴 윤체 L" pitchFamily="18" charset="-127"/>
                  <a:ea typeface="한컴 윤체 L" pitchFamily="18" charset="-127"/>
                </a:rPr>
                <a:t>Conference</a:t>
              </a:r>
              <a:endParaRPr lang="ko-KR" altLang="en-US" sz="14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6257925" y="3826425"/>
            <a:ext cx="1237488" cy="664464"/>
            <a:chOff x="2162556" y="1319951"/>
            <a:chExt cx="1237488" cy="664464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56" y="1319951"/>
              <a:ext cx="1237488" cy="664464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443665" y="1467517"/>
              <a:ext cx="76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한컴 윤체 L" pitchFamily="18" charset="-127"/>
                  <a:ea typeface="한컴 윤체 L" pitchFamily="18" charset="-127"/>
                </a:rPr>
                <a:t>MOU</a:t>
              </a:r>
              <a:endParaRPr lang="ko-KR" altLang="en-US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8267700" y="714375"/>
            <a:ext cx="1237488" cy="664464"/>
            <a:chOff x="2162556" y="1319951"/>
            <a:chExt cx="1237488" cy="664464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56" y="1319951"/>
              <a:ext cx="1237488" cy="66446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162556" y="1467517"/>
              <a:ext cx="1237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latin typeface="한컴 윤체 L" pitchFamily="18" charset="-127"/>
                  <a:ea typeface="한컴 윤체 L" pitchFamily="18" charset="-127"/>
                </a:rPr>
                <a:t>정보통신학</a:t>
              </a:r>
              <a:r>
                <a:rPr lang="ko-KR" altLang="en-US" sz="1400" dirty="0">
                  <a:latin typeface="한컴 윤체 L" pitchFamily="18" charset="-127"/>
                  <a:ea typeface="한컴 윤체 L" pitchFamily="18" charset="-127"/>
                </a:rPr>
                <a:t>과</a:t>
              </a: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361950" y="5558601"/>
            <a:ext cx="1237488" cy="664464"/>
            <a:chOff x="2162556" y="1319951"/>
            <a:chExt cx="1237488" cy="664464"/>
          </a:xfrm>
        </p:grpSpPr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56" y="1319951"/>
              <a:ext cx="1237488" cy="664464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2490374" y="1467517"/>
              <a:ext cx="552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한컴 윤체 L" pitchFamily="18" charset="-127"/>
                  <a:ea typeface="한컴 윤체 L" pitchFamily="18" charset="-127"/>
                </a:rPr>
                <a:t>IDC</a:t>
              </a:r>
              <a:endParaRPr lang="ko-KR" altLang="en-US" sz="16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1847850" y="5558601"/>
            <a:ext cx="1237488" cy="664464"/>
            <a:chOff x="2162556" y="1319951"/>
            <a:chExt cx="1237488" cy="664464"/>
          </a:xfrm>
        </p:grpSpPr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56" y="1319951"/>
              <a:ext cx="1237488" cy="664464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2295525" y="1482906"/>
              <a:ext cx="971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한컴 윤체 L" pitchFamily="18" charset="-127"/>
                  <a:ea typeface="한컴 윤체 L" pitchFamily="18" charset="-127"/>
                </a:rPr>
                <a:t>Devices</a:t>
              </a:r>
              <a:endParaRPr lang="ko-KR" altLang="en-US" sz="16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5200650" y="5558601"/>
            <a:ext cx="1237488" cy="664464"/>
            <a:chOff x="2162556" y="1319951"/>
            <a:chExt cx="1237488" cy="664464"/>
          </a:xfrm>
        </p:grpSpPr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56" y="1319951"/>
              <a:ext cx="1237488" cy="664464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2320925" y="1482906"/>
              <a:ext cx="920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>
                  <a:latin typeface="한컴 윤체 L" pitchFamily="18" charset="-127"/>
                  <a:ea typeface="한컴 윤체 L" pitchFamily="18" charset="-127"/>
                </a:rPr>
                <a:t>서버판</a:t>
              </a:r>
              <a:r>
                <a:rPr lang="ko-KR" altLang="en-US" sz="1600" dirty="0">
                  <a:latin typeface="한컴 윤체 L" pitchFamily="18" charset="-127"/>
                  <a:ea typeface="한컴 윤체 L" pitchFamily="18" charset="-127"/>
                </a:rPr>
                <a:t>매</a:t>
              </a: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6686550" y="5558601"/>
            <a:ext cx="1237488" cy="664464"/>
            <a:chOff x="2162556" y="1319951"/>
            <a:chExt cx="1237488" cy="664464"/>
          </a:xfrm>
        </p:grpSpPr>
        <p:pic>
          <p:nvPicPr>
            <p:cNvPr id="79" name="그림 7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56" y="1319951"/>
              <a:ext cx="1237488" cy="664464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2286762" y="1467517"/>
              <a:ext cx="989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>
                  <a:latin typeface="한컴 윤체 L" pitchFamily="18" charset="-127"/>
                  <a:ea typeface="한컴 윤체 L" pitchFamily="18" charset="-127"/>
                </a:rPr>
                <a:t>유지보</a:t>
              </a:r>
              <a:r>
                <a:rPr lang="ko-KR" altLang="en-US" sz="1600" dirty="0">
                  <a:latin typeface="한컴 윤체 L" pitchFamily="18" charset="-127"/>
                  <a:ea typeface="한컴 윤체 L" pitchFamily="18" charset="-127"/>
                </a:rPr>
                <a:t>수</a:t>
              </a: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2352675" y="3540767"/>
            <a:ext cx="1000125" cy="571316"/>
            <a:chOff x="2010156" y="2564266"/>
            <a:chExt cx="1237488" cy="664464"/>
          </a:xfrm>
        </p:grpSpPr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156" y="2564266"/>
              <a:ext cx="1237488" cy="664464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2010156" y="2680621"/>
              <a:ext cx="1237488" cy="35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한컴 윤체 L" pitchFamily="18" charset="-127"/>
                  <a:ea typeface="한컴 윤체 L" pitchFamily="18" charset="-127"/>
                </a:rPr>
                <a:t>Devices</a:t>
              </a:r>
              <a:endParaRPr lang="ko-KR" altLang="en-US" sz="14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2352673" y="4163634"/>
            <a:ext cx="1000125" cy="571316"/>
            <a:chOff x="2010156" y="2564266"/>
            <a:chExt cx="1237488" cy="664464"/>
          </a:xfrm>
        </p:grpSpPr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156" y="2564266"/>
              <a:ext cx="1237488" cy="664464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2010156" y="2680621"/>
              <a:ext cx="1237488" cy="35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latin typeface="한컴 윤체 L" pitchFamily="18" charset="-127"/>
                  <a:ea typeface="한컴 윤체 L" pitchFamily="18" charset="-127"/>
                </a:rPr>
                <a:t>인프라</a:t>
              </a:r>
              <a:endParaRPr lang="ko-KR" altLang="en-US" sz="14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8259026" y="1675448"/>
            <a:ext cx="1237488" cy="664464"/>
            <a:chOff x="2153882" y="1258919"/>
            <a:chExt cx="1237488" cy="664464"/>
          </a:xfrm>
        </p:grpSpPr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882" y="1258919"/>
              <a:ext cx="1237488" cy="664464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2334289" y="1359795"/>
              <a:ext cx="876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err="1" smtClean="0">
                  <a:latin typeface="한컴 윤체 L" pitchFamily="18" charset="-127"/>
                  <a:ea typeface="한컴 윤체 L" pitchFamily="18" charset="-127"/>
                </a:rPr>
                <a:t>서버판매</a:t>
              </a:r>
              <a:endParaRPr lang="ko-KR" altLang="en-US" sz="16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0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905999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724" y="1011600"/>
            <a:ext cx="540000" cy="6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1052840"/>
            <a:ext cx="3366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+mn-ea"/>
              </a:rPr>
              <a:t>Value Propositions</a:t>
            </a:r>
            <a:endParaRPr lang="ko-KR" altLang="en-US" sz="2800" b="1" dirty="0"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86" y="4077863"/>
            <a:ext cx="2346606" cy="1260000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1007374" y="4077863"/>
            <a:ext cx="2346605" cy="1260000"/>
            <a:chOff x="1007374" y="4077863"/>
            <a:chExt cx="2346605" cy="126000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374" y="4077863"/>
              <a:ext cx="2346605" cy="1260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117961" y="4443947"/>
              <a:ext cx="2125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latin typeface="한컴 윤체 L" pitchFamily="18" charset="-127"/>
                  <a:ea typeface="한컴 윤체 L" pitchFamily="18" charset="-127"/>
                </a:rPr>
                <a:t>교육용 </a:t>
              </a:r>
              <a:r>
                <a:rPr lang="ko-KR" altLang="en-US" sz="2800" dirty="0" err="1" smtClean="0">
                  <a:latin typeface="한컴 윤체 L" pitchFamily="18" charset="-127"/>
                  <a:ea typeface="한컴 윤체 L" pitchFamily="18" charset="-127"/>
                </a:rPr>
                <a:t>리눅스</a:t>
              </a:r>
              <a:r>
                <a:rPr lang="ko-KR" altLang="en-US" sz="2800" dirty="0" smtClean="0">
                  <a:latin typeface="한컴 윤체 L" pitchFamily="18" charset="-127"/>
                  <a:ea typeface="한컴 윤체 L" pitchFamily="18" charset="-127"/>
                </a:rPr>
                <a:t> </a:t>
              </a:r>
              <a:endParaRPr lang="en-US" altLang="ko-KR" sz="2800" dirty="0" smtClean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78" y="4077863"/>
            <a:ext cx="2346606" cy="12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1380" y="4469487"/>
            <a:ext cx="123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한컴 윤체 L" pitchFamily="18" charset="-127"/>
                <a:ea typeface="한컴 윤체 L" pitchFamily="18" charset="-127"/>
              </a:rPr>
              <a:t>루트권한</a:t>
            </a:r>
            <a:endParaRPr lang="ko-KR" altLang="en-US" sz="24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6085" y="4223267"/>
            <a:ext cx="1564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한컴 윤체 L" pitchFamily="18" charset="-127"/>
                <a:ea typeface="한컴 윤체 L" pitchFamily="18" charset="-127"/>
              </a:rPr>
              <a:t>Object Storage</a:t>
            </a:r>
            <a:endParaRPr lang="ko-KR" altLang="en-US" sz="2800" dirty="0"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5" y="1963028"/>
            <a:ext cx="270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88" y="1963028"/>
            <a:ext cx="243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77" y="1963028"/>
            <a:ext cx="2063207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9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905999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24" y="1029927"/>
            <a:ext cx="604800" cy="568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1052840"/>
            <a:ext cx="3627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+mn-ea"/>
              </a:rPr>
              <a:t>Customer Segments</a:t>
            </a:r>
            <a:endParaRPr lang="ko-KR" altLang="en-US" sz="2800" b="1" dirty="0">
              <a:latin typeface="+mn-ea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82" y="4034787"/>
            <a:ext cx="2346605" cy="12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7179" y="4249288"/>
            <a:ext cx="205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체 L" pitchFamily="18" charset="-127"/>
                <a:ea typeface="한컴 윤체 L" pitchFamily="18" charset="-127"/>
              </a:rPr>
              <a:t>대학교</a:t>
            </a:r>
            <a:endParaRPr lang="en-US" altLang="ko-KR" sz="2400" dirty="0" smtClean="0">
              <a:latin typeface="한컴 윤체 L" pitchFamily="18" charset="-127"/>
              <a:ea typeface="한컴 윤체 L" pitchFamily="18" charset="-127"/>
            </a:endParaRPr>
          </a:p>
          <a:p>
            <a:pPr algn="ctr"/>
            <a:r>
              <a:rPr lang="ko-KR" altLang="en-US" sz="2400" dirty="0" smtClean="0">
                <a:latin typeface="한컴 윤체 L" pitchFamily="18" charset="-127"/>
                <a:ea typeface="한컴 윤체 L" pitchFamily="18" charset="-127"/>
              </a:rPr>
              <a:t>정보통신학과</a:t>
            </a:r>
            <a:endParaRPr lang="ko-KR" altLang="en-US" sz="2400" dirty="0"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085825"/>
            <a:ext cx="4315800" cy="34132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65" y="2085826"/>
            <a:ext cx="2964038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32400" y="2438400"/>
            <a:ext cx="3644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rPr>
              <a:t>예상판매</a:t>
            </a:r>
            <a:r>
              <a:rPr lang="ko-KR" altLang="en-US" dirty="0" smtClean="0">
                <a:solidFill>
                  <a:srgbClr val="FF0000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rPr>
              <a:t> 가격 </a:t>
            </a:r>
            <a:r>
              <a:rPr lang="en-US" altLang="ko-KR" dirty="0" smtClean="0">
                <a:solidFill>
                  <a:srgbClr val="FF0000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rPr>
              <a:t>– </a:t>
            </a:r>
            <a:r>
              <a:rPr lang="ko-KR" altLang="en-US" dirty="0" smtClean="0">
                <a:solidFill>
                  <a:srgbClr val="FF0000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rPr>
              <a:t>월 </a:t>
            </a:r>
            <a:r>
              <a:rPr lang="en-US" altLang="ko-KR" dirty="0" smtClean="0">
                <a:solidFill>
                  <a:srgbClr val="FF0000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rPr>
              <a:t>150</a:t>
            </a:r>
            <a:r>
              <a:rPr lang="ko-KR" altLang="en-US" dirty="0" smtClean="0">
                <a:solidFill>
                  <a:srgbClr val="FF0000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rPr>
              <a:t>만원</a:t>
            </a:r>
            <a:endParaRPr lang="en-US" altLang="ko-KR" dirty="0" smtClean="0">
              <a:solidFill>
                <a:srgbClr val="FF0000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rPr>
              <a:t>(40 Core CPU / 80GB Memory)</a:t>
            </a:r>
          </a:p>
          <a:p>
            <a:endParaRPr lang="en-US" altLang="ko-KR" dirty="0"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  <a:p>
            <a:r>
              <a:rPr lang="ko-KR" altLang="en-US" sz="1600" dirty="0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해외 아마존 </a:t>
            </a:r>
            <a:r>
              <a:rPr lang="en-US" altLang="ko-KR" sz="1600" dirty="0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– </a:t>
            </a:r>
            <a:r>
              <a:rPr lang="ko-KR" altLang="en-US" sz="1600" dirty="0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월</a:t>
            </a:r>
            <a:r>
              <a:rPr lang="en-US" altLang="ko-KR" sz="1600" dirty="0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200</a:t>
            </a:r>
            <a:r>
              <a:rPr lang="ko-KR" altLang="en-US" sz="1600" dirty="0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만원</a:t>
            </a:r>
            <a:endParaRPr lang="en-US" altLang="ko-KR" sz="1600" dirty="0" smtClean="0"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  <a:p>
            <a:r>
              <a:rPr lang="en-US" altLang="ko-KR" sz="1600" dirty="0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(40 Core CPU / 160GB Memory)</a:t>
            </a:r>
          </a:p>
          <a:p>
            <a:endParaRPr lang="en-US" altLang="ko-KR" sz="1600" dirty="0"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  <a:p>
            <a:r>
              <a:rPr lang="en-US" altLang="ko-KR" sz="1600" dirty="0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KT </a:t>
            </a:r>
            <a:r>
              <a:rPr lang="en-US" altLang="ko-KR" sz="1600" dirty="0" err="1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Ucloud</a:t>
            </a:r>
            <a:r>
              <a:rPr lang="en-US" altLang="ko-KR" sz="1600" dirty="0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 Biz – </a:t>
            </a:r>
            <a:r>
              <a:rPr lang="ko-KR" altLang="en-US" sz="1600" dirty="0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월 </a:t>
            </a:r>
            <a:r>
              <a:rPr lang="en-US" altLang="ko-KR" sz="1600" dirty="0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160</a:t>
            </a:r>
            <a:r>
              <a:rPr lang="ko-KR" altLang="en-US" sz="1600" dirty="0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만원 이상</a:t>
            </a:r>
            <a:endParaRPr lang="en-US" altLang="ko-KR" sz="1600" dirty="0" smtClean="0"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  <a:p>
            <a:r>
              <a:rPr lang="en-US" altLang="ko-KR" sz="1600" dirty="0" smtClean="0">
                <a:latin typeface="한컴 윤체 L" panose="02020603020101020101" pitchFamily="18" charset="-127"/>
                <a:ea typeface="한컴 윤체 L" panose="02020603020101020101" pitchFamily="18" charset="-127"/>
              </a:rPr>
              <a:t>(40 Core CPU / 80GB Memory)</a:t>
            </a:r>
            <a:endParaRPr lang="ko-KR" altLang="en-US" sz="1600" dirty="0"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01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24" y="1109435"/>
            <a:ext cx="604800" cy="409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10528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+mn-ea"/>
              </a:rPr>
              <a:t>Channels</a:t>
            </a:r>
            <a:endParaRPr lang="ko-KR" altLang="en-US" sz="2800" b="1" dirty="0"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712370" y="3771225"/>
            <a:ext cx="2346605" cy="1260000"/>
            <a:chOff x="751881" y="3773044"/>
            <a:chExt cx="2346605" cy="126000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881" y="3773044"/>
              <a:ext cx="2346605" cy="126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0197" y="4049101"/>
              <a:ext cx="22899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atin typeface="한컴 윤체 L" pitchFamily="18" charset="-127"/>
                  <a:ea typeface="한컴 윤체 L" pitchFamily="18" charset="-127"/>
                </a:rPr>
                <a:t>Conference</a:t>
              </a:r>
            </a:p>
            <a:p>
              <a:pPr algn="ctr"/>
              <a:r>
                <a:rPr lang="en-US" altLang="ko-KR" sz="2000" dirty="0" smtClean="0">
                  <a:latin typeface="한컴 윤체 L" pitchFamily="18" charset="-127"/>
                  <a:ea typeface="한컴 윤체 L" pitchFamily="18" charset="-127"/>
                </a:rPr>
                <a:t>Speaking Session</a:t>
              </a:r>
              <a:endParaRPr lang="ko-KR" altLang="en-US" sz="20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712370" y="1944450"/>
            <a:ext cx="3091908" cy="1260000"/>
            <a:chOff x="902167" y="2169000"/>
            <a:chExt cx="3091908" cy="126000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67" y="2169000"/>
              <a:ext cx="2346605" cy="1260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74675" y="2537390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latin typeface="한컴 윤체 L" pitchFamily="18" charset="-127"/>
                  <a:ea typeface="한컴 윤체 L" pitchFamily="18" charset="-127"/>
                </a:rPr>
                <a:t>SNS </a:t>
              </a:r>
              <a:r>
                <a:rPr lang="ko-KR" altLang="en-US" sz="2800" dirty="0" smtClean="0">
                  <a:latin typeface="한컴 윤체 L" pitchFamily="18" charset="-127"/>
                  <a:ea typeface="한컴 윤체 L" pitchFamily="18" charset="-127"/>
                </a:rPr>
                <a:t>마케팅</a:t>
              </a:r>
              <a:endParaRPr lang="ko-KR" altLang="en-US" sz="28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5512217" y="1944450"/>
            <a:ext cx="2346605" cy="1260000"/>
            <a:chOff x="5638879" y="2067239"/>
            <a:chExt cx="2346605" cy="126000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79" y="2067239"/>
              <a:ext cx="2346605" cy="126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733772" y="2435629"/>
              <a:ext cx="2156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latin typeface="한컴 윤체 L" pitchFamily="18" charset="-127"/>
                  <a:ea typeface="한컴 윤체 L" pitchFamily="18" charset="-127"/>
                </a:rPr>
                <a:t>전시회</a:t>
              </a:r>
              <a:r>
                <a:rPr lang="en-US" altLang="ko-KR" sz="2800" dirty="0" smtClean="0">
                  <a:latin typeface="한컴 윤체 L" pitchFamily="18" charset="-127"/>
                  <a:ea typeface="한컴 윤체 L" pitchFamily="18" charset="-127"/>
                </a:rPr>
                <a:t>/</a:t>
              </a:r>
              <a:r>
                <a:rPr lang="ko-KR" altLang="en-US" sz="2800" dirty="0" smtClean="0">
                  <a:latin typeface="한컴 윤체 L" pitchFamily="18" charset="-127"/>
                  <a:ea typeface="한컴 윤체 L" pitchFamily="18" charset="-127"/>
                </a:rPr>
                <a:t>박람회</a:t>
              </a:r>
              <a:endParaRPr lang="ko-KR" altLang="en-US" sz="28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512217" y="3771225"/>
            <a:ext cx="2346605" cy="1260000"/>
            <a:chOff x="5114331" y="3773044"/>
            <a:chExt cx="2346605" cy="1260000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331" y="3773044"/>
              <a:ext cx="2346605" cy="1260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304118" y="3925990"/>
              <a:ext cx="19670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한컴 윤체 L" pitchFamily="18" charset="-127"/>
                  <a:ea typeface="한컴 윤체 L" pitchFamily="18" charset="-127"/>
                </a:rPr>
                <a:t>연구실</a:t>
              </a:r>
              <a:r>
                <a:rPr lang="en-US" altLang="ko-KR" sz="2800" dirty="0" smtClean="0">
                  <a:latin typeface="한컴 윤체 L" pitchFamily="18" charset="-127"/>
                  <a:ea typeface="한컴 윤체 L" pitchFamily="18" charset="-127"/>
                </a:rPr>
                <a:t>/LAB</a:t>
              </a:r>
            </a:p>
            <a:p>
              <a:pPr algn="ctr"/>
              <a:r>
                <a:rPr lang="en-US" altLang="ko-KR" sz="2800" dirty="0" smtClean="0">
                  <a:latin typeface="한컴 윤체 L" pitchFamily="18" charset="-127"/>
                  <a:ea typeface="한컴 윤체 L" pitchFamily="18" charset="-127"/>
                </a:rPr>
                <a:t>MOU</a:t>
              </a:r>
              <a:endParaRPr lang="ko-KR" altLang="en-US" sz="28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8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24" y="1046492"/>
            <a:ext cx="604800" cy="535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1052840"/>
            <a:ext cx="421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+mn-ea"/>
              </a:rPr>
              <a:t>Customer Relationships</a:t>
            </a:r>
            <a:endParaRPr lang="ko-KR" altLang="en-US" sz="2800" b="1" dirty="0">
              <a:latin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920532" y="4205452"/>
            <a:ext cx="2346605" cy="1260000"/>
            <a:chOff x="5185451" y="2628900"/>
            <a:chExt cx="2346605" cy="126000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451" y="2628900"/>
              <a:ext cx="2346605" cy="126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39708" y="2781846"/>
              <a:ext cx="14380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한컴 윤체 L" pitchFamily="18" charset="-127"/>
                  <a:ea typeface="한컴 윤체 L" pitchFamily="18" charset="-127"/>
                </a:rPr>
                <a:t>지속적 </a:t>
              </a:r>
              <a:endParaRPr lang="en-US" altLang="ko-KR" sz="2800" dirty="0" smtClean="0">
                <a:latin typeface="한컴 윤체 L" pitchFamily="18" charset="-127"/>
                <a:ea typeface="한컴 윤체 L" pitchFamily="18" charset="-127"/>
              </a:endParaRPr>
            </a:p>
            <a:p>
              <a:pPr algn="ctr"/>
              <a:r>
                <a:rPr lang="ko-KR" altLang="en-US" sz="2800" dirty="0" smtClean="0">
                  <a:latin typeface="한컴 윤체 L" pitchFamily="18" charset="-127"/>
                  <a:ea typeface="한컴 윤체 L" pitchFamily="18" charset="-127"/>
                </a:rPr>
                <a:t>성능향상</a:t>
              </a:r>
              <a:endParaRPr lang="ko-KR" altLang="en-US" sz="28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970458" y="4205452"/>
            <a:ext cx="2346605" cy="1260000"/>
            <a:chOff x="1297796" y="2628900"/>
            <a:chExt cx="2346605" cy="126000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796" y="2628900"/>
              <a:ext cx="2346605" cy="1260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18682" y="2997290"/>
              <a:ext cx="1787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latin typeface="한컴 윤체 L" pitchFamily="18" charset="-127"/>
                  <a:ea typeface="한컴 윤체 L" pitchFamily="18" charset="-127"/>
                </a:rPr>
                <a:t>맞춤서비스</a:t>
              </a:r>
              <a:endParaRPr lang="ko-KR" altLang="en-US" sz="28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16" y="2134790"/>
            <a:ext cx="2733129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60" y="2141432"/>
            <a:ext cx="2162784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8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24" y="1011600"/>
            <a:ext cx="604800" cy="6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1052840"/>
            <a:ext cx="247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+mn-ea"/>
              </a:rPr>
              <a:t>Key Activities</a:t>
            </a:r>
            <a:endParaRPr lang="ko-KR" altLang="en-US" sz="2800" b="1" dirty="0"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703469" y="4058307"/>
            <a:ext cx="2819400" cy="1260000"/>
            <a:chOff x="5213817" y="2628900"/>
            <a:chExt cx="2819400" cy="126000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817" y="2628900"/>
              <a:ext cx="2346605" cy="126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13817" y="2997290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latin typeface="한컴 윤체 L" pitchFamily="18" charset="-127"/>
                  <a:ea typeface="한컴 윤체 L" pitchFamily="18" charset="-127"/>
                </a:rPr>
                <a:t>맞춤형 교육환경</a:t>
              </a:r>
              <a:endParaRPr lang="ko-KR" altLang="en-US" sz="28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804145" y="4058307"/>
            <a:ext cx="2346605" cy="1260000"/>
            <a:chOff x="1250991" y="2628900"/>
            <a:chExt cx="2346605" cy="126000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91" y="2628900"/>
              <a:ext cx="2346605" cy="1260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04128" y="2997290"/>
              <a:ext cx="224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latin typeface="한컴 윤체 L" pitchFamily="18" charset="-127"/>
                  <a:ea typeface="한컴 윤체 L" pitchFamily="18" charset="-127"/>
                </a:rPr>
                <a:t>Cloud </a:t>
              </a:r>
              <a:r>
                <a:rPr lang="ko-KR" altLang="en-US" sz="2800" dirty="0" smtClean="0">
                  <a:latin typeface="한컴 윤체 L" pitchFamily="18" charset="-127"/>
                  <a:ea typeface="한컴 윤체 L" pitchFamily="18" charset="-127"/>
                </a:rPr>
                <a:t>서비스</a:t>
              </a:r>
              <a:endParaRPr lang="ko-KR" altLang="en-US" sz="28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03" y="2069917"/>
            <a:ext cx="2314286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76" y="2069917"/>
            <a:ext cx="2189189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9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905999" cy="6858000"/>
          </a:xfrm>
          <a:prstGeom prst="rect">
            <a:avLst/>
          </a:prstGeom>
        </p:spPr>
      </p:pic>
      <p:pic>
        <p:nvPicPr>
          <p:cNvPr id="13" name="내용 개체 틀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89" y="1932111"/>
            <a:ext cx="162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24" y="1029927"/>
            <a:ext cx="604800" cy="568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1052840"/>
            <a:ext cx="2631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+mn-ea"/>
              </a:rPr>
              <a:t>Key Resources</a:t>
            </a:r>
            <a:endParaRPr lang="ko-KR" altLang="en-US" sz="2800" b="1" dirty="0"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668151" y="4006319"/>
            <a:ext cx="2346605" cy="1260000"/>
            <a:chOff x="6524968" y="2769168"/>
            <a:chExt cx="2346605" cy="126000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968" y="2769168"/>
              <a:ext cx="2346605" cy="126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68513" y="3099583"/>
              <a:ext cx="1859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latin typeface="한컴 윤체 L" pitchFamily="18" charset="-127"/>
                  <a:ea typeface="한컴 윤체 L" pitchFamily="18" charset="-127"/>
                </a:rPr>
                <a:t>Devices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38186" y="4018658"/>
            <a:ext cx="2346606" cy="1260000"/>
            <a:chOff x="677075" y="2743532"/>
            <a:chExt cx="2346606" cy="1260000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75" y="2743532"/>
              <a:ext cx="2346606" cy="1260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34487" y="3099583"/>
              <a:ext cx="2231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latin typeface="한컴 윤체 L" pitchFamily="18" charset="-127"/>
                  <a:ea typeface="한컴 윤체 L" pitchFamily="18" charset="-127"/>
                </a:rPr>
                <a:t>Open Stack</a:t>
              </a:r>
              <a:endParaRPr lang="ko-KR" altLang="en-US" sz="28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753168" y="4018658"/>
            <a:ext cx="2346605" cy="1260000"/>
            <a:chOff x="3396468" y="2736901"/>
            <a:chExt cx="2346605" cy="1260000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468" y="2736901"/>
              <a:ext cx="2346605" cy="1260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013815" y="3111922"/>
              <a:ext cx="11119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latin typeface="한컴 윤체 L" pitchFamily="18" charset="-127"/>
                  <a:ea typeface="한컴 윤체 L" pitchFamily="18" charset="-127"/>
                </a:rPr>
                <a:t>인프라</a:t>
              </a:r>
              <a:endParaRPr lang="en-US" altLang="ko-KR" sz="2800" dirty="0"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55" y="1932111"/>
            <a:ext cx="2738028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49" y="1928487"/>
            <a:ext cx="162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2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160</Words>
  <Application>Microsoft Office PowerPoint</Application>
  <PresentationFormat>A4 용지(210x297mm)</PresentationFormat>
  <Paragraphs>84</Paragraphs>
  <Slides>12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굴림</vt:lpstr>
      <vt:lpstr>Arial</vt:lpstr>
      <vt:lpstr>맑은 고딕</vt:lpstr>
      <vt:lpstr>한컴 윤체 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DB400T3A</dc:creator>
  <cp:lastModifiedBy>박준상</cp:lastModifiedBy>
  <cp:revision>103</cp:revision>
  <dcterms:created xsi:type="dcterms:W3CDTF">2016-09-26T09:37:30Z</dcterms:created>
  <dcterms:modified xsi:type="dcterms:W3CDTF">2016-09-27T08:17:50Z</dcterms:modified>
</cp:coreProperties>
</file>