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7"/>
  </p:notesMasterIdLst>
  <p:sldIdLst>
    <p:sldId id="256" r:id="rId2"/>
    <p:sldId id="267" r:id="rId3"/>
    <p:sldId id="269" r:id="rId4"/>
    <p:sldId id="266" r:id="rId5"/>
    <p:sldId id="27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2B4C73"/>
    <a:srgbClr val="000099"/>
    <a:srgbClr val="0000CC"/>
    <a:srgbClr val="0066CC"/>
    <a:srgbClr val="0033CC"/>
    <a:srgbClr val="0000FF"/>
    <a:srgbClr val="3333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 varScale="1">
        <p:scale>
          <a:sx n="103" d="100"/>
          <a:sy n="103" d="100"/>
        </p:scale>
        <p:origin x="2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ECDFD-EEFD-4319-9C91-599B68CA7CC3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02D07-C20F-4EEC-8FEA-F257E644C6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400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E668-8240-467A-8312-EAC7BD3577CA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4CE1-1EB3-42AB-B38A-6A4A7BD10D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667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E668-8240-467A-8312-EAC7BD3577CA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4CE1-1EB3-42AB-B38A-6A4A7BD10D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805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E668-8240-467A-8312-EAC7BD3577CA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4CE1-1EB3-42AB-B38A-6A4A7BD10D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9558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018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E668-8240-467A-8312-EAC7BD3577CA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4CE1-1EB3-42AB-B38A-6A4A7BD10D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824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E668-8240-467A-8312-EAC7BD3577CA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4CE1-1EB3-42AB-B38A-6A4A7BD10D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7305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E668-8240-467A-8312-EAC7BD3577CA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4CE1-1EB3-42AB-B38A-6A4A7BD10D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393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E668-8240-467A-8312-EAC7BD3577CA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4CE1-1EB3-42AB-B38A-6A4A7BD10D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217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E668-8240-467A-8312-EAC7BD3577CA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4CE1-1EB3-42AB-B38A-6A4A7BD10D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5587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E668-8240-467A-8312-EAC7BD3577CA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4CE1-1EB3-42AB-B38A-6A4A7BD10D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0748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E668-8240-467A-8312-EAC7BD3577CA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4CE1-1EB3-42AB-B38A-6A4A7BD10D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0508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E668-8240-467A-8312-EAC7BD3577CA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4CE1-1EB3-42AB-B38A-6A4A7BD10D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8302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8E668-8240-467A-8312-EAC7BD3577CA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F4CE1-1EB3-42AB-B38A-6A4A7BD10D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638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846" b="20353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490903"/>
            <a:ext cx="1876191" cy="187619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004048" y="2833784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schemeClr val="bg1"/>
                </a:solidFill>
                <a:latin typeface="+mj-lt"/>
              </a:rPr>
              <a:t>이러다</a:t>
            </a:r>
            <a:endParaRPr lang="en-US" altLang="ko-KR" sz="36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ko-KR" altLang="en-US" sz="3600" b="1" dirty="0" err="1" smtClean="0">
                <a:solidFill>
                  <a:schemeClr val="bg1"/>
                </a:solidFill>
                <a:latin typeface="+mj-lt"/>
              </a:rPr>
              <a:t>클라우</a:t>
            </a:r>
            <a:r>
              <a:rPr lang="ko-KR" altLang="en-US" sz="3600" b="1" dirty="0" err="1">
                <a:solidFill>
                  <a:schemeClr val="bg1"/>
                </a:solidFill>
                <a:latin typeface="+mj-lt"/>
              </a:rPr>
              <a:t>드</a:t>
            </a:r>
            <a:endParaRPr lang="ko-KR" altLang="en-US" sz="3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4216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219505" y="1341999"/>
          <a:ext cx="8382198" cy="4691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3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1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20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20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20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20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20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20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20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20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20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20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992871">
                  <a:extLst>
                    <a:ext uri="{9D8B030D-6E8A-4147-A177-3AD203B41FA5}">
                      <a16:colId xmlns:a16="http://schemas.microsoft.com/office/drawing/2014/main" val="755618570"/>
                    </a:ext>
                  </a:extLst>
                </a:gridCol>
              </a:tblGrid>
              <a:tr h="258044"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200" b="1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항목</a:t>
                      </a:r>
                      <a:endParaRPr lang="ko-KR" altLang="en-US" sz="1200" b="1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200" b="1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과업</a:t>
                      </a:r>
                      <a:endParaRPr lang="ko-KR" altLang="en-US" sz="1200" b="1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b="1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10</a:t>
                      </a:r>
                      <a:r>
                        <a:rPr lang="ko-KR" altLang="en-US" sz="1200" b="1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월</a:t>
                      </a:r>
                      <a:endParaRPr lang="ko-KR" altLang="en-US" sz="1200" b="1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b="1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11</a:t>
                      </a:r>
                      <a:r>
                        <a:rPr lang="ko-KR" altLang="en-US" sz="1200" b="1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월</a:t>
                      </a:r>
                      <a:endParaRPr lang="ko-KR" altLang="en-US" sz="1200" b="1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b="1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12</a:t>
                      </a:r>
                      <a:r>
                        <a:rPr lang="ko-KR" altLang="en-US" sz="1200" b="1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월</a:t>
                      </a:r>
                      <a:endParaRPr lang="ko-KR" altLang="en-US" sz="1200" b="1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200" b="1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산출물</a:t>
                      </a:r>
                      <a:endParaRPr lang="ko-KR" altLang="en-US" sz="1200" b="1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0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b="1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endParaRPr lang="ko-KR" altLang="en-US" sz="1200" b="1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b="1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endParaRPr lang="ko-KR" altLang="en-US" sz="1200" b="1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b="1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</a:t>
                      </a:r>
                      <a:endParaRPr lang="ko-KR" altLang="en-US" sz="1200" b="1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b="1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4</a:t>
                      </a:r>
                      <a:endParaRPr lang="ko-KR" altLang="en-US" sz="1200" b="1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b="1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endParaRPr lang="ko-KR" altLang="en-US" sz="1200" b="1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b="1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endParaRPr lang="ko-KR" altLang="en-US" sz="1200" b="1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b="1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</a:t>
                      </a:r>
                      <a:endParaRPr lang="ko-KR" altLang="en-US" sz="1200" b="1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b="1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4</a:t>
                      </a:r>
                      <a:endParaRPr lang="ko-KR" altLang="en-US" sz="1200" b="1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b="1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endParaRPr lang="ko-KR" altLang="en-US" sz="1200" b="1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b="1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endParaRPr lang="ko-KR" altLang="en-US" sz="1200" b="1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b="1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</a:t>
                      </a:r>
                      <a:endParaRPr lang="ko-KR" altLang="en-US" sz="1200" b="1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b="1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4</a:t>
                      </a:r>
                      <a:endParaRPr lang="ko-KR" altLang="en-US" sz="1200" b="1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b="1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0217" marR="100217" marT="50109" marB="501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860">
                <a:tc rowSpan="4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9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구축사전작업</a:t>
                      </a:r>
                      <a:endParaRPr lang="ko-KR" altLang="en-US" sz="9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추가 사전조사</a:t>
                      </a:r>
                      <a:endParaRPr lang="en-US" altLang="ko-KR" sz="800" kern="120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아키텍처</a:t>
                      </a:r>
                      <a:r>
                        <a:rPr lang="en-US" altLang="ko-KR" sz="8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핵심요소</a:t>
                      </a:r>
                      <a:r>
                        <a:rPr lang="en-US" altLang="ko-KR" sz="8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설치방법</a:t>
                      </a:r>
                      <a:r>
                        <a:rPr lang="en-US" altLang="ko-KR" sz="8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ko-KR" altLang="en-US" sz="1400" dirty="0"/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9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공동 작업</a:t>
                      </a:r>
                      <a:endParaRPr lang="en-US" altLang="ko-KR" sz="900" kern="120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r>
                        <a:rPr lang="ko-KR" altLang="en-US" sz="9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가능한</a:t>
                      </a:r>
                      <a:endParaRPr lang="en-US" altLang="ko-KR" sz="900" kern="120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r>
                        <a:rPr lang="ko-KR" altLang="en-US" sz="9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서버</a:t>
                      </a:r>
                      <a:endParaRPr lang="en-US" altLang="ko-KR" sz="900" kern="120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6184974"/>
                  </a:ext>
                </a:extLst>
              </a:tr>
              <a:tr h="3164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필요 장비 확보</a:t>
                      </a:r>
                      <a:endParaRPr lang="en-US" altLang="ko-KR" sz="800" kern="120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서버</a:t>
                      </a:r>
                      <a:r>
                        <a:rPr lang="en-US" altLang="ko-KR" sz="8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,</a:t>
                      </a:r>
                      <a:r>
                        <a:rPr lang="en-US" altLang="ko-KR" sz="800" kern="120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추가 </a:t>
                      </a:r>
                      <a:r>
                        <a:rPr lang="en-US" altLang="ko-KR" sz="800" kern="120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NIC </a:t>
                      </a:r>
                      <a:r>
                        <a:rPr lang="ko-KR" altLang="en-US" sz="800" kern="120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및 스토리지</a:t>
                      </a:r>
                      <a:r>
                        <a:rPr lang="en-US" altLang="ko-KR" sz="800" kern="120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endParaRPr lang="en-US" altLang="ko-KR" sz="800" kern="120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ko-KR" altLang="en-US" sz="1400" dirty="0"/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040176"/>
                  </a:ext>
                </a:extLst>
              </a:tr>
              <a:tr h="3164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OS</a:t>
                      </a:r>
                      <a:r>
                        <a:rPr lang="en-US" altLang="ko-KR" sz="800" kern="120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설치 및 데이터베이스</a:t>
                      </a:r>
                      <a:r>
                        <a:rPr lang="en-US" altLang="ko-KR" sz="800" kern="120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패키지 설치</a:t>
                      </a:r>
                      <a:endParaRPr lang="en-US" altLang="ko-KR" sz="800" kern="120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ko-KR" altLang="en-US" sz="1400" dirty="0"/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468951"/>
                  </a:ext>
                </a:extLst>
              </a:tr>
              <a:tr h="3164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각 노드 환경설정</a:t>
                      </a:r>
                      <a:endParaRPr lang="en-US" altLang="ko-KR" sz="800" kern="120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8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컨트롤러</a:t>
                      </a:r>
                      <a:r>
                        <a:rPr lang="en-US" altLang="ko-KR" sz="8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네트워크</a:t>
                      </a:r>
                      <a:r>
                        <a:rPr lang="en-US" altLang="ko-KR" sz="8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800" kern="1200" dirty="0" err="1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컴퓨트</a:t>
                      </a:r>
                      <a:r>
                        <a:rPr lang="en-US" altLang="ko-KR" sz="8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ko-KR" altLang="en-US" sz="1400" dirty="0"/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737356"/>
                  </a:ext>
                </a:extLst>
              </a:tr>
              <a:tr h="316470">
                <a:tc rowSpan="4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9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오픈스택설치</a:t>
                      </a:r>
                      <a:endParaRPr lang="ko-KR" altLang="en-US" sz="9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컴포넌트 별 상세</a:t>
                      </a:r>
                    </a:p>
                    <a:p>
                      <a:pPr marL="0" algn="ctr" defTabSz="914400" rtl="0" eaLnBrk="1" latinLnBrk="1" hangingPunct="1"/>
                      <a:r>
                        <a:rPr lang="ko-KR" altLang="en-US" sz="8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구성도 및 전체 구성도 제작</a:t>
                      </a:r>
                      <a:endParaRPr lang="en-US" altLang="ko-KR" sz="800" kern="120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ko-KR" altLang="en-US" sz="1400" dirty="0"/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VM </a:t>
                      </a:r>
                      <a:r>
                        <a:rPr lang="ko-KR" altLang="en-US" sz="9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인스턴스</a:t>
                      </a:r>
                      <a:endParaRPr lang="en-US" altLang="ko-KR" sz="900" kern="120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r>
                        <a:rPr lang="ko-KR" altLang="en-US" sz="9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생성</a:t>
                      </a:r>
                      <a:endParaRPr lang="ko-KR" altLang="en-US" sz="9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343"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4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0217" marR="100217" marT="50109" marB="501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각 컴포넌트 설치</a:t>
                      </a:r>
                      <a:endParaRPr lang="en-US" altLang="ko-KR" sz="800" kern="120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0217" marR="100217" marT="50109" marB="50109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65619511"/>
                  </a:ext>
                </a:extLst>
              </a:tr>
              <a:tr h="3164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H/W </a:t>
                      </a:r>
                      <a:r>
                        <a:rPr lang="ko-KR" altLang="en-US" sz="8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리소스 할당</a:t>
                      </a:r>
                    </a:p>
                    <a:p>
                      <a:pPr marL="0" algn="ctr" defTabSz="914400" rtl="0" eaLnBrk="1" latinLnBrk="1" hangingPunct="1"/>
                      <a:r>
                        <a:rPr lang="ko-KR" altLang="en-US" sz="8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컴포넌트 별 설정</a:t>
                      </a:r>
                      <a:endParaRPr lang="en-US" altLang="ko-KR" sz="800" kern="120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592022"/>
                  </a:ext>
                </a:extLst>
              </a:tr>
              <a:tr h="297343"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4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0217" marR="100217" marT="50109" marB="501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VM</a:t>
                      </a:r>
                      <a:r>
                        <a:rPr lang="en-US" altLang="ko-KR" sz="800" kern="120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생성 </a:t>
                      </a:r>
                      <a:r>
                        <a:rPr lang="ko-KR" altLang="en-US" sz="8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테스트 및 오류 수정</a:t>
                      </a:r>
                      <a:endParaRPr lang="en-US" altLang="ko-KR" sz="800" kern="120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0217" marR="100217" marT="50109" marB="50109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9104289"/>
                  </a:ext>
                </a:extLst>
              </a:tr>
              <a:tr h="311776">
                <a:tc rowSpan="4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9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교육용 기능</a:t>
                      </a:r>
                      <a:endParaRPr lang="en-US" altLang="ko-KR" sz="900" kern="120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r>
                        <a:rPr lang="ko-KR" altLang="en-US" sz="9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개발</a:t>
                      </a:r>
                      <a:endParaRPr lang="ko-KR" altLang="en-US" sz="9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kern="1200" dirty="0" err="1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오픈스택</a:t>
                      </a:r>
                      <a:r>
                        <a:rPr lang="ko-KR" altLang="en-US" sz="8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프레임워크 분석</a:t>
                      </a:r>
                      <a:endParaRPr lang="en-US" altLang="ko-KR" sz="800" kern="120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Dash</a:t>
                      </a:r>
                      <a:r>
                        <a:rPr lang="ko-KR" altLang="en-US" sz="900" kern="120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보드를</a:t>
                      </a:r>
                      <a:endParaRPr lang="en-US" altLang="ko-KR" sz="900" kern="1200" baseline="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r>
                        <a:rPr lang="ko-KR" altLang="en-US" sz="900" kern="120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통한 과제 작동 시연</a:t>
                      </a:r>
                      <a:endParaRPr lang="en-US" altLang="ko-KR" sz="900" kern="120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3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과제 수행 환경 구축</a:t>
                      </a:r>
                      <a:r>
                        <a:rPr lang="en-US" altLang="ko-KR" sz="800" kern="120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및</a:t>
                      </a:r>
                      <a:r>
                        <a:rPr lang="en-US" altLang="ko-KR" sz="800" kern="120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800" kern="120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탑재</a:t>
                      </a:r>
                      <a:endParaRPr lang="en-US" altLang="ko-KR" sz="800" kern="1200" baseline="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(OS </a:t>
                      </a:r>
                      <a:r>
                        <a:rPr lang="ko-KR" altLang="en-US" sz="800" kern="120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과제 또는 </a:t>
                      </a:r>
                      <a:r>
                        <a:rPr lang="en-US" altLang="ko-KR" sz="800" kern="120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Virus </a:t>
                      </a:r>
                      <a:r>
                        <a:rPr lang="ko-KR" altLang="en-US" sz="800" kern="120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테스트</a:t>
                      </a:r>
                      <a:r>
                        <a:rPr lang="en-US" altLang="ko-KR" sz="800" kern="120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u="none" kern="120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u="none" kern="120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u="none" kern="120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u="none" kern="120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1600" kern="120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0217" marR="100217" marT="50109" marB="50109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u="none" kern="120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u="none" kern="120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u="none" kern="120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u="none" kern="120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408903"/>
                  </a:ext>
                </a:extLst>
              </a:tr>
              <a:tr h="40820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kern="120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과제 설정 기능</a:t>
                      </a:r>
                      <a:endParaRPr lang="en-US" altLang="ko-KR" sz="800" kern="1200" baseline="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r>
                        <a:rPr lang="en-US" altLang="ko-KR" sz="800" kern="120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Dash </a:t>
                      </a:r>
                      <a:r>
                        <a:rPr lang="ko-KR" altLang="en-US" sz="800" kern="120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보드에 추가</a:t>
                      </a:r>
                      <a:endParaRPr lang="en-US" altLang="ko-KR" sz="800" kern="1200" baseline="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162"/>
                  </a:ext>
                </a:extLst>
              </a:tr>
              <a:tr h="204105"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9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통합 테스트</a:t>
                      </a:r>
                      <a:endParaRPr lang="ko-KR" altLang="en-US" sz="9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800" kern="120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다중 </a:t>
                      </a:r>
                      <a:r>
                        <a:rPr lang="en-US" altLang="ko-KR" sz="800" kern="120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VM </a:t>
                      </a:r>
                      <a:r>
                        <a:rPr lang="ko-KR" altLang="en-US" sz="800" kern="120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환경에서 자원 할당 테스트</a:t>
                      </a:r>
                      <a:endParaRPr lang="en-US" altLang="ko-KR" sz="800" kern="1200" baseline="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900" kern="120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최종 시연</a:t>
                      </a:r>
                      <a:endParaRPr lang="ko-KR" altLang="en-US" sz="9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8923648"/>
                  </a:ext>
                </a:extLst>
              </a:tr>
              <a:tr h="2041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kern="120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VM </a:t>
                      </a:r>
                      <a:r>
                        <a:rPr lang="ko-KR" altLang="en-US" sz="800" kern="120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생성 후 과제 수행 통합 테스트</a:t>
                      </a:r>
                      <a:endParaRPr lang="en-US" altLang="ko-KR" sz="800" kern="1200" baseline="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5163" marR="75163" marT="37582" marB="375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0217" marR="100217" marT="50109" marB="501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0217" marR="100217" marT="50109" marB="50109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0217" marR="100217" marT="50109" marB="50109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0217" marR="100217" marT="50109" marB="50109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0217" marR="100217" marT="50109" marB="50109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0217" marR="100217" marT="50109" marB="50109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0217" marR="100217" marT="50109" marB="50109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0217" marR="100217" marT="50109" marB="50109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0217" marR="100217" marT="50109" marB="50109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0217" marR="100217" marT="50109" marB="50109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0217" marR="100217" marT="50109" marB="50109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0217" marR="100217" marT="50109" marB="50109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833132"/>
                  </a:ext>
                </a:extLst>
              </a:tr>
            </a:tbl>
          </a:graphicData>
        </a:graphic>
      </p:graphicFrame>
      <p:cxnSp>
        <p:nvCxnSpPr>
          <p:cNvPr id="8" name="직선 화살표 연결선 7"/>
          <p:cNvCxnSpPr/>
          <p:nvPr/>
        </p:nvCxnSpPr>
        <p:spPr>
          <a:xfrm flipV="1">
            <a:off x="3353174" y="2036097"/>
            <a:ext cx="735167" cy="1726"/>
          </a:xfrm>
          <a:prstGeom prst="straightConnector1">
            <a:avLst/>
          </a:prstGeom>
          <a:ln w="57150" cap="rnd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/>
          <p:nvPr/>
        </p:nvCxnSpPr>
        <p:spPr>
          <a:xfrm>
            <a:off x="6699181" y="5707619"/>
            <a:ext cx="673962" cy="0"/>
          </a:xfrm>
          <a:prstGeom prst="straightConnector1">
            <a:avLst/>
          </a:prstGeom>
          <a:ln w="57150" cap="rnd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>
            <a:off x="3380463" y="2362522"/>
            <a:ext cx="1030138" cy="1589"/>
          </a:xfrm>
          <a:prstGeom prst="straightConnector1">
            <a:avLst/>
          </a:prstGeom>
          <a:ln w="57150" cap="rnd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 flipV="1">
            <a:off x="4083443" y="2698277"/>
            <a:ext cx="372600" cy="978"/>
          </a:xfrm>
          <a:prstGeom prst="straightConnector1">
            <a:avLst/>
          </a:prstGeom>
          <a:ln w="57150" cap="rnd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>
            <a:off x="5203467" y="4550360"/>
            <a:ext cx="1100720" cy="0"/>
          </a:xfrm>
          <a:prstGeom prst="straightConnector1">
            <a:avLst/>
          </a:prstGeom>
          <a:ln w="57150" cap="rnd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>
            <a:off x="2903165" y="1293452"/>
            <a:ext cx="3387852" cy="1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988286" y="857251"/>
            <a:ext cx="5217609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lang="ko-KR" altLang="en-US"/>
            </a:pPr>
            <a:r>
              <a:rPr lang="en-US" altLang="ko-KR" sz="27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Schedule</a:t>
            </a:r>
          </a:p>
        </p:txBody>
      </p:sp>
      <p:cxnSp>
        <p:nvCxnSpPr>
          <p:cNvPr id="16" name="직선 화살표 연결선 15"/>
          <p:cNvCxnSpPr/>
          <p:nvPr/>
        </p:nvCxnSpPr>
        <p:spPr>
          <a:xfrm>
            <a:off x="4277354" y="2993981"/>
            <a:ext cx="546734" cy="0"/>
          </a:xfrm>
          <a:prstGeom prst="straightConnector1">
            <a:avLst/>
          </a:prstGeom>
          <a:ln w="57150" cap="rnd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화살표 연결선 23"/>
          <p:cNvCxnSpPr/>
          <p:nvPr/>
        </p:nvCxnSpPr>
        <p:spPr>
          <a:xfrm>
            <a:off x="4454821" y="3315827"/>
            <a:ext cx="546734" cy="0"/>
          </a:xfrm>
          <a:prstGeom prst="straightConnector1">
            <a:avLst/>
          </a:prstGeom>
          <a:ln w="57150" cap="rnd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/>
          <p:nvPr/>
        </p:nvCxnSpPr>
        <p:spPr>
          <a:xfrm>
            <a:off x="5002261" y="3628650"/>
            <a:ext cx="546734" cy="0"/>
          </a:xfrm>
          <a:prstGeom prst="straightConnector1">
            <a:avLst/>
          </a:prstGeom>
          <a:ln w="57150" cap="rnd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/>
          <p:nvPr/>
        </p:nvCxnSpPr>
        <p:spPr>
          <a:xfrm flipV="1">
            <a:off x="5203466" y="3931449"/>
            <a:ext cx="372600" cy="1207"/>
          </a:xfrm>
          <a:prstGeom prst="straightConnector1">
            <a:avLst/>
          </a:prstGeom>
          <a:ln w="57150" cap="rnd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/>
          <p:nvPr/>
        </p:nvCxnSpPr>
        <p:spPr>
          <a:xfrm flipV="1">
            <a:off x="5577476" y="4228537"/>
            <a:ext cx="372600" cy="978"/>
          </a:xfrm>
          <a:prstGeom prst="straightConnector1">
            <a:avLst/>
          </a:prstGeom>
          <a:ln w="57150" cap="rnd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화살표 연결선 27"/>
          <p:cNvCxnSpPr/>
          <p:nvPr/>
        </p:nvCxnSpPr>
        <p:spPr>
          <a:xfrm>
            <a:off x="5576066" y="4862568"/>
            <a:ext cx="1111796" cy="8639"/>
          </a:xfrm>
          <a:prstGeom prst="straightConnector1">
            <a:avLst/>
          </a:prstGeom>
          <a:ln w="57150" cap="rnd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/>
          <p:cNvCxnSpPr/>
          <p:nvPr/>
        </p:nvCxnSpPr>
        <p:spPr>
          <a:xfrm flipV="1">
            <a:off x="6339562" y="5255793"/>
            <a:ext cx="696600" cy="1726"/>
          </a:xfrm>
          <a:prstGeom prst="straightConnector1">
            <a:avLst/>
          </a:prstGeom>
          <a:ln w="57150" cap="rnd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49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그룹 38"/>
          <p:cNvGrpSpPr/>
          <p:nvPr/>
        </p:nvGrpSpPr>
        <p:grpSpPr>
          <a:xfrm>
            <a:off x="107504" y="74021"/>
            <a:ext cx="8928992" cy="6603842"/>
            <a:chOff x="107504" y="74021"/>
            <a:chExt cx="8928992" cy="6603842"/>
          </a:xfrm>
        </p:grpSpPr>
        <p:sp>
          <p:nvSpPr>
            <p:cNvPr id="6" name="TextBox 5"/>
            <p:cNvSpPr txBox="1"/>
            <p:nvPr/>
          </p:nvSpPr>
          <p:spPr>
            <a:xfrm>
              <a:off x="742509" y="561587"/>
              <a:ext cx="44074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spc="-17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rgbClr val="2B4C73"/>
                  </a:soli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내부 망  </a:t>
              </a:r>
              <a:r>
                <a:rPr lang="en-US" altLang="ko-KR" sz="2400" b="1" spc="-17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rgbClr val="2B4C73"/>
                  </a:soli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Test</a:t>
              </a:r>
              <a:endParaRPr lang="ko-KR" altLang="en-US" sz="2400" b="1" spc="-17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B4C73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cxnSp>
          <p:nvCxnSpPr>
            <p:cNvPr id="4" name="직선 연결선 3"/>
            <p:cNvCxnSpPr/>
            <p:nvPr/>
          </p:nvCxnSpPr>
          <p:spPr>
            <a:xfrm>
              <a:off x="611560" y="260648"/>
              <a:ext cx="842493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연결선 22"/>
            <p:cNvCxnSpPr/>
            <p:nvPr/>
          </p:nvCxnSpPr>
          <p:spPr>
            <a:xfrm>
              <a:off x="107504" y="6543776"/>
              <a:ext cx="74168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9" name="그림 2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74021"/>
              <a:ext cx="402651" cy="402651"/>
            </a:xfrm>
            <a:prstGeom prst="rect">
              <a:avLst/>
            </a:prstGeom>
          </p:spPr>
        </p:pic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6336" y="6426696"/>
              <a:ext cx="1440160" cy="251167"/>
            </a:xfrm>
            <a:prstGeom prst="rect">
              <a:avLst/>
            </a:prstGeom>
          </p:spPr>
        </p:pic>
        <p:cxnSp>
          <p:nvCxnSpPr>
            <p:cNvPr id="36" name="직선 연결선 35"/>
            <p:cNvCxnSpPr/>
            <p:nvPr/>
          </p:nvCxnSpPr>
          <p:spPr>
            <a:xfrm>
              <a:off x="611560" y="552156"/>
              <a:ext cx="0" cy="6036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1268760"/>
            <a:ext cx="8064896" cy="489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39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그룹 38"/>
          <p:cNvGrpSpPr/>
          <p:nvPr/>
        </p:nvGrpSpPr>
        <p:grpSpPr>
          <a:xfrm>
            <a:off x="107504" y="74021"/>
            <a:ext cx="8928992" cy="6603842"/>
            <a:chOff x="107504" y="74021"/>
            <a:chExt cx="8928992" cy="6603842"/>
          </a:xfrm>
        </p:grpSpPr>
        <p:sp>
          <p:nvSpPr>
            <p:cNvPr id="6" name="TextBox 5"/>
            <p:cNvSpPr txBox="1"/>
            <p:nvPr/>
          </p:nvSpPr>
          <p:spPr>
            <a:xfrm>
              <a:off x="742509" y="561587"/>
              <a:ext cx="44074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spc="-17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rgbClr val="2B4C73"/>
                  </a:solidFill>
                  <a:latin typeface="나눔바른고딕" panose="020B0603020101020101" pitchFamily="50" charset="-127"/>
                  <a:ea typeface="나눔바른고딕" panose="020B0603020101020101" pitchFamily="50" charset="-127"/>
                </a:rPr>
                <a:t>Dash board</a:t>
              </a:r>
              <a:endParaRPr lang="ko-KR" altLang="en-US" sz="2400" b="1" spc="-17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B4C73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cxnSp>
          <p:nvCxnSpPr>
            <p:cNvPr id="4" name="직선 연결선 3"/>
            <p:cNvCxnSpPr/>
            <p:nvPr/>
          </p:nvCxnSpPr>
          <p:spPr>
            <a:xfrm>
              <a:off x="611560" y="260648"/>
              <a:ext cx="842493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연결선 22"/>
            <p:cNvCxnSpPr/>
            <p:nvPr/>
          </p:nvCxnSpPr>
          <p:spPr>
            <a:xfrm>
              <a:off x="107504" y="6543776"/>
              <a:ext cx="74168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9" name="그림 2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74021"/>
              <a:ext cx="402651" cy="402651"/>
            </a:xfrm>
            <a:prstGeom prst="rect">
              <a:avLst/>
            </a:prstGeom>
          </p:spPr>
        </p:pic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6336" y="6426696"/>
              <a:ext cx="1440160" cy="251167"/>
            </a:xfrm>
            <a:prstGeom prst="rect">
              <a:avLst/>
            </a:prstGeom>
          </p:spPr>
        </p:pic>
        <p:cxnSp>
          <p:nvCxnSpPr>
            <p:cNvPr id="36" name="직선 연결선 35"/>
            <p:cNvCxnSpPr/>
            <p:nvPr/>
          </p:nvCxnSpPr>
          <p:spPr>
            <a:xfrm>
              <a:off x="611560" y="552156"/>
              <a:ext cx="0" cy="60363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3128" y="1153909"/>
            <a:ext cx="7696968" cy="5173844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3682" y="1863936"/>
            <a:ext cx="4619514" cy="2076916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5918" y="4136287"/>
            <a:ext cx="4627278" cy="236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66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그룹 38"/>
          <p:cNvGrpSpPr/>
          <p:nvPr/>
        </p:nvGrpSpPr>
        <p:grpSpPr>
          <a:xfrm>
            <a:off x="107504" y="74021"/>
            <a:ext cx="8928992" cy="6603842"/>
            <a:chOff x="107504" y="74021"/>
            <a:chExt cx="8928992" cy="6603842"/>
          </a:xfrm>
        </p:grpSpPr>
        <p:sp>
          <p:nvSpPr>
            <p:cNvPr id="6" name="TextBox 5"/>
            <p:cNvSpPr txBox="1"/>
            <p:nvPr/>
          </p:nvSpPr>
          <p:spPr>
            <a:xfrm>
              <a:off x="742509" y="561587"/>
              <a:ext cx="44074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2400" b="1" spc="-17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B4C73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endParaRPr>
            </a:p>
          </p:txBody>
        </p:sp>
        <p:cxnSp>
          <p:nvCxnSpPr>
            <p:cNvPr id="4" name="직선 연결선 3"/>
            <p:cNvCxnSpPr/>
            <p:nvPr/>
          </p:nvCxnSpPr>
          <p:spPr>
            <a:xfrm>
              <a:off x="611560" y="260648"/>
              <a:ext cx="8424936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연결선 22"/>
            <p:cNvCxnSpPr/>
            <p:nvPr/>
          </p:nvCxnSpPr>
          <p:spPr>
            <a:xfrm>
              <a:off x="107504" y="6543776"/>
              <a:ext cx="74168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9" name="그림 2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74021"/>
              <a:ext cx="402651" cy="402651"/>
            </a:xfrm>
            <a:prstGeom prst="rect">
              <a:avLst/>
            </a:prstGeom>
          </p:spPr>
        </p:pic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6336" y="6426696"/>
              <a:ext cx="1440160" cy="251167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2916626" y="3087464"/>
            <a:ext cx="44074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0" b="1" spc="-170" dirty="0" smtClean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2B4C73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Thank you</a:t>
            </a:r>
            <a:endParaRPr lang="ko-KR" altLang="en-US" sz="6000" b="1" spc="-170" dirty="0" smtClean="0">
              <a:ln>
                <a:solidFill>
                  <a:schemeClr val="bg1">
                    <a:alpha val="0"/>
                  </a:schemeClr>
                </a:solidFill>
              </a:ln>
              <a:solidFill>
                <a:srgbClr val="2B4C73"/>
              </a:solidFill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0513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1306</TotalTime>
  <Words>149</Words>
  <Application>Microsoft Office PowerPoint</Application>
  <PresentationFormat>화면 슬라이드 쇼(4:3)</PresentationFormat>
  <Paragraphs>57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나눔바른고딕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DB400T2A</dc:creator>
  <cp:lastModifiedBy>DB400T6A</cp:lastModifiedBy>
  <cp:revision>31</cp:revision>
  <dcterms:created xsi:type="dcterms:W3CDTF">2016-09-30T09:57:52Z</dcterms:created>
  <dcterms:modified xsi:type="dcterms:W3CDTF">2016-11-08T08:30:41Z</dcterms:modified>
</cp:coreProperties>
</file>