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B9FD709-648F-4E16-85F8-4EDE7026F644}">
  <a:tblStyle styleId="{2B9FD709-648F-4E16-85F8-4EDE7026F644}" styleName="Table_0"/>
  <a:tblStyle styleId="{1AB3B01E-84A6-4886-A36D-4DAFA165AA76}"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4" autoAdjust="0"/>
  </p:normalViewPr>
  <p:slideViewPr>
    <p:cSldViewPr>
      <p:cViewPr>
        <p:scale>
          <a:sx n="90" d="100"/>
          <a:sy n="90" d="100"/>
        </p:scale>
        <p:origin x="-370"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685800" y="1143000"/>
            <a:ext cx="5486399"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9987842"/>
      </p:ext>
    </p:extLst>
  </p:cSld>
  <p:clrMap bg1="lt1" tx1="dk1" bg2="dk2" tx2="lt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ko-KR" altLang="en-US" dirty="0" smtClean="0"/>
              <a:t>낮은 해상도로 인해 </a:t>
            </a:r>
            <a:r>
              <a:rPr lang="en-US" altLang="ko-KR" dirty="0" err="1" smtClean="0"/>
              <a:t>stereoSGBM</a:t>
            </a:r>
            <a:r>
              <a:rPr lang="ko-KR" altLang="en-US" dirty="0" smtClean="0"/>
              <a:t> 알고리즘을 적용해보았다</a:t>
            </a:r>
            <a:r>
              <a:rPr lang="en-US" altLang="ko-KR" dirty="0" smtClean="0"/>
              <a:t>.</a:t>
            </a:r>
          </a:p>
          <a:p>
            <a:pPr lvl="0" rtl="0">
              <a:spcBef>
                <a:spcPts val="0"/>
              </a:spcBef>
              <a:buNone/>
            </a:pPr>
            <a:endParaRPr lang="ko-KR" altLang="en-US" dirty="0" smtClean="0">
              <a:solidFill>
                <a:schemeClr val="dk1"/>
              </a:solidFill>
            </a:endParaRPr>
          </a:p>
          <a:p>
            <a:pPr lvl="0" rtl="0">
              <a:spcBef>
                <a:spcPts val="0"/>
              </a:spcBef>
              <a:buNone/>
            </a:pPr>
            <a:endParaRPr lang="ko-KR" altLang="en-US" dirty="0" smtClean="0">
              <a:solidFill>
                <a:schemeClr val="dk1"/>
              </a:solidFill>
            </a:endParaRPr>
          </a:p>
          <a:p>
            <a:pPr lvl="0">
              <a:spcBef>
                <a:spcPts val="0"/>
              </a:spcBef>
              <a:buNone/>
            </a:pPr>
            <a:endParaRPr dirty="0"/>
          </a:p>
        </p:txBody>
      </p:sp>
      <p:sp>
        <p:nvSpPr>
          <p:cNvPr id="210" name="Shape 210"/>
          <p:cNvSpPr txBox="1">
            <a:spLocks noGrp="1"/>
          </p:cNvSpPr>
          <p:nvPr>
            <p:ph type="sldNum" idx="12"/>
          </p:nvPr>
        </p:nvSpPr>
        <p:spPr>
          <a:xfrm>
            <a:off x="3884612" y="8685213"/>
            <a:ext cx="2971799" cy="4587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0" name="Shape 220"/>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a:t>동영상에 적용해야함. (앞으로의 계획)</a:t>
            </a:r>
          </a:p>
        </p:txBody>
      </p:sp>
      <p:sp>
        <p:nvSpPr>
          <p:cNvPr id="231" name="Shape 23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255" name="Shape 255"/>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a:t>색 -&gt; 텍타일 디스플레</a:t>
            </a:r>
          </a:p>
        </p:txBody>
      </p:sp>
      <p:sp>
        <p:nvSpPr>
          <p:cNvPr id="269" name="Shape 269"/>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1" name="Shape 28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6" name="Shape 28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8" name="Shape 12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2" name="Shape 14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164" name="Shape 164"/>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lvl="0" rtl="0">
              <a:spcBef>
                <a:spcPts val="0"/>
              </a:spcBef>
              <a:buNone/>
            </a:pPr>
            <a:r>
              <a:rPr lang="ko-KR" altLang="en-US" dirty="0" smtClean="0"/>
              <a:t>사진으로 시험해보았던 </a:t>
            </a:r>
            <a:r>
              <a:rPr lang="en-US" altLang="ko-KR" dirty="0" err="1" smtClean="0"/>
              <a:t>stereoBM</a:t>
            </a:r>
            <a:r>
              <a:rPr lang="ko-KR" altLang="en-US" dirty="0" smtClean="0"/>
              <a:t> 알고리즘을 영상과</a:t>
            </a:r>
            <a:r>
              <a:rPr lang="en-US" altLang="ko-KR" dirty="0" smtClean="0"/>
              <a:t>, </a:t>
            </a:r>
            <a:r>
              <a:rPr lang="ko-KR" altLang="en-US" dirty="0" err="1" smtClean="0"/>
              <a:t>연속촬용에</a:t>
            </a:r>
            <a:r>
              <a:rPr lang="ko-KR" altLang="en-US" dirty="0" smtClean="0"/>
              <a:t> 적용해보았다</a:t>
            </a:r>
            <a:r>
              <a:rPr lang="en-US" altLang="ko-KR" dirty="0" smtClean="0"/>
              <a:t>.</a:t>
            </a:r>
            <a:endParaRPr lang="ko-KR" altLang="en-US" dirty="0" smtClean="0">
              <a:solidFill>
                <a:schemeClr val="dk1"/>
              </a:solidFill>
            </a:endParaRPr>
          </a:p>
          <a:p>
            <a:pPr lvl="0" rtl="0">
              <a:spcBef>
                <a:spcPts val="0"/>
              </a:spcBef>
              <a:buNone/>
            </a:pPr>
            <a:endParaRPr lang="ko-KR" altLang="en-US" dirty="0" smtClean="0">
              <a:solidFill>
                <a:schemeClr val="dk1"/>
              </a:solidFill>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199" name="Shape 19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6"/>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29" y="-1256507"/>
            <a:ext cx="4351338" cy="10515599"/>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28"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29" y="-596105"/>
            <a:ext cx="5811838" cy="7734299"/>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914400" y="1122362"/>
            <a:ext cx="103632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subTitle" idx="1"/>
          </p:nvPr>
        </p:nvSpPr>
        <p:spPr>
          <a:xfrm>
            <a:off x="1524000" y="3602039"/>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6"/>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49" y="1709741"/>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831849" y="4589467"/>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6"/>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7" y="365126"/>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6" name="Shape 4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72201" y="1681163"/>
            <a:ext cx="5183185"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72201" y="2505075"/>
            <a:ext cx="5183185" cy="3684588"/>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6"/>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7" y="987428"/>
            <a:ext cx="6172199" cy="4873623"/>
          </a:xfrm>
          <a:prstGeom prst="rect">
            <a:avLst/>
          </a:prstGeom>
          <a:noFill/>
          <a:ln>
            <a:noFill/>
          </a:ln>
        </p:spPr>
        <p:txBody>
          <a:bodyPr lIns="91425" tIns="91425" rIns="91425" bIns="91425" anchor="t" anchorCtr="0"/>
          <a:lstStyle>
            <a:lvl1pPr marL="228600" marR="0" lvl="0" indent="7874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6604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7" y="987428"/>
            <a:ext cx="6172199" cy="4873623"/>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6"/>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6604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5334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406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429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3"/>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3"/>
            <a:ext cx="4114796"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3"/>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Ze-qPA8dPo&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hdAkgAXLqg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K1mRiDPrKs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Shape 89"/>
          <p:cNvGrpSpPr/>
          <p:nvPr/>
        </p:nvGrpSpPr>
        <p:grpSpPr>
          <a:xfrm>
            <a:off x="5468644" y="0"/>
            <a:ext cx="6723355" cy="6858000"/>
            <a:chOff x="5468644" y="0"/>
            <a:chExt cx="6723355" cy="6858000"/>
          </a:xfrm>
        </p:grpSpPr>
        <p:sp>
          <p:nvSpPr>
            <p:cNvPr id="90" name="Shape 90"/>
            <p:cNvSpPr/>
            <p:nvPr/>
          </p:nvSpPr>
          <p:spPr>
            <a:xfrm>
              <a:off x="5468644" y="0"/>
              <a:ext cx="6723354" cy="6858000"/>
            </a:xfrm>
            <a:prstGeom prst="flowChartInputOutpu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1" name="Shape 91"/>
            <p:cNvSpPr/>
            <p:nvPr/>
          </p:nvSpPr>
          <p:spPr>
            <a:xfrm>
              <a:off x="9632271" y="0"/>
              <a:ext cx="2559728" cy="6858000"/>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92" name="Shape 92"/>
          <p:cNvSpPr txBox="1"/>
          <p:nvPr/>
        </p:nvSpPr>
        <p:spPr>
          <a:xfrm>
            <a:off x="849857" y="917562"/>
            <a:ext cx="6332178" cy="1015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7D9"/>
              </a:buClr>
              <a:buSzPct val="25000"/>
              <a:buFont typeface="Arial"/>
              <a:buNone/>
            </a:pPr>
            <a:r>
              <a:rPr lang="en-US" sz="7200" dirty="0">
                <a:solidFill>
                  <a:srgbClr val="262626"/>
                </a:solidFill>
                <a:latin typeface="HY견고딕" pitchFamily="18" charset="-127"/>
                <a:ea typeface="HY견고딕" pitchFamily="18" charset="-127"/>
                <a:cs typeface="Aharoni" pitchFamily="2" charset="-79"/>
              </a:rPr>
              <a:t>Evaluation</a:t>
            </a:r>
          </a:p>
        </p:txBody>
      </p:sp>
      <p:sp>
        <p:nvSpPr>
          <p:cNvPr id="93" name="Shape 93"/>
          <p:cNvSpPr txBox="1"/>
          <p:nvPr/>
        </p:nvSpPr>
        <p:spPr>
          <a:xfrm>
            <a:off x="8711289" y="4805448"/>
            <a:ext cx="2853299" cy="156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FE7D9"/>
              </a:buClr>
              <a:buSzPct val="25000"/>
              <a:buFont typeface="Arial"/>
              <a:buNone/>
            </a:pPr>
            <a:r>
              <a:rPr lang="en-US" sz="2400" b="0" i="0" u="none" strike="noStrike" cap="none" dirty="0">
                <a:solidFill>
                  <a:srgbClr val="EFE7D9"/>
                </a:solidFill>
                <a:latin typeface="나눔스퀘어OTF ExtraBold" pitchFamily="34" charset="-127"/>
                <a:ea typeface="나눔스퀘어OTF ExtraBold" pitchFamily="34" charset="-127"/>
                <a:sym typeface="Arial"/>
              </a:rPr>
              <a:t>32101891 </a:t>
            </a:r>
            <a:r>
              <a:rPr lang="en-US" sz="2400" b="0" i="0" u="none" strike="noStrike" cap="none" dirty="0" err="1">
                <a:solidFill>
                  <a:srgbClr val="EFE7D9"/>
                </a:solidFill>
                <a:latin typeface="나눔스퀘어OTF ExtraBold" pitchFamily="34" charset="-127"/>
                <a:ea typeface="나눔스퀘어OTF ExtraBold" pitchFamily="34" charset="-127"/>
                <a:sym typeface="Arial"/>
              </a:rPr>
              <a:t>김성민</a:t>
            </a:r>
            <a:endParaRPr lang="en-US" sz="2400" b="0" i="0" u="none" strike="noStrike" cap="none" dirty="0">
              <a:solidFill>
                <a:srgbClr val="EFE7D9"/>
              </a:solidFill>
              <a:latin typeface="나눔스퀘어OTF ExtraBold" pitchFamily="34" charset="-127"/>
              <a:ea typeface="나눔스퀘어OTF ExtraBold" pitchFamily="34" charset="-127"/>
              <a:sym typeface="Arial"/>
            </a:endParaRPr>
          </a:p>
          <a:p>
            <a:pPr marL="0" marR="0" lvl="0" indent="0" algn="ctr" rtl="0">
              <a:lnSpc>
                <a:spcPct val="100000"/>
              </a:lnSpc>
              <a:spcBef>
                <a:spcPts val="0"/>
              </a:spcBef>
              <a:spcAft>
                <a:spcPts val="0"/>
              </a:spcAft>
              <a:buClr>
                <a:srgbClr val="EFE7D9"/>
              </a:buClr>
              <a:buSzPct val="25000"/>
              <a:buFont typeface="Arial"/>
              <a:buNone/>
            </a:pPr>
            <a:r>
              <a:rPr lang="en-US" sz="2400" b="0" i="0" u="none" strike="noStrike" cap="none" dirty="0">
                <a:solidFill>
                  <a:srgbClr val="EFE7D9"/>
                </a:solidFill>
                <a:latin typeface="나눔스퀘어OTF ExtraBold" pitchFamily="34" charset="-127"/>
                <a:ea typeface="나눔스퀘어OTF ExtraBold" pitchFamily="34" charset="-127"/>
                <a:sym typeface="Arial"/>
              </a:rPr>
              <a:t>32111935 </a:t>
            </a:r>
            <a:r>
              <a:rPr lang="en-US" sz="2400" b="0" i="0" u="none" strike="noStrike" cap="none" dirty="0" err="1">
                <a:solidFill>
                  <a:srgbClr val="EFE7D9"/>
                </a:solidFill>
                <a:latin typeface="나눔스퀘어OTF ExtraBold" pitchFamily="34" charset="-127"/>
                <a:ea typeface="나눔스퀘어OTF ExtraBold" pitchFamily="34" charset="-127"/>
                <a:sym typeface="Arial"/>
              </a:rPr>
              <a:t>한청화</a:t>
            </a:r>
            <a:endParaRPr lang="en-US" sz="2400" b="0" i="0" u="none" strike="noStrike" cap="none" dirty="0">
              <a:solidFill>
                <a:srgbClr val="EFE7D9"/>
              </a:solidFill>
              <a:latin typeface="나눔스퀘어OTF ExtraBold" pitchFamily="34" charset="-127"/>
              <a:ea typeface="나눔스퀘어OTF ExtraBold" pitchFamily="34" charset="-127"/>
              <a:sym typeface="Arial"/>
            </a:endParaRPr>
          </a:p>
          <a:p>
            <a:pPr marL="0" marR="0" lvl="0" indent="0" algn="ctr" rtl="0">
              <a:lnSpc>
                <a:spcPct val="100000"/>
              </a:lnSpc>
              <a:spcBef>
                <a:spcPts val="0"/>
              </a:spcBef>
              <a:spcAft>
                <a:spcPts val="0"/>
              </a:spcAft>
              <a:buClr>
                <a:srgbClr val="EFE7D9"/>
              </a:buClr>
              <a:buSzPct val="25000"/>
              <a:buFont typeface="Arial"/>
              <a:buNone/>
            </a:pPr>
            <a:r>
              <a:rPr lang="en-US" sz="2400" b="0" i="0" u="none" strike="noStrike" cap="none" dirty="0">
                <a:solidFill>
                  <a:srgbClr val="EFE7D9"/>
                </a:solidFill>
                <a:latin typeface="나눔스퀘어OTF ExtraBold" pitchFamily="34" charset="-127"/>
                <a:ea typeface="나눔스퀘어OTF ExtraBold" pitchFamily="34" charset="-127"/>
                <a:sym typeface="Arial"/>
              </a:rPr>
              <a:t>32131731 </a:t>
            </a:r>
            <a:r>
              <a:rPr lang="en-US" sz="2400" b="0" i="0" u="none" strike="noStrike" cap="none" dirty="0" err="1">
                <a:solidFill>
                  <a:srgbClr val="EFE7D9"/>
                </a:solidFill>
                <a:latin typeface="나눔스퀘어OTF ExtraBold" pitchFamily="34" charset="-127"/>
                <a:ea typeface="나눔스퀘어OTF ExtraBold" pitchFamily="34" charset="-127"/>
                <a:sym typeface="Arial"/>
              </a:rPr>
              <a:t>이민지</a:t>
            </a:r>
            <a:endParaRPr lang="en-US" sz="2400" b="0" i="0" u="none" strike="noStrike" cap="none" dirty="0">
              <a:solidFill>
                <a:srgbClr val="EFE7D9"/>
              </a:solidFill>
              <a:latin typeface="나눔스퀘어OTF ExtraBold" pitchFamily="34" charset="-127"/>
              <a:ea typeface="나눔스퀘어OTF ExtraBold" pitchFamily="34" charset="-127"/>
              <a:sym typeface="Arial"/>
            </a:endParaRPr>
          </a:p>
          <a:p>
            <a:pPr marL="0" marR="0" lvl="0" indent="0" algn="ctr" rtl="0">
              <a:lnSpc>
                <a:spcPct val="100000"/>
              </a:lnSpc>
              <a:spcBef>
                <a:spcPts val="0"/>
              </a:spcBef>
              <a:spcAft>
                <a:spcPts val="0"/>
              </a:spcAft>
              <a:buClr>
                <a:srgbClr val="EFE7D9"/>
              </a:buClr>
              <a:buSzPct val="25000"/>
              <a:buFont typeface="Arial"/>
              <a:buNone/>
            </a:pPr>
            <a:r>
              <a:rPr lang="en-US" sz="2400" b="0" i="0" u="none" strike="noStrike" cap="none" dirty="0">
                <a:solidFill>
                  <a:srgbClr val="EFE7D9"/>
                </a:solidFill>
                <a:latin typeface="나눔스퀘어OTF ExtraBold" pitchFamily="34" charset="-127"/>
                <a:ea typeface="나눔스퀘어OTF ExtraBold" pitchFamily="34" charset="-127"/>
                <a:sym typeface="Arial"/>
              </a:rPr>
              <a:t>32131747 </a:t>
            </a:r>
            <a:r>
              <a:rPr lang="en-US" sz="2400" b="0" i="0" u="none" strike="noStrike" cap="none" dirty="0" err="1">
                <a:solidFill>
                  <a:srgbClr val="EFE7D9"/>
                </a:solidFill>
                <a:latin typeface="나눔스퀘어OTF ExtraBold" pitchFamily="34" charset="-127"/>
                <a:ea typeface="나눔스퀘어OTF ExtraBold" pitchFamily="34" charset="-127"/>
                <a:sym typeface="Arial"/>
              </a:rPr>
              <a:t>정다혜</a:t>
            </a:r>
            <a:endParaRPr lang="en-US" sz="2400" b="0" i="0" u="none" strike="noStrike" cap="none" dirty="0">
              <a:solidFill>
                <a:srgbClr val="EFE7D9"/>
              </a:solidFill>
              <a:latin typeface="나눔스퀘어OTF ExtraBold" pitchFamily="34" charset="-127"/>
              <a:ea typeface="나눔스퀘어OTF ExtraBold" pitchFamily="34" charset="-127"/>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6" name="Shape 216"/>
          <p:cNvSpPr txBox="1"/>
          <p:nvPr/>
        </p:nvSpPr>
        <p:spPr>
          <a:xfrm>
            <a:off x="845475" y="1286231"/>
            <a:ext cx="6066600" cy="252600"/>
          </a:xfrm>
          <a:prstGeom prst="rect">
            <a:avLst/>
          </a:prstGeom>
          <a:noFill/>
          <a:ln>
            <a:noFill/>
          </a:ln>
        </p:spPr>
        <p:txBody>
          <a:bodyPr lIns="91425" tIns="91425" rIns="91425" bIns="91425" anchor="t" anchorCtr="0">
            <a:noAutofit/>
          </a:bodyPr>
          <a:lstStyle/>
          <a:p>
            <a:pPr lvl="0" rtl="0">
              <a:spcBef>
                <a:spcPts val="0"/>
              </a:spcBef>
              <a:buNone/>
            </a:pPr>
            <a:endParaRPr dirty="0">
              <a:solidFill>
                <a:schemeClr val="dk1"/>
              </a:solidFill>
            </a:endParaRPr>
          </a:p>
        </p:txBody>
      </p:sp>
      <p:grpSp>
        <p:nvGrpSpPr>
          <p:cNvPr id="7" name="Shape 201"/>
          <p:cNvGrpSpPr/>
          <p:nvPr/>
        </p:nvGrpSpPr>
        <p:grpSpPr>
          <a:xfrm>
            <a:off x="353000" y="210675"/>
            <a:ext cx="4734887" cy="1008600"/>
            <a:chOff x="353000" y="210675"/>
            <a:chExt cx="4734887" cy="1008600"/>
          </a:xfrm>
        </p:grpSpPr>
        <p:cxnSp>
          <p:nvCxnSpPr>
            <p:cNvPr id="8" name="Shape 202"/>
            <p:cNvCxnSpPr/>
            <p:nvPr/>
          </p:nvCxnSpPr>
          <p:spPr>
            <a:xfrm>
              <a:off x="353000" y="210675"/>
              <a:ext cx="0" cy="1008600"/>
            </a:xfrm>
            <a:prstGeom prst="straightConnector1">
              <a:avLst/>
            </a:prstGeom>
            <a:noFill/>
            <a:ln w="114300" cap="flat" cmpd="sng">
              <a:solidFill>
                <a:srgbClr val="262626"/>
              </a:solidFill>
              <a:prstDash val="solid"/>
              <a:round/>
              <a:headEnd type="none" w="med" len="med"/>
              <a:tailEnd type="none" w="med" len="med"/>
            </a:ln>
          </p:spPr>
        </p:cxnSp>
        <p:sp>
          <p:nvSpPr>
            <p:cNvPr id="9" name="Shape 203"/>
            <p:cNvSpPr txBox="1"/>
            <p:nvPr/>
          </p:nvSpPr>
          <p:spPr>
            <a:xfrm>
              <a:off x="444875" y="218475"/>
              <a:ext cx="3630600"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Arial"/>
                <a:buNone/>
              </a:pPr>
              <a:r>
                <a:rPr lang="en-US" sz="3000" b="0" i="0" u="none" strike="noStrike" cap="none" dirty="0">
                  <a:solidFill>
                    <a:srgbClr val="262626"/>
                  </a:solidFill>
                  <a:latin typeface="배달의민족 한나는 열한살" pitchFamily="50" charset="-127"/>
                  <a:ea typeface="배달의민족 한나는 열한살" pitchFamily="50" charset="-127"/>
                  <a:sym typeface="Arial"/>
                </a:rPr>
                <a:t> </a:t>
              </a:r>
              <a:r>
                <a:rPr lang="en-US" sz="3000" dirty="0" err="1">
                  <a:solidFill>
                    <a:srgbClr val="262626"/>
                  </a:solidFill>
                  <a:latin typeface="배달의민족 한나는 열한살" pitchFamily="50" charset="-127"/>
                  <a:ea typeface="배달의민족 한나는 열한살" pitchFamily="50" charset="-127"/>
                </a:rPr>
                <a:t>진행상황</a:t>
              </a:r>
              <a:endParaRPr lang="en-US" sz="3000" dirty="0">
                <a:solidFill>
                  <a:srgbClr val="262626"/>
                </a:solidFill>
                <a:latin typeface="배달의민족 한나는 열한살" pitchFamily="50" charset="-127"/>
                <a:ea typeface="배달의민족 한나는 열한살" pitchFamily="50" charset="-127"/>
              </a:endParaRPr>
            </a:p>
          </p:txBody>
        </p:sp>
        <p:sp>
          <p:nvSpPr>
            <p:cNvPr id="10" name="Shape 204"/>
            <p:cNvSpPr txBox="1"/>
            <p:nvPr/>
          </p:nvSpPr>
          <p:spPr>
            <a:xfrm>
              <a:off x="521074" y="773175"/>
              <a:ext cx="4566813" cy="369900"/>
            </a:xfrm>
            <a:prstGeom prst="rect">
              <a:avLst/>
            </a:prstGeom>
            <a:noFill/>
            <a:ln>
              <a:noFill/>
            </a:ln>
          </p:spPr>
          <p:txBody>
            <a:bodyPr lIns="91425" tIns="91425" rIns="91425" bIns="91425" anchor="t" anchorCtr="0">
              <a:noAutofit/>
            </a:bodyPr>
            <a:lstStyle/>
            <a:p>
              <a:pPr lvl="0">
                <a:buClr>
                  <a:srgbClr val="262626"/>
                </a:buClr>
              </a:pPr>
              <a:r>
                <a:rPr lang="en-US" dirty="0" smtClean="0">
                  <a:solidFill>
                    <a:srgbClr val="262626"/>
                  </a:solidFill>
                  <a:latin typeface="배달의민족 한나는 열한살" pitchFamily="50" charset="-127"/>
                  <a:ea typeface="배달의민족 한나는 열한살" pitchFamily="50" charset="-127"/>
                </a:rPr>
                <a:t>: stereo </a:t>
              </a:r>
              <a:r>
                <a:rPr lang="en-US" dirty="0" err="1" smtClean="0">
                  <a:solidFill>
                    <a:srgbClr val="262626"/>
                  </a:solidFill>
                  <a:latin typeface="배달의민족 한나는 열한살" pitchFamily="50" charset="-127"/>
                  <a:ea typeface="배달의민족 한나는 열한살" pitchFamily="50" charset="-127"/>
                </a:rPr>
                <a:t>vison</a:t>
              </a:r>
              <a:r>
                <a:rPr lang="en-US" dirty="0" smtClean="0">
                  <a:solidFill>
                    <a:srgbClr val="262626"/>
                  </a:solidFill>
                  <a:latin typeface="배달의민족 한나는 열한살" pitchFamily="50" charset="-127"/>
                  <a:ea typeface="배달의민족 한나는 열한살" pitchFamily="50" charset="-127"/>
                </a:rPr>
                <a:t> </a:t>
              </a:r>
              <a:r>
                <a:rPr lang="en-US" dirty="0" err="1" smtClean="0">
                  <a:solidFill>
                    <a:srgbClr val="262626"/>
                  </a:solidFill>
                  <a:latin typeface="배달의민족 한나는 열한살" pitchFamily="50" charset="-127"/>
                  <a:ea typeface="배달의민족 한나는 열한살" pitchFamily="50" charset="-127"/>
                </a:rPr>
                <a:t>알고리즘을</a:t>
              </a:r>
              <a:r>
                <a:rPr lang="en-US" dirty="0" smtClean="0">
                  <a:solidFill>
                    <a:srgbClr val="262626"/>
                  </a:solidFill>
                  <a:latin typeface="배달의민족 한나는 열한살" pitchFamily="50" charset="-127"/>
                  <a:ea typeface="배달의민족 한나는 열한살" pitchFamily="50" charset="-127"/>
                </a:rPr>
                <a:t> </a:t>
              </a:r>
              <a:r>
                <a:rPr lang="en-US" dirty="0" err="1">
                  <a:solidFill>
                    <a:srgbClr val="262626"/>
                  </a:solidFill>
                  <a:latin typeface="배달의민족 한나는 열한살" pitchFamily="50" charset="-127"/>
                  <a:ea typeface="배달의민족 한나는 열한살" pitchFamily="50" charset="-127"/>
                </a:rPr>
                <a:t>영상에</a:t>
              </a:r>
              <a:r>
                <a:rPr lang="en-US" dirty="0">
                  <a:solidFill>
                    <a:srgbClr val="262626"/>
                  </a:solidFill>
                  <a:latin typeface="배달의민족 한나는 열한살" pitchFamily="50" charset="-127"/>
                  <a:ea typeface="배달의민족 한나는 열한살" pitchFamily="50" charset="-127"/>
                </a:rPr>
                <a:t> </a:t>
              </a:r>
              <a:r>
                <a:rPr lang="en-US" dirty="0" err="1" smtClean="0">
                  <a:solidFill>
                    <a:srgbClr val="262626"/>
                  </a:solidFill>
                  <a:latin typeface="배달의민족 한나는 열한살" pitchFamily="50" charset="-127"/>
                  <a:ea typeface="배달의민족 한나는 열한살" pitchFamily="50" charset="-127"/>
                </a:rPr>
                <a:t>적용</a:t>
              </a:r>
              <a:r>
                <a:rPr lang="en-US" dirty="0" smtClean="0">
                  <a:solidFill>
                    <a:srgbClr val="262626"/>
                  </a:solidFill>
                  <a:latin typeface="배달의민족 한나는 열한살" pitchFamily="50" charset="-127"/>
                  <a:ea typeface="배달의민족 한나는 열한살" pitchFamily="50" charset="-127"/>
                </a:rPr>
                <a:t> </a:t>
              </a:r>
              <a:r>
                <a:rPr lang="en-US" altLang="ko-KR" dirty="0">
                  <a:solidFill>
                    <a:srgbClr val="262626"/>
                  </a:solidFill>
                  <a:latin typeface="배달의민족 한나는 열한살" pitchFamily="50" charset="-127"/>
                  <a:ea typeface="배달의민족 한나는 열한살" pitchFamily="50" charset="-127"/>
                </a:rPr>
                <a:t>(</a:t>
              </a:r>
              <a:r>
                <a:rPr lang="en-US" altLang="ko-KR" dirty="0" err="1" smtClean="0">
                  <a:solidFill>
                    <a:srgbClr val="262626"/>
                  </a:solidFill>
                  <a:latin typeface="배달의민족 한나는 열한살" pitchFamily="50" charset="-127"/>
                  <a:ea typeface="배달의민족 한나는 열한살" pitchFamily="50" charset="-127"/>
                </a:rPr>
                <a:t>stereoSGBM</a:t>
              </a:r>
              <a:r>
                <a:rPr lang="en-US" altLang="ko-KR" dirty="0" smtClean="0">
                  <a:solidFill>
                    <a:srgbClr val="262626"/>
                  </a:solidFill>
                  <a:latin typeface="배달의민족 한나는 열한살" pitchFamily="50" charset="-127"/>
                  <a:ea typeface="배달의민족 한나는 열한살" pitchFamily="50" charset="-127"/>
                </a:rPr>
                <a:t>)</a:t>
              </a:r>
              <a:endParaRPr lang="en-US" dirty="0">
                <a:solidFill>
                  <a:srgbClr val="262626"/>
                </a:solidFill>
                <a:latin typeface="배달의민족 한나는 열한살" pitchFamily="50" charset="-127"/>
                <a:ea typeface="배달의민족 한나는 열한살" pitchFamily="50" charset="-127"/>
              </a:endParaRPr>
            </a:p>
          </p:txBody>
        </p:sp>
      </p:gr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97" y="1385028"/>
            <a:ext cx="7820848" cy="514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Shape 222"/>
          <p:cNvGrpSpPr/>
          <p:nvPr/>
        </p:nvGrpSpPr>
        <p:grpSpPr>
          <a:xfrm>
            <a:off x="353000" y="210675"/>
            <a:ext cx="3722475" cy="1008600"/>
            <a:chOff x="353000" y="210675"/>
            <a:chExt cx="3722475" cy="1008600"/>
          </a:xfrm>
        </p:grpSpPr>
        <p:cxnSp>
          <p:nvCxnSpPr>
            <p:cNvPr id="223" name="Shape 223"/>
            <p:cNvCxnSpPr/>
            <p:nvPr/>
          </p:nvCxnSpPr>
          <p:spPr>
            <a:xfrm>
              <a:off x="353000" y="210675"/>
              <a:ext cx="0" cy="1008600"/>
            </a:xfrm>
            <a:prstGeom prst="straightConnector1">
              <a:avLst/>
            </a:prstGeom>
            <a:noFill/>
            <a:ln w="114300" cap="flat" cmpd="sng">
              <a:solidFill>
                <a:srgbClr val="262626"/>
              </a:solidFill>
              <a:prstDash val="solid"/>
              <a:round/>
              <a:headEnd type="none" w="med" len="med"/>
              <a:tailEnd type="none" w="med" len="med"/>
            </a:ln>
          </p:spPr>
        </p:cxnSp>
        <p:sp>
          <p:nvSpPr>
            <p:cNvPr id="224" name="Shape 224"/>
            <p:cNvSpPr txBox="1"/>
            <p:nvPr/>
          </p:nvSpPr>
          <p:spPr>
            <a:xfrm>
              <a:off x="444875" y="218475"/>
              <a:ext cx="3630600"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Arial"/>
                <a:buNone/>
              </a:pPr>
              <a:r>
                <a:rPr lang="en-US" sz="3000" b="0" i="0" u="none" strike="noStrike" cap="none" dirty="0">
                  <a:solidFill>
                    <a:srgbClr val="262626"/>
                  </a:solidFill>
                  <a:latin typeface="배달의민족 한나는 열한살" pitchFamily="50" charset="-127"/>
                  <a:ea typeface="배달의민족 한나는 열한살" pitchFamily="50" charset="-127"/>
                  <a:sym typeface="Arial"/>
                </a:rPr>
                <a:t> </a:t>
              </a:r>
              <a:r>
                <a:rPr lang="en-US" sz="3000" dirty="0" err="1">
                  <a:solidFill>
                    <a:srgbClr val="262626"/>
                  </a:solidFill>
                  <a:latin typeface="배달의민족 한나는 열한살" pitchFamily="50" charset="-127"/>
                  <a:ea typeface="배달의민족 한나는 열한살" pitchFamily="50" charset="-127"/>
                </a:rPr>
                <a:t>진행상황</a:t>
              </a:r>
              <a:endParaRPr lang="en-US" sz="3000" dirty="0">
                <a:solidFill>
                  <a:srgbClr val="262626"/>
                </a:solidFill>
                <a:latin typeface="배달의민족 한나는 열한살" pitchFamily="50" charset="-127"/>
                <a:ea typeface="배달의민족 한나는 열한살" pitchFamily="50" charset="-127"/>
              </a:endParaRPr>
            </a:p>
          </p:txBody>
        </p:sp>
        <p:sp>
          <p:nvSpPr>
            <p:cNvPr id="225" name="Shape 225"/>
            <p:cNvSpPr txBox="1"/>
            <p:nvPr/>
          </p:nvSpPr>
          <p:spPr>
            <a:xfrm>
              <a:off x="521075" y="773175"/>
              <a:ext cx="2958300"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Font typeface="Arial"/>
                <a:buNone/>
              </a:pPr>
              <a:r>
                <a:rPr lang="en-US" dirty="0" smtClean="0">
                  <a:solidFill>
                    <a:srgbClr val="262626"/>
                  </a:solidFill>
                  <a:latin typeface="배달의민족 한나는 열한살" pitchFamily="50" charset="-127"/>
                  <a:ea typeface="배달의민족 한나는 열한살" pitchFamily="50" charset="-127"/>
                </a:rPr>
                <a:t>OpenGL</a:t>
              </a:r>
              <a:r>
                <a:rPr lang="ko-KR" altLang="en-US" dirty="0" smtClean="0">
                  <a:solidFill>
                    <a:srgbClr val="262626"/>
                  </a:solidFill>
                  <a:latin typeface="배달의민족 한나는 열한살" pitchFamily="50" charset="-127"/>
                  <a:ea typeface="배달의민족 한나는 열한살" pitchFamily="50" charset="-127"/>
                </a:rPr>
                <a:t>로 구현한 </a:t>
              </a:r>
              <a:r>
                <a:rPr lang="en-US" altLang="ko-KR" dirty="0" smtClean="0">
                  <a:solidFill>
                    <a:srgbClr val="262626"/>
                  </a:solidFill>
                  <a:latin typeface="배달의민족 한나는 열한살" pitchFamily="50" charset="-127"/>
                  <a:ea typeface="배달의민족 한나는 열한살" pitchFamily="50" charset="-127"/>
                </a:rPr>
                <a:t>Tactile Display</a:t>
              </a:r>
              <a:endParaRPr lang="en-US" dirty="0">
                <a:solidFill>
                  <a:srgbClr val="262626"/>
                </a:solidFill>
                <a:latin typeface="배달의민족 한나는 열한살" pitchFamily="50" charset="-127"/>
                <a:ea typeface="배달의민족 한나는 열한살" pitchFamily="50" charset="-127"/>
              </a:endParaRPr>
            </a:p>
          </p:txBody>
        </p:sp>
      </p:grpSp>
      <p:sp>
        <p:nvSpPr>
          <p:cNvPr id="226" name="Shape 226"/>
          <p:cNvSpPr txBox="1"/>
          <p:nvPr/>
        </p:nvSpPr>
        <p:spPr>
          <a:xfrm>
            <a:off x="2667325" y="5548450"/>
            <a:ext cx="9681900" cy="469200"/>
          </a:xfrm>
          <a:prstGeom prst="rect">
            <a:avLst/>
          </a:prstGeom>
          <a:noFill/>
          <a:ln>
            <a:noFill/>
          </a:ln>
        </p:spPr>
        <p:txBody>
          <a:bodyPr lIns="91425" tIns="91425" rIns="91425" bIns="91425" anchor="t" anchorCtr="0">
            <a:noAutofit/>
          </a:bodyPr>
          <a:lstStyle/>
          <a:p>
            <a:pPr lvl="0">
              <a:spcBef>
                <a:spcPts val="0"/>
              </a:spcBef>
              <a:buNone/>
            </a:pPr>
            <a:r>
              <a:rPr lang="en-US" dirty="0" err="1" smtClean="0">
                <a:latin typeface="나눔고딕" pitchFamily="50" charset="-127"/>
                <a:ea typeface="나눔고딕" pitchFamily="50" charset="-127"/>
              </a:rPr>
              <a:t>아직은</a:t>
            </a:r>
            <a:r>
              <a:rPr lang="en-US" dirty="0" smtClean="0">
                <a:latin typeface="나눔고딕" pitchFamily="50" charset="-127"/>
                <a:ea typeface="나눔고딕" pitchFamily="50" charset="-127"/>
              </a:rPr>
              <a:t> </a:t>
            </a:r>
            <a:r>
              <a:rPr lang="ko-KR" altLang="en-US" dirty="0" smtClean="0">
                <a:latin typeface="나눔고딕" pitchFamily="50" charset="-127"/>
                <a:ea typeface="나눔고딕" pitchFamily="50" charset="-127"/>
              </a:rPr>
              <a:t>현실적으로 </a:t>
            </a:r>
            <a:r>
              <a:rPr lang="en-US" dirty="0" err="1" smtClean="0">
                <a:latin typeface="나눔고딕" pitchFamily="50" charset="-127"/>
                <a:ea typeface="나눔고딕" pitchFamily="50" charset="-127"/>
              </a:rPr>
              <a:t>구현이</a:t>
            </a:r>
            <a:r>
              <a:rPr lang="en-US" dirty="0" smtClean="0">
                <a:latin typeface="나눔고딕" pitchFamily="50" charset="-127"/>
                <a:ea typeface="나눔고딕" pitchFamily="50" charset="-127"/>
              </a:rPr>
              <a:t> </a:t>
            </a:r>
            <a:r>
              <a:rPr lang="en-US" dirty="0" err="1">
                <a:latin typeface="나눔고딕" pitchFamily="50" charset="-127"/>
                <a:ea typeface="나눔고딕" pitchFamily="50" charset="-127"/>
              </a:rPr>
              <a:t>불가능한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텍타일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디스플레이를</a:t>
            </a:r>
            <a:r>
              <a:rPr lang="en-US" dirty="0">
                <a:latin typeface="나눔고딕" pitchFamily="50" charset="-127"/>
                <a:ea typeface="나눔고딕" pitchFamily="50" charset="-127"/>
              </a:rPr>
              <a:t> 3D영상으로 </a:t>
            </a:r>
            <a:r>
              <a:rPr lang="en-US" dirty="0" err="1">
                <a:latin typeface="나눔고딕" pitchFamily="50" charset="-127"/>
                <a:ea typeface="나눔고딕" pitchFamily="50" charset="-127"/>
              </a:rPr>
              <a:t>시연</a:t>
            </a:r>
            <a:endParaRPr lang="en-US" dirty="0">
              <a:latin typeface="나눔고딕" pitchFamily="50" charset="-127"/>
              <a:ea typeface="나눔고딕" pitchFamily="50" charset="-127"/>
            </a:endParaRPr>
          </a:p>
          <a:p>
            <a:pPr lvl="0" rtl="0">
              <a:spcBef>
                <a:spcPts val="0"/>
              </a:spcBef>
              <a:buNone/>
            </a:pPr>
            <a:endParaRPr dirty="0">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p:txBody>
      </p:sp>
      <p:sp>
        <p:nvSpPr>
          <p:cNvPr id="227" name="Shape 227" title="opengl영상">
            <a:hlinkClick r:id="rId3"/>
          </p:cNvPr>
          <p:cNvSpPr/>
          <p:nvPr/>
        </p:nvSpPr>
        <p:spPr>
          <a:xfrm>
            <a:off x="2667325" y="1405025"/>
            <a:ext cx="5524567" cy="4143425"/>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descr="left.jpg"/>
          <p:cNvPicPr preferRelativeResize="0"/>
          <p:nvPr/>
        </p:nvPicPr>
        <p:blipFill>
          <a:blip r:embed="rId3">
            <a:alphaModFix/>
          </a:blip>
          <a:stretch>
            <a:fillRect/>
          </a:stretch>
        </p:blipFill>
        <p:spPr>
          <a:xfrm>
            <a:off x="4234762" y="2287016"/>
            <a:ext cx="3722475" cy="3030309"/>
          </a:xfrm>
          <a:prstGeom prst="rect">
            <a:avLst/>
          </a:prstGeom>
          <a:noFill/>
          <a:ln>
            <a:noFill/>
          </a:ln>
        </p:spPr>
      </p:pic>
      <p:pic>
        <p:nvPicPr>
          <p:cNvPr id="234" name="Shape 234"/>
          <p:cNvPicPr preferRelativeResize="0"/>
          <p:nvPr/>
        </p:nvPicPr>
        <p:blipFill>
          <a:blip r:embed="rId4">
            <a:alphaModFix/>
          </a:blip>
          <a:stretch>
            <a:fillRect/>
          </a:stretch>
        </p:blipFill>
        <p:spPr>
          <a:xfrm>
            <a:off x="7957250" y="695027"/>
            <a:ext cx="2010925" cy="1591997"/>
          </a:xfrm>
          <a:prstGeom prst="rect">
            <a:avLst/>
          </a:prstGeom>
          <a:noFill/>
          <a:ln>
            <a:noFill/>
          </a:ln>
        </p:spPr>
      </p:pic>
      <p:pic>
        <p:nvPicPr>
          <p:cNvPr id="235" name="Shape 235"/>
          <p:cNvPicPr preferRelativeResize="0"/>
          <p:nvPr/>
        </p:nvPicPr>
        <p:blipFill>
          <a:blip r:embed="rId5">
            <a:alphaModFix/>
          </a:blip>
          <a:stretch>
            <a:fillRect/>
          </a:stretch>
        </p:blipFill>
        <p:spPr>
          <a:xfrm>
            <a:off x="5946312" y="695048"/>
            <a:ext cx="2010925" cy="1591989"/>
          </a:xfrm>
          <a:prstGeom prst="rect">
            <a:avLst/>
          </a:prstGeom>
          <a:noFill/>
          <a:ln>
            <a:noFill/>
          </a:ln>
        </p:spPr>
      </p:pic>
      <p:pic>
        <p:nvPicPr>
          <p:cNvPr id="236" name="Shape 236"/>
          <p:cNvPicPr preferRelativeResize="0"/>
          <p:nvPr/>
        </p:nvPicPr>
        <p:blipFill>
          <a:blip r:embed="rId6">
            <a:alphaModFix/>
          </a:blip>
          <a:stretch>
            <a:fillRect/>
          </a:stretch>
        </p:blipFill>
        <p:spPr>
          <a:xfrm>
            <a:off x="7957250" y="2287024"/>
            <a:ext cx="3827719" cy="3030299"/>
          </a:xfrm>
          <a:prstGeom prst="rect">
            <a:avLst/>
          </a:prstGeom>
          <a:noFill/>
          <a:ln>
            <a:noFill/>
          </a:ln>
        </p:spPr>
      </p:pic>
      <p:sp>
        <p:nvSpPr>
          <p:cNvPr id="241" name="Shape 241"/>
          <p:cNvSpPr txBox="1"/>
          <p:nvPr/>
        </p:nvSpPr>
        <p:spPr>
          <a:xfrm>
            <a:off x="353000" y="5334400"/>
            <a:ext cx="2834400" cy="469200"/>
          </a:xfrm>
          <a:prstGeom prst="rect">
            <a:avLst/>
          </a:prstGeom>
          <a:noFill/>
          <a:ln>
            <a:noFill/>
          </a:ln>
        </p:spPr>
        <p:txBody>
          <a:bodyPr lIns="91425" tIns="91425" rIns="91425" bIns="91425" anchor="t" anchorCtr="0">
            <a:noAutofit/>
          </a:bodyPr>
          <a:lstStyle/>
          <a:p>
            <a:pPr lvl="0" rtl="0">
              <a:spcBef>
                <a:spcPts val="0"/>
              </a:spcBef>
              <a:buClr>
                <a:srgbClr val="000000"/>
              </a:buClr>
              <a:buFont typeface="Arial"/>
              <a:buNone/>
            </a:pPr>
            <a:r>
              <a:rPr lang="en-US" dirty="0" err="1">
                <a:latin typeface="나눔고딕" pitchFamily="50" charset="-127"/>
                <a:ea typeface="나눔고딕" pitchFamily="50" charset="-127"/>
              </a:rPr>
              <a:t>위치와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각도를</a:t>
            </a:r>
            <a:r>
              <a:rPr lang="en-US" dirty="0">
                <a:latin typeface="나눔고딕" pitchFamily="50" charset="-127"/>
                <a:ea typeface="나눔고딕" pitchFamily="50" charset="-127"/>
              </a:rPr>
              <a:t> </a:t>
            </a:r>
            <a:r>
              <a:rPr lang="ko-KR" altLang="en-US" dirty="0" smtClean="0">
                <a:latin typeface="나눔고딕" pitchFamily="50" charset="-127"/>
                <a:ea typeface="나눔고딕" pitchFamily="50" charset="-127"/>
              </a:rPr>
              <a:t>맞춰 줌</a:t>
            </a:r>
            <a:r>
              <a:rPr lang="en-US" altLang="ko-KR" dirty="0" smtClean="0">
                <a:latin typeface="나눔고딕" pitchFamily="50" charset="-127"/>
                <a:ea typeface="나눔고딕" pitchFamily="50" charset="-127"/>
              </a:rPr>
              <a:t>.</a:t>
            </a:r>
            <a:endParaRPr lang="en-US" dirty="0">
              <a:latin typeface="나눔고딕" pitchFamily="50" charset="-127"/>
              <a:ea typeface="나눔고딕" pitchFamily="50" charset="-127"/>
            </a:endParaRPr>
          </a:p>
          <a:p>
            <a:pPr lvl="0" rtl="0">
              <a:spcBef>
                <a:spcPts val="0"/>
              </a:spcBef>
              <a:buNone/>
            </a:pPr>
            <a:endParaRPr dirty="0">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p:txBody>
      </p:sp>
      <p:pic>
        <p:nvPicPr>
          <p:cNvPr id="242" name="Shape 242"/>
          <p:cNvPicPr preferRelativeResize="0"/>
          <p:nvPr/>
        </p:nvPicPr>
        <p:blipFill>
          <a:blip r:embed="rId7">
            <a:alphaModFix/>
          </a:blip>
          <a:stretch>
            <a:fillRect/>
          </a:stretch>
        </p:blipFill>
        <p:spPr>
          <a:xfrm>
            <a:off x="430574" y="1420975"/>
            <a:ext cx="3308725" cy="3295620"/>
          </a:xfrm>
          <a:prstGeom prst="rect">
            <a:avLst/>
          </a:prstGeom>
          <a:noFill/>
          <a:ln>
            <a:noFill/>
          </a:ln>
        </p:spPr>
      </p:pic>
      <p:grpSp>
        <p:nvGrpSpPr>
          <p:cNvPr id="12" name="Shape 222"/>
          <p:cNvGrpSpPr/>
          <p:nvPr/>
        </p:nvGrpSpPr>
        <p:grpSpPr>
          <a:xfrm>
            <a:off x="505400" y="363075"/>
            <a:ext cx="3722475" cy="1008600"/>
            <a:chOff x="353000" y="210675"/>
            <a:chExt cx="3722475" cy="1008600"/>
          </a:xfrm>
        </p:grpSpPr>
        <p:cxnSp>
          <p:nvCxnSpPr>
            <p:cNvPr id="13" name="Shape 223"/>
            <p:cNvCxnSpPr/>
            <p:nvPr/>
          </p:nvCxnSpPr>
          <p:spPr>
            <a:xfrm>
              <a:off x="353000" y="210675"/>
              <a:ext cx="0" cy="1008600"/>
            </a:xfrm>
            <a:prstGeom prst="straightConnector1">
              <a:avLst/>
            </a:prstGeom>
            <a:noFill/>
            <a:ln w="114300" cap="flat" cmpd="sng">
              <a:solidFill>
                <a:srgbClr val="262626"/>
              </a:solidFill>
              <a:prstDash val="solid"/>
              <a:round/>
              <a:headEnd type="none" w="med" len="med"/>
              <a:tailEnd type="none" w="med" len="med"/>
            </a:ln>
          </p:spPr>
        </p:cxnSp>
        <p:sp>
          <p:nvSpPr>
            <p:cNvPr id="14" name="Shape 224"/>
            <p:cNvSpPr txBox="1"/>
            <p:nvPr/>
          </p:nvSpPr>
          <p:spPr>
            <a:xfrm>
              <a:off x="444875" y="218475"/>
              <a:ext cx="3630600"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Arial"/>
                <a:buNone/>
              </a:pPr>
              <a:r>
                <a:rPr lang="en-US" sz="3000" b="0" i="0" u="none" strike="noStrike" cap="none" dirty="0">
                  <a:solidFill>
                    <a:srgbClr val="262626"/>
                  </a:solidFill>
                  <a:latin typeface="배달의민족 한나는 열한살" pitchFamily="50" charset="-127"/>
                  <a:ea typeface="배달의민족 한나는 열한살" pitchFamily="50" charset="-127"/>
                  <a:sym typeface="Arial"/>
                </a:rPr>
                <a:t> </a:t>
              </a:r>
              <a:r>
                <a:rPr lang="en-US" sz="3000" dirty="0" err="1">
                  <a:solidFill>
                    <a:srgbClr val="262626"/>
                  </a:solidFill>
                  <a:latin typeface="배달의민족 한나는 열한살" pitchFamily="50" charset="-127"/>
                  <a:ea typeface="배달의민족 한나는 열한살" pitchFamily="50" charset="-127"/>
                </a:rPr>
                <a:t>진행상황</a:t>
              </a:r>
              <a:endParaRPr lang="en-US" sz="3000" dirty="0">
                <a:solidFill>
                  <a:srgbClr val="262626"/>
                </a:solidFill>
                <a:latin typeface="배달의민족 한나는 열한살" pitchFamily="50" charset="-127"/>
                <a:ea typeface="배달의민족 한나는 열한살" pitchFamily="50" charset="-127"/>
              </a:endParaRPr>
            </a:p>
          </p:txBody>
        </p:sp>
        <p:sp>
          <p:nvSpPr>
            <p:cNvPr id="15" name="Shape 225"/>
            <p:cNvSpPr txBox="1"/>
            <p:nvPr/>
          </p:nvSpPr>
          <p:spPr>
            <a:xfrm>
              <a:off x="521075" y="773175"/>
              <a:ext cx="2958300" cy="369900"/>
            </a:xfrm>
            <a:prstGeom prst="rect">
              <a:avLst/>
            </a:prstGeom>
            <a:noFill/>
            <a:ln>
              <a:noFill/>
            </a:ln>
          </p:spPr>
          <p:txBody>
            <a:bodyPr lIns="91425" tIns="91425" rIns="91425" bIns="91425" anchor="t" anchorCtr="0">
              <a:noAutofit/>
            </a:bodyPr>
            <a:lstStyle/>
            <a:p>
              <a:pPr lvl="0">
                <a:buClr>
                  <a:srgbClr val="262626"/>
                </a:buClr>
              </a:pPr>
              <a:r>
                <a:rPr lang="en-US" dirty="0" smtClean="0">
                  <a:solidFill>
                    <a:srgbClr val="262626"/>
                  </a:solidFill>
                  <a:latin typeface="배달의민족 한나는 열한살" pitchFamily="50" charset="-127"/>
                  <a:ea typeface="배달의민족 한나는 열한살" pitchFamily="50" charset="-127"/>
                </a:rPr>
                <a:t>Calibration &amp; Rectification</a:t>
              </a:r>
              <a:endParaRPr lang="en-US" dirty="0">
                <a:solidFill>
                  <a:srgbClr val="262626"/>
                </a:solidFill>
                <a:latin typeface="배달의민족 한나는 열한살" pitchFamily="50" charset="-127"/>
                <a:ea typeface="배달의민족 한나는 열한살" pitchFamily="50" charset="-127"/>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0" y="0"/>
            <a:ext cx="12191938" cy="6858000"/>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248" name="Shape 248"/>
          <p:cNvGrpSpPr/>
          <p:nvPr/>
        </p:nvGrpSpPr>
        <p:grpSpPr>
          <a:xfrm>
            <a:off x="3234414" y="1997131"/>
            <a:ext cx="5114987" cy="2863738"/>
            <a:chOff x="3234414" y="1997131"/>
            <a:chExt cx="5114987" cy="2863738"/>
          </a:xfrm>
        </p:grpSpPr>
        <p:sp>
          <p:nvSpPr>
            <p:cNvPr id="249" name="Shape 249"/>
            <p:cNvSpPr/>
            <p:nvPr/>
          </p:nvSpPr>
          <p:spPr>
            <a:xfrm>
              <a:off x="3842535" y="1997131"/>
              <a:ext cx="4506866" cy="2863738"/>
            </a:xfrm>
            <a:prstGeom prst="rect">
              <a:avLst/>
            </a:prstGeom>
            <a:noFill/>
            <a:ln w="762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0" name="Shape 250"/>
            <p:cNvSpPr/>
            <p:nvPr/>
          </p:nvSpPr>
          <p:spPr>
            <a:xfrm>
              <a:off x="3234414" y="2602266"/>
              <a:ext cx="1089010" cy="1653465"/>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10000">
                  <a:solidFill>
                    <a:srgbClr val="F2F2F2"/>
                  </a:solidFill>
                </a:rPr>
                <a:t>4</a:t>
              </a:r>
            </a:p>
          </p:txBody>
        </p:sp>
      </p:grpSp>
      <p:sp>
        <p:nvSpPr>
          <p:cNvPr id="251" name="Shape 251"/>
          <p:cNvSpPr/>
          <p:nvPr/>
        </p:nvSpPr>
        <p:spPr>
          <a:xfrm>
            <a:off x="3974942" y="2170207"/>
            <a:ext cx="4242054" cy="251720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6000" dirty="0" err="1">
                <a:solidFill>
                  <a:srgbClr val="F2F2F2"/>
                </a:solidFill>
                <a:latin typeface="배달의민족 한나는 열한살" pitchFamily="50" charset="-127"/>
                <a:ea typeface="배달의민족 한나는 열한살" pitchFamily="50" charset="-127"/>
              </a:rPr>
              <a:t>앞으로의</a:t>
            </a:r>
            <a:r>
              <a:rPr lang="en-US" sz="6000" dirty="0">
                <a:solidFill>
                  <a:srgbClr val="F2F2F2"/>
                </a:solidFill>
                <a:latin typeface="배달의민족 한나는 열한살" pitchFamily="50" charset="-127"/>
                <a:ea typeface="배달의민족 한나는 열한살" pitchFamily="50" charset="-127"/>
              </a:rPr>
              <a:t> </a:t>
            </a:r>
            <a:endParaRPr lang="en-US" sz="6000" dirty="0" smtClean="0">
              <a:solidFill>
                <a:srgbClr val="F2F2F2"/>
              </a:solidFill>
              <a:latin typeface="배달의민족 한나는 열한살" pitchFamily="50" charset="-127"/>
              <a:ea typeface="배달의민족 한나는 열한살" pitchFamily="50" charset="-127"/>
            </a:endParaRPr>
          </a:p>
          <a:p>
            <a:pPr marL="0" marR="0" lvl="0" indent="0" algn="ctr" rtl="0">
              <a:lnSpc>
                <a:spcPct val="100000"/>
              </a:lnSpc>
              <a:spcBef>
                <a:spcPts val="0"/>
              </a:spcBef>
              <a:spcAft>
                <a:spcPts val="0"/>
              </a:spcAft>
              <a:buClr>
                <a:srgbClr val="F2F2F2"/>
              </a:buClr>
              <a:buSzPct val="25000"/>
              <a:buFont typeface="Arial"/>
              <a:buNone/>
            </a:pPr>
            <a:r>
              <a:rPr lang="en-US" sz="6000" dirty="0" err="1" smtClean="0">
                <a:solidFill>
                  <a:srgbClr val="F2F2F2"/>
                </a:solidFill>
                <a:latin typeface="배달의민족 한나는 열한살" pitchFamily="50" charset="-127"/>
                <a:ea typeface="배달의민족 한나는 열한살" pitchFamily="50" charset="-127"/>
              </a:rPr>
              <a:t>계획</a:t>
            </a:r>
            <a:endParaRPr lang="en-US" sz="6000" dirty="0">
              <a:solidFill>
                <a:srgbClr val="F2F2F2"/>
              </a:solidFill>
              <a:latin typeface="배달의민족 한나는 열한살" pitchFamily="50" charset="-127"/>
              <a:ea typeface="배달의민족 한나는 열한살" pitchFamily="50"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Shape 257"/>
          <p:cNvGrpSpPr/>
          <p:nvPr/>
        </p:nvGrpSpPr>
        <p:grpSpPr>
          <a:xfrm>
            <a:off x="353000" y="210675"/>
            <a:ext cx="3722475" cy="1008600"/>
            <a:chOff x="353000" y="210675"/>
            <a:chExt cx="3722475" cy="1008600"/>
          </a:xfrm>
        </p:grpSpPr>
        <p:cxnSp>
          <p:nvCxnSpPr>
            <p:cNvPr id="258" name="Shape 258"/>
            <p:cNvCxnSpPr/>
            <p:nvPr/>
          </p:nvCxnSpPr>
          <p:spPr>
            <a:xfrm>
              <a:off x="353000" y="210675"/>
              <a:ext cx="0" cy="1008600"/>
            </a:xfrm>
            <a:prstGeom prst="straightConnector1">
              <a:avLst/>
            </a:prstGeom>
            <a:noFill/>
            <a:ln w="114300" cap="flat" cmpd="sng">
              <a:solidFill>
                <a:srgbClr val="262626"/>
              </a:solidFill>
              <a:prstDash val="solid"/>
              <a:round/>
              <a:headEnd type="none" w="med" len="med"/>
              <a:tailEnd type="none" w="med" len="med"/>
            </a:ln>
          </p:spPr>
        </p:cxnSp>
        <p:sp>
          <p:nvSpPr>
            <p:cNvPr id="259" name="Shape 259"/>
            <p:cNvSpPr txBox="1"/>
            <p:nvPr/>
          </p:nvSpPr>
          <p:spPr>
            <a:xfrm>
              <a:off x="444875" y="218475"/>
              <a:ext cx="3630600"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Arial"/>
                <a:buNone/>
              </a:pPr>
              <a:r>
                <a:rPr lang="en-US" sz="3000" dirty="0" err="1">
                  <a:solidFill>
                    <a:srgbClr val="262626"/>
                  </a:solidFill>
                  <a:latin typeface="배달의민족 한나는 열한살" pitchFamily="50" charset="-127"/>
                  <a:ea typeface="배달의민족 한나는 열한살" pitchFamily="50" charset="-127"/>
                </a:rPr>
                <a:t>앞으로의</a:t>
              </a:r>
              <a:r>
                <a:rPr lang="en-US" sz="3000" dirty="0">
                  <a:solidFill>
                    <a:srgbClr val="262626"/>
                  </a:solidFill>
                  <a:latin typeface="배달의민족 한나는 열한살" pitchFamily="50" charset="-127"/>
                  <a:ea typeface="배달의민족 한나는 열한살" pitchFamily="50" charset="-127"/>
                </a:rPr>
                <a:t> </a:t>
              </a:r>
              <a:r>
                <a:rPr lang="en-US" sz="3000" dirty="0" err="1">
                  <a:solidFill>
                    <a:srgbClr val="262626"/>
                  </a:solidFill>
                  <a:latin typeface="배달의민족 한나는 열한살" pitchFamily="50" charset="-127"/>
                  <a:ea typeface="배달의민족 한나는 열한살" pitchFamily="50" charset="-127"/>
                </a:rPr>
                <a:t>계획</a:t>
              </a:r>
              <a:endParaRPr lang="en-US" sz="3000" dirty="0">
                <a:solidFill>
                  <a:srgbClr val="262626"/>
                </a:solidFill>
                <a:latin typeface="배달의민족 한나는 열한살" pitchFamily="50" charset="-127"/>
                <a:ea typeface="배달의민족 한나는 열한살" pitchFamily="50" charset="-127"/>
              </a:endParaRPr>
            </a:p>
          </p:txBody>
        </p:sp>
        <p:sp>
          <p:nvSpPr>
            <p:cNvPr id="260" name="Shape 260"/>
            <p:cNvSpPr txBox="1"/>
            <p:nvPr/>
          </p:nvSpPr>
          <p:spPr>
            <a:xfrm>
              <a:off x="521075" y="773175"/>
              <a:ext cx="2958300"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Font typeface="Arial"/>
                <a:buNone/>
              </a:pPr>
              <a:r>
                <a:rPr lang="en-US" dirty="0" smtClean="0">
                  <a:solidFill>
                    <a:srgbClr val="262626"/>
                  </a:solidFill>
                  <a:latin typeface="배달의민족 한나는 열한살" pitchFamily="50" charset="-127"/>
                  <a:ea typeface="배달의민족 한나는 열한살" pitchFamily="50" charset="-127"/>
                </a:rPr>
                <a:t>: </a:t>
              </a:r>
              <a:r>
                <a:rPr lang="en-US" dirty="0" err="1" smtClean="0">
                  <a:solidFill>
                    <a:srgbClr val="262626"/>
                  </a:solidFill>
                  <a:latin typeface="배달의민족 한나는 열한살" pitchFamily="50" charset="-127"/>
                  <a:ea typeface="배달의민족 한나는 열한살" pitchFamily="50" charset="-127"/>
                </a:rPr>
                <a:t>대표</a:t>
              </a:r>
              <a:r>
                <a:rPr lang="en-US" dirty="0" smtClean="0">
                  <a:solidFill>
                    <a:srgbClr val="262626"/>
                  </a:solidFill>
                  <a:latin typeface="배달의민족 한나는 열한살" pitchFamily="50" charset="-127"/>
                  <a:ea typeface="배달의민족 한나는 열한살" pitchFamily="50" charset="-127"/>
                </a:rPr>
                <a:t> depth </a:t>
              </a:r>
              <a:r>
                <a:rPr lang="en-US" dirty="0" err="1" smtClean="0">
                  <a:solidFill>
                    <a:srgbClr val="262626"/>
                  </a:solidFill>
                  <a:latin typeface="배달의민족 한나는 열한살" pitchFamily="50" charset="-127"/>
                  <a:ea typeface="배달의민족 한나는 열한살" pitchFamily="50" charset="-127"/>
                </a:rPr>
                <a:t>추출</a:t>
              </a:r>
              <a:endParaRPr lang="en-US" dirty="0">
                <a:solidFill>
                  <a:srgbClr val="262626"/>
                </a:solidFill>
                <a:latin typeface="배달의민족 한나는 열한살" pitchFamily="50" charset="-127"/>
                <a:ea typeface="배달의민족 한나는 열한살" pitchFamily="50" charset="-127"/>
              </a:endParaRPr>
            </a:p>
          </p:txBody>
        </p:sp>
      </p:grpSp>
      <p:sp>
        <p:nvSpPr>
          <p:cNvPr id="261" name="Shape 261"/>
          <p:cNvSpPr txBox="1"/>
          <p:nvPr/>
        </p:nvSpPr>
        <p:spPr>
          <a:xfrm>
            <a:off x="3193650" y="5722000"/>
            <a:ext cx="5804700" cy="469200"/>
          </a:xfrm>
          <a:prstGeom prst="rect">
            <a:avLst/>
          </a:prstGeom>
          <a:noFill/>
          <a:ln>
            <a:noFill/>
          </a:ln>
        </p:spPr>
        <p:txBody>
          <a:bodyPr lIns="91425" tIns="91425" rIns="91425" bIns="91425" anchor="t" anchorCtr="0">
            <a:noAutofit/>
          </a:bodyPr>
          <a:lstStyle/>
          <a:p>
            <a:pPr lvl="0" rtl="0">
              <a:spcBef>
                <a:spcPts val="0"/>
              </a:spcBef>
              <a:buNone/>
            </a:pPr>
            <a:r>
              <a:rPr lang="en-US" dirty="0" err="1">
                <a:latin typeface="나눔고딕" pitchFamily="50" charset="-127"/>
                <a:ea typeface="나눔고딕" pitchFamily="50" charset="-127"/>
              </a:rPr>
              <a:t>이미지를</a:t>
            </a:r>
            <a:r>
              <a:rPr lang="en-US" dirty="0">
                <a:latin typeface="나눔고딕" pitchFamily="50" charset="-127"/>
                <a:ea typeface="나눔고딕" pitchFamily="50" charset="-127"/>
              </a:rPr>
              <a:t> </a:t>
            </a:r>
            <a:r>
              <a:rPr lang="en-US" dirty="0" smtClean="0">
                <a:latin typeface="나눔고딕" pitchFamily="50" charset="-127"/>
                <a:ea typeface="나눔고딕" pitchFamily="50" charset="-127"/>
              </a:rPr>
              <a:t>10x10로 </a:t>
            </a:r>
            <a:r>
              <a:rPr lang="en-US" dirty="0" err="1">
                <a:latin typeface="나눔고딕" pitchFamily="50" charset="-127"/>
                <a:ea typeface="나눔고딕" pitchFamily="50" charset="-127"/>
              </a:rPr>
              <a:t>나누어서</a:t>
            </a:r>
            <a:r>
              <a:rPr lang="en-US" dirty="0">
                <a:latin typeface="나눔고딕" pitchFamily="50" charset="-127"/>
                <a:ea typeface="나눔고딕" pitchFamily="50" charset="-127"/>
              </a:rPr>
              <a:t> 그 </a:t>
            </a:r>
            <a:r>
              <a:rPr lang="en-US" dirty="0" err="1">
                <a:latin typeface="나눔고딕" pitchFamily="50" charset="-127"/>
                <a:ea typeface="나눔고딕" pitchFamily="50" charset="-127"/>
              </a:rPr>
              <a:t>구간에</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맞는</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대표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depth값을</a:t>
            </a:r>
            <a:r>
              <a:rPr lang="en-US" dirty="0">
                <a:latin typeface="나눔고딕" pitchFamily="50" charset="-127"/>
                <a:ea typeface="나눔고딕" pitchFamily="50" charset="-127"/>
              </a:rPr>
              <a:t> </a:t>
            </a:r>
            <a:r>
              <a:rPr lang="ko-KR" altLang="en-US" dirty="0" smtClean="0">
                <a:latin typeface="나눔고딕" pitchFamily="50" charset="-127"/>
                <a:ea typeface="나눔고딕" pitchFamily="50" charset="-127"/>
              </a:rPr>
              <a:t>추출</a:t>
            </a:r>
            <a:endParaRPr lang="en-US" dirty="0">
              <a:latin typeface="나눔고딕" pitchFamily="50" charset="-127"/>
              <a:ea typeface="나눔고딕" pitchFamily="50" charset="-127"/>
            </a:endParaRPr>
          </a:p>
          <a:p>
            <a:pPr lvl="0" rtl="0">
              <a:spcBef>
                <a:spcPts val="0"/>
              </a:spcBef>
              <a:buNone/>
            </a:pPr>
            <a:endParaRPr dirty="0">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p:txBody>
      </p:sp>
      <p:pic>
        <p:nvPicPr>
          <p:cNvPr id="262" name="Shape 262" descr="KakaoTalk_20161119_161629460.jpg"/>
          <p:cNvPicPr preferRelativeResize="0"/>
          <p:nvPr/>
        </p:nvPicPr>
        <p:blipFill>
          <a:blip r:embed="rId3">
            <a:alphaModFix/>
          </a:blip>
          <a:stretch>
            <a:fillRect/>
          </a:stretch>
        </p:blipFill>
        <p:spPr>
          <a:xfrm>
            <a:off x="1001575" y="1550699"/>
            <a:ext cx="4033575" cy="3552425"/>
          </a:xfrm>
          <a:prstGeom prst="rect">
            <a:avLst/>
          </a:prstGeom>
          <a:noFill/>
          <a:ln>
            <a:noFill/>
          </a:ln>
        </p:spPr>
      </p:pic>
      <p:graphicFrame>
        <p:nvGraphicFramePr>
          <p:cNvPr id="263" name="Shape 263"/>
          <p:cNvGraphicFramePr/>
          <p:nvPr/>
        </p:nvGraphicFramePr>
        <p:xfrm>
          <a:off x="1004262" y="1547912"/>
          <a:ext cx="4028200" cy="3558000"/>
        </p:xfrm>
        <a:graphic>
          <a:graphicData uri="http://schemas.openxmlformats.org/drawingml/2006/table">
            <a:tbl>
              <a:tblPr>
                <a:noFill/>
                <a:tableStyleId>{1AB3B01E-84A6-4886-A36D-4DAFA165AA76}</a:tableStyleId>
              </a:tblPr>
              <a:tblGrid>
                <a:gridCol w="503525"/>
                <a:gridCol w="503525"/>
                <a:gridCol w="503525"/>
                <a:gridCol w="503525"/>
                <a:gridCol w="503525"/>
                <a:gridCol w="503525"/>
                <a:gridCol w="503525"/>
                <a:gridCol w="503525"/>
              </a:tblGrid>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47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graphicFrame>
        <p:nvGraphicFramePr>
          <p:cNvPr id="264" name="Shape 264"/>
          <p:cNvGraphicFramePr/>
          <p:nvPr/>
        </p:nvGraphicFramePr>
        <p:xfrm>
          <a:off x="7292025" y="1547912"/>
          <a:ext cx="4028200" cy="3558000"/>
        </p:xfrm>
        <a:graphic>
          <a:graphicData uri="http://schemas.openxmlformats.org/drawingml/2006/table">
            <a:tbl>
              <a:tblPr>
                <a:noFill/>
                <a:tableStyleId>{1AB3B01E-84A6-4886-A36D-4DAFA165AA76}</a:tableStyleId>
              </a:tblPr>
              <a:tblGrid>
                <a:gridCol w="503525"/>
                <a:gridCol w="503525"/>
                <a:gridCol w="503525"/>
                <a:gridCol w="503525"/>
                <a:gridCol w="503525"/>
                <a:gridCol w="503525"/>
                <a:gridCol w="503525"/>
                <a:gridCol w="503525"/>
              </a:tblGrid>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B7B7B7"/>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B7B7B7"/>
                    </a:solidFill>
                  </a:tcPr>
                </a:tc>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B7B7B7">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9D9D9"/>
                    </a:solidFill>
                  </a:tcPr>
                </a:tc>
                <a:tc>
                  <a:txBody>
                    <a:bodyPr/>
                    <a:lstStyle/>
                    <a:p>
                      <a:pPr lvl="0">
                        <a:spcBef>
                          <a:spcPts val="0"/>
                        </a:spcBef>
                        <a:buNone/>
                      </a:pPr>
                      <a:endParaRPr/>
                    </a:p>
                  </a:txBody>
                  <a:tcPr marL="91425" marR="91425" marT="91425" marB="91425">
                    <a:lnL w="9525" cap="flat" cmpd="sng">
                      <a:solidFill>
                        <a:srgbClr val="B7B7B7">
                          <a:alpha val="0"/>
                        </a:srgbClr>
                      </a:solidFill>
                      <a:prstDash val="solid"/>
                      <a:round/>
                      <a:headEnd type="none" w="med" len="med"/>
                      <a:tailEnd type="none" w="med" len="med"/>
                    </a:lnL>
                    <a:lnR w="9525" cap="flat" cmpd="sng">
                      <a:solidFill>
                        <a:srgbClr val="B7B7B7">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B7B7B7">
                          <a:alpha val="0"/>
                        </a:srgbClr>
                      </a:solidFill>
                      <a:prstDash val="solid"/>
                      <a:round/>
                      <a:headEnd type="none" w="med" len="med"/>
                      <a:tailEnd type="none" w="med" len="med"/>
                    </a:lnB>
                    <a:solidFill>
                      <a:srgbClr val="D9D9D9"/>
                    </a:solidFill>
                  </a:tcPr>
                </a:tc>
                <a:tc>
                  <a:txBody>
                    <a:bodyPr/>
                    <a:lstStyle/>
                    <a:p>
                      <a:pPr lvl="0" rtl="0">
                        <a:spcBef>
                          <a:spcPts val="0"/>
                        </a:spcBef>
                        <a:buNone/>
                      </a:pPr>
                      <a:endParaRPr/>
                    </a:p>
                  </a:txBody>
                  <a:tcPr marL="91425" marR="91425" marT="91425" marB="91425">
                    <a:lnL w="9525" cap="flat" cmpd="sng">
                      <a:solidFill>
                        <a:srgbClr val="B7B7B7">
                          <a:alpha val="0"/>
                        </a:srgbClr>
                      </a:solidFill>
                      <a:prstDash val="solid"/>
                      <a:round/>
                      <a:headEnd type="none" w="med" len="med"/>
                      <a:tailEnd type="none" w="med" len="med"/>
                    </a:lnL>
                    <a:lnR w="9525" cap="flat" cmpd="sng">
                      <a:solidFill>
                        <a:srgbClr val="B7B7B7">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B7B7B7">
                          <a:alpha val="0"/>
                        </a:srgbClr>
                      </a:solidFill>
                      <a:prstDash val="solid"/>
                      <a:round/>
                      <a:headEnd type="none" w="med" len="med"/>
                      <a:tailEnd type="none" w="med" len="med"/>
                    </a:lnB>
                    <a:solidFill>
                      <a:srgbClr val="B7B7B7"/>
                    </a:solidFill>
                  </a:tcPr>
                </a:tc>
                <a:tc>
                  <a:txBody>
                    <a:bodyPr/>
                    <a:lstStyle/>
                    <a:p>
                      <a:pPr lvl="0" rtl="0">
                        <a:spcBef>
                          <a:spcPts val="0"/>
                        </a:spcBef>
                        <a:buNone/>
                      </a:pPr>
                      <a:endParaRPr/>
                    </a:p>
                  </a:txBody>
                  <a:tcPr marL="91425" marR="91425" marT="91425" marB="91425">
                    <a:lnL w="9525" cap="flat" cmpd="sng">
                      <a:solidFill>
                        <a:srgbClr val="B7B7B7">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r>
              <a:tr h="444750">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r>
              <a:tr h="444750">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26262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26262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26262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000000"/>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000000"/>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000000"/>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D9D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D9D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D9D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bl>
          </a:graphicData>
        </a:graphic>
      </p:graphicFrame>
      <p:cxnSp>
        <p:nvCxnSpPr>
          <p:cNvPr id="265" name="Shape 265"/>
          <p:cNvCxnSpPr/>
          <p:nvPr/>
        </p:nvCxnSpPr>
        <p:spPr>
          <a:xfrm>
            <a:off x="5251625" y="3326908"/>
            <a:ext cx="1682700" cy="0"/>
          </a:xfrm>
          <a:prstGeom prst="straightConnector1">
            <a:avLst/>
          </a:prstGeom>
          <a:noFill/>
          <a:ln w="38100"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Shape 271"/>
          <p:cNvGrpSpPr/>
          <p:nvPr/>
        </p:nvGrpSpPr>
        <p:grpSpPr>
          <a:xfrm>
            <a:off x="353000" y="210675"/>
            <a:ext cx="3722475" cy="1008600"/>
            <a:chOff x="353000" y="210675"/>
            <a:chExt cx="3722475" cy="1008600"/>
          </a:xfrm>
        </p:grpSpPr>
        <p:cxnSp>
          <p:nvCxnSpPr>
            <p:cNvPr id="272" name="Shape 272"/>
            <p:cNvCxnSpPr/>
            <p:nvPr/>
          </p:nvCxnSpPr>
          <p:spPr>
            <a:xfrm>
              <a:off x="353000" y="210675"/>
              <a:ext cx="0" cy="1008600"/>
            </a:xfrm>
            <a:prstGeom prst="straightConnector1">
              <a:avLst/>
            </a:prstGeom>
            <a:noFill/>
            <a:ln w="114300" cap="flat" cmpd="sng">
              <a:solidFill>
                <a:srgbClr val="262626"/>
              </a:solidFill>
              <a:prstDash val="solid"/>
              <a:round/>
              <a:headEnd type="none" w="med" len="med"/>
              <a:tailEnd type="none" w="med" len="med"/>
            </a:ln>
          </p:spPr>
        </p:cxnSp>
        <p:sp>
          <p:nvSpPr>
            <p:cNvPr id="273" name="Shape 273"/>
            <p:cNvSpPr txBox="1"/>
            <p:nvPr/>
          </p:nvSpPr>
          <p:spPr>
            <a:xfrm>
              <a:off x="444875" y="218475"/>
              <a:ext cx="3630600"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Arial"/>
                <a:buNone/>
              </a:pPr>
              <a:r>
                <a:rPr lang="en-US" sz="3000" dirty="0" err="1">
                  <a:solidFill>
                    <a:srgbClr val="262626"/>
                  </a:solidFill>
                  <a:latin typeface="배달의민족 한나는 열한살" pitchFamily="50" charset="-127"/>
                  <a:ea typeface="배달의민족 한나는 열한살" pitchFamily="50" charset="-127"/>
                </a:rPr>
                <a:t>앞으로의</a:t>
              </a:r>
              <a:r>
                <a:rPr lang="en-US" sz="3000" dirty="0">
                  <a:solidFill>
                    <a:srgbClr val="262626"/>
                  </a:solidFill>
                  <a:latin typeface="배달의민족 한나는 열한살" pitchFamily="50" charset="-127"/>
                  <a:ea typeface="배달의민족 한나는 열한살" pitchFamily="50" charset="-127"/>
                </a:rPr>
                <a:t> </a:t>
              </a:r>
              <a:r>
                <a:rPr lang="en-US" sz="3000" dirty="0" err="1">
                  <a:solidFill>
                    <a:srgbClr val="262626"/>
                  </a:solidFill>
                  <a:latin typeface="배달의민족 한나는 열한살" pitchFamily="50" charset="-127"/>
                  <a:ea typeface="배달의민족 한나는 열한살" pitchFamily="50" charset="-127"/>
                </a:rPr>
                <a:t>계획</a:t>
              </a:r>
              <a:endParaRPr lang="en-US" sz="3000" dirty="0">
                <a:solidFill>
                  <a:srgbClr val="262626"/>
                </a:solidFill>
                <a:latin typeface="배달의민족 한나는 열한살" pitchFamily="50" charset="-127"/>
                <a:ea typeface="배달의민족 한나는 열한살" pitchFamily="50" charset="-127"/>
              </a:endParaRPr>
            </a:p>
          </p:txBody>
        </p:sp>
        <p:sp>
          <p:nvSpPr>
            <p:cNvPr id="274" name="Shape 274"/>
            <p:cNvSpPr txBox="1"/>
            <p:nvPr/>
          </p:nvSpPr>
          <p:spPr>
            <a:xfrm>
              <a:off x="521075" y="773175"/>
              <a:ext cx="2958300"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Font typeface="Arial"/>
                <a:buNone/>
              </a:pPr>
              <a:r>
                <a:rPr lang="en-US" dirty="0" smtClean="0">
                  <a:solidFill>
                    <a:srgbClr val="262626"/>
                  </a:solidFill>
                  <a:latin typeface="배달의민족 한나는 열한살" pitchFamily="50" charset="-127"/>
                  <a:ea typeface="배달의민족 한나는 열한살" pitchFamily="50" charset="-127"/>
                </a:rPr>
                <a:t>: Depth</a:t>
              </a:r>
              <a:r>
                <a:rPr lang="ko-KR" altLang="en-US" dirty="0" smtClean="0">
                  <a:solidFill>
                    <a:srgbClr val="262626"/>
                  </a:solidFill>
                  <a:latin typeface="배달의민족 한나는 열한살" pitchFamily="50" charset="-127"/>
                  <a:ea typeface="배달의민족 한나는 열한살" pitchFamily="50" charset="-127"/>
                </a:rPr>
                <a:t>값을 </a:t>
              </a:r>
              <a:r>
                <a:rPr lang="en-US" altLang="ko-KR" dirty="0" smtClean="0">
                  <a:solidFill>
                    <a:srgbClr val="262626"/>
                  </a:solidFill>
                  <a:latin typeface="배달의민족 한나는 열한살" pitchFamily="50" charset="-127"/>
                  <a:ea typeface="배달의민족 한나는 열한살" pitchFamily="50" charset="-127"/>
                </a:rPr>
                <a:t>OpenGL</a:t>
              </a:r>
              <a:r>
                <a:rPr lang="ko-KR" altLang="en-US" dirty="0" smtClean="0">
                  <a:solidFill>
                    <a:srgbClr val="262626"/>
                  </a:solidFill>
                  <a:latin typeface="배달의민족 한나는 열한살" pitchFamily="50" charset="-127"/>
                  <a:ea typeface="배달의민족 한나는 열한살" pitchFamily="50" charset="-127"/>
                </a:rPr>
                <a:t>에 적용</a:t>
              </a:r>
              <a:endParaRPr lang="en-US" dirty="0">
                <a:solidFill>
                  <a:srgbClr val="262626"/>
                </a:solidFill>
                <a:latin typeface="배달의민족 한나는 열한살" pitchFamily="50" charset="-127"/>
                <a:ea typeface="배달의민족 한나는 열한살" pitchFamily="50" charset="-127"/>
              </a:endParaRPr>
            </a:p>
          </p:txBody>
        </p:sp>
      </p:grpSp>
      <p:sp>
        <p:nvSpPr>
          <p:cNvPr id="275" name="Shape 275"/>
          <p:cNvSpPr txBox="1"/>
          <p:nvPr/>
        </p:nvSpPr>
        <p:spPr>
          <a:xfrm>
            <a:off x="3807600" y="5805264"/>
            <a:ext cx="4576800" cy="469200"/>
          </a:xfrm>
          <a:prstGeom prst="rect">
            <a:avLst/>
          </a:prstGeom>
          <a:noFill/>
          <a:ln>
            <a:noFill/>
          </a:ln>
        </p:spPr>
        <p:txBody>
          <a:bodyPr lIns="91425" tIns="91425" rIns="91425" bIns="91425" anchor="t" anchorCtr="0">
            <a:noAutofit/>
          </a:bodyPr>
          <a:lstStyle/>
          <a:p>
            <a:pPr lvl="0" rtl="0">
              <a:spcBef>
                <a:spcPts val="0"/>
              </a:spcBef>
              <a:buNone/>
            </a:pPr>
            <a:r>
              <a:rPr lang="en-US" dirty="0" err="1">
                <a:latin typeface="나눔고딕" pitchFamily="50" charset="-127"/>
                <a:ea typeface="나눔고딕" pitchFamily="50" charset="-127"/>
              </a:rPr>
              <a:t>카메라를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통해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계산한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depth값을</a:t>
            </a:r>
            <a:r>
              <a:rPr lang="en-US" dirty="0">
                <a:latin typeface="나눔고딕" pitchFamily="50" charset="-127"/>
                <a:ea typeface="나눔고딕" pitchFamily="50" charset="-127"/>
              </a:rPr>
              <a:t> 3D영상에 </a:t>
            </a:r>
            <a:r>
              <a:rPr lang="ko-KR" altLang="en-US" dirty="0" smtClean="0">
                <a:latin typeface="나눔고딕" pitchFamily="50" charset="-127"/>
                <a:ea typeface="나눔고딕" pitchFamily="50" charset="-127"/>
              </a:rPr>
              <a:t>대입</a:t>
            </a:r>
            <a:endParaRPr lang="en-US" dirty="0">
              <a:latin typeface="나눔고딕" pitchFamily="50" charset="-127"/>
              <a:ea typeface="나눔고딕" pitchFamily="50" charset="-127"/>
            </a:endParaRPr>
          </a:p>
          <a:p>
            <a:pPr lvl="0" rtl="0">
              <a:spcBef>
                <a:spcPts val="0"/>
              </a:spcBef>
              <a:buNone/>
            </a:pPr>
            <a:endParaRPr dirty="0">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a:p>
            <a:pPr lvl="0" rtl="0">
              <a:spcBef>
                <a:spcPts val="0"/>
              </a:spcBef>
              <a:buNone/>
            </a:pPr>
            <a:endParaRPr dirty="0">
              <a:solidFill>
                <a:schemeClr val="dk1"/>
              </a:solidFill>
              <a:latin typeface="나눔고딕" pitchFamily="50" charset="-127"/>
              <a:ea typeface="나눔고딕" pitchFamily="50" charset="-127"/>
            </a:endParaRPr>
          </a:p>
        </p:txBody>
      </p:sp>
      <p:graphicFrame>
        <p:nvGraphicFramePr>
          <p:cNvPr id="276" name="Shape 276"/>
          <p:cNvGraphicFramePr/>
          <p:nvPr/>
        </p:nvGraphicFramePr>
        <p:xfrm>
          <a:off x="918425" y="1666112"/>
          <a:ext cx="4028200" cy="3558000"/>
        </p:xfrm>
        <a:graphic>
          <a:graphicData uri="http://schemas.openxmlformats.org/drawingml/2006/table">
            <a:tbl>
              <a:tblPr>
                <a:noFill/>
                <a:tableStyleId>{1AB3B01E-84A6-4886-A36D-4DAFA165AA76}</a:tableStyleId>
              </a:tblPr>
              <a:tblGrid>
                <a:gridCol w="503525"/>
                <a:gridCol w="503525"/>
                <a:gridCol w="503525"/>
                <a:gridCol w="503525"/>
                <a:gridCol w="503525"/>
                <a:gridCol w="503525"/>
                <a:gridCol w="503525"/>
                <a:gridCol w="503525"/>
              </a:tblGrid>
              <a:tr h="444750">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B7B7B7"/>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B7B7B7"/>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B7B7B7">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9D9D9"/>
                    </a:solidFill>
                  </a:tcPr>
                </a:tc>
                <a:tc>
                  <a:txBody>
                    <a:bodyPr/>
                    <a:lstStyle/>
                    <a:p>
                      <a:pPr lvl="0" rtl="0">
                        <a:spcBef>
                          <a:spcPts val="0"/>
                        </a:spcBef>
                        <a:buNone/>
                      </a:pPr>
                      <a:endParaRPr/>
                    </a:p>
                  </a:txBody>
                  <a:tcPr marL="91425" marR="91425" marT="91425" marB="91425">
                    <a:lnL w="9525" cap="flat" cmpd="sng">
                      <a:solidFill>
                        <a:srgbClr val="B7B7B7">
                          <a:alpha val="0"/>
                        </a:srgbClr>
                      </a:solidFill>
                      <a:prstDash val="solid"/>
                      <a:round/>
                      <a:headEnd type="none" w="med" len="med"/>
                      <a:tailEnd type="none" w="med" len="med"/>
                    </a:lnL>
                    <a:lnR w="9525" cap="flat" cmpd="sng">
                      <a:solidFill>
                        <a:srgbClr val="B7B7B7">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B7B7B7">
                          <a:alpha val="0"/>
                        </a:srgbClr>
                      </a:solidFill>
                      <a:prstDash val="solid"/>
                      <a:round/>
                      <a:headEnd type="none" w="med" len="med"/>
                      <a:tailEnd type="none" w="med" len="med"/>
                    </a:lnB>
                    <a:solidFill>
                      <a:srgbClr val="D9D9D9"/>
                    </a:solidFill>
                  </a:tcPr>
                </a:tc>
                <a:tc>
                  <a:txBody>
                    <a:bodyPr/>
                    <a:lstStyle/>
                    <a:p>
                      <a:pPr lvl="0" rtl="0">
                        <a:spcBef>
                          <a:spcPts val="0"/>
                        </a:spcBef>
                        <a:buNone/>
                      </a:pPr>
                      <a:endParaRPr/>
                    </a:p>
                  </a:txBody>
                  <a:tcPr marL="91425" marR="91425" marT="91425" marB="91425">
                    <a:lnL w="9525" cap="flat" cmpd="sng">
                      <a:solidFill>
                        <a:srgbClr val="B7B7B7">
                          <a:alpha val="0"/>
                        </a:srgbClr>
                      </a:solidFill>
                      <a:prstDash val="solid"/>
                      <a:round/>
                      <a:headEnd type="none" w="med" len="med"/>
                      <a:tailEnd type="none" w="med" len="med"/>
                    </a:lnL>
                    <a:lnR w="9525" cap="flat" cmpd="sng">
                      <a:solidFill>
                        <a:srgbClr val="B7B7B7">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B7B7B7">
                          <a:alpha val="0"/>
                        </a:srgbClr>
                      </a:solidFill>
                      <a:prstDash val="solid"/>
                      <a:round/>
                      <a:headEnd type="none" w="med" len="med"/>
                      <a:tailEnd type="none" w="med" len="med"/>
                    </a:lnB>
                    <a:solidFill>
                      <a:srgbClr val="B7B7B7"/>
                    </a:solidFill>
                  </a:tcPr>
                </a:tc>
                <a:tc>
                  <a:txBody>
                    <a:bodyPr/>
                    <a:lstStyle/>
                    <a:p>
                      <a:pPr lvl="0" rtl="0">
                        <a:spcBef>
                          <a:spcPts val="0"/>
                        </a:spcBef>
                        <a:buNone/>
                      </a:pPr>
                      <a:endParaRPr/>
                    </a:p>
                  </a:txBody>
                  <a:tcPr marL="91425" marR="91425" marT="91425" marB="91425">
                    <a:lnL w="9525" cap="flat" cmpd="sng">
                      <a:solidFill>
                        <a:srgbClr val="B7B7B7">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B7B7B7">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666666"/>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r>
              <a:tr h="444750">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99999"/>
                    </a:solidFill>
                  </a:tcPr>
                </a:tc>
              </a:tr>
              <a:tr h="444750">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rtl="0">
                        <a:spcBef>
                          <a:spcPts val="0"/>
                        </a:spcBef>
                        <a:buNone/>
                      </a:pPr>
                      <a:endParaRPr/>
                    </a:p>
                  </a:txBody>
                  <a:tcPr marL="91425" marR="91425" marT="91425" marB="91425">
                    <a:lnL w="9525" cap="flat" cmpd="sng">
                      <a:solidFill>
                        <a:srgbClr val="000000">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262626"/>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26262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262626"/>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99999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000000"/>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000000"/>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000000"/>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D9D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D9D9"/>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r h="444750">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434343"/>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CCCCCC"/>
                    </a:solidFill>
                  </a:tcPr>
                </a:tc>
                <a:tc>
                  <a:txBody>
                    <a:bodyPr/>
                    <a:lstStyle/>
                    <a:p>
                      <a:pPr lv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D9D9"/>
                    </a:solidFill>
                  </a:tcPr>
                </a:tc>
                <a:tc>
                  <a:txBody>
                    <a:bodyPr/>
                    <a:lstStyle/>
                    <a:p>
                      <a:pPr lvl="0" rtl="0">
                        <a:spcBef>
                          <a:spcPts val="0"/>
                        </a:spcBef>
                        <a:buNone/>
                      </a:pPr>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FFFFFF"/>
                    </a:solidFill>
                  </a:tcPr>
                </a:tc>
              </a:tr>
            </a:tbl>
          </a:graphicData>
        </a:graphic>
      </p:graphicFrame>
      <p:cxnSp>
        <p:nvCxnSpPr>
          <p:cNvPr id="277" name="Shape 277"/>
          <p:cNvCxnSpPr/>
          <p:nvPr/>
        </p:nvCxnSpPr>
        <p:spPr>
          <a:xfrm>
            <a:off x="5251625" y="3326908"/>
            <a:ext cx="1682700" cy="0"/>
          </a:xfrm>
          <a:prstGeom prst="straightConnector1">
            <a:avLst/>
          </a:prstGeom>
          <a:noFill/>
          <a:ln w="38100" cap="flat" cmpd="sng">
            <a:solidFill>
              <a:schemeClr val="dk2"/>
            </a:solidFill>
            <a:prstDash val="solid"/>
            <a:round/>
            <a:headEnd type="none" w="lg" len="lg"/>
            <a:tailEnd type="triangle" w="lg" len="lg"/>
          </a:ln>
        </p:spPr>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1309046"/>
            <a:ext cx="3835788" cy="403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4656003" y="2709000"/>
            <a:ext cx="2879999" cy="14399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8000" b="0" i="0" u="none" strike="noStrike" cap="none">
                <a:solidFill>
                  <a:srgbClr val="262626"/>
                </a:solidFill>
                <a:latin typeface="Arial"/>
                <a:ea typeface="Arial"/>
                <a:cs typeface="Arial"/>
                <a:sym typeface="Arial"/>
              </a:rPr>
              <a:t>Q&amp;A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p:nvPr/>
        </p:nvSpPr>
        <p:spPr>
          <a:xfrm>
            <a:off x="4656003" y="2709000"/>
            <a:ext cx="2879999" cy="14399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8000" b="0" i="0" u="none" strike="noStrike" cap="none">
                <a:solidFill>
                  <a:srgbClr val="262626"/>
                </a:solidFill>
                <a:latin typeface="Arial"/>
                <a:ea typeface="Arial"/>
                <a:cs typeface="Arial"/>
                <a:sym typeface="Arial"/>
              </a:rPr>
              <a:t>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3634789" y="0"/>
            <a:ext cx="8557200" cy="6858000"/>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9" name="Shape 99"/>
          <p:cNvSpPr txBox="1"/>
          <p:nvPr/>
        </p:nvSpPr>
        <p:spPr>
          <a:xfrm>
            <a:off x="1207890" y="1149054"/>
            <a:ext cx="2095499"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800" b="0" i="0" u="none" strike="noStrike" cap="none" dirty="0" err="1">
                <a:solidFill>
                  <a:schemeClr val="dk1"/>
                </a:solidFill>
                <a:latin typeface="배달의민족 한나는 열한살" pitchFamily="50" charset="-127"/>
                <a:ea typeface="배달의민족 한나는 열한살" pitchFamily="50" charset="-127"/>
                <a:sym typeface="Arial"/>
              </a:rPr>
              <a:t>목차</a:t>
            </a:r>
            <a:endParaRPr lang="en-US" sz="4800" b="0" i="0" u="none" strike="noStrike" cap="none" dirty="0">
              <a:solidFill>
                <a:schemeClr val="dk1"/>
              </a:solidFill>
              <a:latin typeface="배달의민족 한나는 열한살" pitchFamily="50" charset="-127"/>
              <a:ea typeface="배달의민족 한나는 열한살" pitchFamily="50" charset="-127"/>
              <a:sym typeface="Arial"/>
            </a:endParaRPr>
          </a:p>
        </p:txBody>
      </p:sp>
      <p:grpSp>
        <p:nvGrpSpPr>
          <p:cNvPr id="100" name="Shape 100"/>
          <p:cNvGrpSpPr/>
          <p:nvPr/>
        </p:nvGrpSpPr>
        <p:grpSpPr>
          <a:xfrm>
            <a:off x="4671070" y="1925206"/>
            <a:ext cx="7009159" cy="3303388"/>
            <a:chOff x="4671070" y="1925206"/>
            <a:chExt cx="7009159" cy="3303388"/>
          </a:xfrm>
        </p:grpSpPr>
        <p:grpSp>
          <p:nvGrpSpPr>
            <p:cNvPr id="101" name="Shape 101"/>
            <p:cNvGrpSpPr/>
            <p:nvPr/>
          </p:nvGrpSpPr>
          <p:grpSpPr>
            <a:xfrm>
              <a:off x="4671071" y="1925206"/>
              <a:ext cx="4512520" cy="461700"/>
              <a:chOff x="3171825" y="2213670"/>
              <a:chExt cx="2668867" cy="461700"/>
            </a:xfrm>
          </p:grpSpPr>
          <p:sp>
            <p:nvSpPr>
              <p:cNvPr id="102" name="Shape 102"/>
              <p:cNvSpPr txBox="1"/>
              <p:nvPr/>
            </p:nvSpPr>
            <p:spPr>
              <a:xfrm>
                <a:off x="3171825" y="2213670"/>
                <a:ext cx="6573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나눔스퀘어OTF ExtraBold" pitchFamily="34" charset="-127"/>
                    <a:ea typeface="나눔스퀘어OTF ExtraBold" pitchFamily="34" charset="-127"/>
                    <a:sym typeface="Arial"/>
                  </a:rPr>
                  <a:t>001</a:t>
                </a:r>
              </a:p>
            </p:txBody>
          </p:sp>
          <p:sp>
            <p:nvSpPr>
              <p:cNvPr id="103" name="Shape 103"/>
              <p:cNvSpPr txBox="1"/>
              <p:nvPr/>
            </p:nvSpPr>
            <p:spPr>
              <a:xfrm>
                <a:off x="3849892" y="2213670"/>
                <a:ext cx="19908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7D9"/>
                  </a:buClr>
                  <a:buSzPct val="25000"/>
                  <a:buFont typeface="Arial"/>
                  <a:buNone/>
                </a:pPr>
                <a:r>
                  <a:rPr lang="en-US" sz="2400">
                    <a:solidFill>
                      <a:srgbClr val="EFE7D9"/>
                    </a:solidFill>
                    <a:latin typeface="나눔스퀘어OTF ExtraBold" pitchFamily="34" charset="-127"/>
                    <a:ea typeface="나눔스퀘어OTF ExtraBold" pitchFamily="34" charset="-127"/>
                  </a:rPr>
                  <a:t>컨설팅 &amp; 프로젝트</a:t>
                </a:r>
              </a:p>
            </p:txBody>
          </p:sp>
        </p:grpSp>
        <p:grpSp>
          <p:nvGrpSpPr>
            <p:cNvPr id="104" name="Shape 104"/>
            <p:cNvGrpSpPr/>
            <p:nvPr/>
          </p:nvGrpSpPr>
          <p:grpSpPr>
            <a:xfrm>
              <a:off x="4671070" y="2596195"/>
              <a:ext cx="7009159" cy="461712"/>
              <a:chOff x="3171825" y="1437508"/>
              <a:chExt cx="4145469" cy="461712"/>
            </a:xfrm>
          </p:grpSpPr>
          <p:sp>
            <p:nvSpPr>
              <p:cNvPr id="105" name="Shape 105"/>
              <p:cNvSpPr txBox="1"/>
              <p:nvPr/>
            </p:nvSpPr>
            <p:spPr>
              <a:xfrm>
                <a:off x="3849894" y="1437508"/>
                <a:ext cx="34674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7D9"/>
                  </a:buClr>
                  <a:buSzPct val="25000"/>
                  <a:buFont typeface="Arial"/>
                  <a:buNone/>
                </a:pPr>
                <a:r>
                  <a:rPr lang="en-US" sz="2400">
                    <a:solidFill>
                      <a:srgbClr val="EFE7D9"/>
                    </a:solidFill>
                    <a:latin typeface="나눔스퀘어OTF ExtraBold" pitchFamily="34" charset="-127"/>
                    <a:ea typeface="나눔스퀘어OTF ExtraBold" pitchFamily="34" charset="-127"/>
                  </a:rPr>
                  <a:t>Milestone</a:t>
                </a:r>
              </a:p>
            </p:txBody>
          </p:sp>
          <p:sp>
            <p:nvSpPr>
              <p:cNvPr id="106" name="Shape 106"/>
              <p:cNvSpPr txBox="1"/>
              <p:nvPr/>
            </p:nvSpPr>
            <p:spPr>
              <a:xfrm>
                <a:off x="3171825" y="1437520"/>
                <a:ext cx="6573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나눔스퀘어OTF ExtraBold" pitchFamily="34" charset="-127"/>
                    <a:ea typeface="나눔스퀘어OTF ExtraBold" pitchFamily="34" charset="-127"/>
                    <a:sym typeface="Arial"/>
                  </a:rPr>
                  <a:t>00</a:t>
                </a:r>
                <a:r>
                  <a:rPr lang="en-US" sz="2400">
                    <a:solidFill>
                      <a:schemeClr val="lt1"/>
                    </a:solidFill>
                    <a:latin typeface="나눔스퀘어OTF ExtraBold" pitchFamily="34" charset="-127"/>
                    <a:ea typeface="나눔스퀘어OTF ExtraBold" pitchFamily="34" charset="-127"/>
                  </a:rPr>
                  <a:t>2</a:t>
                </a:r>
              </a:p>
            </p:txBody>
          </p:sp>
        </p:grpSp>
        <p:grpSp>
          <p:nvGrpSpPr>
            <p:cNvPr id="107" name="Shape 107"/>
            <p:cNvGrpSpPr/>
            <p:nvPr/>
          </p:nvGrpSpPr>
          <p:grpSpPr>
            <a:xfrm>
              <a:off x="4719483" y="4043324"/>
              <a:ext cx="5853145" cy="461712"/>
              <a:chOff x="3171825" y="1437508"/>
              <a:chExt cx="3461760" cy="461712"/>
            </a:xfrm>
          </p:grpSpPr>
          <p:sp>
            <p:nvSpPr>
              <p:cNvPr id="108" name="Shape 108"/>
              <p:cNvSpPr txBox="1"/>
              <p:nvPr/>
            </p:nvSpPr>
            <p:spPr>
              <a:xfrm>
                <a:off x="3849885" y="1437508"/>
                <a:ext cx="2783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7D9"/>
                  </a:buClr>
                  <a:buSzPct val="25000"/>
                  <a:buFont typeface="Arial"/>
                  <a:buNone/>
                </a:pPr>
                <a:r>
                  <a:rPr lang="en-US" sz="2400" dirty="0" err="1">
                    <a:solidFill>
                      <a:srgbClr val="EFE7D9"/>
                    </a:solidFill>
                    <a:latin typeface="나눔스퀘어OTF ExtraBold" pitchFamily="34" charset="-127"/>
                    <a:ea typeface="나눔스퀘어OTF ExtraBold" pitchFamily="34" charset="-127"/>
                  </a:rPr>
                  <a:t>앞으로의</a:t>
                </a:r>
                <a:r>
                  <a:rPr lang="en-US" sz="2400" dirty="0">
                    <a:solidFill>
                      <a:srgbClr val="EFE7D9"/>
                    </a:solidFill>
                    <a:latin typeface="나눔스퀘어OTF ExtraBold" pitchFamily="34" charset="-127"/>
                    <a:ea typeface="나눔스퀘어OTF ExtraBold" pitchFamily="34" charset="-127"/>
                  </a:rPr>
                  <a:t> </a:t>
                </a:r>
                <a:r>
                  <a:rPr lang="en-US" sz="2400" dirty="0" err="1">
                    <a:solidFill>
                      <a:srgbClr val="EFE7D9"/>
                    </a:solidFill>
                    <a:latin typeface="나눔스퀘어OTF ExtraBold" pitchFamily="34" charset="-127"/>
                    <a:ea typeface="나눔스퀘어OTF ExtraBold" pitchFamily="34" charset="-127"/>
                  </a:rPr>
                  <a:t>계획</a:t>
                </a:r>
                <a:endParaRPr lang="en-US" sz="2400" dirty="0">
                  <a:solidFill>
                    <a:srgbClr val="EFE7D9"/>
                  </a:solidFill>
                  <a:latin typeface="나눔스퀘어OTF ExtraBold" pitchFamily="34" charset="-127"/>
                  <a:ea typeface="나눔스퀘어OTF ExtraBold" pitchFamily="34" charset="-127"/>
                </a:endParaRPr>
              </a:p>
            </p:txBody>
          </p:sp>
          <p:sp>
            <p:nvSpPr>
              <p:cNvPr id="109" name="Shape 109"/>
              <p:cNvSpPr txBox="1"/>
              <p:nvPr/>
            </p:nvSpPr>
            <p:spPr>
              <a:xfrm>
                <a:off x="3171825" y="1437520"/>
                <a:ext cx="6573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나눔스퀘어OTF ExtraBold" pitchFamily="34" charset="-127"/>
                    <a:ea typeface="나눔스퀘어OTF ExtraBold" pitchFamily="34" charset="-127"/>
                    <a:sym typeface="Arial"/>
                  </a:rPr>
                  <a:t>00</a:t>
                </a:r>
                <a:r>
                  <a:rPr lang="en-US" sz="2400">
                    <a:solidFill>
                      <a:schemeClr val="lt1"/>
                    </a:solidFill>
                    <a:latin typeface="나눔스퀘어OTF ExtraBold" pitchFamily="34" charset="-127"/>
                    <a:ea typeface="나눔스퀘어OTF ExtraBold" pitchFamily="34" charset="-127"/>
                  </a:rPr>
                  <a:t>4</a:t>
                </a:r>
              </a:p>
            </p:txBody>
          </p:sp>
        </p:grpSp>
        <p:grpSp>
          <p:nvGrpSpPr>
            <p:cNvPr id="110" name="Shape 110"/>
            <p:cNvGrpSpPr/>
            <p:nvPr/>
          </p:nvGrpSpPr>
          <p:grpSpPr>
            <a:xfrm>
              <a:off x="4671070" y="3319766"/>
              <a:ext cx="5362654" cy="461700"/>
              <a:chOff x="3171825" y="1437520"/>
              <a:chExt cx="3171667" cy="461700"/>
            </a:xfrm>
          </p:grpSpPr>
          <p:sp>
            <p:nvSpPr>
              <p:cNvPr id="111" name="Shape 111"/>
              <p:cNvSpPr txBox="1"/>
              <p:nvPr/>
            </p:nvSpPr>
            <p:spPr>
              <a:xfrm>
                <a:off x="3849892" y="1437520"/>
                <a:ext cx="24936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7D9"/>
                  </a:buClr>
                  <a:buSzPct val="25000"/>
                  <a:buFont typeface="Arial"/>
                  <a:buNone/>
                </a:pPr>
                <a:r>
                  <a:rPr lang="en-US" sz="2400">
                    <a:solidFill>
                      <a:srgbClr val="EFE7D9"/>
                    </a:solidFill>
                    <a:latin typeface="나눔스퀘어OTF ExtraBold" pitchFamily="34" charset="-127"/>
                    <a:ea typeface="나눔스퀘어OTF ExtraBold" pitchFamily="34" charset="-127"/>
                  </a:rPr>
                  <a:t>진행상황</a:t>
                </a:r>
              </a:p>
            </p:txBody>
          </p:sp>
          <p:sp>
            <p:nvSpPr>
              <p:cNvPr id="112" name="Shape 112"/>
              <p:cNvSpPr txBox="1"/>
              <p:nvPr/>
            </p:nvSpPr>
            <p:spPr>
              <a:xfrm>
                <a:off x="3171825" y="1437520"/>
                <a:ext cx="6573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나눔스퀘어OTF ExtraBold" pitchFamily="34" charset="-127"/>
                    <a:ea typeface="나눔스퀘어OTF ExtraBold" pitchFamily="34" charset="-127"/>
                    <a:sym typeface="Arial"/>
                  </a:rPr>
                  <a:t>00</a:t>
                </a:r>
                <a:r>
                  <a:rPr lang="en-US" sz="2400">
                    <a:solidFill>
                      <a:schemeClr val="lt1"/>
                    </a:solidFill>
                    <a:latin typeface="나눔스퀘어OTF ExtraBold" pitchFamily="34" charset="-127"/>
                    <a:ea typeface="나눔스퀘어OTF ExtraBold" pitchFamily="34" charset="-127"/>
                  </a:rPr>
                  <a:t>3</a:t>
                </a:r>
              </a:p>
            </p:txBody>
          </p:sp>
        </p:grpSp>
        <p:grpSp>
          <p:nvGrpSpPr>
            <p:cNvPr id="113" name="Shape 113"/>
            <p:cNvGrpSpPr/>
            <p:nvPr/>
          </p:nvGrpSpPr>
          <p:grpSpPr>
            <a:xfrm>
              <a:off x="4719483" y="4766883"/>
              <a:ext cx="5853145" cy="461712"/>
              <a:chOff x="3171825" y="1437508"/>
              <a:chExt cx="3461760" cy="461712"/>
            </a:xfrm>
          </p:grpSpPr>
          <p:sp>
            <p:nvSpPr>
              <p:cNvPr id="114" name="Shape 114"/>
              <p:cNvSpPr txBox="1"/>
              <p:nvPr/>
            </p:nvSpPr>
            <p:spPr>
              <a:xfrm>
                <a:off x="3849885" y="1437508"/>
                <a:ext cx="2783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7D9"/>
                  </a:buClr>
                  <a:buSzPct val="25000"/>
                  <a:buFont typeface="Arial"/>
                  <a:buNone/>
                </a:pPr>
                <a:r>
                  <a:rPr lang="en-US" sz="2400" b="0" i="0" u="none" strike="noStrike" cap="none" dirty="0">
                    <a:solidFill>
                      <a:srgbClr val="EFE7D9"/>
                    </a:solidFill>
                    <a:latin typeface="나눔스퀘어OTF ExtraBold" pitchFamily="34" charset="-127"/>
                    <a:ea typeface="나눔스퀘어OTF ExtraBold" pitchFamily="34" charset="-127"/>
                    <a:sym typeface="Arial"/>
                  </a:rPr>
                  <a:t>Q&amp;A</a:t>
                </a:r>
              </a:p>
            </p:txBody>
          </p:sp>
          <p:sp>
            <p:nvSpPr>
              <p:cNvPr id="115" name="Shape 115"/>
              <p:cNvSpPr txBox="1"/>
              <p:nvPr/>
            </p:nvSpPr>
            <p:spPr>
              <a:xfrm>
                <a:off x="3171825" y="1437520"/>
                <a:ext cx="6573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나눔스퀘어OTF ExtraBold" pitchFamily="34" charset="-127"/>
                    <a:ea typeface="나눔스퀘어OTF ExtraBold" pitchFamily="34" charset="-127"/>
                    <a:sym typeface="Arial"/>
                  </a:rPr>
                  <a:t>00</a:t>
                </a:r>
                <a:r>
                  <a:rPr lang="en-US" sz="2400">
                    <a:solidFill>
                      <a:schemeClr val="lt1"/>
                    </a:solidFill>
                    <a:latin typeface="나눔스퀘어OTF ExtraBold" pitchFamily="34" charset="-127"/>
                    <a:ea typeface="나눔스퀘어OTF ExtraBold" pitchFamily="34" charset="-127"/>
                  </a:rPr>
                  <a:t>5</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0" y="0"/>
            <a:ext cx="12191938" cy="6858000"/>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121" name="Shape 121"/>
          <p:cNvGrpSpPr/>
          <p:nvPr/>
        </p:nvGrpSpPr>
        <p:grpSpPr>
          <a:xfrm>
            <a:off x="3234414" y="1997131"/>
            <a:ext cx="5114987" cy="2863738"/>
            <a:chOff x="3234414" y="1997131"/>
            <a:chExt cx="5114987" cy="2863738"/>
          </a:xfrm>
        </p:grpSpPr>
        <p:sp>
          <p:nvSpPr>
            <p:cNvPr id="122" name="Shape 122"/>
            <p:cNvSpPr/>
            <p:nvPr/>
          </p:nvSpPr>
          <p:spPr>
            <a:xfrm>
              <a:off x="3842535" y="1997131"/>
              <a:ext cx="4506866" cy="2863738"/>
            </a:xfrm>
            <a:prstGeom prst="rect">
              <a:avLst/>
            </a:prstGeom>
            <a:noFill/>
            <a:ln w="762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3" name="Shape 123"/>
            <p:cNvSpPr/>
            <p:nvPr/>
          </p:nvSpPr>
          <p:spPr>
            <a:xfrm>
              <a:off x="3234414" y="2602266"/>
              <a:ext cx="1089010" cy="1653465"/>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10000" b="0" i="0" u="none" strike="noStrike" cap="none" dirty="0">
                  <a:solidFill>
                    <a:srgbClr val="F2F2F2"/>
                  </a:solidFill>
                  <a:latin typeface="Arial"/>
                  <a:ea typeface="Arial"/>
                  <a:cs typeface="Arial"/>
                  <a:sym typeface="Arial"/>
                </a:rPr>
                <a:t>1</a:t>
              </a:r>
            </a:p>
          </p:txBody>
        </p:sp>
      </p:grpSp>
      <p:sp>
        <p:nvSpPr>
          <p:cNvPr id="124" name="Shape 124"/>
          <p:cNvSpPr/>
          <p:nvPr/>
        </p:nvSpPr>
        <p:spPr>
          <a:xfrm>
            <a:off x="3974942" y="2170207"/>
            <a:ext cx="4242054" cy="251720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6000" dirty="0" err="1">
                <a:solidFill>
                  <a:srgbClr val="F2F2F2"/>
                </a:solidFill>
                <a:latin typeface="배달의민족 한나는 열한살" pitchFamily="50" charset="-127"/>
                <a:ea typeface="배달의민족 한나는 열한살" pitchFamily="50" charset="-127"/>
              </a:rPr>
              <a:t>컨설팅</a:t>
            </a:r>
            <a:endParaRPr lang="en-US" sz="6000" dirty="0">
              <a:solidFill>
                <a:srgbClr val="F2F2F2"/>
              </a:solidFill>
              <a:latin typeface="배달의민족 한나는 열한살" pitchFamily="50" charset="-127"/>
              <a:ea typeface="배달의민족 한나는 열한살" pitchFamily="50" charset="-127"/>
            </a:endParaRPr>
          </a:p>
          <a:p>
            <a:pPr marL="0" marR="0" lvl="0" indent="0" algn="ctr" rtl="0">
              <a:lnSpc>
                <a:spcPct val="100000"/>
              </a:lnSpc>
              <a:spcBef>
                <a:spcPts val="0"/>
              </a:spcBef>
              <a:spcAft>
                <a:spcPts val="0"/>
              </a:spcAft>
              <a:buClr>
                <a:srgbClr val="F2F2F2"/>
              </a:buClr>
              <a:buSzPct val="25000"/>
              <a:buFont typeface="Arial"/>
              <a:buNone/>
            </a:pPr>
            <a:r>
              <a:rPr lang="en-US" sz="6000" dirty="0">
                <a:solidFill>
                  <a:srgbClr val="F2F2F2"/>
                </a:solidFill>
                <a:latin typeface="배달의민족 한나는 열한살" pitchFamily="50" charset="-127"/>
                <a:ea typeface="배달의민족 한나는 열한살" pitchFamily="50" charset="-127"/>
              </a:rPr>
              <a:t>&amp;</a:t>
            </a:r>
          </a:p>
          <a:p>
            <a:pPr marL="0" marR="0" lvl="0" indent="0" algn="ctr" rtl="0">
              <a:lnSpc>
                <a:spcPct val="100000"/>
              </a:lnSpc>
              <a:spcBef>
                <a:spcPts val="0"/>
              </a:spcBef>
              <a:spcAft>
                <a:spcPts val="0"/>
              </a:spcAft>
              <a:buClr>
                <a:srgbClr val="F2F2F2"/>
              </a:buClr>
              <a:buSzPct val="25000"/>
              <a:buFont typeface="Arial"/>
              <a:buNone/>
            </a:pPr>
            <a:r>
              <a:rPr lang="en-US" sz="6000" dirty="0" err="1">
                <a:solidFill>
                  <a:srgbClr val="F2F2F2"/>
                </a:solidFill>
                <a:latin typeface="배달의민족 한나는 열한살" pitchFamily="50" charset="-127"/>
                <a:ea typeface="배달의민족 한나는 열한살" pitchFamily="50" charset="-127"/>
              </a:rPr>
              <a:t>프로젝트</a:t>
            </a:r>
            <a:endParaRPr lang="en-US" sz="6000" dirty="0">
              <a:solidFill>
                <a:srgbClr val="F2F2F2"/>
              </a:solidFill>
              <a:latin typeface="배달의민족 한나는 열한살" pitchFamily="50" charset="-127"/>
              <a:ea typeface="배달의민족 한나는 열한살" pitchFamily="50"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Shape 130"/>
          <p:cNvGrpSpPr/>
          <p:nvPr/>
        </p:nvGrpSpPr>
        <p:grpSpPr>
          <a:xfrm>
            <a:off x="353000" y="259662"/>
            <a:ext cx="3722474" cy="1008599"/>
            <a:chOff x="353000" y="210675"/>
            <a:chExt cx="3722474" cy="1008599"/>
          </a:xfrm>
        </p:grpSpPr>
        <p:cxnSp>
          <p:nvCxnSpPr>
            <p:cNvPr id="131" name="Shape 131"/>
            <p:cNvCxnSpPr/>
            <p:nvPr/>
          </p:nvCxnSpPr>
          <p:spPr>
            <a:xfrm>
              <a:off x="353000" y="210675"/>
              <a:ext cx="0" cy="1008599"/>
            </a:xfrm>
            <a:prstGeom prst="straightConnector1">
              <a:avLst/>
            </a:prstGeom>
            <a:noFill/>
            <a:ln w="114300" cap="flat" cmpd="sng">
              <a:solidFill>
                <a:schemeClr val="dk2"/>
              </a:solidFill>
              <a:prstDash val="solid"/>
              <a:round/>
              <a:headEnd type="none" w="med" len="med"/>
              <a:tailEnd type="none" w="med" len="med"/>
            </a:ln>
          </p:spPr>
        </p:cxnSp>
        <p:sp>
          <p:nvSpPr>
            <p:cNvPr id="132" name="Shape 132"/>
            <p:cNvSpPr txBox="1"/>
            <p:nvPr/>
          </p:nvSpPr>
          <p:spPr>
            <a:xfrm>
              <a:off x="444875" y="218475"/>
              <a:ext cx="3630599"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dirty="0" err="1">
                  <a:latin typeface="배달의민족 한나는 열한살" pitchFamily="50" charset="-127"/>
                  <a:ea typeface="배달의민족 한나는 열한살" pitchFamily="50" charset="-127"/>
                </a:rPr>
                <a:t>컨설팅</a:t>
              </a:r>
              <a:endParaRPr lang="en-US" sz="3000" dirty="0">
                <a:latin typeface="배달의민족 한나는 열한살" pitchFamily="50" charset="-127"/>
                <a:ea typeface="배달의민족 한나는 열한살" pitchFamily="50" charset="-127"/>
              </a:endParaRPr>
            </a:p>
          </p:txBody>
        </p:sp>
        <p:sp>
          <p:nvSpPr>
            <p:cNvPr id="133" name="Shape 133"/>
            <p:cNvSpPr txBox="1"/>
            <p:nvPr/>
          </p:nvSpPr>
          <p:spPr>
            <a:xfrm>
              <a:off x="521075" y="773175"/>
              <a:ext cx="2958300"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dirty="0" err="1">
                  <a:latin typeface="배달의민족 한나는 열한살" pitchFamily="50" charset="-127"/>
                  <a:ea typeface="배달의민족 한나는 열한살" pitchFamily="50" charset="-127"/>
                </a:rPr>
                <a:t>컨설팅</a:t>
              </a:r>
              <a:r>
                <a:rPr lang="en-US" dirty="0">
                  <a:latin typeface="배달의민족 한나는 열한살" pitchFamily="50" charset="-127"/>
                  <a:ea typeface="배달의민족 한나는 열한살" pitchFamily="50" charset="-127"/>
                </a:rPr>
                <a:t> </a:t>
              </a:r>
              <a:r>
                <a:rPr lang="en-US" dirty="0" err="1">
                  <a:latin typeface="배달의민족 한나는 열한살" pitchFamily="50" charset="-127"/>
                  <a:ea typeface="배달의민족 한나는 열한살" pitchFamily="50" charset="-127"/>
                </a:rPr>
                <a:t>내용</a:t>
              </a:r>
              <a:endParaRPr lang="en-US" dirty="0">
                <a:latin typeface="배달의민족 한나는 열한살" pitchFamily="50" charset="-127"/>
                <a:ea typeface="배달의민족 한나는 열한살" pitchFamily="50" charset="-127"/>
              </a:endParaRPr>
            </a:p>
          </p:txBody>
        </p:sp>
      </p:grpSp>
      <p:pic>
        <p:nvPicPr>
          <p:cNvPr id="134" name="Shape 134"/>
          <p:cNvPicPr preferRelativeResize="0"/>
          <p:nvPr/>
        </p:nvPicPr>
        <p:blipFill>
          <a:blip r:embed="rId3">
            <a:alphaModFix/>
          </a:blip>
          <a:stretch>
            <a:fillRect/>
          </a:stretch>
        </p:blipFill>
        <p:spPr>
          <a:xfrm>
            <a:off x="1920625" y="1734750"/>
            <a:ext cx="4185585" cy="235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5" name="Shape 135"/>
          <p:cNvPicPr preferRelativeResize="0"/>
          <p:nvPr/>
        </p:nvPicPr>
        <p:blipFill>
          <a:blip r:embed="rId4">
            <a:alphaModFix/>
          </a:blip>
          <a:stretch>
            <a:fillRect/>
          </a:stretch>
        </p:blipFill>
        <p:spPr>
          <a:xfrm>
            <a:off x="6422175" y="1734750"/>
            <a:ext cx="4185576" cy="2354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8" name="Shape 138"/>
          <p:cNvSpPr txBox="1"/>
          <p:nvPr/>
        </p:nvSpPr>
        <p:spPr>
          <a:xfrm>
            <a:off x="2004975" y="4656175"/>
            <a:ext cx="8395500" cy="1171800"/>
          </a:xfrm>
          <a:prstGeom prst="rect">
            <a:avLst/>
          </a:prstGeom>
          <a:noFill/>
          <a:ln>
            <a:noFill/>
          </a:ln>
        </p:spPr>
        <p:txBody>
          <a:bodyPr lIns="91425" tIns="91425" rIns="91425" bIns="91425" anchor="t" anchorCtr="0">
            <a:noAutofit/>
          </a:bodyPr>
          <a:lstStyle/>
          <a:p>
            <a:pPr marL="457200" lvl="0" indent="-342900" rtl="0">
              <a:spcBef>
                <a:spcPts val="0"/>
              </a:spcBef>
              <a:buClr>
                <a:schemeClr val="dk1"/>
              </a:buClr>
              <a:buSzPct val="100000"/>
              <a:buChar char="-"/>
            </a:pPr>
            <a:r>
              <a:rPr lang="en-US" sz="1800" dirty="0" err="1">
                <a:solidFill>
                  <a:schemeClr val="dk1"/>
                </a:solidFill>
                <a:latin typeface="나눔스퀘어OTF ExtraBold" pitchFamily="34" charset="-127"/>
                <a:ea typeface="나눔스퀘어OTF ExtraBold" pitchFamily="34" charset="-127"/>
              </a:rPr>
              <a:t>날짜</a:t>
            </a:r>
            <a:r>
              <a:rPr lang="en-US" sz="1800" dirty="0">
                <a:solidFill>
                  <a:schemeClr val="dk1"/>
                </a:solidFill>
                <a:latin typeface="나눔스퀘어OTF ExtraBold" pitchFamily="34" charset="-127"/>
                <a:ea typeface="나눔스퀘어OTF ExtraBold" pitchFamily="34" charset="-127"/>
              </a:rPr>
              <a:t>: 2016. 11. 19</a:t>
            </a:r>
          </a:p>
          <a:p>
            <a:pPr marL="457200" lvl="0" indent="-342900" rtl="0">
              <a:spcBef>
                <a:spcPts val="0"/>
              </a:spcBef>
              <a:buClr>
                <a:schemeClr val="dk1"/>
              </a:buClr>
              <a:buSzPct val="100000"/>
              <a:buChar char="-"/>
            </a:pPr>
            <a:r>
              <a:rPr lang="en-US" sz="1800" dirty="0" err="1">
                <a:solidFill>
                  <a:schemeClr val="dk1"/>
                </a:solidFill>
                <a:latin typeface="나눔스퀘어OTF ExtraBold" pitchFamily="34" charset="-127"/>
                <a:ea typeface="나눔스퀘어OTF ExtraBold" pitchFamily="34" charset="-127"/>
              </a:rPr>
              <a:t>강사</a:t>
            </a:r>
            <a:r>
              <a:rPr lang="en-US" sz="1800" dirty="0">
                <a:solidFill>
                  <a:schemeClr val="dk1"/>
                </a:solidFill>
                <a:latin typeface="나눔스퀘어OTF ExtraBold" pitchFamily="34" charset="-127"/>
                <a:ea typeface="나눔스퀘어OTF ExtraBold" pitchFamily="34" charset="-127"/>
              </a:rPr>
              <a:t>: </a:t>
            </a:r>
            <a:r>
              <a:rPr lang="en-US" sz="1800" dirty="0" err="1">
                <a:solidFill>
                  <a:schemeClr val="dk1"/>
                </a:solidFill>
                <a:latin typeface="나눔스퀘어OTF ExtraBold" pitchFamily="34" charset="-127"/>
                <a:ea typeface="나눔스퀘어OTF ExtraBold" pitchFamily="34" charset="-127"/>
              </a:rPr>
              <a:t>정정일</a:t>
            </a:r>
            <a:r>
              <a:rPr lang="en-US" sz="1800" dirty="0">
                <a:solidFill>
                  <a:schemeClr val="dk1"/>
                </a:solidFill>
                <a:latin typeface="나눔스퀘어OTF ExtraBold" pitchFamily="34" charset="-127"/>
                <a:ea typeface="나눔스퀘어OTF ExtraBold" pitchFamily="34" charset="-127"/>
              </a:rPr>
              <a:t> </a:t>
            </a:r>
            <a:r>
              <a:rPr lang="en-US" sz="1800" dirty="0" err="1">
                <a:solidFill>
                  <a:schemeClr val="dk1"/>
                </a:solidFill>
                <a:latin typeface="나눔스퀘어OTF ExtraBold" pitchFamily="34" charset="-127"/>
                <a:ea typeface="나눔스퀘어OTF ExtraBold" pitchFamily="34" charset="-127"/>
              </a:rPr>
              <a:t>박사</a:t>
            </a:r>
            <a:r>
              <a:rPr lang="en-US" sz="1800" dirty="0">
                <a:solidFill>
                  <a:schemeClr val="dk1"/>
                </a:solidFill>
                <a:latin typeface="나눔스퀘어OTF ExtraBold" pitchFamily="34" charset="-127"/>
                <a:ea typeface="나눔스퀘어OTF ExtraBold" pitchFamily="34" charset="-127"/>
              </a:rPr>
              <a:t> (CEO,CTO of PCT) </a:t>
            </a:r>
            <a:r>
              <a:rPr lang="en-US" sz="1800" dirty="0" smtClean="0">
                <a:solidFill>
                  <a:schemeClr val="dk1"/>
                </a:solidFill>
                <a:latin typeface="나눔스퀘어OTF ExtraBold" pitchFamily="34" charset="-127"/>
                <a:ea typeface="나눔스퀘어OTF ExtraBold" pitchFamily="34" charset="-127"/>
              </a:rPr>
              <a:t>– </a:t>
            </a:r>
            <a:r>
              <a:rPr lang="ko-KR" altLang="en-US" sz="1800" dirty="0" smtClean="0">
                <a:solidFill>
                  <a:schemeClr val="dk1"/>
                </a:solidFill>
                <a:latin typeface="나눔스퀘어OTF ExtraBold" pitchFamily="34" charset="-127"/>
                <a:ea typeface="나눔스퀘어OTF ExtraBold" pitchFamily="34" charset="-127"/>
              </a:rPr>
              <a:t>촉각 </a:t>
            </a:r>
            <a:r>
              <a:rPr lang="ko-KR" altLang="en-US" sz="1800" dirty="0" err="1" smtClean="0">
                <a:solidFill>
                  <a:schemeClr val="dk1"/>
                </a:solidFill>
                <a:latin typeface="나눔스퀘어OTF ExtraBold" pitchFamily="34" charset="-127"/>
                <a:ea typeface="나눔스퀘어OTF ExtraBold" pitchFamily="34" charset="-127"/>
              </a:rPr>
              <a:t>콘텐츠</a:t>
            </a:r>
            <a:r>
              <a:rPr lang="ko-KR" altLang="en-US" sz="1800" dirty="0" smtClean="0">
                <a:solidFill>
                  <a:schemeClr val="dk1"/>
                </a:solidFill>
                <a:latin typeface="나눔스퀘어OTF ExtraBold" pitchFamily="34" charset="-127"/>
                <a:ea typeface="나눔스퀘어OTF ExtraBold" pitchFamily="34" charset="-127"/>
              </a:rPr>
              <a:t> 및 </a:t>
            </a:r>
            <a:r>
              <a:rPr lang="en-US" altLang="ko-KR" sz="1800" dirty="0" smtClean="0">
                <a:solidFill>
                  <a:schemeClr val="dk1"/>
                </a:solidFill>
                <a:latin typeface="나눔스퀘어OTF ExtraBold" pitchFamily="34" charset="-127"/>
                <a:ea typeface="나눔스퀘어OTF ExtraBold" pitchFamily="34" charset="-127"/>
              </a:rPr>
              <a:t>H/W</a:t>
            </a:r>
            <a:r>
              <a:rPr lang="ko-KR" altLang="en-US" sz="1800" dirty="0">
                <a:solidFill>
                  <a:schemeClr val="dk1"/>
                </a:solidFill>
                <a:latin typeface="나눔스퀘어OTF ExtraBold" pitchFamily="34" charset="-127"/>
                <a:ea typeface="나눔스퀘어OTF ExtraBold" pitchFamily="34" charset="-127"/>
              </a:rPr>
              <a:t> </a:t>
            </a:r>
            <a:r>
              <a:rPr lang="ko-KR" altLang="en-US" sz="1800" dirty="0" smtClean="0">
                <a:solidFill>
                  <a:schemeClr val="dk1"/>
                </a:solidFill>
                <a:latin typeface="나눔스퀘어OTF ExtraBold" pitchFamily="34" charset="-127"/>
                <a:ea typeface="나눔스퀘어OTF ExtraBold" pitchFamily="34" charset="-127"/>
              </a:rPr>
              <a:t>개발 전문가</a:t>
            </a:r>
            <a:endParaRPr lang="en-US" sz="1800" dirty="0">
              <a:solidFill>
                <a:schemeClr val="dk1"/>
              </a:solidFill>
              <a:latin typeface="나눔스퀘어OTF ExtraBold" pitchFamily="34" charset="-127"/>
              <a:ea typeface="나눔스퀘어OTF ExtraBold" pitchFamily="34" charset="-127"/>
            </a:endParaRPr>
          </a:p>
          <a:p>
            <a:pPr lvl="0">
              <a:spcBef>
                <a:spcPts val="0"/>
              </a:spcBef>
              <a:buNone/>
            </a:pPr>
            <a:endParaRP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Shape 144"/>
          <p:cNvGrpSpPr/>
          <p:nvPr/>
        </p:nvGrpSpPr>
        <p:grpSpPr>
          <a:xfrm>
            <a:off x="386609" y="210679"/>
            <a:ext cx="3688948" cy="663300"/>
            <a:chOff x="386609" y="210679"/>
            <a:chExt cx="3688948" cy="663300"/>
          </a:xfrm>
        </p:grpSpPr>
        <p:cxnSp>
          <p:nvCxnSpPr>
            <p:cNvPr id="145" name="Shape 145"/>
            <p:cNvCxnSpPr/>
            <p:nvPr/>
          </p:nvCxnSpPr>
          <p:spPr>
            <a:xfrm>
              <a:off x="386609" y="210679"/>
              <a:ext cx="0" cy="663300"/>
            </a:xfrm>
            <a:prstGeom prst="straightConnector1">
              <a:avLst/>
            </a:prstGeom>
            <a:noFill/>
            <a:ln w="114300" cap="flat" cmpd="sng">
              <a:solidFill>
                <a:schemeClr val="dk2"/>
              </a:solidFill>
              <a:prstDash val="solid"/>
              <a:round/>
              <a:headEnd type="none" w="med" len="med"/>
              <a:tailEnd type="none" w="med" len="med"/>
            </a:ln>
          </p:spPr>
        </p:cxnSp>
        <p:sp>
          <p:nvSpPr>
            <p:cNvPr id="146" name="Shape 146"/>
            <p:cNvSpPr txBox="1"/>
            <p:nvPr/>
          </p:nvSpPr>
          <p:spPr>
            <a:xfrm>
              <a:off x="477657" y="218409"/>
              <a:ext cx="3597900" cy="549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dirty="0" err="1">
                  <a:latin typeface="배달의민족 한나는 열한살" pitchFamily="50" charset="-127"/>
                  <a:ea typeface="배달의민족 한나는 열한살" pitchFamily="50" charset="-127"/>
                </a:rPr>
                <a:t>프로젝트</a:t>
              </a:r>
              <a:endParaRPr lang="en-US" sz="3000" dirty="0">
                <a:latin typeface="배달의민족 한나는 열한살" pitchFamily="50" charset="-127"/>
                <a:ea typeface="배달의민족 한나는 열한살" pitchFamily="50" charset="-127"/>
              </a:endParaRPr>
            </a:p>
          </p:txBody>
        </p:sp>
      </p:grpSp>
      <p:sp>
        <p:nvSpPr>
          <p:cNvPr id="147" name="Shape 147"/>
          <p:cNvSpPr txBox="1"/>
          <p:nvPr/>
        </p:nvSpPr>
        <p:spPr>
          <a:xfrm>
            <a:off x="1559850" y="1106975"/>
            <a:ext cx="8850600" cy="1413000"/>
          </a:xfrm>
          <a:prstGeom prst="rect">
            <a:avLst/>
          </a:prstGeom>
          <a:noFill/>
          <a:ln>
            <a:noFill/>
          </a:ln>
        </p:spPr>
        <p:txBody>
          <a:bodyPr lIns="91425" tIns="91425" rIns="91425" bIns="91425" anchor="t" anchorCtr="0">
            <a:noAutofit/>
          </a:bodyPr>
          <a:lstStyle/>
          <a:p>
            <a:pPr marL="457200" lvl="0" indent="-381000" rtl="0">
              <a:spcBef>
                <a:spcPts val="0"/>
              </a:spcBef>
              <a:buSzPct val="100000"/>
              <a:buAutoNum type="arabicPeriod"/>
            </a:pPr>
            <a:r>
              <a:rPr lang="en-US" sz="2400" dirty="0">
                <a:latin typeface="배달의민족 한나는 열한살" pitchFamily="50" charset="-127"/>
                <a:ea typeface="배달의민족 한나는 열한살" pitchFamily="50" charset="-127"/>
              </a:rPr>
              <a:t>Tactile Display Issue </a:t>
            </a:r>
          </a:p>
          <a:p>
            <a:pPr marL="457200" lvl="0" indent="-228600" rtl="0">
              <a:spcBef>
                <a:spcPts val="0"/>
              </a:spcBef>
              <a:buChar char="-"/>
            </a:pPr>
            <a:r>
              <a:rPr lang="en-US" dirty="0" err="1">
                <a:latin typeface="나눔고딕" pitchFamily="50" charset="-127"/>
                <a:ea typeface="나눔고딕" pitchFamily="50" charset="-127"/>
              </a:rPr>
              <a:t>웨어러블한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작은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크기의</a:t>
            </a:r>
            <a:r>
              <a:rPr lang="en-US" dirty="0">
                <a:latin typeface="나눔고딕" pitchFamily="50" charset="-127"/>
                <a:ea typeface="나눔고딕" pitchFamily="50" charset="-127"/>
              </a:rPr>
              <a:t> Tactile </a:t>
            </a:r>
            <a:r>
              <a:rPr lang="en-US" dirty="0" err="1">
                <a:latin typeface="나눔고딕" pitchFamily="50" charset="-127"/>
                <a:ea typeface="나눔고딕" pitchFamily="50" charset="-127"/>
              </a:rPr>
              <a:t>Display는</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현재</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구현하기</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어려움</a:t>
            </a:r>
            <a:r>
              <a:rPr lang="en-US" dirty="0">
                <a:latin typeface="나눔고딕" pitchFamily="50" charset="-127"/>
                <a:ea typeface="나눔고딕" pitchFamily="50" charset="-127"/>
              </a:rPr>
              <a:t>(</a:t>
            </a:r>
            <a:r>
              <a:rPr lang="en-US" dirty="0" err="1">
                <a:latin typeface="나눔고딕" pitchFamily="50" charset="-127"/>
                <a:ea typeface="나눔고딕" pitchFamily="50" charset="-127"/>
              </a:rPr>
              <a:t>많은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국내외</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회사들이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개발</a:t>
            </a:r>
            <a:r>
              <a:rPr lang="en-US" dirty="0">
                <a:latin typeface="나눔고딕" pitchFamily="50" charset="-127"/>
                <a:ea typeface="나눔고딕" pitchFamily="50" charset="-127"/>
              </a:rPr>
              <a:t> 중).</a:t>
            </a:r>
          </a:p>
          <a:p>
            <a:pPr marL="457200" lvl="0" indent="-228600" rtl="0">
              <a:spcBef>
                <a:spcPts val="0"/>
              </a:spcBef>
              <a:buChar char="-"/>
            </a:pPr>
            <a:r>
              <a:rPr lang="en-US" dirty="0" err="1">
                <a:solidFill>
                  <a:schemeClr val="dk1"/>
                </a:solidFill>
                <a:latin typeface="나눔고딕" pitchFamily="50" charset="-127"/>
                <a:ea typeface="나눔고딕" pitchFamily="50" charset="-127"/>
              </a:rPr>
              <a:t>모터로의</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구현은</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하드웨어</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쪽으로</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비전공자임으로</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조금이라도</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오차가</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나면</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구현하기</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힘들</a:t>
            </a:r>
            <a:r>
              <a:rPr lang="en-US" dirty="0">
                <a:solidFill>
                  <a:schemeClr val="dk1"/>
                </a:solidFill>
                <a:latin typeface="나눔고딕" pitchFamily="50" charset="-127"/>
                <a:ea typeface="나눔고딕" pitchFamily="50" charset="-127"/>
              </a:rPr>
              <a:t> </a:t>
            </a:r>
            <a:r>
              <a:rPr lang="en-US" dirty="0" smtClean="0">
                <a:solidFill>
                  <a:schemeClr val="dk1"/>
                </a:solidFill>
                <a:latin typeface="나눔고딕" pitchFamily="50" charset="-127"/>
                <a:ea typeface="나눔고딕" pitchFamily="50" charset="-127"/>
              </a:rPr>
              <a:t>것.</a:t>
            </a:r>
            <a:endParaRPr lang="en-US" dirty="0">
              <a:solidFill>
                <a:schemeClr val="dk1"/>
              </a:solidFill>
              <a:latin typeface="나눔고딕" pitchFamily="50" charset="-127"/>
              <a:ea typeface="나눔고딕" pitchFamily="50" charset="-127"/>
            </a:endParaRPr>
          </a:p>
          <a:p>
            <a:pPr marL="457200" lvl="0" indent="-228600" rtl="0">
              <a:spcBef>
                <a:spcPts val="0"/>
              </a:spcBef>
              <a:buChar char="-"/>
            </a:pPr>
            <a:r>
              <a:rPr lang="en-US" dirty="0" err="1">
                <a:latin typeface="나눔고딕" pitchFamily="50" charset="-127"/>
                <a:ea typeface="나눔고딕" pitchFamily="50" charset="-127"/>
              </a:rPr>
              <a:t>모터보다는</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전공에</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맞게</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모터</a:t>
            </a:r>
            <a:r>
              <a:rPr lang="en-US" dirty="0">
                <a:latin typeface="나눔고딕" pitchFamily="50" charset="-127"/>
                <a:ea typeface="나눔고딕" pitchFamily="50" charset="-127"/>
              </a:rPr>
              <a:t> 1개로 </a:t>
            </a:r>
            <a:r>
              <a:rPr lang="en-US" dirty="0" err="1">
                <a:latin typeface="나눔고딕" pitchFamily="50" charset="-127"/>
                <a:ea typeface="나눔고딕" pitchFamily="50" charset="-127"/>
              </a:rPr>
              <a:t>구현하거나</a:t>
            </a:r>
            <a:r>
              <a:rPr lang="en-US" dirty="0">
                <a:latin typeface="나눔고딕" pitchFamily="50" charset="-127"/>
                <a:ea typeface="나눔고딕" pitchFamily="50" charset="-127"/>
              </a:rPr>
              <a:t> 3D영상으로 </a:t>
            </a:r>
            <a:r>
              <a:rPr lang="en-US" dirty="0" err="1">
                <a:latin typeface="나눔고딕" pitchFamily="50" charset="-127"/>
                <a:ea typeface="나눔고딕" pitchFamily="50" charset="-127"/>
              </a:rPr>
              <a:t>보여주는</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것이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좋아</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보임</a:t>
            </a:r>
            <a:r>
              <a:rPr lang="en-US" dirty="0">
                <a:latin typeface="나눔고딕" pitchFamily="50" charset="-127"/>
                <a:ea typeface="나눔고딕" pitchFamily="50" charset="-127"/>
              </a:rPr>
              <a:t>.</a:t>
            </a:r>
          </a:p>
          <a:p>
            <a:pPr lvl="0" rtl="0">
              <a:spcBef>
                <a:spcPts val="0"/>
              </a:spcBef>
              <a:buNone/>
            </a:pPr>
            <a:r>
              <a:rPr lang="en-US" dirty="0">
                <a:latin typeface="나눔고딕" pitchFamily="50" charset="-127"/>
                <a:ea typeface="나눔고딕" pitchFamily="50" charset="-127"/>
              </a:rPr>
              <a:t>  ▶ Tactile </a:t>
            </a:r>
            <a:r>
              <a:rPr lang="en-US" dirty="0" err="1">
                <a:latin typeface="나눔고딕" pitchFamily="50" charset="-127"/>
                <a:ea typeface="나눔고딕" pitchFamily="50" charset="-127"/>
              </a:rPr>
              <a:t>Display를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OpenGL로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구현</a:t>
            </a:r>
            <a:endParaRPr lang="en-US" dirty="0">
              <a:latin typeface="나눔고딕" pitchFamily="50" charset="-127"/>
              <a:ea typeface="나눔고딕" pitchFamily="50" charset="-127"/>
            </a:endParaRPr>
          </a:p>
        </p:txBody>
      </p:sp>
      <p:sp>
        <p:nvSpPr>
          <p:cNvPr id="148" name="Shape 148"/>
          <p:cNvSpPr txBox="1"/>
          <p:nvPr/>
        </p:nvSpPr>
        <p:spPr>
          <a:xfrm>
            <a:off x="1559850" y="2633825"/>
            <a:ext cx="9681900" cy="1329000"/>
          </a:xfrm>
          <a:prstGeom prst="rect">
            <a:avLst/>
          </a:prstGeom>
          <a:noFill/>
          <a:ln>
            <a:noFill/>
          </a:ln>
        </p:spPr>
        <p:txBody>
          <a:bodyPr lIns="91425" tIns="91425" rIns="91425" bIns="91425" anchor="t" anchorCtr="0">
            <a:noAutofit/>
          </a:bodyPr>
          <a:lstStyle/>
          <a:p>
            <a:pPr lvl="0" rtl="0">
              <a:spcBef>
                <a:spcPts val="0"/>
              </a:spcBef>
              <a:buNone/>
            </a:pPr>
            <a:r>
              <a:rPr lang="en-US" sz="2400" dirty="0">
                <a:latin typeface="배달의민족 한나는 열한살" pitchFamily="50" charset="-127"/>
                <a:ea typeface="배달의민족 한나는 열한살" pitchFamily="50" charset="-127"/>
              </a:rPr>
              <a:t>2. Stereo Vision Algorithm </a:t>
            </a:r>
            <a:r>
              <a:rPr lang="en-US" sz="2400" dirty="0" err="1">
                <a:latin typeface="배달의민족 한나는 열한살" pitchFamily="50" charset="-127"/>
                <a:ea typeface="배달의민족 한나는 열한살" pitchFamily="50" charset="-127"/>
              </a:rPr>
              <a:t>인식률</a:t>
            </a:r>
            <a:r>
              <a:rPr lang="en-US" sz="2400" dirty="0">
                <a:latin typeface="배달의민족 한나는 열한살" pitchFamily="50" charset="-127"/>
                <a:ea typeface="배달의민족 한나는 열한살" pitchFamily="50" charset="-127"/>
              </a:rPr>
              <a:t> </a:t>
            </a:r>
          </a:p>
          <a:p>
            <a:pPr marL="457200" lvl="0" indent="-228600" rtl="0">
              <a:spcBef>
                <a:spcPts val="0"/>
              </a:spcBef>
              <a:buChar char="-"/>
            </a:pPr>
            <a:r>
              <a:rPr lang="en-US" dirty="0">
                <a:latin typeface="나눔고딕" pitchFamily="50" charset="-127"/>
                <a:ea typeface="나눔고딕" pitchFamily="50" charset="-127"/>
              </a:rPr>
              <a:t>Depth </a:t>
            </a:r>
            <a:r>
              <a:rPr lang="en-US" dirty="0" err="1">
                <a:latin typeface="나눔고딕" pitchFamily="50" charset="-127"/>
                <a:ea typeface="나눔고딕" pitchFamily="50" charset="-127"/>
              </a:rPr>
              <a:t>Camera를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통해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깊이정보</a:t>
            </a:r>
            <a:r>
              <a:rPr lang="en-US" dirty="0">
                <a:latin typeface="나눔고딕" pitchFamily="50" charset="-127"/>
                <a:ea typeface="나눔고딕" pitchFamily="50" charset="-127"/>
              </a:rPr>
              <a:t> 및 </a:t>
            </a:r>
            <a:r>
              <a:rPr lang="en-US" dirty="0" err="1">
                <a:latin typeface="나눔고딕" pitchFamily="50" charset="-127"/>
                <a:ea typeface="나눔고딕" pitchFamily="50" charset="-127"/>
              </a:rPr>
              <a:t>빠른</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영상처리가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해결</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가능</a:t>
            </a:r>
            <a:r>
              <a:rPr lang="en-US" dirty="0">
                <a:latin typeface="나눔고딕" pitchFamily="50" charset="-127"/>
                <a:ea typeface="나눔고딕" pitchFamily="50" charset="-127"/>
              </a:rPr>
              <a:t>(</a:t>
            </a:r>
            <a:r>
              <a:rPr lang="en-US" dirty="0" smtClean="0">
                <a:latin typeface="나눔고딕" pitchFamily="50" charset="-127"/>
                <a:ea typeface="나눔고딕" pitchFamily="50" charset="-127"/>
              </a:rPr>
              <a:t>S/</a:t>
            </a:r>
            <a:r>
              <a:rPr lang="en-US" dirty="0" err="1" smtClean="0">
                <a:latin typeface="나눔고딕" pitchFamily="50" charset="-127"/>
                <a:ea typeface="나눔고딕" pitchFamily="50" charset="-127"/>
              </a:rPr>
              <a:t>W</a:t>
            </a:r>
            <a:r>
              <a:rPr lang="en-US" dirty="0" err="1">
                <a:latin typeface="나눔고딕" pitchFamily="50" charset="-127"/>
                <a:ea typeface="나눔고딕" pitchFamily="50" charset="-127"/>
              </a:rPr>
              <a:t>를</a:t>
            </a:r>
            <a:r>
              <a:rPr lang="en-US" dirty="0">
                <a:latin typeface="나눔고딕" pitchFamily="50" charset="-127"/>
                <a:ea typeface="나눔고딕" pitchFamily="50" charset="-127"/>
              </a:rPr>
              <a:t> H/</a:t>
            </a:r>
            <a:r>
              <a:rPr lang="en-US" dirty="0" err="1">
                <a:latin typeface="나눔고딕" pitchFamily="50" charset="-127"/>
                <a:ea typeface="나눔고딕" pitchFamily="50" charset="-127"/>
              </a:rPr>
              <a:t>W로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해결</a:t>
            </a:r>
            <a:r>
              <a:rPr lang="en-US" dirty="0">
                <a:latin typeface="나눔고딕" pitchFamily="50" charset="-127"/>
                <a:ea typeface="나눔고딕" pitchFamily="50" charset="-127"/>
              </a:rPr>
              <a:t>)</a:t>
            </a:r>
          </a:p>
          <a:p>
            <a:pPr marL="457200" lvl="0" indent="-228600" rtl="0">
              <a:spcBef>
                <a:spcPts val="0"/>
              </a:spcBef>
              <a:buChar char="-"/>
            </a:pPr>
            <a:r>
              <a:rPr lang="en-US" dirty="0" err="1">
                <a:latin typeface="나눔고딕" pitchFamily="50" charset="-127"/>
                <a:ea typeface="나눔고딕" pitchFamily="50" charset="-127"/>
              </a:rPr>
              <a:t>그러나</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비싸고,해외배송이므로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시간적으로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불가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현실과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타협하는</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것이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중요</a:t>
            </a:r>
            <a:endParaRPr lang="en-US" dirty="0">
              <a:latin typeface="나눔고딕" pitchFamily="50" charset="-127"/>
              <a:ea typeface="나눔고딕" pitchFamily="50" charset="-127"/>
            </a:endParaRPr>
          </a:p>
          <a:p>
            <a:pPr lvl="0" rtl="0">
              <a:spcBef>
                <a:spcPts val="0"/>
              </a:spcBef>
              <a:buNone/>
            </a:pPr>
            <a:r>
              <a:rPr lang="en-US" dirty="0">
                <a:solidFill>
                  <a:schemeClr val="dk1"/>
                </a:solidFill>
                <a:latin typeface="나눔고딕" pitchFamily="50" charset="-127"/>
                <a:ea typeface="나눔고딕" pitchFamily="50" charset="-127"/>
              </a:rPr>
              <a:t>  ▶ </a:t>
            </a:r>
            <a:r>
              <a:rPr lang="en-US" dirty="0" err="1">
                <a:solidFill>
                  <a:schemeClr val="dk1"/>
                </a:solidFill>
                <a:latin typeface="나눔고딕" pitchFamily="50" charset="-127"/>
                <a:ea typeface="나눔고딕" pitchFamily="50" charset="-127"/>
              </a:rPr>
              <a:t>현재의</a:t>
            </a:r>
            <a:r>
              <a:rPr lang="en-US" dirty="0">
                <a:solidFill>
                  <a:schemeClr val="dk1"/>
                </a:solidFill>
                <a:latin typeface="나눔고딕" pitchFamily="50" charset="-127"/>
                <a:ea typeface="나눔고딕" pitchFamily="50" charset="-127"/>
              </a:rPr>
              <a:t> </a:t>
            </a:r>
            <a:r>
              <a:rPr lang="en-US" dirty="0" err="1">
                <a:solidFill>
                  <a:schemeClr val="dk1"/>
                </a:solidFill>
                <a:latin typeface="나눔고딕" pitchFamily="50" charset="-127"/>
                <a:ea typeface="나눔고딕" pitchFamily="50" charset="-127"/>
              </a:rPr>
              <a:t>카메라로</a:t>
            </a:r>
            <a:r>
              <a:rPr lang="en-US" dirty="0">
                <a:solidFill>
                  <a:schemeClr val="dk1"/>
                </a:solidFill>
                <a:latin typeface="나눔고딕" pitchFamily="50" charset="-127"/>
                <a:ea typeface="나눔고딕" pitchFamily="50" charset="-127"/>
              </a:rPr>
              <a:t> Depth </a:t>
            </a:r>
            <a:r>
              <a:rPr lang="en-US" dirty="0" err="1" smtClean="0">
                <a:solidFill>
                  <a:schemeClr val="dk1"/>
                </a:solidFill>
                <a:latin typeface="나눔고딕" pitchFamily="50" charset="-127"/>
                <a:ea typeface="나눔고딕" pitchFamily="50" charset="-127"/>
              </a:rPr>
              <a:t>파악</a:t>
            </a:r>
            <a:r>
              <a:rPr lang="en-US" dirty="0" smtClean="0">
                <a:solidFill>
                  <a:schemeClr val="dk1"/>
                </a:solidFill>
                <a:latin typeface="나눔고딕" pitchFamily="50" charset="-127"/>
                <a:ea typeface="나눔고딕" pitchFamily="50" charset="-127"/>
              </a:rPr>
              <a:t> </a:t>
            </a:r>
            <a:endParaRPr lang="en-US" dirty="0">
              <a:solidFill>
                <a:schemeClr val="dk1"/>
              </a:solidFill>
              <a:latin typeface="나눔고딕" pitchFamily="50" charset="-127"/>
              <a:ea typeface="나눔고딕" pitchFamily="50" charset="-127"/>
            </a:endParaRPr>
          </a:p>
        </p:txBody>
      </p:sp>
      <p:sp>
        <p:nvSpPr>
          <p:cNvPr id="149" name="Shape 149"/>
          <p:cNvSpPr txBox="1"/>
          <p:nvPr/>
        </p:nvSpPr>
        <p:spPr>
          <a:xfrm>
            <a:off x="1547275" y="3962825"/>
            <a:ext cx="9681900" cy="984600"/>
          </a:xfrm>
          <a:prstGeom prst="rect">
            <a:avLst/>
          </a:prstGeom>
          <a:noFill/>
          <a:ln>
            <a:noFill/>
          </a:ln>
        </p:spPr>
        <p:txBody>
          <a:bodyPr lIns="91425" tIns="91425" rIns="91425" bIns="91425" anchor="t" anchorCtr="0">
            <a:noAutofit/>
          </a:bodyPr>
          <a:lstStyle/>
          <a:p>
            <a:pPr lvl="0" rtl="0">
              <a:spcBef>
                <a:spcPts val="0"/>
              </a:spcBef>
              <a:buNone/>
            </a:pPr>
            <a:r>
              <a:rPr lang="en-US" sz="2400" dirty="0">
                <a:latin typeface="배달의민족 한나는 열한살" pitchFamily="50" charset="-127"/>
                <a:ea typeface="배달의민족 한나는 열한살" pitchFamily="50" charset="-127"/>
              </a:rPr>
              <a:t>3. </a:t>
            </a:r>
            <a:r>
              <a:rPr lang="en-US" sz="2400" dirty="0" err="1">
                <a:latin typeface="배달의민족 한나는 열한살" pitchFamily="50" charset="-127"/>
                <a:ea typeface="배달의민족 한나는 열한살" pitchFamily="50" charset="-127"/>
              </a:rPr>
              <a:t>보행시의</a:t>
            </a:r>
            <a:r>
              <a:rPr lang="en-US" sz="2400" dirty="0">
                <a:latin typeface="배달의민족 한나는 열한살" pitchFamily="50" charset="-127"/>
                <a:ea typeface="배달의민족 한나는 열한살" pitchFamily="50" charset="-127"/>
              </a:rPr>
              <a:t> </a:t>
            </a:r>
            <a:r>
              <a:rPr lang="en-US" sz="2400" dirty="0" err="1" smtClean="0">
                <a:latin typeface="배달의민족 한나는 열한살" pitchFamily="50" charset="-127"/>
                <a:ea typeface="배달의민족 한나는 열한살" pitchFamily="50" charset="-127"/>
              </a:rPr>
              <a:t>정보</a:t>
            </a:r>
            <a:r>
              <a:rPr lang="ko-KR" altLang="en-US" sz="2400" dirty="0" smtClean="0">
                <a:latin typeface="배달의민족 한나는 열한살" pitchFamily="50" charset="-127"/>
                <a:ea typeface="배달의민족 한나는 열한살" pitchFamily="50" charset="-127"/>
              </a:rPr>
              <a:t>전달</a:t>
            </a:r>
            <a:r>
              <a:rPr lang="en-US" sz="2400" dirty="0" smtClean="0">
                <a:latin typeface="배달의민족 한나는 열한살" pitchFamily="50" charset="-127"/>
                <a:ea typeface="배달의민족 한나는 열한살" pitchFamily="50" charset="-127"/>
              </a:rPr>
              <a:t> </a:t>
            </a:r>
            <a:r>
              <a:rPr lang="en-US" sz="2400" dirty="0">
                <a:latin typeface="배달의민족 한나는 열한살" pitchFamily="50" charset="-127"/>
                <a:ea typeface="배달의민족 한나는 열한살" pitchFamily="50" charset="-127"/>
              </a:rPr>
              <a:t>Issue </a:t>
            </a:r>
          </a:p>
          <a:p>
            <a:pPr marL="457200" lvl="0" indent="-228600" rtl="0">
              <a:spcBef>
                <a:spcPts val="0"/>
              </a:spcBef>
              <a:buChar char="-"/>
            </a:pPr>
            <a:r>
              <a:rPr lang="en-US" dirty="0" err="1">
                <a:latin typeface="나눔고딕" pitchFamily="50" charset="-127"/>
                <a:ea typeface="나눔고딕" pitchFamily="50" charset="-127"/>
              </a:rPr>
              <a:t>사람은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생각하면서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걷기에</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많은</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정보를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주면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오히려</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역효과</a:t>
            </a:r>
            <a:r>
              <a:rPr lang="en-US" dirty="0">
                <a:latin typeface="나눔고딕" pitchFamily="50" charset="-127"/>
                <a:ea typeface="나눔고딕" pitchFamily="50" charset="-127"/>
              </a:rPr>
              <a:t>.</a:t>
            </a:r>
          </a:p>
          <a:p>
            <a:pPr marL="457200" lvl="0" indent="-228600" rtl="0">
              <a:spcBef>
                <a:spcPts val="0"/>
              </a:spcBef>
              <a:buChar char="-"/>
            </a:pPr>
            <a:r>
              <a:rPr lang="en-US" dirty="0" err="1">
                <a:latin typeface="나눔고딕" pitchFamily="50" charset="-127"/>
                <a:ea typeface="나눔고딕" pitchFamily="50" charset="-127"/>
              </a:rPr>
              <a:t>간소화</a:t>
            </a:r>
            <a:r>
              <a:rPr lang="en-US" dirty="0">
                <a:latin typeface="나눔고딕" pitchFamily="50" charset="-127"/>
                <a:ea typeface="나눔고딕" pitchFamily="50" charset="-127"/>
              </a:rPr>
              <a:t> 된 </a:t>
            </a:r>
            <a:r>
              <a:rPr lang="en-US" dirty="0" err="1">
                <a:latin typeface="나눔고딕" pitchFamily="50" charset="-127"/>
                <a:ea typeface="나눔고딕" pitchFamily="50" charset="-127"/>
              </a:rPr>
              <a:t>정보를</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주는</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것이</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좋아</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보임</a:t>
            </a:r>
            <a:r>
              <a:rPr lang="en-US" dirty="0">
                <a:latin typeface="나눔고딕" pitchFamily="50" charset="-127"/>
                <a:ea typeface="나눔고딕" pitchFamily="50" charset="-127"/>
              </a:rPr>
              <a:t>.</a:t>
            </a:r>
          </a:p>
          <a:p>
            <a:pPr lvl="0" rtl="0">
              <a:spcBef>
                <a:spcPts val="0"/>
              </a:spcBef>
              <a:buNone/>
            </a:pPr>
            <a:endParaRPr dirty="0"/>
          </a:p>
        </p:txBody>
      </p:sp>
      <p:sp>
        <p:nvSpPr>
          <p:cNvPr id="150" name="Shape 150"/>
          <p:cNvSpPr txBox="1"/>
          <p:nvPr/>
        </p:nvSpPr>
        <p:spPr>
          <a:xfrm>
            <a:off x="1064175" y="5099825"/>
            <a:ext cx="10374300" cy="1329000"/>
          </a:xfrm>
          <a:prstGeom prst="rect">
            <a:avLst/>
          </a:prstGeom>
          <a:noFill/>
          <a:ln>
            <a:noFill/>
          </a:ln>
        </p:spPr>
        <p:txBody>
          <a:bodyPr lIns="91425" tIns="91425" rIns="91425" bIns="91425" anchor="t" anchorCtr="0">
            <a:noAutofit/>
          </a:bodyPr>
          <a:lstStyle/>
          <a:p>
            <a:pPr lvl="0"/>
            <a:r>
              <a:rPr lang="en-US" sz="2400" dirty="0" err="1">
                <a:latin typeface="나눔고딕" pitchFamily="50" charset="-127"/>
                <a:ea typeface="나눔고딕" pitchFamily="50" charset="-127"/>
              </a:rPr>
              <a:t>현재</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프로젝트는</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비교적</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짧은</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기간</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재정상의</a:t>
            </a:r>
            <a:r>
              <a:rPr lang="en-US" sz="2400" dirty="0">
                <a:latin typeface="나눔고딕" pitchFamily="50" charset="-127"/>
                <a:ea typeface="나눔고딕" pitchFamily="50" charset="-127"/>
              </a:rPr>
              <a:t> </a:t>
            </a:r>
            <a:r>
              <a:rPr lang="en-US" sz="2400" dirty="0" err="1" smtClean="0">
                <a:latin typeface="나눔고딕" pitchFamily="50" charset="-127"/>
                <a:ea typeface="나눔고딕" pitchFamily="50" charset="-127"/>
              </a:rPr>
              <a:t>문제</a:t>
            </a:r>
            <a:r>
              <a:rPr lang="en-US" sz="2400" dirty="0" smtClean="0">
                <a:latin typeface="나눔고딕" pitchFamily="50" charset="-127"/>
                <a:ea typeface="나눔고딕" pitchFamily="50" charset="-127"/>
              </a:rPr>
              <a:t> (Display</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보드의</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처리속도</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스테레오</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카메라</a:t>
            </a:r>
            <a:r>
              <a:rPr lang="en-US" sz="2400" dirty="0" smtClean="0">
                <a:latin typeface="나눔고딕" pitchFamily="50" charset="-127"/>
                <a:ea typeface="나눔고딕" pitchFamily="50" charset="-127"/>
              </a:rPr>
              <a:t>)</a:t>
            </a:r>
            <a:r>
              <a:rPr lang="en-US" altLang="ko-KR" sz="2400" dirty="0">
                <a:latin typeface="나눔고딕" pitchFamily="50" charset="-127"/>
                <a:ea typeface="나눔고딕" pitchFamily="50" charset="-127"/>
              </a:rPr>
              <a:t> </a:t>
            </a:r>
            <a:r>
              <a:rPr lang="en-US" altLang="ko-KR" sz="2400" dirty="0" err="1">
                <a:latin typeface="나눔고딕" pitchFamily="50" charset="-127"/>
                <a:ea typeface="나눔고딕" pitchFamily="50" charset="-127"/>
              </a:rPr>
              <a:t>등으로</a:t>
            </a:r>
            <a:r>
              <a:rPr lang="en-US" altLang="ko-KR" sz="2400" dirty="0">
                <a:latin typeface="나눔고딕" pitchFamily="50" charset="-127"/>
                <a:ea typeface="나눔고딕" pitchFamily="50" charset="-127"/>
              </a:rPr>
              <a:t> </a:t>
            </a:r>
            <a:r>
              <a:rPr lang="en-US" altLang="ko-KR" sz="2400" dirty="0" err="1">
                <a:latin typeface="나눔고딕" pitchFamily="50" charset="-127"/>
                <a:ea typeface="나눔고딕" pitchFamily="50" charset="-127"/>
              </a:rPr>
              <a:t>구현하기</a:t>
            </a:r>
            <a:r>
              <a:rPr lang="en-US" altLang="ko-KR" sz="2400" dirty="0">
                <a:latin typeface="나눔고딕" pitchFamily="50" charset="-127"/>
                <a:ea typeface="나눔고딕" pitchFamily="50" charset="-127"/>
              </a:rPr>
              <a:t> </a:t>
            </a:r>
            <a:r>
              <a:rPr lang="en-US" altLang="ko-KR" sz="2400" dirty="0" err="1" smtClean="0">
                <a:latin typeface="나눔고딕" pitchFamily="50" charset="-127"/>
                <a:ea typeface="나눔고딕" pitchFamily="50" charset="-127"/>
              </a:rPr>
              <a:t>어려움</a:t>
            </a:r>
            <a:endParaRPr lang="en-US" altLang="ko-KR" sz="2400" dirty="0">
              <a:latin typeface="나눔고딕" pitchFamily="50" charset="-127"/>
              <a:ea typeface="나눔고딕" pitchFamily="50" charset="-127"/>
            </a:endParaRPr>
          </a:p>
          <a:p>
            <a:pPr lvl="0"/>
            <a:r>
              <a:rPr lang="ko-KR" altLang="en-US" sz="2400" dirty="0" smtClean="0">
                <a:latin typeface="나눔고딕" pitchFamily="50" charset="-127"/>
                <a:ea typeface="나눔고딕" pitchFamily="50" charset="-127"/>
              </a:rPr>
              <a:t>▶ </a:t>
            </a:r>
            <a:r>
              <a:rPr lang="en-US" sz="2400" dirty="0" err="1" smtClean="0">
                <a:latin typeface="나눔고딕" pitchFamily="50" charset="-127"/>
                <a:ea typeface="나눔고딕" pitchFamily="50" charset="-127"/>
              </a:rPr>
              <a:t>현실과</a:t>
            </a:r>
            <a:r>
              <a:rPr lang="en-US" sz="2400" dirty="0" smtClean="0">
                <a:latin typeface="나눔고딕" pitchFamily="50" charset="-127"/>
                <a:ea typeface="나눔고딕" pitchFamily="50" charset="-127"/>
              </a:rPr>
              <a:t> </a:t>
            </a:r>
            <a:r>
              <a:rPr lang="ko-KR" altLang="en-US" sz="2400" dirty="0" smtClean="0">
                <a:latin typeface="나눔고딕" pitchFamily="50" charset="-127"/>
                <a:ea typeface="나눔고딕" pitchFamily="50" charset="-127"/>
              </a:rPr>
              <a:t>잘 </a:t>
            </a:r>
            <a:r>
              <a:rPr lang="en-US" sz="2400" dirty="0" err="1" smtClean="0">
                <a:latin typeface="나눔고딕" pitchFamily="50" charset="-127"/>
                <a:ea typeface="나눔고딕" pitchFamily="50" charset="-127"/>
              </a:rPr>
              <a:t>타협하는</a:t>
            </a:r>
            <a:r>
              <a:rPr lang="en-US" sz="2400" dirty="0" smtClean="0">
                <a:latin typeface="나눔고딕" pitchFamily="50" charset="-127"/>
                <a:ea typeface="나눔고딕" pitchFamily="50" charset="-127"/>
              </a:rPr>
              <a:t> </a:t>
            </a:r>
            <a:r>
              <a:rPr lang="en-US" sz="2400" dirty="0" err="1">
                <a:latin typeface="나눔고딕" pitchFamily="50" charset="-127"/>
                <a:ea typeface="나눔고딕" pitchFamily="50" charset="-127"/>
              </a:rPr>
              <a:t>것이</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중요</a:t>
            </a:r>
            <a:r>
              <a:rPr lang="en-US" sz="2400" dirty="0">
                <a:latin typeface="나눔고딕" pitchFamily="50" charset="-127"/>
                <a:ea typeface="나눔고딕" pitchFamily="50" charset="-127"/>
              </a:rPr>
              <a:t>. H/</a:t>
            </a:r>
            <a:r>
              <a:rPr lang="en-US" sz="2400" dirty="0" err="1">
                <a:latin typeface="나눔고딕" pitchFamily="50" charset="-127"/>
                <a:ea typeface="나눔고딕" pitchFamily="50" charset="-127"/>
              </a:rPr>
              <a:t>W는</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다음학기에</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구현하는</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것이</a:t>
            </a:r>
            <a:r>
              <a:rPr lang="en-US" sz="2400" dirty="0">
                <a:latin typeface="나눔고딕" pitchFamily="50" charset="-127"/>
                <a:ea typeface="나눔고딕" pitchFamily="50" charset="-127"/>
              </a:rPr>
              <a:t> </a:t>
            </a:r>
            <a:r>
              <a:rPr lang="en-US" sz="2400" dirty="0" err="1">
                <a:latin typeface="나눔고딕" pitchFamily="50" charset="-127"/>
                <a:ea typeface="나눔고딕" pitchFamily="50" charset="-127"/>
              </a:rPr>
              <a:t>좋아보임</a:t>
            </a:r>
            <a:r>
              <a:rPr lang="en-US" sz="2400" dirty="0">
                <a:latin typeface="나눔고딕" pitchFamily="50" charset="-127"/>
                <a:ea typeface="나눔고딕" pitchFamily="50" charset="-127"/>
              </a:rPr>
              <a:t>.</a:t>
            </a:r>
          </a:p>
        </p:txBody>
      </p:sp>
      <p:sp>
        <p:nvSpPr>
          <p:cNvPr id="151" name="Shape 151"/>
          <p:cNvSpPr txBox="1"/>
          <p:nvPr/>
        </p:nvSpPr>
        <p:spPr>
          <a:xfrm>
            <a:off x="-2009875" y="7030550"/>
            <a:ext cx="9064200" cy="2939400"/>
          </a:xfrm>
          <a:prstGeom prst="rect">
            <a:avLst/>
          </a:prstGeom>
          <a:noFill/>
          <a:ln>
            <a:noFill/>
          </a:ln>
        </p:spPr>
        <p:txBody>
          <a:bodyPr lIns="91425" tIns="91425" rIns="91425" bIns="91425" anchor="t" anchorCtr="0">
            <a:noAutofit/>
          </a:bodyPr>
          <a:lstStyle/>
          <a:p>
            <a:pPr lvl="0" rtl="0">
              <a:spcBef>
                <a:spcPts val="0"/>
              </a:spcBef>
              <a:buNone/>
            </a:pPr>
            <a:endParaRPr sz="1500"/>
          </a:p>
          <a:p>
            <a:pPr marL="457200" lvl="0" indent="-323850" rtl="0">
              <a:spcBef>
                <a:spcPts val="0"/>
              </a:spcBef>
              <a:buSzPct val="100000"/>
              <a:buAutoNum type="arabicParenBoth"/>
            </a:pPr>
            <a:r>
              <a:rPr lang="en-US" sz="1500"/>
              <a:t>Tactile display 문제 : 모터를 이용한 실제 tactile display -&gt; 하드웨어 쪽은 비전공자임으로 조금이라도 오차가 나면 구현하기 힘들 것이다. 실제 이러한 tactile play의 소형화 제작은 다른 기업에서 많은 투자를 들여 개발하고 있는 문제이다. 개념 설명용으로 모터를 한개만 가지고 만들거나, openGL을 통해 소프트웨어적으로 보여주는 것이 좋다. </a:t>
            </a:r>
          </a:p>
          <a:p>
            <a:pPr marL="457200" lvl="0" indent="-323850" rtl="0">
              <a:spcBef>
                <a:spcPts val="0"/>
              </a:spcBef>
              <a:buSzPct val="100000"/>
              <a:buAutoNum type="arabicParenBoth"/>
            </a:pPr>
            <a:r>
              <a:rPr lang="en-US" sz="1500"/>
              <a:t>Depth 파악 인식률 문제 : Depth 인식률 문제를 해결할 수 있는 depth camera가 있지만, 가격이 너무 비싸고, 해외 배송이므로 시간적으로 불가하다. 현실과 타협하는게 좋다.</a:t>
            </a:r>
          </a:p>
          <a:p>
            <a:pPr lvl="0" rtl="0">
              <a:spcBef>
                <a:spcPts val="0"/>
              </a:spcBef>
              <a:buNone/>
            </a:pPr>
            <a:r>
              <a:rPr lang="en-US" sz="1500"/>
              <a:t>-&gt; Display, 보드의 처리속도, 스테레오 카메라 이렇게 3가지 문제가 있는데 비교적 짧은 기간 내에 구현하기 위하여 현실과 타협하는 것이 가장 중요하다.다음 학기에 하드웨어적으로 완성도를 높히는 것 도 좋다.</a:t>
            </a:r>
          </a:p>
          <a:p>
            <a:pPr lvl="0" rtl="0">
              <a:spcBef>
                <a:spcPts val="0"/>
              </a:spcBef>
              <a:buNone/>
            </a:pPr>
            <a:endParaRPr sz="1500">
              <a:solidFill>
                <a:schemeClr val="dk1"/>
              </a:solidFill>
            </a:endParaRPr>
          </a:p>
          <a:p>
            <a:pPr lvl="0" rtl="0">
              <a:spcBef>
                <a:spcPts val="0"/>
              </a:spcBef>
              <a:buClr>
                <a:schemeClr val="dk1"/>
              </a:buClr>
              <a:buFont typeface="Arial"/>
              <a:buNone/>
            </a:pPr>
            <a:endParaRPr sz="1800">
              <a:solidFill>
                <a:schemeClr val="dk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0" y="0"/>
            <a:ext cx="12191938" cy="6858000"/>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157" name="Shape 157"/>
          <p:cNvGrpSpPr/>
          <p:nvPr/>
        </p:nvGrpSpPr>
        <p:grpSpPr>
          <a:xfrm>
            <a:off x="3234414" y="1997131"/>
            <a:ext cx="5114987" cy="2863738"/>
            <a:chOff x="3234414" y="1997131"/>
            <a:chExt cx="5114987" cy="2863738"/>
          </a:xfrm>
        </p:grpSpPr>
        <p:sp>
          <p:nvSpPr>
            <p:cNvPr id="158" name="Shape 158"/>
            <p:cNvSpPr/>
            <p:nvPr/>
          </p:nvSpPr>
          <p:spPr>
            <a:xfrm>
              <a:off x="3842535" y="1997131"/>
              <a:ext cx="4506866" cy="2863738"/>
            </a:xfrm>
            <a:prstGeom prst="rect">
              <a:avLst/>
            </a:prstGeom>
            <a:noFill/>
            <a:ln w="762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9" name="Shape 159"/>
            <p:cNvSpPr/>
            <p:nvPr/>
          </p:nvSpPr>
          <p:spPr>
            <a:xfrm>
              <a:off x="3234414" y="2602266"/>
              <a:ext cx="1089010" cy="1653465"/>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10000">
                  <a:solidFill>
                    <a:srgbClr val="F2F2F2"/>
                  </a:solidFill>
                </a:rPr>
                <a:t>2</a:t>
              </a:r>
            </a:p>
          </p:txBody>
        </p:sp>
      </p:grpSp>
      <p:sp>
        <p:nvSpPr>
          <p:cNvPr id="160" name="Shape 160"/>
          <p:cNvSpPr/>
          <p:nvPr/>
        </p:nvSpPr>
        <p:spPr>
          <a:xfrm>
            <a:off x="3974942" y="2170207"/>
            <a:ext cx="4242054" cy="251720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6000" dirty="0">
                <a:solidFill>
                  <a:srgbClr val="F2F2F2"/>
                </a:solidFill>
                <a:latin typeface="배달의민족 한나는 열한살" pitchFamily="50" charset="-127"/>
                <a:ea typeface="배달의민족 한나는 열한살" pitchFamily="50" charset="-127"/>
              </a:rPr>
              <a:t>Milestone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Shape 166"/>
          <p:cNvGraphicFramePr/>
          <p:nvPr>
            <p:extLst>
              <p:ext uri="{D42A27DB-BD31-4B8C-83A1-F6EECF244321}">
                <p14:modId xmlns:p14="http://schemas.microsoft.com/office/powerpoint/2010/main" val="3464319891"/>
              </p:ext>
            </p:extLst>
          </p:nvPr>
        </p:nvGraphicFramePr>
        <p:xfrm>
          <a:off x="0" y="940875"/>
          <a:ext cx="12188700" cy="5917125"/>
        </p:xfrm>
        <a:graphic>
          <a:graphicData uri="http://schemas.openxmlformats.org/drawingml/2006/table">
            <a:tbl>
              <a:tblPr>
                <a:noFill/>
                <a:tableStyleId>{2B9FD709-648F-4E16-85F8-4EDE7026F644}</a:tableStyleId>
              </a:tblPr>
              <a:tblGrid>
                <a:gridCol w="2803100"/>
                <a:gridCol w="586600"/>
                <a:gridCol w="586600"/>
                <a:gridCol w="586600"/>
                <a:gridCol w="586600"/>
                <a:gridCol w="586600"/>
                <a:gridCol w="586600"/>
                <a:gridCol w="586600"/>
                <a:gridCol w="586600"/>
                <a:gridCol w="586600"/>
                <a:gridCol w="586600"/>
                <a:gridCol w="586600"/>
                <a:gridCol w="586600"/>
                <a:gridCol w="586600"/>
                <a:gridCol w="586600"/>
                <a:gridCol w="586600"/>
                <a:gridCol w="586600"/>
              </a:tblGrid>
              <a:tr h="463625">
                <a:tc>
                  <a:txBody>
                    <a:bodyPr/>
                    <a:lstStyle/>
                    <a:p>
                      <a:pPr lvl="0" algn="ctr" rtl="0">
                        <a:lnSpc>
                          <a:spcPct val="115000"/>
                        </a:lnSpc>
                        <a:spcBef>
                          <a:spcPts val="0"/>
                        </a:spcBef>
                        <a:buNone/>
                      </a:pPr>
                      <a:r>
                        <a:rPr lang="en-US" dirty="0">
                          <a:latin typeface="나눔고딕" pitchFamily="50" charset="-127"/>
                          <a:ea typeface="나눔고딕" pitchFamily="50" charset="-127"/>
                        </a:rPr>
                        <a:t>Month</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gridSpan="4">
                  <a:txBody>
                    <a:bodyPr/>
                    <a:lstStyle/>
                    <a:p>
                      <a:pPr lvl="0" algn="ctr" rtl="0">
                        <a:lnSpc>
                          <a:spcPct val="115000"/>
                        </a:lnSpc>
                        <a:spcBef>
                          <a:spcPts val="0"/>
                        </a:spcBef>
                        <a:buNone/>
                      </a:pPr>
                      <a:r>
                        <a:rPr lang="en-US">
                          <a:latin typeface="나눔고딕" pitchFamily="50" charset="-127"/>
                          <a:ea typeface="나눔고딕" pitchFamily="50" charset="-127"/>
                        </a:rPr>
                        <a:t>9</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ko-KR"/>
                    </a:p>
                  </a:txBody>
                  <a:tcPr/>
                </a:tc>
                <a:tc hMerge="1">
                  <a:txBody>
                    <a:bodyPr/>
                    <a:lstStyle/>
                    <a:p>
                      <a:endParaRPr lang="ko-KR"/>
                    </a:p>
                  </a:txBody>
                  <a:tcPr/>
                </a:tc>
                <a:tc hMerge="1">
                  <a:txBody>
                    <a:bodyPr/>
                    <a:lstStyle/>
                    <a:p>
                      <a:endParaRPr lang="ko-KR"/>
                    </a:p>
                  </a:txBody>
                  <a:tcPr/>
                </a:tc>
                <a:tc gridSpan="4">
                  <a:txBody>
                    <a:bodyPr/>
                    <a:lstStyle/>
                    <a:p>
                      <a:pPr lvl="0" algn="ctr" rtl="0">
                        <a:lnSpc>
                          <a:spcPct val="115000"/>
                        </a:lnSpc>
                        <a:spcBef>
                          <a:spcPts val="0"/>
                        </a:spcBef>
                        <a:buNone/>
                      </a:pPr>
                      <a:r>
                        <a:rPr lang="en-US">
                          <a:latin typeface="나눔고딕" pitchFamily="50" charset="-127"/>
                          <a:ea typeface="나눔고딕" pitchFamily="50" charset="-127"/>
                        </a:rPr>
                        <a:t>10</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ko-KR"/>
                    </a:p>
                  </a:txBody>
                  <a:tcPr/>
                </a:tc>
                <a:tc hMerge="1">
                  <a:txBody>
                    <a:bodyPr/>
                    <a:lstStyle/>
                    <a:p>
                      <a:endParaRPr lang="ko-KR"/>
                    </a:p>
                  </a:txBody>
                  <a:tcPr/>
                </a:tc>
                <a:tc hMerge="1">
                  <a:txBody>
                    <a:bodyPr/>
                    <a:lstStyle/>
                    <a:p>
                      <a:endParaRPr lang="ko-KR"/>
                    </a:p>
                  </a:txBody>
                  <a:tcPr/>
                </a:tc>
                <a:tc gridSpan="5">
                  <a:txBody>
                    <a:bodyPr/>
                    <a:lstStyle/>
                    <a:p>
                      <a:pPr lvl="0" algn="ctr" rtl="0">
                        <a:lnSpc>
                          <a:spcPct val="115000"/>
                        </a:lnSpc>
                        <a:spcBef>
                          <a:spcPts val="0"/>
                        </a:spcBef>
                        <a:buNone/>
                      </a:pPr>
                      <a:r>
                        <a:rPr lang="en-US">
                          <a:latin typeface="나눔고딕" pitchFamily="50" charset="-127"/>
                          <a:ea typeface="나눔고딕" pitchFamily="50" charset="-127"/>
                        </a:rPr>
                        <a:t>11</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ko-KR"/>
                    </a:p>
                  </a:txBody>
                  <a:tcPr/>
                </a:tc>
                <a:tc hMerge="1">
                  <a:txBody>
                    <a:bodyPr/>
                    <a:lstStyle/>
                    <a:p>
                      <a:endParaRPr lang="ko-KR"/>
                    </a:p>
                  </a:txBody>
                  <a:tcPr/>
                </a:tc>
                <a:tc hMerge="1">
                  <a:txBody>
                    <a:bodyPr/>
                    <a:lstStyle/>
                    <a:p>
                      <a:endParaRPr lang="ko-KR"/>
                    </a:p>
                  </a:txBody>
                  <a:tcPr/>
                </a:tc>
                <a:tc hMerge="1">
                  <a:txBody>
                    <a:bodyPr/>
                    <a:lstStyle/>
                    <a:p>
                      <a:endParaRPr lang="ko-KR"/>
                    </a:p>
                  </a:txBody>
                  <a:tcPr/>
                </a:tc>
                <a:tc gridSpan="3">
                  <a:txBody>
                    <a:bodyPr/>
                    <a:lstStyle/>
                    <a:p>
                      <a:pPr lvl="0" algn="ctr" rtl="0">
                        <a:lnSpc>
                          <a:spcPct val="115000"/>
                        </a:lnSpc>
                        <a:spcBef>
                          <a:spcPts val="0"/>
                        </a:spcBef>
                        <a:buNone/>
                      </a:pPr>
                      <a:r>
                        <a:rPr lang="en-US">
                          <a:latin typeface="나눔고딕" pitchFamily="50" charset="-127"/>
                          <a:ea typeface="나눔고딕" pitchFamily="50" charset="-127"/>
                        </a:rPr>
                        <a:t>12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ko-KR"/>
                    </a:p>
                  </a:txBody>
                  <a:tcPr/>
                </a:tc>
                <a:tc hMerge="1">
                  <a:txBody>
                    <a:bodyPr/>
                    <a:lstStyle/>
                    <a:p>
                      <a:endParaRPr lang="ko-KR"/>
                    </a:p>
                  </a:txBody>
                  <a:tcPr/>
                </a:tc>
              </a:tr>
              <a:tr h="452925">
                <a:tc>
                  <a:txBody>
                    <a:bodyPr/>
                    <a:lstStyle/>
                    <a:p>
                      <a:pPr lvl="0" algn="ctr" rtl="0">
                        <a:lnSpc>
                          <a:spcPct val="115000"/>
                        </a:lnSpc>
                        <a:spcBef>
                          <a:spcPts val="0"/>
                        </a:spcBef>
                        <a:buNone/>
                      </a:pPr>
                      <a:r>
                        <a:rPr lang="en-US" dirty="0">
                          <a:latin typeface="나눔고딕" pitchFamily="50" charset="-127"/>
                          <a:ea typeface="나눔고딕" pitchFamily="50" charset="-127"/>
                        </a:rPr>
                        <a:t>Day</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1000">
                          <a:latin typeface="나눔고딕" pitchFamily="50" charset="-127"/>
                          <a:ea typeface="나눔고딕" pitchFamily="50" charset="-127"/>
                        </a:rPr>
                        <a:t>7</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14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21</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28</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5</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12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19</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26</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2</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9</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16</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23</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30</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7</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14</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a:latin typeface="나눔고딕" pitchFamily="50" charset="-127"/>
                          <a:ea typeface="나눔고딕" pitchFamily="50" charset="-127"/>
                        </a:rPr>
                        <a:t>15</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dirty="0" err="1">
                          <a:latin typeface="나눔고딕" pitchFamily="50" charset="-127"/>
                          <a:ea typeface="나눔고딕" pitchFamily="50" charset="-127"/>
                        </a:rPr>
                        <a:t>주제</a:t>
                      </a:r>
                      <a:r>
                        <a:rPr lang="en-US" dirty="0">
                          <a:latin typeface="나눔고딕" pitchFamily="50" charset="-127"/>
                          <a:ea typeface="나눔고딕" pitchFamily="50" charset="-127"/>
                        </a:rPr>
                        <a:t> </a:t>
                      </a:r>
                      <a:r>
                        <a:rPr lang="en-US" dirty="0" err="1">
                          <a:latin typeface="나눔고딕" pitchFamily="50" charset="-127"/>
                          <a:ea typeface="나눔고딕" pitchFamily="50" charset="-127"/>
                        </a:rPr>
                        <a:t>선정</a:t>
                      </a:r>
                      <a:r>
                        <a:rPr lang="en-US" dirty="0">
                          <a:latin typeface="나눔고딕" pitchFamily="50" charset="-127"/>
                          <a:ea typeface="나눔고딕" pitchFamily="50" charset="-127"/>
                        </a:rPr>
                        <a:t> 및 </a:t>
                      </a:r>
                      <a:r>
                        <a:rPr lang="en-US" dirty="0" err="1">
                          <a:latin typeface="나눔고딕" pitchFamily="50" charset="-127"/>
                          <a:ea typeface="나눔고딕" pitchFamily="50" charset="-127"/>
                        </a:rPr>
                        <a:t>회의</a:t>
                      </a:r>
                      <a:endParaRPr lang="en-US"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4CCCC"/>
                    </a:solidFill>
                  </a:tcPr>
                </a:tc>
                <a:tc>
                  <a:txBody>
                    <a:bodyPr/>
                    <a:lstStyle/>
                    <a:p>
                      <a:pPr lvl="0" algn="ctr" rtl="0">
                        <a:lnSpc>
                          <a:spcPct val="115000"/>
                        </a:lnSpc>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latin typeface="나눔고딕" pitchFamily="50" charset="-127"/>
                          <a:ea typeface="나눔고딕" pitchFamily="50" charset="-127"/>
                        </a:rPr>
                        <a:t>자료 수집</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4CCCC"/>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9900"/>
                    </a:solidFill>
                  </a:tcPr>
                </a:tc>
              </a:tr>
              <a:tr h="452925">
                <a:tc>
                  <a:txBody>
                    <a:bodyPr/>
                    <a:lstStyle/>
                    <a:p>
                      <a:pPr lvl="0" algn="ctr" rtl="0">
                        <a:lnSpc>
                          <a:spcPct val="115000"/>
                        </a:lnSpc>
                        <a:spcBef>
                          <a:spcPts val="0"/>
                        </a:spcBef>
                        <a:buNone/>
                      </a:pPr>
                      <a:r>
                        <a:rPr lang="en-US" dirty="0" err="1">
                          <a:solidFill>
                            <a:srgbClr val="000000"/>
                          </a:solidFill>
                          <a:latin typeface="나눔고딕" pitchFamily="50" charset="-127"/>
                          <a:ea typeface="나눔고딕" pitchFamily="50" charset="-127"/>
                        </a:rPr>
                        <a:t>라즈베리파이</a:t>
                      </a:r>
                      <a:r>
                        <a:rPr lang="en-US" dirty="0">
                          <a:solidFill>
                            <a:srgbClr val="000000"/>
                          </a:solidFill>
                          <a:latin typeface="나눔고딕" pitchFamily="50" charset="-127"/>
                          <a:ea typeface="나눔고딕" pitchFamily="50" charset="-127"/>
                        </a:rPr>
                        <a:t> </a:t>
                      </a:r>
                      <a:r>
                        <a:rPr lang="en-US" dirty="0" err="1">
                          <a:solidFill>
                            <a:srgbClr val="000000"/>
                          </a:solidFill>
                          <a:latin typeface="나눔고딕" pitchFamily="50" charset="-127"/>
                          <a:ea typeface="나눔고딕" pitchFamily="50" charset="-127"/>
                        </a:rPr>
                        <a:t>환경</a:t>
                      </a:r>
                      <a:r>
                        <a:rPr lang="en-US" dirty="0">
                          <a:solidFill>
                            <a:srgbClr val="000000"/>
                          </a:solidFill>
                          <a:latin typeface="나눔고딕" pitchFamily="50" charset="-127"/>
                          <a:ea typeface="나눔고딕" pitchFamily="50" charset="-127"/>
                        </a:rPr>
                        <a:t> </a:t>
                      </a:r>
                      <a:r>
                        <a:rPr lang="en-US" dirty="0" err="1">
                          <a:solidFill>
                            <a:srgbClr val="000000"/>
                          </a:solidFill>
                          <a:latin typeface="나눔고딕" pitchFamily="50" charset="-127"/>
                          <a:ea typeface="나눔고딕" pitchFamily="50" charset="-127"/>
                        </a:rPr>
                        <a:t>구축</a:t>
                      </a:r>
                      <a:endParaRPr lang="en-US" dirty="0">
                        <a:solidFill>
                          <a:srgbClr val="000000"/>
                        </a:solidFill>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CE5C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solidFill>
                            <a:srgbClr val="000000"/>
                          </a:solidFill>
                          <a:latin typeface="나눔고딕" pitchFamily="50" charset="-127"/>
                          <a:ea typeface="나눔고딕" pitchFamily="50" charset="-127"/>
                        </a:rPr>
                        <a:t>영상 받아오기(카메라)</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CE5C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solidFill>
                            <a:srgbClr val="000000"/>
                          </a:solidFill>
                          <a:latin typeface="나눔고딕" pitchFamily="50" charset="-127"/>
                          <a:ea typeface="나눔고딕" pitchFamily="50" charset="-127"/>
                        </a:rPr>
                        <a:t>LCD 설정</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CE5C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solidFill>
                            <a:srgbClr val="000000"/>
                          </a:solidFill>
                          <a:latin typeface="나눔고딕" pitchFamily="50" charset="-127"/>
                          <a:ea typeface="나눔고딕" pitchFamily="50" charset="-127"/>
                        </a:rPr>
                        <a:t>거리 파악 알고리즘</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EAD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solidFill>
                            <a:srgbClr val="000000"/>
                          </a:solidFill>
                          <a:latin typeface="나눔고딕" pitchFamily="50" charset="-127"/>
                          <a:ea typeface="나눔고딕" pitchFamily="50" charset="-127"/>
                        </a:rPr>
                        <a:t>노이즈 제거/양자화 / 표본화</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EAD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F3F3"/>
                    </a:solidFill>
                  </a:tcPr>
                </a:tc>
              </a:tr>
              <a:tr h="471325">
                <a:tc>
                  <a:txBody>
                    <a:bodyPr/>
                    <a:lstStyle/>
                    <a:p>
                      <a:pPr lvl="0" algn="ctr" rtl="0">
                        <a:lnSpc>
                          <a:spcPct val="115000"/>
                        </a:lnSpc>
                        <a:spcBef>
                          <a:spcPts val="0"/>
                        </a:spcBef>
                        <a:buNone/>
                      </a:pPr>
                      <a:r>
                        <a:rPr lang="en-US">
                          <a:latin typeface="나눔고딕" pitchFamily="50" charset="-127"/>
                          <a:ea typeface="나눔고딕" pitchFamily="50" charset="-127"/>
                        </a:rPr>
                        <a:t>OpenGL</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EAD3"/>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8761D"/>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latin typeface="나눔고딕" pitchFamily="50" charset="-127"/>
                          <a:ea typeface="나눔고딕" pitchFamily="50" charset="-127"/>
                        </a:rPr>
                        <a:t>Survey</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C9DAF8"/>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7B7B7"/>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7B7B7"/>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7B7B7"/>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7B7B7"/>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2925">
                <a:tc>
                  <a:txBody>
                    <a:bodyPr/>
                    <a:lstStyle/>
                    <a:p>
                      <a:pPr lvl="0" algn="ctr" rtl="0">
                        <a:lnSpc>
                          <a:spcPct val="115000"/>
                        </a:lnSpc>
                        <a:spcBef>
                          <a:spcPts val="0"/>
                        </a:spcBef>
                        <a:buNone/>
                      </a:pPr>
                      <a:r>
                        <a:rPr lang="en-US">
                          <a:latin typeface="나눔고딕" pitchFamily="50" charset="-127"/>
                          <a:ea typeface="나눔고딕" pitchFamily="50" charset="-127"/>
                        </a:rPr>
                        <a:t>테스팅</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2E9"/>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lnSpc>
                          <a:spcPct val="115000"/>
                        </a:lnSpc>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A86E8"/>
                    </a:solidFill>
                  </a:tcPr>
                </a:tc>
              </a:tr>
              <a:tr h="452925">
                <a:tc>
                  <a:txBody>
                    <a:bodyPr/>
                    <a:lstStyle/>
                    <a:p>
                      <a:pPr lvl="0" algn="ctr" rtl="0">
                        <a:lnSpc>
                          <a:spcPct val="115000"/>
                        </a:lnSpc>
                        <a:spcBef>
                          <a:spcPts val="0"/>
                        </a:spcBef>
                        <a:buNone/>
                      </a:pPr>
                      <a:r>
                        <a:rPr lang="en-US">
                          <a:latin typeface="나눔고딕" pitchFamily="50" charset="-127"/>
                          <a:ea typeface="나눔고딕" pitchFamily="50" charset="-127"/>
                        </a:rPr>
                        <a:t>최종 시연</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2E9"/>
                    </a:solidFill>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endParaRPr sz="1000" dirty="0">
                        <a:latin typeface="나눔고딕" pitchFamily="50" charset="-127"/>
                        <a:ea typeface="나눔고딕" pitchFamily="50" charset="-127"/>
                      </a:endParaRP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9900FF"/>
                    </a:solidFill>
                  </a:tcPr>
                </a:tc>
              </a:tr>
            </a:tbl>
          </a:graphicData>
        </a:graphic>
      </p:graphicFrame>
      <p:sp>
        <p:nvSpPr>
          <p:cNvPr id="167" name="Shape 167"/>
          <p:cNvSpPr/>
          <p:nvPr/>
        </p:nvSpPr>
        <p:spPr>
          <a:xfrm>
            <a:off x="6926875" y="2588850"/>
            <a:ext cx="3238800" cy="338700"/>
          </a:xfrm>
          <a:prstGeom prst="wedgeRoundRectCallout">
            <a:avLst>
              <a:gd name="adj1" fmla="val -54871"/>
              <a:gd name="adj2" fmla="val -5728"/>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l" rtl="0">
              <a:spcBef>
                <a:spcPts val="0"/>
              </a:spcBef>
              <a:buClr>
                <a:srgbClr val="000000"/>
              </a:buClr>
              <a:buSzPct val="91666"/>
              <a:buFont typeface="Arial"/>
              <a:buNone/>
            </a:pPr>
            <a:r>
              <a:rPr lang="en-US" sz="1200">
                <a:latin typeface="나눔고딕" pitchFamily="50" charset="-127"/>
                <a:ea typeface="나눔고딕" pitchFamily="50" charset="-127"/>
              </a:rPr>
              <a:t>라즈비안설치 &amp; opencv 설치 &amp; 기타 설정</a:t>
            </a:r>
          </a:p>
        </p:txBody>
      </p:sp>
      <p:sp>
        <p:nvSpPr>
          <p:cNvPr id="168" name="Shape 168"/>
          <p:cNvSpPr/>
          <p:nvPr/>
        </p:nvSpPr>
        <p:spPr>
          <a:xfrm>
            <a:off x="3367275" y="3259650"/>
            <a:ext cx="3455100" cy="459000"/>
          </a:xfrm>
          <a:prstGeom prst="wedgeRoundRectCallout">
            <a:avLst>
              <a:gd name="adj1" fmla="val 75732"/>
              <a:gd name="adj2" fmla="val 10174"/>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l" rtl="0">
              <a:spcBef>
                <a:spcPts val="0"/>
              </a:spcBef>
              <a:buClr>
                <a:srgbClr val="000000"/>
              </a:buClr>
              <a:buSzPct val="91666"/>
              <a:buFont typeface="Arial"/>
              <a:buNone/>
            </a:pPr>
            <a:r>
              <a:rPr lang="en-US" sz="1200">
                <a:solidFill>
                  <a:srgbClr val="000000"/>
                </a:solidFill>
                <a:latin typeface="나눔고딕" pitchFamily="50" charset="-127"/>
                <a:ea typeface="나눔고딕" pitchFamily="50" charset="-127"/>
              </a:rPr>
              <a:t>파이카메라를 이용하여 영상을 라즈베리파이로  받아오기</a:t>
            </a:r>
          </a:p>
        </p:txBody>
      </p:sp>
      <p:grpSp>
        <p:nvGrpSpPr>
          <p:cNvPr id="169" name="Shape 169"/>
          <p:cNvGrpSpPr/>
          <p:nvPr/>
        </p:nvGrpSpPr>
        <p:grpSpPr>
          <a:xfrm>
            <a:off x="386609" y="210679"/>
            <a:ext cx="3688948" cy="663300"/>
            <a:chOff x="386609" y="210679"/>
            <a:chExt cx="3688948" cy="663300"/>
          </a:xfrm>
        </p:grpSpPr>
        <p:cxnSp>
          <p:nvCxnSpPr>
            <p:cNvPr id="170" name="Shape 170"/>
            <p:cNvCxnSpPr/>
            <p:nvPr/>
          </p:nvCxnSpPr>
          <p:spPr>
            <a:xfrm>
              <a:off x="386609" y="210679"/>
              <a:ext cx="0" cy="663300"/>
            </a:xfrm>
            <a:prstGeom prst="straightConnector1">
              <a:avLst/>
            </a:prstGeom>
            <a:noFill/>
            <a:ln w="114300" cap="flat" cmpd="sng">
              <a:solidFill>
                <a:schemeClr val="dk2"/>
              </a:solidFill>
              <a:prstDash val="solid"/>
              <a:round/>
              <a:headEnd type="none" w="med" len="med"/>
              <a:tailEnd type="none" w="med" len="med"/>
            </a:ln>
          </p:spPr>
        </p:cxnSp>
        <p:sp>
          <p:nvSpPr>
            <p:cNvPr id="171" name="Shape 171"/>
            <p:cNvSpPr txBox="1"/>
            <p:nvPr/>
          </p:nvSpPr>
          <p:spPr>
            <a:xfrm>
              <a:off x="477657" y="218409"/>
              <a:ext cx="3597900" cy="549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dirty="0" smtClean="0">
                  <a:latin typeface="배달의민족 한나는 열한살" pitchFamily="50" charset="-127"/>
                  <a:ea typeface="배달의민족 한나는 열한살" pitchFamily="50" charset="-127"/>
                </a:rPr>
                <a:t>Milestone</a:t>
              </a:r>
              <a:endParaRPr lang="en-US" sz="3000" dirty="0">
                <a:latin typeface="배달의민족 한나는 열한살" pitchFamily="50" charset="-127"/>
                <a:ea typeface="배달의민족 한나는 열한살" pitchFamily="50" charset="-127"/>
              </a:endParaRPr>
            </a:p>
          </p:txBody>
        </p:sp>
      </p:grpSp>
      <p:sp>
        <p:nvSpPr>
          <p:cNvPr id="172" name="Shape 172"/>
          <p:cNvSpPr/>
          <p:nvPr/>
        </p:nvSpPr>
        <p:spPr>
          <a:xfrm>
            <a:off x="9229475" y="3203912"/>
            <a:ext cx="1314600" cy="283200"/>
          </a:xfrm>
          <a:prstGeom prst="wedgeRoundRectCallout">
            <a:avLst>
              <a:gd name="adj1" fmla="val -56752"/>
              <a:gd name="adj2" fmla="val 19377"/>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l" rtl="0">
              <a:spcBef>
                <a:spcPts val="0"/>
              </a:spcBef>
              <a:buClr>
                <a:srgbClr val="000000"/>
              </a:buClr>
              <a:buSzPct val="91666"/>
              <a:buFont typeface="Arial"/>
              <a:buNone/>
            </a:pPr>
            <a:r>
              <a:rPr lang="en-US" sz="1200">
                <a:latin typeface="나눔고딕" pitchFamily="50" charset="-127"/>
                <a:ea typeface="나눔고딕" pitchFamily="50" charset="-127"/>
              </a:rPr>
              <a:t>카메라 2개 연결</a:t>
            </a:r>
          </a:p>
        </p:txBody>
      </p:sp>
      <p:sp>
        <p:nvSpPr>
          <p:cNvPr id="173" name="Shape 173"/>
          <p:cNvSpPr/>
          <p:nvPr/>
        </p:nvSpPr>
        <p:spPr>
          <a:xfrm>
            <a:off x="8713175" y="3687262"/>
            <a:ext cx="2110500" cy="283200"/>
          </a:xfrm>
          <a:prstGeom prst="wedgeRoundRectCallout">
            <a:avLst>
              <a:gd name="adj1" fmla="val -56752"/>
              <a:gd name="adj2" fmla="val 19377"/>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l" rtl="0">
              <a:spcBef>
                <a:spcPts val="0"/>
              </a:spcBef>
              <a:buClr>
                <a:srgbClr val="000000"/>
              </a:buClr>
              <a:buSzPct val="91666"/>
              <a:buFont typeface="Arial"/>
              <a:buNone/>
            </a:pPr>
            <a:r>
              <a:rPr lang="en-US" sz="1200">
                <a:latin typeface="나눔고딕" pitchFamily="50" charset="-127"/>
                <a:ea typeface="나눔고딕" pitchFamily="50" charset="-127"/>
              </a:rPr>
              <a:t>LCD 화면을 통한 결과 확인</a:t>
            </a:r>
          </a:p>
        </p:txBody>
      </p:sp>
      <p:sp>
        <p:nvSpPr>
          <p:cNvPr id="174" name="Shape 174"/>
          <p:cNvSpPr/>
          <p:nvPr/>
        </p:nvSpPr>
        <p:spPr>
          <a:xfrm>
            <a:off x="5644575" y="4239662"/>
            <a:ext cx="1957500" cy="283200"/>
          </a:xfrm>
          <a:prstGeom prst="wedgeRoundRectCallout">
            <a:avLst>
              <a:gd name="adj1" fmla="val 58598"/>
              <a:gd name="adj2" fmla="val 3999"/>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l" rtl="0">
              <a:spcBef>
                <a:spcPts val="0"/>
              </a:spcBef>
              <a:buClr>
                <a:srgbClr val="000000"/>
              </a:buClr>
              <a:buSzPct val="91666"/>
              <a:buFont typeface="Arial"/>
              <a:buNone/>
            </a:pPr>
            <a:r>
              <a:rPr lang="en-US" sz="1200">
                <a:latin typeface="나눔고딕" pitchFamily="50" charset="-127"/>
                <a:ea typeface="나눔고딕" pitchFamily="50" charset="-127"/>
              </a:rPr>
              <a:t>스테레오 사진으로 확인</a:t>
            </a:r>
          </a:p>
        </p:txBody>
      </p:sp>
      <p:sp>
        <p:nvSpPr>
          <p:cNvPr id="175" name="Shape 175"/>
          <p:cNvSpPr/>
          <p:nvPr/>
        </p:nvSpPr>
        <p:spPr>
          <a:xfrm>
            <a:off x="6449625" y="2789025"/>
            <a:ext cx="347400" cy="338700"/>
          </a:xfrm>
          <a:prstGeom prst="star5">
            <a:avLst>
              <a:gd name="adj" fmla="val 19098"/>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6" name="Shape 176"/>
          <p:cNvSpPr/>
          <p:nvPr/>
        </p:nvSpPr>
        <p:spPr>
          <a:xfrm>
            <a:off x="9353075" y="4162000"/>
            <a:ext cx="2529300" cy="283200"/>
          </a:xfrm>
          <a:prstGeom prst="wedgeRoundRectCallout">
            <a:avLst>
              <a:gd name="adj1" fmla="val -56328"/>
              <a:gd name="adj2" fmla="val -989"/>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l" rtl="0">
              <a:spcBef>
                <a:spcPts val="0"/>
              </a:spcBef>
              <a:buClr>
                <a:srgbClr val="000000"/>
              </a:buClr>
              <a:buSzPct val="91666"/>
              <a:buFont typeface="Arial"/>
              <a:buNone/>
            </a:pPr>
            <a:r>
              <a:rPr lang="en-US" sz="1200">
                <a:latin typeface="나눔고딕" pitchFamily="50" charset="-127"/>
                <a:ea typeface="나눔고딕" pitchFamily="50" charset="-127"/>
              </a:rPr>
              <a:t>Opencv Stereo Vision Algorithm</a:t>
            </a:r>
          </a:p>
        </p:txBody>
      </p:sp>
      <p:sp>
        <p:nvSpPr>
          <p:cNvPr id="177" name="Shape 177"/>
          <p:cNvSpPr/>
          <p:nvPr/>
        </p:nvSpPr>
        <p:spPr>
          <a:xfrm>
            <a:off x="7278225" y="5043875"/>
            <a:ext cx="3307800" cy="283200"/>
          </a:xfrm>
          <a:prstGeom prst="wedgeRoundRectCallout">
            <a:avLst>
              <a:gd name="adj1" fmla="val 64844"/>
              <a:gd name="adj2" fmla="val 20789"/>
              <a:gd name="adj3" fmla="val 0"/>
            </a:avLst>
          </a:prstGeom>
          <a:solidFill>
            <a:srgbClr val="FFFFFF"/>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latin typeface="나눔고딕" pitchFamily="50" charset="-127"/>
                <a:ea typeface="나눔고딕" pitchFamily="50" charset="-127"/>
              </a:rPr>
              <a:t>OpenGL을 통한 가시화된 결과물</a:t>
            </a:r>
          </a:p>
        </p:txBody>
      </p:sp>
      <p:sp>
        <p:nvSpPr>
          <p:cNvPr id="178" name="Shape 178"/>
          <p:cNvSpPr/>
          <p:nvPr/>
        </p:nvSpPr>
        <p:spPr>
          <a:xfrm>
            <a:off x="8204212" y="3730087"/>
            <a:ext cx="347400" cy="338700"/>
          </a:xfrm>
          <a:prstGeom prst="star5">
            <a:avLst>
              <a:gd name="adj" fmla="val 19098"/>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9" name="Shape 179"/>
          <p:cNvSpPr/>
          <p:nvPr/>
        </p:nvSpPr>
        <p:spPr>
          <a:xfrm>
            <a:off x="8758425" y="4186412"/>
            <a:ext cx="347400" cy="338700"/>
          </a:xfrm>
          <a:prstGeom prst="star5">
            <a:avLst>
              <a:gd name="adj" fmla="val 19098"/>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0" name="Shape 180"/>
          <p:cNvSpPr/>
          <p:nvPr/>
        </p:nvSpPr>
        <p:spPr>
          <a:xfrm>
            <a:off x="7643337" y="3259650"/>
            <a:ext cx="347400" cy="338700"/>
          </a:xfrm>
          <a:prstGeom prst="star5">
            <a:avLst>
              <a:gd name="adj" fmla="val 22880"/>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1" name="Shape 181"/>
          <p:cNvSpPr/>
          <p:nvPr/>
        </p:nvSpPr>
        <p:spPr>
          <a:xfrm>
            <a:off x="8811700" y="3259650"/>
            <a:ext cx="347400" cy="338700"/>
          </a:xfrm>
          <a:prstGeom prst="star5">
            <a:avLst>
              <a:gd name="adj" fmla="val 19098"/>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2" name="Shape 182"/>
          <p:cNvSpPr/>
          <p:nvPr/>
        </p:nvSpPr>
        <p:spPr>
          <a:xfrm>
            <a:off x="10544075" y="4629475"/>
            <a:ext cx="347400" cy="338700"/>
          </a:xfrm>
          <a:prstGeom prst="star5">
            <a:avLst>
              <a:gd name="adj" fmla="val 19098"/>
              <a:gd name="hf" fmla="val 105146"/>
              <a:gd name="vf" fmla="val 110557"/>
            </a:avLst>
          </a:prstGeom>
          <a:solidFill>
            <a:srgbClr val="E7E6E6"/>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3" name="Shape 183"/>
          <p:cNvSpPr/>
          <p:nvPr/>
        </p:nvSpPr>
        <p:spPr>
          <a:xfrm>
            <a:off x="11155950" y="5043875"/>
            <a:ext cx="347400" cy="338700"/>
          </a:xfrm>
          <a:prstGeom prst="star5">
            <a:avLst>
              <a:gd name="adj" fmla="val 19098"/>
              <a:gd name="hf" fmla="val 105146"/>
              <a:gd name="vf" fmla="val 110557"/>
            </a:avLst>
          </a:prstGeom>
          <a:solidFill>
            <a:srgbClr val="E7E6E6"/>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4" name="Shape 184"/>
          <p:cNvSpPr/>
          <p:nvPr/>
        </p:nvSpPr>
        <p:spPr>
          <a:xfrm>
            <a:off x="9353075" y="5527250"/>
            <a:ext cx="347400" cy="338700"/>
          </a:xfrm>
          <a:prstGeom prst="star5">
            <a:avLst>
              <a:gd name="adj" fmla="val 19098"/>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5" name="Shape 185"/>
          <p:cNvSpPr/>
          <p:nvPr/>
        </p:nvSpPr>
        <p:spPr>
          <a:xfrm>
            <a:off x="11702975" y="5960575"/>
            <a:ext cx="347400" cy="338700"/>
          </a:xfrm>
          <a:prstGeom prst="star5">
            <a:avLst>
              <a:gd name="adj" fmla="val 19098"/>
              <a:gd name="hf" fmla="val 105146"/>
              <a:gd name="vf" fmla="val 110557"/>
            </a:avLst>
          </a:prstGeom>
          <a:solidFill>
            <a:srgbClr val="E7E6E6"/>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6" name="Shape 186"/>
          <p:cNvSpPr/>
          <p:nvPr/>
        </p:nvSpPr>
        <p:spPr>
          <a:xfrm>
            <a:off x="7643337" y="4151762"/>
            <a:ext cx="347400" cy="338700"/>
          </a:xfrm>
          <a:prstGeom prst="star5">
            <a:avLst>
              <a:gd name="adj" fmla="val 19098"/>
              <a:gd name="hf" fmla="val 105146"/>
              <a:gd name="vf" fmla="val 110557"/>
            </a:avLst>
          </a:prstGeom>
          <a:solidFill>
            <a:srgbClr val="FF0000"/>
          </a:solidFill>
          <a:ln w="9525" cap="flat" cmpd="sng">
            <a:solidFill>
              <a:srgbClr val="44546A"/>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0" y="0"/>
            <a:ext cx="12191938" cy="6858000"/>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nvGrpSpPr>
          <p:cNvPr id="192" name="Shape 192"/>
          <p:cNvGrpSpPr/>
          <p:nvPr/>
        </p:nvGrpSpPr>
        <p:grpSpPr>
          <a:xfrm>
            <a:off x="3234414" y="1997131"/>
            <a:ext cx="5114987" cy="2863738"/>
            <a:chOff x="3234414" y="1997131"/>
            <a:chExt cx="5114987" cy="2863738"/>
          </a:xfrm>
        </p:grpSpPr>
        <p:sp>
          <p:nvSpPr>
            <p:cNvPr id="193" name="Shape 193"/>
            <p:cNvSpPr/>
            <p:nvPr/>
          </p:nvSpPr>
          <p:spPr>
            <a:xfrm>
              <a:off x="3842535" y="1997131"/>
              <a:ext cx="4506866" cy="2863738"/>
            </a:xfrm>
            <a:prstGeom prst="rect">
              <a:avLst/>
            </a:prstGeom>
            <a:noFill/>
            <a:ln w="762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4" name="Shape 194"/>
            <p:cNvSpPr/>
            <p:nvPr/>
          </p:nvSpPr>
          <p:spPr>
            <a:xfrm>
              <a:off x="3234414" y="2602266"/>
              <a:ext cx="1089010" cy="1653465"/>
            </a:xfrm>
            <a:prstGeom prst="rect">
              <a:avLst/>
            </a:prstGeom>
            <a:solidFill>
              <a:srgbClr val="26262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10000">
                  <a:solidFill>
                    <a:srgbClr val="F2F2F2"/>
                  </a:solidFill>
                </a:rPr>
                <a:t>3</a:t>
              </a:r>
            </a:p>
          </p:txBody>
        </p:sp>
      </p:grpSp>
      <p:sp>
        <p:nvSpPr>
          <p:cNvPr id="195" name="Shape 195"/>
          <p:cNvSpPr/>
          <p:nvPr/>
        </p:nvSpPr>
        <p:spPr>
          <a:xfrm>
            <a:off x="3974942" y="2170207"/>
            <a:ext cx="4242054" cy="251720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US" sz="6000" dirty="0" err="1">
                <a:solidFill>
                  <a:srgbClr val="F2F2F2"/>
                </a:solidFill>
                <a:latin typeface="배달의민족 한나는 열한살" pitchFamily="50" charset="-127"/>
                <a:ea typeface="배달의민족 한나는 열한살" pitchFamily="50" charset="-127"/>
              </a:rPr>
              <a:t>진행상황</a:t>
            </a:r>
            <a:endParaRPr lang="en-US" sz="6000" dirty="0">
              <a:solidFill>
                <a:srgbClr val="F2F2F2"/>
              </a:solidFill>
              <a:latin typeface="배달의민족 한나는 열한살" pitchFamily="50" charset="-127"/>
              <a:ea typeface="배달의민족 한나는 열한살" pitchFamily="50"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Shape 201"/>
          <p:cNvGrpSpPr/>
          <p:nvPr/>
        </p:nvGrpSpPr>
        <p:grpSpPr>
          <a:xfrm>
            <a:off x="353000" y="210674"/>
            <a:ext cx="6463080" cy="1108783"/>
            <a:chOff x="353000" y="210675"/>
            <a:chExt cx="5887015" cy="1008600"/>
          </a:xfrm>
        </p:grpSpPr>
        <p:cxnSp>
          <p:nvCxnSpPr>
            <p:cNvPr id="202" name="Shape 202"/>
            <p:cNvCxnSpPr/>
            <p:nvPr/>
          </p:nvCxnSpPr>
          <p:spPr>
            <a:xfrm>
              <a:off x="353000" y="210675"/>
              <a:ext cx="0" cy="1008600"/>
            </a:xfrm>
            <a:prstGeom prst="straightConnector1">
              <a:avLst/>
            </a:prstGeom>
            <a:noFill/>
            <a:ln w="114300" cap="flat" cmpd="sng">
              <a:solidFill>
                <a:srgbClr val="262626"/>
              </a:solidFill>
              <a:prstDash val="solid"/>
              <a:round/>
              <a:headEnd type="none" w="med" len="med"/>
              <a:tailEnd type="none" w="med" len="med"/>
            </a:ln>
          </p:spPr>
        </p:cxnSp>
        <p:sp>
          <p:nvSpPr>
            <p:cNvPr id="203" name="Shape 203"/>
            <p:cNvSpPr txBox="1"/>
            <p:nvPr/>
          </p:nvSpPr>
          <p:spPr>
            <a:xfrm>
              <a:off x="444875" y="218475"/>
              <a:ext cx="3630600" cy="55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Arial"/>
                <a:buNone/>
              </a:pPr>
              <a:r>
                <a:rPr lang="en-US" sz="3000" b="0" i="0" u="none" strike="noStrike" cap="none" dirty="0">
                  <a:solidFill>
                    <a:srgbClr val="262626"/>
                  </a:solidFill>
                  <a:latin typeface="배달의민족 한나는 열한살" pitchFamily="50" charset="-127"/>
                  <a:ea typeface="배달의민족 한나는 열한살" pitchFamily="50" charset="-127"/>
                  <a:sym typeface="Arial"/>
                </a:rPr>
                <a:t> </a:t>
              </a:r>
              <a:r>
                <a:rPr lang="en-US" sz="3000" dirty="0" err="1">
                  <a:solidFill>
                    <a:srgbClr val="262626"/>
                  </a:solidFill>
                  <a:latin typeface="배달의민족 한나는 열한살" pitchFamily="50" charset="-127"/>
                  <a:ea typeface="배달의민족 한나는 열한살" pitchFamily="50" charset="-127"/>
                </a:rPr>
                <a:t>진행상황</a:t>
              </a:r>
              <a:endParaRPr lang="en-US" sz="3000" dirty="0">
                <a:solidFill>
                  <a:srgbClr val="262626"/>
                </a:solidFill>
                <a:latin typeface="배달의민족 한나는 열한살" pitchFamily="50" charset="-127"/>
                <a:ea typeface="배달의민족 한나는 열한살" pitchFamily="50" charset="-127"/>
              </a:endParaRPr>
            </a:p>
          </p:txBody>
        </p:sp>
        <p:sp>
          <p:nvSpPr>
            <p:cNvPr id="204" name="Shape 204"/>
            <p:cNvSpPr txBox="1"/>
            <p:nvPr/>
          </p:nvSpPr>
          <p:spPr>
            <a:xfrm>
              <a:off x="521074" y="773175"/>
              <a:ext cx="5718941" cy="2795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Font typeface="Arial"/>
                <a:buNone/>
              </a:pPr>
              <a:r>
                <a:rPr lang="en-US" dirty="0" smtClean="0">
                  <a:solidFill>
                    <a:srgbClr val="262626"/>
                  </a:solidFill>
                  <a:latin typeface="배달의민족 한나는 열한살" pitchFamily="50" charset="-127"/>
                  <a:ea typeface="배달의민족 한나는 열한살" pitchFamily="50" charset="-127"/>
                </a:rPr>
                <a:t>: stereo </a:t>
              </a:r>
              <a:r>
                <a:rPr lang="en-US" dirty="0" err="1" smtClean="0">
                  <a:solidFill>
                    <a:srgbClr val="262626"/>
                  </a:solidFill>
                  <a:latin typeface="배달의민족 한나는 열한살" pitchFamily="50" charset="-127"/>
                  <a:ea typeface="배달의민족 한나는 열한살" pitchFamily="50" charset="-127"/>
                </a:rPr>
                <a:t>vison</a:t>
              </a:r>
              <a:r>
                <a:rPr lang="en-US" dirty="0" smtClean="0">
                  <a:solidFill>
                    <a:srgbClr val="262626"/>
                  </a:solidFill>
                  <a:latin typeface="배달의민족 한나는 열한살" pitchFamily="50" charset="-127"/>
                  <a:ea typeface="배달의민족 한나는 열한살" pitchFamily="50" charset="-127"/>
                </a:rPr>
                <a:t> </a:t>
              </a:r>
              <a:r>
                <a:rPr lang="en-US" dirty="0" err="1" smtClean="0">
                  <a:solidFill>
                    <a:srgbClr val="262626"/>
                  </a:solidFill>
                  <a:latin typeface="배달의민족 한나는 열한살" pitchFamily="50" charset="-127"/>
                  <a:ea typeface="배달의민족 한나는 열한살" pitchFamily="50" charset="-127"/>
                </a:rPr>
                <a:t>알고리즘을</a:t>
              </a:r>
              <a:r>
                <a:rPr lang="en-US" dirty="0" smtClean="0">
                  <a:solidFill>
                    <a:srgbClr val="262626"/>
                  </a:solidFill>
                  <a:latin typeface="배달의민족 한나는 열한살" pitchFamily="50" charset="-127"/>
                  <a:ea typeface="배달의민족 한나는 열한살" pitchFamily="50" charset="-127"/>
                </a:rPr>
                <a:t> </a:t>
              </a:r>
              <a:r>
                <a:rPr lang="en-US" dirty="0" err="1">
                  <a:solidFill>
                    <a:srgbClr val="262626"/>
                  </a:solidFill>
                  <a:latin typeface="배달의민족 한나는 열한살" pitchFamily="50" charset="-127"/>
                  <a:ea typeface="배달의민족 한나는 열한살" pitchFamily="50" charset="-127"/>
                </a:rPr>
                <a:t>영상에</a:t>
              </a:r>
              <a:r>
                <a:rPr lang="en-US" dirty="0">
                  <a:solidFill>
                    <a:srgbClr val="262626"/>
                  </a:solidFill>
                  <a:latin typeface="배달의민족 한나는 열한살" pitchFamily="50" charset="-127"/>
                  <a:ea typeface="배달의민족 한나는 열한살" pitchFamily="50" charset="-127"/>
                </a:rPr>
                <a:t> </a:t>
              </a:r>
              <a:r>
                <a:rPr lang="en-US" dirty="0" err="1" smtClean="0">
                  <a:solidFill>
                    <a:srgbClr val="262626"/>
                  </a:solidFill>
                  <a:latin typeface="배달의민족 한나는 열한살" pitchFamily="50" charset="-127"/>
                  <a:ea typeface="배달의민족 한나는 열한살" pitchFamily="50" charset="-127"/>
                </a:rPr>
                <a:t>적용</a:t>
              </a:r>
              <a:r>
                <a:rPr lang="en-US" dirty="0" smtClean="0">
                  <a:solidFill>
                    <a:srgbClr val="262626"/>
                  </a:solidFill>
                  <a:latin typeface="배달의민족 한나는 열한살" pitchFamily="50" charset="-127"/>
                  <a:ea typeface="배달의민족 한나는 열한살" pitchFamily="50" charset="-127"/>
                </a:rPr>
                <a:t> </a:t>
              </a:r>
              <a:r>
                <a:rPr lang="en-US" dirty="0" smtClean="0">
                  <a:solidFill>
                    <a:srgbClr val="262626"/>
                  </a:solidFill>
                  <a:latin typeface="배달의민족 한나는 열한살" pitchFamily="50" charset="-127"/>
                  <a:ea typeface="배달의민족 한나는 열한살" pitchFamily="50" charset="-127"/>
                </a:rPr>
                <a:t>(</a:t>
              </a:r>
              <a:r>
                <a:rPr lang="en-US" dirty="0" err="1" smtClean="0">
                  <a:solidFill>
                    <a:srgbClr val="262626"/>
                  </a:solidFill>
                  <a:latin typeface="배달의민족 한나는 열한살" pitchFamily="50" charset="-127"/>
                  <a:ea typeface="배달의민족 한나는 열한살" pitchFamily="50" charset="-127"/>
                </a:rPr>
                <a:t>stereoBM</a:t>
              </a:r>
              <a:r>
                <a:rPr lang="en-US" dirty="0" smtClean="0">
                  <a:solidFill>
                    <a:srgbClr val="262626"/>
                  </a:solidFill>
                  <a:latin typeface="배달의민족 한나는 열한살" pitchFamily="50" charset="-127"/>
                  <a:ea typeface="배달의민족 한나는 열한살" pitchFamily="50" charset="-127"/>
                </a:rPr>
                <a:t>)</a:t>
              </a:r>
              <a:endParaRPr lang="en-US" dirty="0">
                <a:solidFill>
                  <a:srgbClr val="262626"/>
                </a:solidFill>
                <a:latin typeface="배달의민족 한나는 열한살" pitchFamily="50" charset="-127"/>
                <a:ea typeface="배달의민족 한나는 열한살" pitchFamily="50" charset="-127"/>
              </a:endParaRPr>
            </a:p>
          </p:txBody>
        </p:sp>
      </p:grpSp>
      <p:sp>
        <p:nvSpPr>
          <p:cNvPr id="205" name="Shape 205"/>
          <p:cNvSpPr txBox="1"/>
          <p:nvPr/>
        </p:nvSpPr>
        <p:spPr>
          <a:xfrm>
            <a:off x="341888" y="1646194"/>
            <a:ext cx="9681900" cy="397800"/>
          </a:xfrm>
          <a:prstGeom prst="rect">
            <a:avLst/>
          </a:prstGeom>
          <a:noFill/>
          <a:ln>
            <a:noFill/>
          </a:ln>
        </p:spPr>
        <p:txBody>
          <a:bodyPr lIns="91425" tIns="91425" rIns="91425" bIns="91425" anchor="t" anchorCtr="0">
            <a:noAutofit/>
          </a:bodyPr>
          <a:lstStyle/>
          <a:p>
            <a:pPr lvl="0" rtl="0">
              <a:spcBef>
                <a:spcPts val="0"/>
              </a:spcBef>
              <a:buNone/>
            </a:pPr>
            <a:endParaRPr dirty="0">
              <a:solidFill>
                <a:schemeClr val="dk1"/>
              </a:solidFill>
            </a:endParaRPr>
          </a:p>
        </p:txBody>
      </p:sp>
      <p:sp>
        <p:nvSpPr>
          <p:cNvPr id="206" name="Shape 206" title="stereoBM">
            <a:hlinkClick r:id="rId3"/>
          </p:cNvPr>
          <p:cNvSpPr/>
          <p:nvPr/>
        </p:nvSpPr>
        <p:spPr>
          <a:xfrm>
            <a:off x="2706578" y="1319458"/>
            <a:ext cx="7317210" cy="5487922"/>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531</Words>
  <Application>Microsoft Office PowerPoint</Application>
  <PresentationFormat>사용자 지정</PresentationFormat>
  <Paragraphs>128</Paragraphs>
  <Slides>17</Slides>
  <Notes>17</Notes>
  <HiddenSlides>0</HiddenSlides>
  <MMClips>0</MMClips>
  <ScaleCrop>false</ScaleCrop>
  <HeadingPairs>
    <vt:vector size="4" baseType="variant">
      <vt:variant>
        <vt:lpstr>테마</vt:lpstr>
      </vt:variant>
      <vt:variant>
        <vt:i4>1</vt:i4>
      </vt:variant>
      <vt:variant>
        <vt:lpstr>슬라이드 제목</vt:lpstr>
      </vt:variant>
      <vt:variant>
        <vt:i4>17</vt:i4>
      </vt:variant>
    </vt:vector>
  </HeadingPairs>
  <TitlesOfParts>
    <vt:vector size="18"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Windows 사용자</cp:lastModifiedBy>
  <cp:revision>6</cp:revision>
  <dcterms:modified xsi:type="dcterms:W3CDTF">2016-11-29T05:58:23Z</dcterms:modified>
</cp:coreProperties>
</file>