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배달의민족 한나는 열한살" panose="020B0600000101010101" pitchFamily="50" charset="-127"/>
      <p:regular r:id="rId29"/>
    </p:embeddedFont>
    <p:embeddedFont>
      <p:font typeface="Libre Baskerville" panose="020B0600000101010101" charset="0"/>
      <p:regular r:id="rId30"/>
      <p:bold r:id="rId31"/>
      <p:italic r:id="rId32"/>
    </p:embeddedFont>
    <p:embeddedFont>
      <p:font typeface="나눔스퀘어 Bold" panose="020B0600000101010101" pitchFamily="50" charset="-127"/>
      <p:bold r:id="rId33"/>
    </p:embeddedFont>
    <p:embeddedFont>
      <p:font typeface="맑은 고딕" panose="020B0503020000020004" pitchFamily="50" charset="-127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8B1101-96C0-440D-BA7F-AE859C07534E}">
  <a:tblStyle styleId="{2E8B1101-96C0-440D-BA7F-AE859C07534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2032" autoAdjust="0"/>
  </p:normalViewPr>
  <p:slideViewPr>
    <p:cSldViewPr>
      <p:cViewPr varScale="1">
        <p:scale>
          <a:sx n="60" d="100"/>
          <a:sy n="60" d="100"/>
        </p:scale>
        <p:origin x="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>
                <a:latin typeface="나눔스퀘어 Bold" pitchFamily="50" charset="-127"/>
                <a:ea typeface="나눔스퀘어 Bold" pitchFamily="50" charset="-127"/>
              </a:rPr>
              <a:t>전체 장애인 비율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-8.4334287549584233E-2"/>
                  <c:y val="-0.17232982020340115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200" dirty="0">
                        <a:latin typeface="나눔스퀘어 Bold" pitchFamily="50" charset="-127"/>
                        <a:ea typeface="나눔스퀘어 Bold" pitchFamily="50" charset="-127"/>
                      </a:rPr>
                      <a:t>장애인
</a:t>
                    </a:r>
                    <a:r>
                      <a:rPr lang="en-US" altLang="ko-KR" sz="1200" dirty="0">
                        <a:latin typeface="나눔스퀘어 Bold" pitchFamily="50" charset="-127"/>
                        <a:ea typeface="나눔스퀘어 Bold" pitchFamily="50" charset="-127"/>
                      </a:rPr>
                      <a:t>90%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82-4C00-B03B-3A5A9A9B8DE8}"/>
                </c:ext>
              </c:extLst>
            </c:dLbl>
            <c:dLbl>
              <c:idx val="1"/>
              <c:layout>
                <c:manualLayout>
                  <c:x val="-0.10437861083478274"/>
                  <c:y val="6.3053459442635018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050" dirty="0">
                        <a:latin typeface="나눔스퀘어 Bold" pitchFamily="50" charset="-127"/>
                        <a:ea typeface="나눔스퀘어 Bold" pitchFamily="50" charset="-127"/>
                      </a:rPr>
                      <a:t>시각</a:t>
                    </a:r>
                  </a:p>
                  <a:p>
                    <a:r>
                      <a:rPr lang="ko-KR" altLang="en-US" sz="1050" dirty="0">
                        <a:latin typeface="나눔스퀘어 Bold" pitchFamily="50" charset="-127"/>
                        <a:ea typeface="나눔스퀘어 Bold" pitchFamily="50" charset="-127"/>
                      </a:rPr>
                      <a:t>장애인
</a:t>
                    </a:r>
                    <a:r>
                      <a:rPr lang="en-US" altLang="ko-KR" sz="1050" dirty="0">
                        <a:latin typeface="나눔스퀘어 Bold" pitchFamily="50" charset="-127"/>
                        <a:ea typeface="나눔스퀘어 Bold" pitchFamily="50" charset="-127"/>
                      </a:rPr>
                      <a:t>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82-4C00-B03B-3A5A9A9B8D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장애인</c:v>
                </c:pt>
                <c:pt idx="1">
                  <c:v>시각장애인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82-4C00-B03B-3A5A9A9B8D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1849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ko-KR" sz="12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라즈베리파이입력값</a:t>
            </a:r>
            <a:r>
              <a:rPr lang="en-US" altLang="ko-KR" sz="12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- calibration - </a:t>
            </a:r>
            <a:r>
              <a:rPr lang="en-US" altLang="ko-KR" sz="12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stereoBM</a:t>
            </a:r>
            <a:r>
              <a:rPr lang="en-US" altLang="ko-KR" sz="12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-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ko-KR" sz="12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단계별로</a:t>
            </a:r>
            <a:r>
              <a:rPr lang="en-US" altLang="ko-KR" sz="12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altLang="ko-KR" sz="12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나누기</a:t>
            </a:r>
            <a:r>
              <a:rPr lang="en-US" altLang="ko-KR" sz="12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ko-KR" sz="12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</a:t>
            </a:r>
            <a:r>
              <a:rPr lang="en-US" altLang="ko-KR" sz="12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opengl과</a:t>
            </a:r>
            <a:r>
              <a:rPr lang="en-US" altLang="ko-KR" sz="12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altLang="ko-KR" sz="12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연동</a:t>
            </a:r>
            <a:r>
              <a:rPr lang="en-US" altLang="ko-KR" sz="12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tactile display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아직은 현실적으로 구현이 불가능한 텍타일 디스플레이를 3D영상으로 시연(OpenGL)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영상을 받아와 대표 depth 값을 추출하</a:t>
            </a:r>
            <a:r>
              <a:rPr lang="en-US"/>
              <a:t>고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tactile display로 구현한다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시연 영상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ko-KR" alt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결론 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altLang="ko-KR" sz="1200" dirty="0">
                <a:solidFill>
                  <a:schemeClr val="tx1"/>
                </a:solidFill>
              </a:rPr>
              <a:t>Stereo Vision </a:t>
            </a:r>
            <a:r>
              <a:rPr lang="ko-KR" altLang="en-US" sz="1200" dirty="0">
                <a:solidFill>
                  <a:schemeClr val="tx1"/>
                </a:solidFill>
              </a:rPr>
              <a:t>기반의 </a:t>
            </a:r>
            <a:r>
              <a:rPr lang="en-US" altLang="ko-KR" sz="1200" dirty="0">
                <a:solidFill>
                  <a:schemeClr val="tx1"/>
                </a:solidFill>
              </a:rPr>
              <a:t>Tactile Display</a:t>
            </a:r>
            <a:r>
              <a:rPr lang="ko-KR" altLang="en-US" sz="1200" dirty="0">
                <a:solidFill>
                  <a:schemeClr val="tx1"/>
                </a:solidFill>
              </a:rPr>
              <a:t>가 출시되어 시각장애인들에게 큰 도움이 될 것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  <a:sym typeface="Wingdings" panose="05000000000000000000" pitchFamily="2" charset="2"/>
              </a:rPr>
              <a:t> HW</a:t>
            </a:r>
            <a:r>
              <a:rPr lang="ko-KR" alt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와 </a:t>
            </a:r>
            <a:r>
              <a:rPr lang="en-US" altLang="ko-KR" sz="1200" dirty="0">
                <a:solidFill>
                  <a:schemeClr val="tx1"/>
                </a:solidFill>
                <a:sym typeface="Wingdings" panose="05000000000000000000" pitchFamily="2" charset="2"/>
              </a:rPr>
              <a:t>SW</a:t>
            </a:r>
            <a:r>
              <a:rPr lang="ko-KR" alt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에 대한 연구가 지속되어야 할 것이다</a:t>
            </a:r>
            <a:r>
              <a:rPr lang="en-US" altLang="ko-KR" sz="12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전체 장애인의 10%를 차지하고 있는 시각 장애인.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기존의 흰 지팡이는 짚는 부분만 인식이 가능하다.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짚는 부분 뿐만 아니라, 시야 내의 물체를 확인할 수 있도록 하는 보조장치가 필요하다.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가상 눈인 Eye See You를 고안하게 되었다.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초음파 센서로는 물체의 유무만 감지할 뿐 물체의 모양이나 크기 등을 가늠하기 어렵고, 인식 범위도 작다.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두 카메라의 차이를 이용하여 거리를 계산한 후 사용자에게 장애물에 대한 정보를 주는 보조장치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프로젝트의 비즈니스 모델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29" y="-1256507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838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685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28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29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838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685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914400" y="1122362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838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685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49" y="1709741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49" y="4589467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838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685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838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685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838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685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5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5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838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685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8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990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838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685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8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838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685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79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bzHJoEkalo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rot="5400000">
            <a:off x="4733507" y="-512424"/>
            <a:ext cx="2724975" cy="12192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911424" y="1052736"/>
            <a:ext cx="8568951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7D9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262626"/>
                </a:solidFill>
                <a:latin typeface="배달의민족 한나는 열한살" pitchFamily="50" charset="-127"/>
                <a:ea typeface="배달의민족 한나는 열한살" pitchFamily="50" charset="-127"/>
                <a:sym typeface="Arial"/>
              </a:rPr>
              <a:t>EYE SEE YOU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8711289" y="4805448"/>
            <a:ext cx="2853299" cy="156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7D9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EFE7D9"/>
                </a:solidFill>
                <a:latin typeface="나눔스퀘어 Bold" pitchFamily="50" charset="-127"/>
                <a:ea typeface="나눔스퀘어 Bold" pitchFamily="50" charset="-127"/>
                <a:sym typeface="Arial"/>
              </a:rPr>
              <a:t>32101891 </a:t>
            </a:r>
            <a:r>
              <a:rPr lang="en-US" sz="2400" b="0" i="0" u="none" strike="noStrike" cap="none" dirty="0" err="1">
                <a:solidFill>
                  <a:srgbClr val="EFE7D9"/>
                </a:solidFill>
                <a:latin typeface="나눔스퀘어 Bold" pitchFamily="50" charset="-127"/>
                <a:ea typeface="나눔스퀘어 Bold" pitchFamily="50" charset="-127"/>
                <a:sym typeface="Arial"/>
              </a:rPr>
              <a:t>김성민</a:t>
            </a:r>
            <a:endParaRPr lang="en-US" sz="2400" b="0" i="0" u="none" strike="noStrike" cap="none" dirty="0">
              <a:solidFill>
                <a:srgbClr val="EFE7D9"/>
              </a:solidFill>
              <a:latin typeface="나눔스퀘어 Bold" pitchFamily="50" charset="-127"/>
              <a:ea typeface="나눔스퀘어 Bold" pitchFamily="50" charset="-12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7D9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EFE7D9"/>
                </a:solidFill>
                <a:latin typeface="나눔스퀘어 Bold" pitchFamily="50" charset="-127"/>
                <a:ea typeface="나눔스퀘어 Bold" pitchFamily="50" charset="-127"/>
                <a:sym typeface="Arial"/>
              </a:rPr>
              <a:t>32111935 </a:t>
            </a:r>
            <a:r>
              <a:rPr lang="en-US" sz="2400" b="0" i="0" u="none" strike="noStrike" cap="none" dirty="0" err="1">
                <a:solidFill>
                  <a:srgbClr val="EFE7D9"/>
                </a:solidFill>
                <a:latin typeface="나눔스퀘어 Bold" pitchFamily="50" charset="-127"/>
                <a:ea typeface="나눔스퀘어 Bold" pitchFamily="50" charset="-127"/>
                <a:sym typeface="Arial"/>
              </a:rPr>
              <a:t>한청화</a:t>
            </a:r>
            <a:endParaRPr lang="en-US" sz="2400" b="0" i="0" u="none" strike="noStrike" cap="none" dirty="0">
              <a:solidFill>
                <a:srgbClr val="EFE7D9"/>
              </a:solidFill>
              <a:latin typeface="나눔스퀘어 Bold" pitchFamily="50" charset="-127"/>
              <a:ea typeface="나눔스퀘어 Bold" pitchFamily="50" charset="-12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7D9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EFE7D9"/>
                </a:solidFill>
                <a:latin typeface="나눔스퀘어 Bold" pitchFamily="50" charset="-127"/>
                <a:ea typeface="나눔스퀘어 Bold" pitchFamily="50" charset="-127"/>
                <a:sym typeface="Arial"/>
              </a:rPr>
              <a:t>32131731 </a:t>
            </a:r>
            <a:r>
              <a:rPr lang="en-US" sz="2400" b="0" i="0" u="none" strike="noStrike" cap="none" dirty="0" err="1">
                <a:solidFill>
                  <a:srgbClr val="EFE7D9"/>
                </a:solidFill>
                <a:latin typeface="나눔스퀘어 Bold" pitchFamily="50" charset="-127"/>
                <a:ea typeface="나눔스퀘어 Bold" pitchFamily="50" charset="-127"/>
                <a:sym typeface="Arial"/>
              </a:rPr>
              <a:t>이민지</a:t>
            </a:r>
            <a:endParaRPr lang="en-US" sz="2400" b="0" i="0" u="none" strike="noStrike" cap="none" dirty="0">
              <a:solidFill>
                <a:srgbClr val="EFE7D9"/>
              </a:solidFill>
              <a:latin typeface="나눔스퀘어 Bold" pitchFamily="50" charset="-127"/>
              <a:ea typeface="나눔스퀘어 Bold" pitchFamily="50" charset="-127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7D9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EFE7D9"/>
                </a:solidFill>
                <a:latin typeface="나눔스퀘어 Bold" pitchFamily="50" charset="-127"/>
                <a:ea typeface="나눔스퀘어 Bold" pitchFamily="50" charset="-127"/>
                <a:sym typeface="Arial"/>
              </a:rPr>
              <a:t>32131747 </a:t>
            </a:r>
            <a:r>
              <a:rPr lang="en-US" sz="2400" b="0" i="0" u="none" strike="noStrike" cap="none" dirty="0" err="1">
                <a:solidFill>
                  <a:srgbClr val="EFE7D9"/>
                </a:solidFill>
                <a:latin typeface="나눔스퀘어 Bold" pitchFamily="50" charset="-127"/>
                <a:ea typeface="나눔스퀘어 Bold" pitchFamily="50" charset="-127"/>
                <a:sym typeface="Arial"/>
              </a:rPr>
              <a:t>정다혜</a:t>
            </a:r>
            <a:endParaRPr lang="en-US" sz="2400" b="0" i="0" u="none" strike="noStrike" cap="none" dirty="0">
              <a:solidFill>
                <a:srgbClr val="EFE7D9"/>
              </a:solidFill>
              <a:latin typeface="나눔스퀘어 Bold" pitchFamily="50" charset="-127"/>
              <a:ea typeface="나눔스퀘어 Bold" pitchFamily="50" charset="-127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287687" y="2420888"/>
            <a:ext cx="8568951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7D9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262626"/>
                </a:solidFill>
                <a:latin typeface="나눔스퀘어 Bold" pitchFamily="50" charset="-127"/>
                <a:ea typeface="나눔스퀘어 Bold" pitchFamily="50" charset="-127"/>
                <a:sym typeface="Arial"/>
              </a:rPr>
              <a:t>Stereo Vision &amp; Tactile Display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0" y="0"/>
            <a:ext cx="12191937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" name="Shape 297"/>
          <p:cNvGrpSpPr/>
          <p:nvPr/>
        </p:nvGrpSpPr>
        <p:grpSpPr>
          <a:xfrm>
            <a:off x="2537127" y="1996935"/>
            <a:ext cx="6391982" cy="2863738"/>
            <a:chOff x="2537127" y="1996935"/>
            <a:chExt cx="6391982" cy="2863738"/>
          </a:xfrm>
        </p:grpSpPr>
        <p:sp>
          <p:nvSpPr>
            <p:cNvPr id="298" name="Shape 298"/>
            <p:cNvSpPr/>
            <p:nvPr/>
          </p:nvSpPr>
          <p:spPr>
            <a:xfrm>
              <a:off x="3262825" y="1996935"/>
              <a:ext cx="5666284" cy="2863738"/>
            </a:xfrm>
            <a:prstGeom prst="rect">
              <a:avLst/>
            </a:prstGeom>
            <a:noFill/>
            <a:ln w="762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2537127" y="2602072"/>
              <a:ext cx="1207154" cy="165346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ct val="25000"/>
                <a:buFont typeface="Arial"/>
                <a:buNone/>
              </a:pPr>
              <a:r>
                <a:rPr lang="en-US" sz="10000" b="0" i="0" u="none" strike="noStrike" cap="none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3503680" y="2170202"/>
              <a:ext cx="5184575" cy="251720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ct val="25000"/>
                <a:buFont typeface="Arial"/>
                <a:buNone/>
              </a:pPr>
              <a:r>
                <a:rPr lang="en-US" sz="6000" dirty="0">
                  <a:solidFill>
                    <a:srgbClr val="F2F2F2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Technical</a:t>
              </a:r>
              <a:r>
                <a:rPr lang="en-US" sz="6000" b="0" i="0" u="none" strike="noStrike" cap="none" dirty="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6000" dirty="0">
                  <a:solidFill>
                    <a:srgbClr val="F2F2F2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Approach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Shape 306"/>
          <p:cNvGrpSpPr/>
          <p:nvPr/>
        </p:nvGrpSpPr>
        <p:grpSpPr>
          <a:xfrm>
            <a:off x="353016" y="210667"/>
            <a:ext cx="6463308" cy="1108753"/>
            <a:chOff x="353000" y="210675"/>
            <a:chExt cx="5886974" cy="1008600"/>
          </a:xfrm>
        </p:grpSpPr>
        <p:cxnSp>
          <p:nvCxnSpPr>
            <p:cNvPr id="307" name="Shape 307"/>
            <p:cNvCxnSpPr/>
            <p:nvPr/>
          </p:nvCxnSpPr>
          <p:spPr>
            <a:xfrm>
              <a:off x="353000" y="210675"/>
              <a:ext cx="0" cy="1008600"/>
            </a:xfrm>
            <a:prstGeom prst="straightConnector1">
              <a:avLst/>
            </a:prstGeom>
            <a:noFill/>
            <a:ln w="114300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8" name="Shape 308"/>
            <p:cNvSpPr txBox="1"/>
            <p:nvPr/>
          </p:nvSpPr>
          <p:spPr>
            <a:xfrm>
              <a:off x="444875" y="218475"/>
              <a:ext cx="47457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 Technical Approach</a:t>
              </a:r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521074" y="773175"/>
              <a:ext cx="5718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Stereo Vision–-</a:t>
              </a:r>
              <a:r>
                <a:rPr lang="en-US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 </a:t>
              </a:r>
              <a:r>
                <a:rPr lang="en-US" dirty="0" err="1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라즈베리파이</a:t>
              </a:r>
              <a:endParaRPr lang="en-US" dirty="0">
                <a:solidFill>
                  <a:srgbClr val="262626"/>
                </a:solidFill>
                <a:latin typeface="배달의민족 한나는 열한살" pitchFamily="50" charset="-127"/>
                <a:ea typeface="배달의민족 한나는 열한살" pitchFamily="50" charset="-127"/>
              </a:endParaRPr>
            </a:p>
          </p:txBody>
        </p:sp>
      </p:grp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350" y="1824350"/>
            <a:ext cx="4733725" cy="320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0361" y="2033524"/>
            <a:ext cx="2439300" cy="12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0361" y="3460774"/>
            <a:ext cx="2439300" cy="12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3325175" y="5229850"/>
            <a:ext cx="6087900" cy="5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err="1">
                <a:latin typeface="나눔스퀘어 Bold" pitchFamily="50" charset="-127"/>
                <a:ea typeface="나눔스퀘어 Bold" pitchFamily="50" charset="-127"/>
              </a:rPr>
              <a:t>라즈베리파이에</a:t>
            </a:r>
            <a:r>
              <a:rPr lang="en-US" sz="2000" dirty="0"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latin typeface="나눔스퀘어 Bold" pitchFamily="50" charset="-127"/>
                <a:ea typeface="나눔스퀘어 Bold" pitchFamily="50" charset="-127"/>
              </a:rPr>
              <a:t>연결된</a:t>
            </a:r>
            <a:r>
              <a:rPr lang="en-US" sz="2000" dirty="0"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latin typeface="나눔스퀘어 Bold" pitchFamily="50" charset="-127"/>
                <a:ea typeface="나눔스퀘어 Bold" pitchFamily="50" charset="-127"/>
              </a:rPr>
              <a:t>웹캠을</a:t>
            </a:r>
            <a:r>
              <a:rPr lang="en-US" sz="2000" dirty="0"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latin typeface="나눔스퀘어 Bold" pitchFamily="50" charset="-127"/>
                <a:ea typeface="나눔스퀘어 Bold" pitchFamily="50" charset="-127"/>
              </a:rPr>
              <a:t>통해</a:t>
            </a:r>
            <a:r>
              <a:rPr lang="en-US" sz="2000" dirty="0"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latin typeface="나눔스퀘어 Bold" pitchFamily="50" charset="-127"/>
                <a:ea typeface="나눔스퀘어 Bold" pitchFamily="50" charset="-127"/>
              </a:rPr>
              <a:t>영상</a:t>
            </a:r>
            <a:r>
              <a:rPr lang="en-US" sz="2000" dirty="0"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latin typeface="나눔스퀘어 Bold" pitchFamily="50" charset="-127"/>
                <a:ea typeface="나눔스퀘어 Bold" pitchFamily="50" charset="-127"/>
              </a:rPr>
              <a:t>받아오기</a:t>
            </a:r>
            <a:endParaRPr lang="en-US" sz="2000" dirty="0">
              <a:latin typeface="나눔스퀘어 Bold" pitchFamily="50" charset="-127"/>
              <a:ea typeface="나눔스퀘어 Bold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Shape 320"/>
          <p:cNvGrpSpPr/>
          <p:nvPr/>
        </p:nvGrpSpPr>
        <p:grpSpPr>
          <a:xfrm>
            <a:off x="353016" y="210667"/>
            <a:ext cx="6463308" cy="1108753"/>
            <a:chOff x="353000" y="210675"/>
            <a:chExt cx="5886974" cy="1008600"/>
          </a:xfrm>
        </p:grpSpPr>
        <p:cxnSp>
          <p:nvCxnSpPr>
            <p:cNvPr id="321" name="Shape 321"/>
            <p:cNvCxnSpPr/>
            <p:nvPr/>
          </p:nvCxnSpPr>
          <p:spPr>
            <a:xfrm>
              <a:off x="353000" y="210675"/>
              <a:ext cx="0" cy="1008600"/>
            </a:xfrm>
            <a:prstGeom prst="straightConnector1">
              <a:avLst/>
            </a:prstGeom>
            <a:noFill/>
            <a:ln w="114300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2" name="Shape 322"/>
            <p:cNvSpPr txBox="1"/>
            <p:nvPr/>
          </p:nvSpPr>
          <p:spPr>
            <a:xfrm>
              <a:off x="444875" y="218475"/>
              <a:ext cx="47457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 Technical Approach</a:t>
              </a:r>
            </a:p>
          </p:txBody>
        </p:sp>
        <p:sp>
          <p:nvSpPr>
            <p:cNvPr id="323" name="Shape 323"/>
            <p:cNvSpPr txBox="1"/>
            <p:nvPr/>
          </p:nvSpPr>
          <p:spPr>
            <a:xfrm>
              <a:off x="521074" y="773175"/>
              <a:ext cx="5718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Font typeface="Arial"/>
                <a:buNone/>
              </a:pPr>
              <a:r>
                <a:rPr lang="en-US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Calibration</a:t>
              </a:r>
            </a:p>
          </p:txBody>
        </p:sp>
      </p:grpSp>
      <p:sp>
        <p:nvSpPr>
          <p:cNvPr id="325" name="Shape 325"/>
          <p:cNvSpPr txBox="1"/>
          <p:nvPr/>
        </p:nvSpPr>
        <p:spPr>
          <a:xfrm>
            <a:off x="3059037" y="5724217"/>
            <a:ext cx="6064500" cy="5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Calibration</a:t>
            </a:r>
            <a:r>
              <a:rPr lang="ko-KR" alt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를</a:t>
            </a:r>
            <a:r>
              <a:rPr 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ko-KR" alt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통해</a:t>
            </a:r>
            <a:r>
              <a:rPr 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 두 </a:t>
            </a:r>
            <a:r>
              <a:rPr lang="en-US" sz="2000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영상</a:t>
            </a:r>
            <a:r>
              <a:rPr 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사이의</a:t>
            </a:r>
            <a:r>
              <a:rPr 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왜곡</a:t>
            </a:r>
            <a:r>
              <a:rPr 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ko-KR" alt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제거</a:t>
            </a:r>
            <a:endParaRPr lang="en-US" sz="2000" dirty="0">
              <a:solidFill>
                <a:schemeClr val="dk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855640" y="1438804"/>
            <a:ext cx="6185946" cy="4314798"/>
            <a:chOff x="2855640" y="1438804"/>
            <a:chExt cx="6185946" cy="4314798"/>
          </a:xfrm>
        </p:grpSpPr>
        <p:sp>
          <p:nvSpPr>
            <p:cNvPr id="7" name="사각형: 둥근 모서리 6"/>
            <p:cNvSpPr/>
            <p:nvPr/>
          </p:nvSpPr>
          <p:spPr>
            <a:xfrm>
              <a:off x="2855640" y="1438804"/>
              <a:ext cx="6185946" cy="4292309"/>
            </a:xfrm>
            <a:prstGeom prst="roundRect">
              <a:avLst>
                <a:gd name="adj" fmla="val 40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640" y="3433655"/>
              <a:ext cx="3089603" cy="2317203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6392" y="1439261"/>
              <a:ext cx="2659192" cy="1994394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8324" y="3433655"/>
              <a:ext cx="3093262" cy="2319947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8691" y="1438804"/>
              <a:ext cx="2659802" cy="19948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Shape 333"/>
          <p:cNvGrpSpPr/>
          <p:nvPr/>
        </p:nvGrpSpPr>
        <p:grpSpPr>
          <a:xfrm>
            <a:off x="353016" y="210667"/>
            <a:ext cx="6463308" cy="1108753"/>
            <a:chOff x="353000" y="210675"/>
            <a:chExt cx="5886974" cy="1008600"/>
          </a:xfrm>
        </p:grpSpPr>
        <p:cxnSp>
          <p:nvCxnSpPr>
            <p:cNvPr id="334" name="Shape 334"/>
            <p:cNvCxnSpPr/>
            <p:nvPr/>
          </p:nvCxnSpPr>
          <p:spPr>
            <a:xfrm>
              <a:off x="353000" y="210675"/>
              <a:ext cx="0" cy="1008600"/>
            </a:xfrm>
            <a:prstGeom prst="straightConnector1">
              <a:avLst/>
            </a:prstGeom>
            <a:noFill/>
            <a:ln w="114300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5" name="Shape 335"/>
            <p:cNvSpPr txBox="1"/>
            <p:nvPr/>
          </p:nvSpPr>
          <p:spPr>
            <a:xfrm>
              <a:off x="444875" y="218475"/>
              <a:ext cx="47457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 Technical Approach</a:t>
              </a:r>
            </a:p>
          </p:txBody>
        </p:sp>
        <p:sp>
          <p:nvSpPr>
            <p:cNvPr id="336" name="Shape 336"/>
            <p:cNvSpPr txBox="1"/>
            <p:nvPr/>
          </p:nvSpPr>
          <p:spPr>
            <a:xfrm>
              <a:off x="521074" y="773175"/>
              <a:ext cx="5718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Clr>
                  <a:srgbClr val="262626"/>
                </a:buClr>
                <a:buFont typeface="Arial"/>
                <a:buNone/>
              </a:pPr>
              <a:r>
                <a:rPr lang="en-US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Stereo Vision - </a:t>
              </a:r>
              <a:r>
                <a:rPr lang="en-US" dirty="0" err="1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StereoBM</a:t>
              </a:r>
              <a:r>
                <a:rPr lang="en-US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 Algorithm</a:t>
              </a:r>
            </a:p>
          </p:txBody>
        </p:sp>
      </p:grpSp>
      <p:sp>
        <p:nvSpPr>
          <p:cNvPr id="338" name="Shape 338"/>
          <p:cNvSpPr txBox="1"/>
          <p:nvPr/>
        </p:nvSpPr>
        <p:spPr>
          <a:xfrm>
            <a:off x="3503712" y="5445224"/>
            <a:ext cx="5784600" cy="5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StereoBM알고리즘을</a:t>
            </a:r>
            <a:r>
              <a:rPr 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통한</a:t>
            </a:r>
            <a:r>
              <a:rPr 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물체</a:t>
            </a:r>
            <a:r>
              <a:rPr 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인식과</a:t>
            </a:r>
            <a:r>
              <a:rPr 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거리</a:t>
            </a:r>
            <a:r>
              <a:rPr lang="en-US" sz="2000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rPr>
              <a:t>파악</a:t>
            </a:r>
            <a:endParaRPr lang="en-US" sz="2000" dirty="0">
              <a:solidFill>
                <a:schemeClr val="dk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626414" y="1827236"/>
            <a:ext cx="8939172" cy="3297958"/>
            <a:chOff x="1257861" y="1933278"/>
            <a:chExt cx="8939172" cy="3297958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3"/>
            <a:srcRect l="35172" t="16371" b="19438"/>
            <a:stretch/>
          </p:blipFill>
          <p:spPr>
            <a:xfrm>
              <a:off x="1257861" y="1958974"/>
              <a:ext cx="4406328" cy="3272262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1372" y="1933278"/>
              <a:ext cx="4505661" cy="32979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/>
        </p:nvSpPr>
        <p:spPr>
          <a:xfrm>
            <a:off x="2488200" y="5616875"/>
            <a:ext cx="7215600" cy="4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lnSpc>
                <a:spcPct val="150000"/>
              </a:lnSpc>
              <a:spcAft>
                <a:spcPts val="800"/>
              </a:spcAft>
              <a:defRPr sz="200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defRPr>
            </a:lvl1pPr>
          </a:lstStyle>
          <a:p>
            <a:r>
              <a:rPr lang="en-US" dirty="0" err="1"/>
              <a:t>영상을</a:t>
            </a:r>
            <a:r>
              <a:rPr lang="en-US" dirty="0"/>
              <a:t> 10x10로 </a:t>
            </a:r>
            <a:r>
              <a:rPr lang="en-US" dirty="0" err="1"/>
              <a:t>나누어서</a:t>
            </a:r>
            <a:r>
              <a:rPr lang="en-US" dirty="0"/>
              <a:t> 그 </a:t>
            </a:r>
            <a:r>
              <a:rPr lang="en-US" dirty="0" err="1"/>
              <a:t>구간에</a:t>
            </a:r>
            <a:r>
              <a:rPr lang="en-US" dirty="0"/>
              <a:t> </a:t>
            </a:r>
            <a:r>
              <a:rPr lang="en-US" dirty="0" err="1"/>
              <a:t>맞는</a:t>
            </a:r>
            <a:r>
              <a:rPr lang="en-US" dirty="0"/>
              <a:t> </a:t>
            </a:r>
            <a:r>
              <a:rPr lang="en-US" dirty="0" err="1"/>
              <a:t>대표</a:t>
            </a:r>
            <a:r>
              <a:rPr lang="en-US" dirty="0"/>
              <a:t> </a:t>
            </a:r>
            <a:r>
              <a:rPr lang="en-US" dirty="0" err="1"/>
              <a:t>Depth값을</a:t>
            </a:r>
            <a:r>
              <a:rPr lang="en-US" dirty="0"/>
              <a:t> </a:t>
            </a:r>
            <a:r>
              <a:rPr lang="en-US" dirty="0" err="1"/>
              <a:t>추출</a:t>
            </a:r>
            <a:endParaRPr lang="en-US" dirty="0"/>
          </a:p>
          <a:p>
            <a:endParaRPr dirty="0"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312" y="1655825"/>
            <a:ext cx="4189374" cy="3700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Shape 348"/>
          <p:cNvGrpSpPr/>
          <p:nvPr/>
        </p:nvGrpSpPr>
        <p:grpSpPr>
          <a:xfrm>
            <a:off x="353016" y="210667"/>
            <a:ext cx="6463308" cy="1108753"/>
            <a:chOff x="353000" y="210675"/>
            <a:chExt cx="5886974" cy="1008600"/>
          </a:xfrm>
        </p:grpSpPr>
        <p:cxnSp>
          <p:nvCxnSpPr>
            <p:cNvPr id="349" name="Shape 349"/>
            <p:cNvCxnSpPr/>
            <p:nvPr/>
          </p:nvCxnSpPr>
          <p:spPr>
            <a:xfrm>
              <a:off x="353000" y="210675"/>
              <a:ext cx="0" cy="1008600"/>
            </a:xfrm>
            <a:prstGeom prst="straightConnector1">
              <a:avLst/>
            </a:prstGeom>
          </p:spPr>
        </p:cxnSp>
        <p:sp>
          <p:nvSpPr>
            <p:cNvPr id="350" name="Shape 350"/>
            <p:cNvSpPr txBox="1"/>
            <p:nvPr/>
          </p:nvSpPr>
          <p:spPr>
            <a:xfrm>
              <a:off x="444875" y="218475"/>
              <a:ext cx="47457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rgbClr val="262626"/>
                </a:buClr>
                <a:buSzPct val="25000"/>
                <a:buFont typeface="Arial"/>
                <a:defRPr sz="300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defRPr>
              </a:lvl1pPr>
            </a:lstStyle>
            <a:p>
              <a:r>
                <a:rPr lang="en-US" dirty="0"/>
                <a:t> Technical Approach</a:t>
              </a:r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521074" y="773175"/>
              <a:ext cx="5718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Clr>
                  <a:srgbClr val="262626"/>
                </a:buClr>
                <a:buFont typeface="Arial"/>
                <a:defRPr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defRPr>
              </a:lvl1pPr>
            </a:lstStyle>
            <a:p>
              <a:r>
                <a:rPr lang="en-US" dirty="0"/>
                <a:t>Stereo Vision  - </a:t>
              </a:r>
              <a:r>
                <a:rPr lang="ko-KR" altLang="en-US" dirty="0"/>
                <a:t>표본화</a:t>
              </a:r>
              <a:r>
                <a:rPr lang="en-US" altLang="ko-KR" dirty="0"/>
                <a:t>, </a:t>
              </a:r>
              <a:r>
                <a:rPr lang="ko-KR" altLang="en-US" dirty="0"/>
                <a:t>양자화</a:t>
              </a:r>
              <a:r>
                <a:rPr lang="en-US" dirty="0" err="1"/>
                <a:t>하여</a:t>
              </a:r>
              <a:r>
                <a:rPr lang="en-US" dirty="0"/>
                <a:t> </a:t>
              </a:r>
              <a:r>
                <a:rPr lang="en-US" dirty="0" err="1"/>
                <a:t>평균</a:t>
              </a:r>
              <a:r>
                <a:rPr lang="en-US" dirty="0"/>
                <a:t> depth </a:t>
              </a:r>
              <a:r>
                <a:rPr lang="en-US" dirty="0" err="1"/>
                <a:t>추출</a:t>
              </a:r>
              <a:endParaRPr lang="en-US" dirty="0"/>
            </a:p>
          </p:txBody>
        </p:sp>
      </p:grpSp>
      <p:cxnSp>
        <p:nvCxnSpPr>
          <p:cNvPr id="10" name="Shape 334"/>
          <p:cNvCxnSpPr/>
          <p:nvPr/>
        </p:nvCxnSpPr>
        <p:spPr>
          <a:xfrm>
            <a:off x="335360" y="188640"/>
            <a:ext cx="0" cy="1108753"/>
          </a:xfrm>
          <a:prstGeom prst="straightConnector1">
            <a:avLst/>
          </a:prstGeom>
          <a:noFill/>
          <a:ln w="114300" cap="flat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Shape 359"/>
          <p:cNvGrpSpPr/>
          <p:nvPr/>
        </p:nvGrpSpPr>
        <p:grpSpPr>
          <a:xfrm>
            <a:off x="353000" y="210673"/>
            <a:ext cx="6463080" cy="1108782"/>
            <a:chOff x="353000" y="210675"/>
            <a:chExt cx="5887014" cy="1008599"/>
          </a:xfrm>
        </p:grpSpPr>
        <p:cxnSp>
          <p:nvCxnSpPr>
            <p:cNvPr id="360" name="Shape 360"/>
            <p:cNvCxnSpPr/>
            <p:nvPr/>
          </p:nvCxnSpPr>
          <p:spPr>
            <a:xfrm>
              <a:off x="353000" y="210675"/>
              <a:ext cx="0" cy="1008599"/>
            </a:xfrm>
            <a:prstGeom prst="straightConnector1">
              <a:avLst/>
            </a:prstGeom>
            <a:noFill/>
            <a:ln w="114300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1" name="Shape 361"/>
            <p:cNvSpPr txBox="1"/>
            <p:nvPr/>
          </p:nvSpPr>
          <p:spPr>
            <a:xfrm>
              <a:off x="444875" y="218475"/>
              <a:ext cx="4745702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rgbClr val="262626"/>
                </a:buClr>
                <a:buSzPct val="25000"/>
                <a:buFont typeface="Arial"/>
                <a:defRPr sz="300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defRPr>
              </a:lvl1pPr>
            </a:lstStyle>
            <a:p>
              <a:r>
                <a:rPr lang="en-US" dirty="0"/>
                <a:t> Technical Approach</a:t>
              </a:r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521074" y="773175"/>
              <a:ext cx="5718940" cy="2795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Clr>
                  <a:srgbClr val="262626"/>
                </a:buClr>
                <a:buFont typeface="Arial"/>
                <a:defRPr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defRPr>
              </a:lvl1pPr>
            </a:lstStyle>
            <a:p>
              <a:r>
                <a:rPr lang="en-US" dirty="0"/>
                <a:t>OpenGL - Tactile Display</a:t>
              </a:r>
            </a:p>
          </p:txBody>
        </p:sp>
      </p:grp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l="25101" t="3992" r="21022" b="5672"/>
          <a:stretch/>
        </p:blipFill>
        <p:spPr>
          <a:xfrm>
            <a:off x="3697650" y="1199150"/>
            <a:ext cx="4796700" cy="41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3781800" y="5427833"/>
            <a:ext cx="4712550" cy="1262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lnSpc>
                <a:spcPct val="150000"/>
              </a:lnSpc>
              <a:spcAft>
                <a:spcPts val="800"/>
              </a:spcAft>
              <a:defRPr sz="200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defRPr>
            </a:lvl1pPr>
          </a:lstStyle>
          <a:p>
            <a:pPr algn="ctr"/>
            <a:r>
              <a:rPr lang="en-US" dirty="0" err="1"/>
              <a:t>추출한</a:t>
            </a:r>
            <a:r>
              <a:rPr lang="en-US" dirty="0"/>
              <a:t> </a:t>
            </a:r>
            <a:r>
              <a:rPr lang="en-US" dirty="0" err="1"/>
              <a:t>대표Depth값을</a:t>
            </a:r>
            <a:r>
              <a:rPr lang="en-US" dirty="0"/>
              <a:t> </a:t>
            </a:r>
            <a:r>
              <a:rPr lang="en-US" dirty="0" err="1"/>
              <a:t>OpenGL과</a:t>
            </a:r>
            <a:r>
              <a:rPr lang="en-US" dirty="0"/>
              <a:t> </a:t>
            </a:r>
            <a:r>
              <a:rPr lang="en-US" dirty="0" err="1"/>
              <a:t>연동</a:t>
            </a:r>
            <a:endParaRPr lang="en-US" dirty="0"/>
          </a:p>
          <a:p>
            <a:pPr algn="ctr"/>
            <a:r>
              <a:rPr lang="en-US" dirty="0" err="1"/>
              <a:t>실제</a:t>
            </a:r>
            <a:r>
              <a:rPr lang="en-US" dirty="0"/>
              <a:t> Tactile </a:t>
            </a:r>
            <a:r>
              <a:rPr lang="en-US" dirty="0" err="1"/>
              <a:t>display처럼</a:t>
            </a:r>
            <a:r>
              <a:rPr lang="en-US" dirty="0"/>
              <a:t> </a:t>
            </a:r>
            <a:r>
              <a:rPr lang="en-US" dirty="0" err="1"/>
              <a:t>구현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0" y="0"/>
            <a:ext cx="12191937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Shape 372"/>
          <p:cNvGrpSpPr/>
          <p:nvPr/>
        </p:nvGrpSpPr>
        <p:grpSpPr>
          <a:xfrm>
            <a:off x="2659048" y="1996935"/>
            <a:ext cx="6270062" cy="2863738"/>
            <a:chOff x="2659048" y="1996935"/>
            <a:chExt cx="6270062" cy="2863738"/>
          </a:xfrm>
        </p:grpSpPr>
        <p:sp>
          <p:nvSpPr>
            <p:cNvPr id="373" name="Shape 373"/>
            <p:cNvSpPr/>
            <p:nvPr/>
          </p:nvSpPr>
          <p:spPr>
            <a:xfrm>
              <a:off x="3262825" y="1996935"/>
              <a:ext cx="5666284" cy="2863738"/>
            </a:xfrm>
            <a:prstGeom prst="rect">
              <a:avLst/>
            </a:prstGeom>
            <a:noFill/>
            <a:ln w="762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2659048" y="2602072"/>
              <a:ext cx="1207154" cy="165346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ct val="25000"/>
                <a:buFont typeface="Arial"/>
                <a:buNone/>
              </a:pPr>
              <a:r>
                <a:rPr lang="en-US" sz="10000" b="0" i="0" u="none" strike="noStrike" cap="none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</a:p>
          </p:txBody>
        </p:sp>
        <p:sp>
          <p:nvSpPr>
            <p:cNvPr id="375" name="Shape 375"/>
            <p:cNvSpPr/>
            <p:nvPr/>
          </p:nvSpPr>
          <p:spPr>
            <a:xfrm>
              <a:off x="3503680" y="2170202"/>
              <a:ext cx="5184575" cy="251720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ct val="25000"/>
                <a:buFont typeface="Arial"/>
                <a:buNone/>
              </a:pPr>
              <a:r>
                <a:rPr lang="en-US" sz="6000" dirty="0" err="1">
                  <a:solidFill>
                    <a:srgbClr val="F2F2F2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최종</a:t>
              </a:r>
              <a:r>
                <a:rPr lang="en-US" sz="6000" dirty="0">
                  <a:solidFill>
                    <a:srgbClr val="F2F2F2"/>
                  </a:solidFill>
                </a:rPr>
                <a:t>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ct val="25000"/>
                <a:buFont typeface="Arial"/>
                <a:buNone/>
              </a:pPr>
              <a:r>
                <a:rPr lang="en-US" sz="6000" dirty="0">
                  <a:solidFill>
                    <a:srgbClr val="F2F2F2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OUTPUT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Shape 381"/>
          <p:cNvGrpSpPr/>
          <p:nvPr/>
        </p:nvGrpSpPr>
        <p:grpSpPr>
          <a:xfrm>
            <a:off x="353016" y="210667"/>
            <a:ext cx="6967575" cy="1108753"/>
            <a:chOff x="353000" y="210675"/>
            <a:chExt cx="6346275" cy="1008600"/>
          </a:xfrm>
        </p:grpSpPr>
        <p:cxnSp>
          <p:nvCxnSpPr>
            <p:cNvPr id="382" name="Shape 382"/>
            <p:cNvCxnSpPr/>
            <p:nvPr/>
          </p:nvCxnSpPr>
          <p:spPr>
            <a:xfrm>
              <a:off x="353000" y="210675"/>
              <a:ext cx="0" cy="1008600"/>
            </a:xfrm>
            <a:prstGeom prst="straightConnector1">
              <a:avLst/>
            </a:prstGeom>
            <a:noFill/>
            <a:ln w="114300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3" name="Shape 383"/>
            <p:cNvSpPr txBox="1"/>
            <p:nvPr/>
          </p:nvSpPr>
          <p:spPr>
            <a:xfrm>
              <a:off x="444875" y="218475"/>
              <a:ext cx="62544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rgbClr val="262626"/>
                </a:buClr>
                <a:buSzPct val="25000"/>
                <a:buFont typeface="Arial"/>
                <a:defRPr sz="300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defRPr>
              </a:lvl1pPr>
            </a:lstStyle>
            <a:p>
              <a:r>
                <a:rPr lang="en-US" dirty="0"/>
                <a:t> </a:t>
              </a:r>
              <a:r>
                <a:rPr lang="en-US" dirty="0" err="1"/>
                <a:t>최종</a:t>
              </a:r>
              <a:r>
                <a:rPr lang="en-US" dirty="0"/>
                <a:t> OUTPUT</a:t>
              </a:r>
            </a:p>
          </p:txBody>
        </p:sp>
        <p:sp>
          <p:nvSpPr>
            <p:cNvPr id="384" name="Shape 384"/>
            <p:cNvSpPr txBox="1"/>
            <p:nvPr/>
          </p:nvSpPr>
          <p:spPr>
            <a:xfrm>
              <a:off x="521074" y="773175"/>
              <a:ext cx="5718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Clr>
                  <a:srgbClr val="262626"/>
                </a:buClr>
                <a:buFont typeface="Arial"/>
                <a:defRPr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defRPr>
              </a:lvl1pPr>
            </a:lstStyle>
            <a:p>
              <a:r>
                <a:rPr lang="en-US" dirty="0"/>
                <a:t>: </a:t>
              </a:r>
              <a:r>
                <a:rPr lang="en-US" dirty="0" err="1"/>
                <a:t>프로젝트</a:t>
              </a:r>
              <a:r>
                <a:rPr lang="en-US" dirty="0"/>
                <a:t> </a:t>
              </a:r>
              <a:r>
                <a:rPr lang="en-US" dirty="0" err="1"/>
                <a:t>전체</a:t>
              </a:r>
              <a:r>
                <a:rPr lang="en-US" dirty="0"/>
                <a:t> </a:t>
              </a:r>
              <a:r>
                <a:rPr lang="en-US" dirty="0" err="1"/>
                <a:t>구성</a:t>
              </a:r>
              <a:endParaRPr lang="en-US" dirty="0"/>
            </a:p>
          </p:txBody>
        </p:sp>
      </p:grpSp>
      <p:graphicFrame>
        <p:nvGraphicFramePr>
          <p:cNvPr id="385" name="Shape 385"/>
          <p:cNvGraphicFramePr/>
          <p:nvPr/>
        </p:nvGraphicFramePr>
        <p:xfrm>
          <a:off x="4472748" y="2978683"/>
          <a:ext cx="2689400" cy="2375600"/>
        </p:xfrm>
        <a:graphic>
          <a:graphicData uri="http://schemas.openxmlformats.org/drawingml/2006/table">
            <a:tbl>
              <a:tblPr>
                <a:noFill/>
                <a:tableStyleId>{2E8B1101-96C0-440D-BA7F-AE859C07534E}</a:tableStyleId>
              </a:tblPr>
              <a:tblGrid>
                <a:gridCol w="33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61050" marR="61050" marT="61050" marB="610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7207" y="2758084"/>
            <a:ext cx="2467500" cy="25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>
            <a:off x="3271378" y="3940564"/>
            <a:ext cx="887699" cy="45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7475836" y="3947444"/>
            <a:ext cx="887700" cy="45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Shape 389"/>
          <p:cNvGrpSpPr/>
          <p:nvPr/>
        </p:nvGrpSpPr>
        <p:grpSpPr>
          <a:xfrm>
            <a:off x="1047300" y="2268775"/>
            <a:ext cx="1910400" cy="3809125"/>
            <a:chOff x="974250" y="1895125"/>
            <a:chExt cx="1910400" cy="3809125"/>
          </a:xfrm>
        </p:grpSpPr>
        <p:pic>
          <p:nvPicPr>
            <p:cNvPr id="390" name="Shape 390" descr="KakaoTalk_20161119_161629460.jpg"/>
            <p:cNvPicPr preferRelativeResize="0"/>
            <p:nvPr/>
          </p:nvPicPr>
          <p:blipFill rotWithShape="1">
            <a:blip r:embed="rId4">
              <a:alphaModFix/>
            </a:blip>
            <a:srcRect l="7467"/>
            <a:stretch/>
          </p:blipFill>
          <p:spPr>
            <a:xfrm>
              <a:off x="974250" y="1895125"/>
              <a:ext cx="1910400" cy="181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Shape 391" descr="KakaoTalk_20161119_161629460.jpg"/>
            <p:cNvPicPr preferRelativeResize="0"/>
            <p:nvPr/>
          </p:nvPicPr>
          <p:blipFill rotWithShape="1">
            <a:blip r:embed="rId4">
              <a:alphaModFix/>
            </a:blip>
            <a:srcRect r="7467"/>
            <a:stretch/>
          </p:blipFill>
          <p:spPr>
            <a:xfrm>
              <a:off x="974250" y="3885950"/>
              <a:ext cx="1910400" cy="1818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Shape 397"/>
          <p:cNvGrpSpPr/>
          <p:nvPr/>
        </p:nvGrpSpPr>
        <p:grpSpPr>
          <a:xfrm>
            <a:off x="353016" y="210667"/>
            <a:ext cx="6967575" cy="1108753"/>
            <a:chOff x="353000" y="210675"/>
            <a:chExt cx="6346275" cy="1008600"/>
          </a:xfrm>
        </p:grpSpPr>
        <p:cxnSp>
          <p:nvCxnSpPr>
            <p:cNvPr id="398" name="Shape 398"/>
            <p:cNvCxnSpPr/>
            <p:nvPr/>
          </p:nvCxnSpPr>
          <p:spPr>
            <a:xfrm>
              <a:off x="353000" y="210675"/>
              <a:ext cx="0" cy="1008600"/>
            </a:xfrm>
            <a:prstGeom prst="straightConnector1">
              <a:avLst/>
            </a:prstGeom>
            <a:noFill/>
            <a:ln w="114300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9" name="Shape 399"/>
            <p:cNvSpPr txBox="1"/>
            <p:nvPr/>
          </p:nvSpPr>
          <p:spPr>
            <a:xfrm>
              <a:off x="444875" y="218475"/>
              <a:ext cx="62544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Clr>
                  <a:srgbClr val="262626"/>
                </a:buClr>
                <a:buSzPct val="25000"/>
                <a:buFont typeface="Arial"/>
                <a:defRPr sz="300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defRPr>
              </a:lvl1pPr>
            </a:lstStyle>
            <a:p>
              <a:r>
                <a:rPr lang="en-US" dirty="0"/>
                <a:t> </a:t>
              </a:r>
              <a:r>
                <a:rPr lang="en-US" dirty="0" err="1"/>
                <a:t>최종</a:t>
              </a:r>
              <a:r>
                <a:rPr lang="en-US" dirty="0"/>
                <a:t> OUTPUT</a:t>
              </a:r>
            </a:p>
          </p:txBody>
        </p:sp>
        <p:sp>
          <p:nvSpPr>
            <p:cNvPr id="400" name="Shape 400"/>
            <p:cNvSpPr txBox="1"/>
            <p:nvPr/>
          </p:nvSpPr>
          <p:spPr>
            <a:xfrm>
              <a:off x="521074" y="773175"/>
              <a:ext cx="5718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Clr>
                  <a:srgbClr val="262626"/>
                </a:buClr>
                <a:buFont typeface="Arial"/>
                <a:defRPr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defRPr>
              </a:lvl1pPr>
            </a:lstStyle>
            <a:p>
              <a:r>
                <a:rPr lang="en-US" dirty="0"/>
                <a:t>: </a:t>
              </a:r>
              <a:r>
                <a:rPr lang="en-US" dirty="0" err="1"/>
                <a:t>프로젝트</a:t>
              </a:r>
              <a:r>
                <a:rPr lang="en-US" dirty="0"/>
                <a:t> </a:t>
              </a:r>
              <a:r>
                <a:rPr lang="en-US" dirty="0" err="1"/>
                <a:t>시연</a:t>
              </a:r>
              <a:r>
                <a:rPr lang="en-US" dirty="0"/>
                <a:t> </a:t>
              </a:r>
              <a:r>
                <a:rPr lang="en-US" dirty="0" err="1"/>
                <a:t>영상</a:t>
              </a:r>
              <a:endParaRPr lang="en-US" dirty="0"/>
            </a:p>
          </p:txBody>
        </p:sp>
      </p:grpSp>
      <p:pic>
        <p:nvPicPr>
          <p:cNvPr id="3" name="4bzHJoEkalo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rcRect t="8580" b="12004"/>
          <a:stretch/>
        </p:blipFill>
        <p:spPr>
          <a:xfrm>
            <a:off x="1631504" y="1196752"/>
            <a:ext cx="9145016" cy="544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0"/>
            <a:ext cx="12191937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Shape 406"/>
          <p:cNvGrpSpPr/>
          <p:nvPr/>
        </p:nvGrpSpPr>
        <p:grpSpPr>
          <a:xfrm>
            <a:off x="2659048" y="1996935"/>
            <a:ext cx="6270062" cy="2863738"/>
            <a:chOff x="2659048" y="1996935"/>
            <a:chExt cx="6270062" cy="2863738"/>
          </a:xfrm>
        </p:grpSpPr>
        <p:sp>
          <p:nvSpPr>
            <p:cNvPr id="407" name="Shape 407"/>
            <p:cNvSpPr/>
            <p:nvPr/>
          </p:nvSpPr>
          <p:spPr>
            <a:xfrm>
              <a:off x="3262825" y="1996935"/>
              <a:ext cx="5666284" cy="2863738"/>
            </a:xfrm>
            <a:prstGeom prst="rect">
              <a:avLst/>
            </a:prstGeom>
            <a:noFill/>
            <a:ln w="762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2659048" y="2602072"/>
              <a:ext cx="1207154" cy="165346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ct val="25000"/>
                <a:buFont typeface="Arial"/>
                <a:buNone/>
              </a:pPr>
              <a:r>
                <a:rPr lang="en-US" sz="10000" b="0" i="0" u="none" strike="noStrike" cap="none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3503680" y="2170202"/>
              <a:ext cx="5184575" cy="251720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ct val="25000"/>
                <a:buFont typeface="Arial"/>
                <a:buNone/>
              </a:pPr>
              <a:r>
                <a:rPr lang="en-US" sz="6000" dirty="0">
                  <a:solidFill>
                    <a:srgbClr val="F2F2F2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Vision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207890" y="1149054"/>
            <a:ext cx="20954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 err="1">
                <a:solidFill>
                  <a:schemeClr val="dk1"/>
                </a:solidFill>
                <a:latin typeface="배달의민족 한나는 열한살" pitchFamily="50" charset="-127"/>
                <a:ea typeface="배달의민족 한나는 열한살" pitchFamily="50" charset="-127"/>
                <a:sym typeface="Arial"/>
              </a:rPr>
              <a:t>목차</a:t>
            </a:r>
            <a:endParaRPr lang="en-US" sz="4800" b="0" i="0" u="none" strike="noStrike" cap="none" dirty="0">
              <a:solidFill>
                <a:schemeClr val="dk1"/>
              </a:solidFill>
              <a:latin typeface="배달의민족 한나는 열한살" pitchFamily="50" charset="-127"/>
              <a:ea typeface="배달의민족 한나는 열한살" pitchFamily="50" charset="-127"/>
              <a:sym typeface="Arial"/>
            </a:endParaRPr>
          </a:p>
        </p:txBody>
      </p:sp>
      <p:grpSp>
        <p:nvGrpSpPr>
          <p:cNvPr id="98" name="Shape 98"/>
          <p:cNvGrpSpPr/>
          <p:nvPr/>
        </p:nvGrpSpPr>
        <p:grpSpPr>
          <a:xfrm>
            <a:off x="3634789" y="0"/>
            <a:ext cx="8557200" cy="6858000"/>
            <a:chOff x="3634789" y="0"/>
            <a:chExt cx="8557200" cy="6858000"/>
          </a:xfrm>
        </p:grpSpPr>
        <p:sp>
          <p:nvSpPr>
            <p:cNvPr id="99" name="Shape 99"/>
            <p:cNvSpPr/>
            <p:nvPr/>
          </p:nvSpPr>
          <p:spPr>
            <a:xfrm>
              <a:off x="3634789" y="0"/>
              <a:ext cx="8557200" cy="6858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" name="Shape 100"/>
            <p:cNvGrpSpPr/>
            <p:nvPr/>
          </p:nvGrpSpPr>
          <p:grpSpPr>
            <a:xfrm>
              <a:off x="4714706" y="1227847"/>
              <a:ext cx="7009158" cy="4055604"/>
              <a:chOff x="4714706" y="1227847"/>
              <a:chExt cx="7009158" cy="4055604"/>
            </a:xfrm>
          </p:grpSpPr>
          <p:grpSp>
            <p:nvGrpSpPr>
              <p:cNvPr id="101" name="Shape 101"/>
              <p:cNvGrpSpPr/>
              <p:nvPr/>
            </p:nvGrpSpPr>
            <p:grpSpPr>
              <a:xfrm>
                <a:off x="4719482" y="1227847"/>
                <a:ext cx="4512520" cy="461699"/>
                <a:chOff x="3171825" y="2213669"/>
                <a:chExt cx="2668867" cy="461699"/>
              </a:xfrm>
            </p:grpSpPr>
            <p:sp>
              <p:nvSpPr>
                <p:cNvPr id="102" name="Shape 102"/>
                <p:cNvSpPr txBox="1"/>
                <p:nvPr/>
              </p:nvSpPr>
              <p:spPr>
                <a:xfrm>
                  <a:off x="3171825" y="2213669"/>
                  <a:ext cx="657299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ct val="25000"/>
                    <a:buFont typeface="Arial"/>
                    <a:buNone/>
                  </a:pPr>
                  <a:r>
                    <a:rPr lang="en-US" sz="2400" b="0" i="0" u="none" strike="noStrike" cap="none" dirty="0">
                      <a:solidFill>
                        <a:schemeClr val="lt1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001</a:t>
                  </a:r>
                </a:p>
              </p:txBody>
            </p:sp>
            <p:sp>
              <p:nvSpPr>
                <p:cNvPr id="103" name="Shape 103"/>
                <p:cNvSpPr txBox="1"/>
                <p:nvPr/>
              </p:nvSpPr>
              <p:spPr>
                <a:xfrm>
                  <a:off x="3849892" y="2213669"/>
                  <a:ext cx="1990800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FE7D9"/>
                    </a:buClr>
                    <a:buSzPct val="25000"/>
                    <a:buFont typeface="Arial"/>
                    <a:buNone/>
                  </a:pPr>
                  <a:r>
                    <a:rPr lang="en-US" sz="2400" b="0" i="0" u="none" strike="noStrike" cap="none" dirty="0">
                      <a:solidFill>
                        <a:srgbClr val="EFE7D9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Background</a:t>
                  </a:r>
                </a:p>
              </p:txBody>
            </p:sp>
          </p:grpSp>
          <p:grpSp>
            <p:nvGrpSpPr>
              <p:cNvPr id="104" name="Shape 104"/>
              <p:cNvGrpSpPr/>
              <p:nvPr/>
            </p:nvGrpSpPr>
            <p:grpSpPr>
              <a:xfrm>
                <a:off x="4714706" y="1946635"/>
                <a:ext cx="7009158" cy="461712"/>
                <a:chOff x="3171825" y="1437508"/>
                <a:chExt cx="4145469" cy="461712"/>
              </a:xfrm>
            </p:grpSpPr>
            <p:sp>
              <p:nvSpPr>
                <p:cNvPr id="105" name="Shape 105"/>
                <p:cNvSpPr txBox="1"/>
                <p:nvPr/>
              </p:nvSpPr>
              <p:spPr>
                <a:xfrm>
                  <a:off x="3849894" y="1437508"/>
                  <a:ext cx="3467399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FE7D9"/>
                    </a:buClr>
                    <a:buSzPct val="25000"/>
                    <a:buFont typeface="Arial"/>
                    <a:buNone/>
                  </a:pPr>
                  <a:r>
                    <a:rPr lang="en-US" sz="2400" b="0" i="0" u="none" strike="noStrike" cap="none" dirty="0">
                      <a:solidFill>
                        <a:srgbClr val="EFE7D9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Eye See You – </a:t>
                  </a:r>
                  <a:r>
                    <a:rPr lang="en-US" sz="2400" b="0" i="0" u="none" strike="noStrike" cap="none" dirty="0" err="1">
                      <a:solidFill>
                        <a:srgbClr val="EFE7D9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프로젝트</a:t>
                  </a:r>
                  <a:r>
                    <a:rPr lang="en-US" sz="2400" b="0" i="0" u="none" strike="noStrike" cap="none" dirty="0">
                      <a:solidFill>
                        <a:srgbClr val="EFE7D9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 </a:t>
                  </a:r>
                  <a:r>
                    <a:rPr lang="en-US" sz="2400" b="0" i="0" u="none" strike="noStrike" cap="none" dirty="0" err="1">
                      <a:solidFill>
                        <a:srgbClr val="EFE7D9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설명</a:t>
                  </a:r>
                  <a:endParaRPr lang="en-US" sz="2400" b="0" i="0" u="none" strike="noStrike" cap="none" dirty="0">
                    <a:solidFill>
                      <a:srgbClr val="EFE7D9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</p:txBody>
            </p:sp>
            <p:sp>
              <p:nvSpPr>
                <p:cNvPr id="106" name="Shape 106"/>
                <p:cNvSpPr txBox="1"/>
                <p:nvPr/>
              </p:nvSpPr>
              <p:spPr>
                <a:xfrm>
                  <a:off x="3171825" y="1437520"/>
                  <a:ext cx="657299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ct val="25000"/>
                    <a:buFont typeface="Arial"/>
                    <a:buNone/>
                  </a:pPr>
                  <a:r>
                    <a:rPr lang="en-US" sz="2400" b="0" i="0" u="none" strike="noStrike" cap="none">
                      <a:solidFill>
                        <a:schemeClr val="lt1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002</a:t>
                  </a:r>
                </a:p>
              </p:txBody>
            </p:sp>
          </p:grpSp>
          <p:grpSp>
            <p:nvGrpSpPr>
              <p:cNvPr id="107" name="Shape 107"/>
              <p:cNvGrpSpPr/>
              <p:nvPr/>
            </p:nvGrpSpPr>
            <p:grpSpPr>
              <a:xfrm>
                <a:off x="4734082" y="3384194"/>
                <a:ext cx="5853145" cy="461712"/>
                <a:chOff x="3171825" y="1437508"/>
                <a:chExt cx="3461760" cy="461712"/>
              </a:xfrm>
            </p:grpSpPr>
            <p:sp>
              <p:nvSpPr>
                <p:cNvPr id="108" name="Shape 108"/>
                <p:cNvSpPr txBox="1"/>
                <p:nvPr/>
              </p:nvSpPr>
              <p:spPr>
                <a:xfrm>
                  <a:off x="3849885" y="1437508"/>
                  <a:ext cx="2783700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FE7D9"/>
                    </a:buClr>
                    <a:buSzPct val="25000"/>
                    <a:buFont typeface="Arial"/>
                    <a:buNone/>
                  </a:pPr>
                  <a:r>
                    <a:rPr lang="en-US" sz="2400" b="0" i="0" u="none" strike="noStrike" cap="none" dirty="0">
                      <a:solidFill>
                        <a:srgbClr val="EFE7D9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Technical Approach</a:t>
                  </a:r>
                </a:p>
              </p:txBody>
            </p:sp>
            <p:sp>
              <p:nvSpPr>
                <p:cNvPr id="109" name="Shape 109"/>
                <p:cNvSpPr txBox="1"/>
                <p:nvPr/>
              </p:nvSpPr>
              <p:spPr>
                <a:xfrm>
                  <a:off x="3171825" y="1437520"/>
                  <a:ext cx="657299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ct val="25000"/>
                    <a:buFont typeface="Arial"/>
                    <a:buNone/>
                  </a:pPr>
                  <a:r>
                    <a:rPr lang="en-US" sz="2400" b="0" i="0" u="none" strike="noStrike" cap="none">
                      <a:solidFill>
                        <a:schemeClr val="lt1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004</a:t>
                  </a:r>
                </a:p>
              </p:txBody>
            </p:sp>
          </p:grpSp>
          <p:grpSp>
            <p:nvGrpSpPr>
              <p:cNvPr id="110" name="Shape 110"/>
              <p:cNvGrpSpPr/>
              <p:nvPr/>
            </p:nvGrpSpPr>
            <p:grpSpPr>
              <a:xfrm>
                <a:off x="4714707" y="2665420"/>
                <a:ext cx="5362654" cy="461699"/>
                <a:chOff x="3171825" y="1437520"/>
                <a:chExt cx="3171667" cy="461699"/>
              </a:xfrm>
            </p:grpSpPr>
            <p:sp>
              <p:nvSpPr>
                <p:cNvPr id="111" name="Shape 111"/>
                <p:cNvSpPr txBox="1"/>
                <p:nvPr/>
              </p:nvSpPr>
              <p:spPr>
                <a:xfrm>
                  <a:off x="3849892" y="1437520"/>
                  <a:ext cx="2493600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FE7D9"/>
                    </a:buClr>
                    <a:buSzPct val="25000"/>
                    <a:buFont typeface="Arial"/>
                    <a:buNone/>
                  </a:pPr>
                  <a:r>
                    <a:rPr lang="en-US" sz="2400" b="0" i="0" u="none" strike="noStrike" cap="none">
                      <a:solidFill>
                        <a:srgbClr val="EFE7D9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Business Model</a:t>
                  </a:r>
                </a:p>
              </p:txBody>
            </p:sp>
            <p:sp>
              <p:nvSpPr>
                <p:cNvPr id="112" name="Shape 112"/>
                <p:cNvSpPr txBox="1"/>
                <p:nvPr/>
              </p:nvSpPr>
              <p:spPr>
                <a:xfrm>
                  <a:off x="3171825" y="1437520"/>
                  <a:ext cx="657299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ct val="25000"/>
                    <a:buFont typeface="Arial"/>
                    <a:buNone/>
                  </a:pPr>
                  <a:r>
                    <a:rPr lang="en-US" sz="2400" b="0" i="0" u="none" strike="noStrike" cap="none">
                      <a:solidFill>
                        <a:schemeClr val="lt1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003</a:t>
                  </a:r>
                </a:p>
              </p:txBody>
            </p:sp>
          </p:grpSp>
          <p:grpSp>
            <p:nvGrpSpPr>
              <p:cNvPr id="113" name="Shape 113"/>
              <p:cNvGrpSpPr/>
              <p:nvPr/>
            </p:nvGrpSpPr>
            <p:grpSpPr>
              <a:xfrm>
                <a:off x="4739410" y="4102967"/>
                <a:ext cx="5853145" cy="461712"/>
                <a:chOff x="3171825" y="1437508"/>
                <a:chExt cx="3461760" cy="461712"/>
              </a:xfrm>
            </p:grpSpPr>
            <p:sp>
              <p:nvSpPr>
                <p:cNvPr id="114" name="Shape 114"/>
                <p:cNvSpPr txBox="1"/>
                <p:nvPr/>
              </p:nvSpPr>
              <p:spPr>
                <a:xfrm>
                  <a:off x="3849885" y="1437508"/>
                  <a:ext cx="2783700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FE7D9"/>
                    </a:buClr>
                    <a:buSzPct val="25000"/>
                    <a:buFont typeface="Arial"/>
                    <a:buNone/>
                  </a:pPr>
                  <a:r>
                    <a:rPr lang="en-US" sz="2400" dirty="0" err="1">
                      <a:solidFill>
                        <a:srgbClr val="EFE7D9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최종</a:t>
                  </a:r>
                  <a:r>
                    <a:rPr lang="en-US" sz="2400" dirty="0">
                      <a:solidFill>
                        <a:srgbClr val="EFE7D9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 OUTPUT</a:t>
                  </a:r>
                </a:p>
              </p:txBody>
            </p:sp>
            <p:sp>
              <p:nvSpPr>
                <p:cNvPr id="115" name="Shape 115"/>
                <p:cNvSpPr txBox="1"/>
                <p:nvPr/>
              </p:nvSpPr>
              <p:spPr>
                <a:xfrm>
                  <a:off x="3171825" y="1437520"/>
                  <a:ext cx="657299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ct val="25000"/>
                    <a:buFont typeface="Arial"/>
                    <a:buNone/>
                  </a:pPr>
                  <a:r>
                    <a:rPr lang="en-US" sz="2400" b="0" i="0" u="none" strike="noStrike" cap="none">
                      <a:solidFill>
                        <a:schemeClr val="lt1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005</a:t>
                  </a:r>
                </a:p>
              </p:txBody>
            </p:sp>
          </p:grpSp>
          <p:grpSp>
            <p:nvGrpSpPr>
              <p:cNvPr id="116" name="Shape 116"/>
              <p:cNvGrpSpPr/>
              <p:nvPr/>
            </p:nvGrpSpPr>
            <p:grpSpPr>
              <a:xfrm>
                <a:off x="4734082" y="4821740"/>
                <a:ext cx="5853145" cy="461712"/>
                <a:chOff x="3171825" y="1437508"/>
                <a:chExt cx="3461760" cy="461712"/>
              </a:xfrm>
            </p:grpSpPr>
            <p:sp>
              <p:nvSpPr>
                <p:cNvPr id="117" name="Shape 117"/>
                <p:cNvSpPr txBox="1"/>
                <p:nvPr/>
              </p:nvSpPr>
              <p:spPr>
                <a:xfrm>
                  <a:off x="3849885" y="1437508"/>
                  <a:ext cx="2783700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FE7D9"/>
                    </a:buClr>
                    <a:buSzPct val="25000"/>
                    <a:buFont typeface="Arial"/>
                    <a:buNone/>
                  </a:pPr>
                  <a:r>
                    <a:rPr lang="en-US" sz="2400" b="0" i="0" u="none" strike="noStrike" cap="none">
                      <a:solidFill>
                        <a:srgbClr val="EFE7D9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Vision</a:t>
                  </a:r>
                </a:p>
              </p:txBody>
            </p:sp>
            <p:sp>
              <p:nvSpPr>
                <p:cNvPr id="118" name="Shape 118"/>
                <p:cNvSpPr txBox="1"/>
                <p:nvPr/>
              </p:nvSpPr>
              <p:spPr>
                <a:xfrm>
                  <a:off x="3171825" y="1437520"/>
                  <a:ext cx="657299" cy="4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ct val="25000"/>
                    <a:buFont typeface="Arial"/>
                    <a:buNone/>
                  </a:pPr>
                  <a:r>
                    <a:rPr lang="en-US" sz="2400" b="0" i="0" u="none" strike="noStrike" cap="none">
                      <a:solidFill>
                        <a:schemeClr val="lt1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006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Shape 415"/>
          <p:cNvGrpSpPr/>
          <p:nvPr/>
        </p:nvGrpSpPr>
        <p:grpSpPr>
          <a:xfrm>
            <a:off x="353000" y="210673"/>
            <a:ext cx="6463080" cy="1108782"/>
            <a:chOff x="353000" y="210675"/>
            <a:chExt cx="5887014" cy="1008599"/>
          </a:xfrm>
        </p:grpSpPr>
        <p:cxnSp>
          <p:nvCxnSpPr>
            <p:cNvPr id="416" name="Shape 416"/>
            <p:cNvCxnSpPr/>
            <p:nvPr/>
          </p:nvCxnSpPr>
          <p:spPr>
            <a:xfrm>
              <a:off x="353000" y="210675"/>
              <a:ext cx="0" cy="1008599"/>
            </a:xfrm>
            <a:prstGeom prst="straightConnector1">
              <a:avLst/>
            </a:prstGeom>
            <a:noFill/>
            <a:ln w="114300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7" name="Shape 417"/>
            <p:cNvSpPr txBox="1"/>
            <p:nvPr/>
          </p:nvSpPr>
          <p:spPr>
            <a:xfrm>
              <a:off x="444875" y="218475"/>
              <a:ext cx="4745702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rgbClr val="262626"/>
                </a:buClr>
                <a:buSzPct val="25000"/>
                <a:buFont typeface="Arial"/>
                <a:defRPr sz="300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defRPr>
              </a:lvl1pPr>
            </a:lstStyle>
            <a:p>
              <a:r>
                <a:rPr lang="en-US" dirty="0"/>
                <a:t> Vision</a:t>
              </a:r>
            </a:p>
          </p:txBody>
        </p:sp>
        <p:sp>
          <p:nvSpPr>
            <p:cNvPr id="418" name="Shape 418"/>
            <p:cNvSpPr txBox="1"/>
            <p:nvPr/>
          </p:nvSpPr>
          <p:spPr>
            <a:xfrm>
              <a:off x="521074" y="773175"/>
              <a:ext cx="5718940" cy="2795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buClr>
                  <a:srgbClr val="262626"/>
                </a:buClr>
                <a:buFont typeface="Arial"/>
                <a:defRPr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</a:defRPr>
              </a:lvl1pPr>
            </a:lstStyle>
            <a:p>
              <a:r>
                <a:rPr lang="en-US" dirty="0" err="1"/>
                <a:t>프로젝트</a:t>
              </a:r>
              <a:r>
                <a:rPr lang="en-US" dirty="0"/>
                <a:t> </a:t>
              </a:r>
              <a:r>
                <a:rPr lang="en-US" dirty="0" err="1"/>
                <a:t>비전</a:t>
              </a:r>
              <a:endParaRPr lang="en-US" dirty="0"/>
            </a:p>
          </p:txBody>
        </p:sp>
      </p:grpSp>
      <p:sp>
        <p:nvSpPr>
          <p:cNvPr id="419" name="Shape 419"/>
          <p:cNvSpPr txBox="1"/>
          <p:nvPr/>
        </p:nvSpPr>
        <p:spPr>
          <a:xfrm>
            <a:off x="507578" y="1336205"/>
            <a:ext cx="11446500" cy="41090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lnSpc>
                <a:spcPct val="150000"/>
              </a:lnSpc>
              <a:spcAft>
                <a:spcPts val="800"/>
              </a:spcAft>
              <a:defRPr sz="200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</a:defRPr>
            </a:lvl1pPr>
          </a:lstStyle>
          <a:p>
            <a:pPr marL="285750" indent="-285750">
              <a:buFont typeface="Wingdings" pitchFamily="2" charset="2"/>
              <a:buChar char="u"/>
            </a:pPr>
            <a:r>
              <a:rPr lang="ko-KR" altLang="en-US" b="1" dirty="0"/>
              <a:t> </a:t>
            </a:r>
            <a:r>
              <a:rPr lang="en-US" b="1" dirty="0"/>
              <a:t>Hardware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      - </a:t>
            </a:r>
            <a:r>
              <a:rPr lang="ko-KR" altLang="en-US" sz="1600" dirty="0"/>
              <a:t>더 작고 빠른 연산장치 필요 </a:t>
            </a:r>
            <a:r>
              <a:rPr lang="en-US" altLang="ko-KR" sz="1600" dirty="0"/>
              <a:t>(</a:t>
            </a:r>
            <a:r>
              <a:rPr lang="ko-KR" altLang="en-US" sz="1600" dirty="0"/>
              <a:t>현재 </a:t>
            </a:r>
            <a:r>
              <a:rPr lang="en-US" altLang="ko-KR" sz="1600" dirty="0"/>
              <a:t>: </a:t>
            </a:r>
            <a:r>
              <a:rPr lang="ko-KR" altLang="en-US" sz="1600" dirty="0"/>
              <a:t>느리고 비쌈</a:t>
            </a:r>
            <a:r>
              <a:rPr lang="en-US" altLang="ko-KR" sz="1600" dirty="0"/>
              <a:t>)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      - </a:t>
            </a:r>
            <a:r>
              <a:rPr lang="ko-KR" altLang="en-US" sz="1600" dirty="0"/>
              <a:t>높이 조절이 가능한 작은 크기의 </a:t>
            </a:r>
            <a:r>
              <a:rPr lang="en-US" altLang="ko-KR" sz="1600" dirty="0"/>
              <a:t>Tactile Display </a:t>
            </a:r>
            <a:r>
              <a:rPr lang="ko-KR" altLang="en-US" sz="1600" dirty="0"/>
              <a:t>필요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ym typeface="Wingdings" panose="05000000000000000000" pitchFamily="2" charset="2"/>
              </a:rPr>
              <a:t>현재 많은 회사에서 개발 중</a:t>
            </a:r>
            <a:endParaRPr lang="en-US"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u"/>
            </a:pPr>
            <a:r>
              <a:rPr lang="en-US" dirty="0"/>
              <a:t>Software</a:t>
            </a:r>
          </a:p>
          <a:p>
            <a:pPr>
              <a:lnSpc>
                <a:spcPct val="100000"/>
              </a:lnSpc>
            </a:pPr>
            <a:r>
              <a:rPr lang="en-US" altLang="ko-KR" sz="1600" dirty="0"/>
              <a:t>       </a:t>
            </a:r>
            <a:r>
              <a:rPr lang="ko-KR" altLang="en-US" sz="1600" dirty="0"/>
              <a:t>더 빠르고 정확한 거리를 측정할 수 있는 </a:t>
            </a:r>
            <a:r>
              <a:rPr lang="en-US" altLang="ko-KR" sz="1600" dirty="0"/>
              <a:t>Stereo Vision </a:t>
            </a:r>
            <a:r>
              <a:rPr lang="ko-KR" altLang="en-US" sz="1600" dirty="0"/>
              <a:t>알고리즘 필요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ko-KR" altLang="en-US" sz="1600" dirty="0">
                <a:sym typeface="Wingdings" panose="05000000000000000000" pitchFamily="2" charset="2"/>
              </a:rPr>
              <a:t>멀지 않은 미래에 한계 해결 가능 </a:t>
            </a:r>
            <a:r>
              <a:rPr lang="en-US" altLang="ko-KR" sz="1600" dirty="0">
                <a:sym typeface="Wingdings" panose="05000000000000000000" pitchFamily="2" charset="2"/>
              </a:rPr>
              <a:t>: </a:t>
            </a:r>
            <a:r>
              <a:rPr lang="ko-KR" altLang="en-US" sz="1600" dirty="0">
                <a:sym typeface="Wingdings" panose="05000000000000000000" pitchFamily="2" charset="2"/>
              </a:rPr>
              <a:t>현재 프로젝트를 발전시켜 상용제품 제작 가능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ko-KR" altLang="en-US" sz="1600" dirty="0">
                <a:sym typeface="Wingdings" panose="05000000000000000000" pitchFamily="2" charset="2"/>
              </a:rPr>
              <a:t>관광지에서 풍경을 </a:t>
            </a:r>
            <a:r>
              <a:rPr lang="en-US" altLang="ko-KR" sz="1600" dirty="0">
                <a:sym typeface="Wingdings" panose="05000000000000000000" pitchFamily="2" charset="2"/>
              </a:rPr>
              <a:t>Tactile Pad(Display)</a:t>
            </a:r>
            <a:r>
              <a:rPr lang="ko-KR" altLang="en-US" sz="1600" dirty="0">
                <a:sym typeface="Wingdings" panose="05000000000000000000" pitchFamily="2" charset="2"/>
              </a:rPr>
              <a:t>를 통해 만져서 느낄 수 있을 것이며</a:t>
            </a:r>
            <a:r>
              <a:rPr lang="en-US" altLang="ko-KR" sz="1600" dirty="0">
                <a:sym typeface="Wingdings" panose="05000000000000000000" pitchFamily="2" charset="2"/>
              </a:rPr>
              <a:t>, </a:t>
            </a:r>
            <a:r>
              <a:rPr lang="ko-KR" altLang="en-US" sz="1600" dirty="0">
                <a:sym typeface="Wingdings" panose="05000000000000000000" pitchFamily="2" charset="2"/>
              </a:rPr>
              <a:t>일상생활에서도 시야에 존재하는 사물 감지 가능</a:t>
            </a:r>
            <a:endParaRPr lang="en-US" altLang="ko-KR" sz="1600" dirty="0"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5173" y="5633372"/>
            <a:ext cx="10484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</a:rPr>
              <a:t>Stereo Vision </a:t>
            </a:r>
            <a:r>
              <a:rPr lang="ko-KR" altLang="en-US" sz="2400" dirty="0">
                <a:solidFill>
                  <a:schemeClr val="tx1"/>
                </a:solidFill>
              </a:rPr>
              <a:t>기반의 </a:t>
            </a:r>
            <a:r>
              <a:rPr lang="en-US" altLang="ko-KR" sz="2400" dirty="0">
                <a:solidFill>
                  <a:schemeClr val="tx1"/>
                </a:solidFill>
              </a:rPr>
              <a:t>Tactile Display</a:t>
            </a:r>
            <a:r>
              <a:rPr lang="ko-KR" altLang="en-US" sz="2400" dirty="0">
                <a:solidFill>
                  <a:schemeClr val="tx1"/>
                </a:solidFill>
              </a:rPr>
              <a:t> 출시</a:t>
            </a:r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en-US" altLang="ko-KR" sz="2400" dirty="0">
                <a:solidFill>
                  <a:schemeClr val="tx1"/>
                </a:solidFill>
                <a:sym typeface="Wingdings" panose="05000000000000000000" pitchFamily="2" charset="2"/>
              </a:rPr>
              <a:t> HW</a:t>
            </a:r>
            <a:r>
              <a:rPr lang="ko-KR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와 </a:t>
            </a:r>
            <a:r>
              <a:rPr lang="en-US" altLang="ko-KR" sz="2400" dirty="0">
                <a:solidFill>
                  <a:schemeClr val="tx1"/>
                </a:solidFill>
                <a:sym typeface="Wingdings" panose="05000000000000000000" pitchFamily="2" charset="2"/>
              </a:rPr>
              <a:t>SW</a:t>
            </a:r>
            <a:r>
              <a:rPr lang="ko-KR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에 대한 지속적인 연구 필요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사각형: 둥근 모서리 2"/>
          <p:cNvSpPr/>
          <p:nvPr/>
        </p:nvSpPr>
        <p:spPr>
          <a:xfrm>
            <a:off x="449852" y="5458703"/>
            <a:ext cx="11215608" cy="1152128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4656000" y="2709000"/>
            <a:ext cx="2879999" cy="143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chemeClr val="dk1"/>
                </a:solidFill>
                <a:latin typeface="배달의민족 한나는 열한살" pitchFamily="50" charset="-127"/>
                <a:ea typeface="배달의민족 한나는 열한살" pitchFamily="50" charset="-127"/>
                <a:sym typeface="Arial"/>
              </a:rPr>
              <a:t>Q&amp;A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4656001" y="2709000"/>
            <a:ext cx="2879999" cy="1439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 dirty="0">
                <a:solidFill>
                  <a:schemeClr val="dk1"/>
                </a:solidFill>
                <a:latin typeface="배달의민족 한나는 열한살" pitchFamily="50" charset="-127"/>
                <a:ea typeface="배달의민족 한나는 열한살" pitchFamily="50" charset="-127"/>
                <a:sym typeface="Arial"/>
              </a:rPr>
              <a:t>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-3" y="-196"/>
            <a:ext cx="12191937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Shape 124"/>
          <p:cNvGrpSpPr/>
          <p:nvPr/>
        </p:nvGrpSpPr>
        <p:grpSpPr>
          <a:xfrm>
            <a:off x="2584590" y="1996935"/>
            <a:ext cx="6344520" cy="2863738"/>
            <a:chOff x="2584590" y="1996935"/>
            <a:chExt cx="6344520" cy="2863738"/>
          </a:xfrm>
        </p:grpSpPr>
        <p:sp>
          <p:nvSpPr>
            <p:cNvPr id="125" name="Shape 125"/>
            <p:cNvSpPr/>
            <p:nvPr/>
          </p:nvSpPr>
          <p:spPr>
            <a:xfrm>
              <a:off x="3262825" y="1996935"/>
              <a:ext cx="5666284" cy="2863738"/>
            </a:xfrm>
            <a:prstGeom prst="rect">
              <a:avLst/>
            </a:prstGeom>
            <a:noFill/>
            <a:ln w="762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2584590" y="2602072"/>
              <a:ext cx="1207154" cy="165346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ct val="25000"/>
                <a:buFont typeface="Arial"/>
                <a:buNone/>
              </a:pPr>
              <a:r>
                <a:rPr lang="en-US" sz="10000" b="0" i="0" u="none" strike="noStrike" cap="none" dirty="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3974950" y="2170200"/>
              <a:ext cx="4544100" cy="2517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ct val="25000"/>
                <a:buFont typeface="Arial"/>
                <a:buNone/>
              </a:pPr>
              <a:r>
                <a:rPr lang="en-US" sz="6000" b="0" i="0" u="none" strike="noStrike" cap="none" dirty="0">
                  <a:solidFill>
                    <a:srgbClr val="F2F2F2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Background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Shape 133"/>
          <p:cNvGrpSpPr/>
          <p:nvPr/>
        </p:nvGrpSpPr>
        <p:grpSpPr>
          <a:xfrm>
            <a:off x="353000" y="210673"/>
            <a:ext cx="6468654" cy="1108782"/>
            <a:chOff x="353000" y="210675"/>
            <a:chExt cx="5892091" cy="1008599"/>
          </a:xfrm>
        </p:grpSpPr>
        <p:cxnSp>
          <p:nvCxnSpPr>
            <p:cNvPr id="134" name="Shape 134"/>
            <p:cNvCxnSpPr/>
            <p:nvPr/>
          </p:nvCxnSpPr>
          <p:spPr>
            <a:xfrm>
              <a:off x="353000" y="210675"/>
              <a:ext cx="0" cy="1008599"/>
            </a:xfrm>
            <a:prstGeom prst="straightConnector1">
              <a:avLst/>
            </a:prstGeom>
            <a:noFill/>
            <a:ln w="114300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5" name="Shape 135"/>
            <p:cNvSpPr txBox="1"/>
            <p:nvPr/>
          </p:nvSpPr>
          <p:spPr>
            <a:xfrm>
              <a:off x="444875" y="218475"/>
              <a:ext cx="4745702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 Background</a:t>
              </a: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526151" y="714975"/>
              <a:ext cx="5718940" cy="2795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dirty="0" err="1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개발</a:t>
              </a:r>
              <a:r>
                <a:rPr lang="en-US" sz="1400" b="0" i="0" u="none" strike="noStrike" cap="none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배경</a:t>
              </a:r>
              <a:endParaRPr lang="en-US" sz="1400" b="0" i="0" u="none" strike="noStrike" cap="none" dirty="0">
                <a:solidFill>
                  <a:srgbClr val="262626"/>
                </a:solidFill>
                <a:latin typeface="배달의민족 한나는 열한살" pitchFamily="50" charset="-127"/>
                <a:ea typeface="배달의민족 한나는 열한살" pitchFamily="50" charset="-127"/>
                <a:sym typeface="Arial"/>
              </a:endParaRPr>
            </a:p>
          </p:txBody>
        </p:sp>
      </p:grpSp>
      <p:grpSp>
        <p:nvGrpSpPr>
          <p:cNvPr id="138" name="Shape 138"/>
          <p:cNvGrpSpPr/>
          <p:nvPr/>
        </p:nvGrpSpPr>
        <p:grpSpPr>
          <a:xfrm>
            <a:off x="4926525" y="2474487"/>
            <a:ext cx="6681624" cy="3074424"/>
            <a:chOff x="4429875" y="1444325"/>
            <a:chExt cx="6681624" cy="3074424"/>
          </a:xfrm>
        </p:grpSpPr>
        <p:grpSp>
          <p:nvGrpSpPr>
            <p:cNvPr id="139" name="Shape 139"/>
            <p:cNvGrpSpPr/>
            <p:nvPr/>
          </p:nvGrpSpPr>
          <p:grpSpPr>
            <a:xfrm>
              <a:off x="4429875" y="1444325"/>
              <a:ext cx="2386500" cy="3074424"/>
              <a:chOff x="4303000" y="1319425"/>
              <a:chExt cx="2386500" cy="3074424"/>
            </a:xfrm>
          </p:grpSpPr>
          <p:pic>
            <p:nvPicPr>
              <p:cNvPr id="140" name="Shape 140" descr="062014000002.jp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303000" y="1319425"/>
                <a:ext cx="2386500" cy="2386500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141" name="Shape 141"/>
              <p:cNvSpPr txBox="1"/>
              <p:nvPr/>
            </p:nvSpPr>
            <p:spPr>
              <a:xfrm>
                <a:off x="4352500" y="3858650"/>
                <a:ext cx="2287500" cy="53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en-US" dirty="0" err="1">
                    <a:latin typeface="나눔스퀘어 Bold" pitchFamily="50" charset="-127"/>
                    <a:ea typeface="나눔스퀘어 Bold" pitchFamily="50" charset="-127"/>
                  </a:rPr>
                  <a:t>짚는</a:t>
                </a:r>
                <a:r>
                  <a:rPr lang="en-US" dirty="0">
                    <a:latin typeface="나눔스퀘어 Bold" pitchFamily="50" charset="-127"/>
                    <a:ea typeface="나눔스퀘어 Bold" pitchFamily="50" charset="-127"/>
                  </a:rPr>
                  <a:t> </a:t>
                </a:r>
                <a:r>
                  <a:rPr lang="en-US" dirty="0" err="1">
                    <a:latin typeface="나눔스퀘어 Bold" pitchFamily="50" charset="-127"/>
                    <a:ea typeface="나눔스퀘어 Bold" pitchFamily="50" charset="-127"/>
                  </a:rPr>
                  <a:t>부분만</a:t>
                </a:r>
                <a:r>
                  <a:rPr lang="en-US" dirty="0">
                    <a:latin typeface="나눔스퀘어 Bold" pitchFamily="50" charset="-127"/>
                    <a:ea typeface="나눔스퀘어 Bold" pitchFamily="50" charset="-127"/>
                  </a:rPr>
                  <a:t> </a:t>
                </a:r>
                <a:r>
                  <a:rPr lang="en-US" dirty="0" err="1">
                    <a:latin typeface="나눔스퀘어 Bold" pitchFamily="50" charset="-127"/>
                    <a:ea typeface="나눔스퀘어 Bold" pitchFamily="50" charset="-127"/>
                  </a:rPr>
                  <a:t>인식</a:t>
                </a:r>
                <a:r>
                  <a:rPr lang="en-US" dirty="0">
                    <a:latin typeface="나눔스퀘어 Bold" pitchFamily="50" charset="-127"/>
                    <a:ea typeface="나눔스퀘어 Bold" pitchFamily="50" charset="-127"/>
                  </a:rPr>
                  <a:t> </a:t>
                </a:r>
                <a:r>
                  <a:rPr lang="en-US" dirty="0" err="1">
                    <a:latin typeface="나눔스퀘어 Bold" pitchFamily="50" charset="-127"/>
                    <a:ea typeface="나눔스퀘어 Bold" pitchFamily="50" charset="-127"/>
                  </a:rPr>
                  <a:t>가능</a:t>
                </a:r>
                <a:endParaRPr lang="en-US" dirty="0">
                  <a:latin typeface="나눔스퀘어 Bold" pitchFamily="50" charset="-127"/>
                  <a:ea typeface="나눔스퀘어 Bold" pitchFamily="50" charset="-127"/>
                </a:endParaRPr>
              </a:p>
            </p:txBody>
          </p:sp>
        </p:grpSp>
        <p:sp>
          <p:nvSpPr>
            <p:cNvPr id="142" name="Shape 142"/>
            <p:cNvSpPr/>
            <p:nvPr/>
          </p:nvSpPr>
          <p:spPr>
            <a:xfrm>
              <a:off x="6894537" y="1800450"/>
              <a:ext cx="1872000" cy="1872000"/>
            </a:xfrm>
            <a:prstGeom prst="mathPlus">
              <a:avLst>
                <a:gd name="adj1" fmla="val 14281"/>
              </a:avLst>
            </a:prstGeom>
            <a:solidFill>
              <a:srgbClr val="52525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8844699" y="2335444"/>
              <a:ext cx="2266800" cy="6042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3000" dirty="0" err="1">
                  <a:latin typeface="나눔스퀘어 Bold" pitchFamily="50" charset="-127"/>
                  <a:ea typeface="나눔스퀘어 Bold" pitchFamily="50" charset="-127"/>
                </a:rPr>
                <a:t>시야</a:t>
              </a:r>
              <a:r>
                <a:rPr lang="en-US" sz="3000" dirty="0">
                  <a:latin typeface="나눔스퀘어 Bold" pitchFamily="50" charset="-127"/>
                  <a:ea typeface="나눔스퀘어 Bold" pitchFamily="50" charset="-127"/>
                </a:rPr>
                <a:t> </a:t>
              </a:r>
              <a:r>
                <a:rPr lang="en-US" sz="3000" dirty="0" err="1">
                  <a:latin typeface="나눔스퀘어 Bold" pitchFamily="50" charset="-127"/>
                  <a:ea typeface="나눔스퀘어 Bold" pitchFamily="50" charset="-127"/>
                </a:rPr>
                <a:t>전체</a:t>
              </a:r>
              <a:endParaRPr lang="en-US" sz="3000" dirty="0">
                <a:latin typeface="나눔스퀘어 Bold" pitchFamily="50" charset="-127"/>
                <a:ea typeface="나눔스퀘어 Bold" pitchFamily="50" charset="-127"/>
              </a:endParaRPr>
            </a:p>
          </p:txBody>
        </p:sp>
      </p:grpSp>
      <p:cxnSp>
        <p:nvCxnSpPr>
          <p:cNvPr id="144" name="Shape 144"/>
          <p:cNvCxnSpPr/>
          <p:nvPr/>
        </p:nvCxnSpPr>
        <p:spPr>
          <a:xfrm>
            <a:off x="4077600" y="1872100"/>
            <a:ext cx="0" cy="4279200"/>
          </a:xfrm>
          <a:prstGeom prst="straightConnector1">
            <a:avLst/>
          </a:prstGeom>
          <a:noFill/>
          <a:ln w="38100" cap="flat" cmpd="sng">
            <a:solidFill>
              <a:srgbClr val="262626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28857869"/>
              </p:ext>
            </p:extLst>
          </p:nvPr>
        </p:nvGraphicFramePr>
        <p:xfrm>
          <a:off x="353000" y="2087909"/>
          <a:ext cx="3631951" cy="335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0"/>
            <a:ext cx="12191937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Shape 150"/>
          <p:cNvGrpSpPr/>
          <p:nvPr/>
        </p:nvGrpSpPr>
        <p:grpSpPr>
          <a:xfrm>
            <a:off x="2639616" y="1996935"/>
            <a:ext cx="6289494" cy="2863738"/>
            <a:chOff x="2639616" y="1996935"/>
            <a:chExt cx="6289494" cy="2863738"/>
          </a:xfrm>
        </p:grpSpPr>
        <p:sp>
          <p:nvSpPr>
            <p:cNvPr id="151" name="Shape 151"/>
            <p:cNvSpPr/>
            <p:nvPr/>
          </p:nvSpPr>
          <p:spPr>
            <a:xfrm>
              <a:off x="3262825" y="1996935"/>
              <a:ext cx="5666284" cy="2863738"/>
            </a:xfrm>
            <a:prstGeom prst="rect">
              <a:avLst/>
            </a:prstGeom>
            <a:noFill/>
            <a:ln w="762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639616" y="2602072"/>
              <a:ext cx="1207154" cy="165346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ct val="25000"/>
                <a:buFont typeface="Arial"/>
                <a:buNone/>
              </a:pPr>
              <a:r>
                <a:rPr lang="en-US" sz="10000" b="0" i="0" u="none" strike="noStrike" cap="none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3503680" y="2170202"/>
              <a:ext cx="5184575" cy="251720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F2F2F2"/>
                </a:buClr>
                <a:buSzPct val="25000"/>
              </a:pPr>
              <a:r>
                <a:rPr lang="en-US" sz="6000" dirty="0">
                  <a:solidFill>
                    <a:srgbClr val="F2F2F2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Eye See You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Shape 159"/>
          <p:cNvGrpSpPr/>
          <p:nvPr/>
        </p:nvGrpSpPr>
        <p:grpSpPr>
          <a:xfrm>
            <a:off x="353016" y="210667"/>
            <a:ext cx="6463308" cy="1108753"/>
            <a:chOff x="353000" y="210675"/>
            <a:chExt cx="5886974" cy="1008600"/>
          </a:xfrm>
        </p:grpSpPr>
        <p:cxnSp>
          <p:nvCxnSpPr>
            <p:cNvPr id="160" name="Shape 160"/>
            <p:cNvCxnSpPr/>
            <p:nvPr/>
          </p:nvCxnSpPr>
          <p:spPr>
            <a:xfrm>
              <a:off x="353000" y="210675"/>
              <a:ext cx="0" cy="1008600"/>
            </a:xfrm>
            <a:prstGeom prst="straightConnector1">
              <a:avLst/>
            </a:prstGeom>
            <a:noFill/>
            <a:ln w="114300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1" name="Shape 161"/>
            <p:cNvSpPr txBox="1"/>
            <p:nvPr/>
          </p:nvSpPr>
          <p:spPr>
            <a:xfrm>
              <a:off x="444875" y="218475"/>
              <a:ext cx="47457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 Eye See You</a:t>
              </a:r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x="521074" y="773175"/>
              <a:ext cx="5718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dirty="0" err="1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프로젝트</a:t>
              </a:r>
              <a:r>
                <a:rPr lang="en-US" sz="1400" b="0" i="0" u="none" strike="noStrike" cap="none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 </a:t>
              </a:r>
              <a:r>
                <a:rPr lang="en-US" sz="1400" b="0" i="0" u="none" strike="noStrike" cap="none" dirty="0" err="1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설명</a:t>
              </a:r>
              <a:endParaRPr lang="en-US" sz="1400" b="0" i="0" u="none" strike="noStrike" cap="none" dirty="0">
                <a:solidFill>
                  <a:srgbClr val="262626"/>
                </a:solidFill>
                <a:latin typeface="배달의민족 한나는 열한살" pitchFamily="50" charset="-127"/>
                <a:ea typeface="배달의민족 한나는 열한살" pitchFamily="50" charset="-127"/>
                <a:sym typeface="Arial"/>
              </a:endParaRPr>
            </a:p>
          </p:txBody>
        </p:sp>
      </p:grpSp>
      <p:grpSp>
        <p:nvGrpSpPr>
          <p:cNvPr id="163" name="Shape 163"/>
          <p:cNvGrpSpPr/>
          <p:nvPr/>
        </p:nvGrpSpPr>
        <p:grpSpPr>
          <a:xfrm>
            <a:off x="920150" y="2191962"/>
            <a:ext cx="4526549" cy="1577625"/>
            <a:chOff x="686350" y="2542662"/>
            <a:chExt cx="4526549" cy="1577625"/>
          </a:xfrm>
        </p:grpSpPr>
        <p:pic>
          <p:nvPicPr>
            <p:cNvPr id="164" name="Shape 164" descr="150116024535.png"/>
            <p:cNvPicPr preferRelativeResize="0"/>
            <p:nvPr/>
          </p:nvPicPr>
          <p:blipFill rotWithShape="1">
            <a:blip r:embed="rId3">
              <a:alphaModFix/>
            </a:blip>
            <a:srcRect b="24902"/>
            <a:stretch/>
          </p:blipFill>
          <p:spPr>
            <a:xfrm>
              <a:off x="686349" y="2592537"/>
              <a:ext cx="1942552" cy="1477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Shape 165" descr="noun_384464_cc.png"/>
            <p:cNvPicPr preferRelativeResize="0"/>
            <p:nvPr/>
          </p:nvPicPr>
          <p:blipFill rotWithShape="1">
            <a:blip r:embed="rId4">
              <a:alphaModFix/>
            </a:blip>
            <a:srcRect l="8892" t="12760" r="8619" b="28110"/>
            <a:stretch/>
          </p:blipFill>
          <p:spPr>
            <a:xfrm>
              <a:off x="3012024" y="2542662"/>
              <a:ext cx="2200875" cy="15776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6" name="Shape 166"/>
          <p:cNvCxnSpPr/>
          <p:nvPr/>
        </p:nvCxnSpPr>
        <p:spPr>
          <a:xfrm>
            <a:off x="6096000" y="1853925"/>
            <a:ext cx="0" cy="4279200"/>
          </a:xfrm>
          <a:prstGeom prst="straightConnector1">
            <a:avLst/>
          </a:prstGeom>
          <a:noFill/>
          <a:ln w="38100" cap="flat" cmpd="sng">
            <a:solidFill>
              <a:srgbClr val="262626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67" name="Shape 167"/>
          <p:cNvGrpSpPr/>
          <p:nvPr/>
        </p:nvGrpSpPr>
        <p:grpSpPr>
          <a:xfrm>
            <a:off x="7224431" y="2084888"/>
            <a:ext cx="4192019" cy="2063060"/>
            <a:chOff x="7224431" y="2084888"/>
            <a:chExt cx="4192019" cy="2063060"/>
          </a:xfrm>
        </p:grpSpPr>
        <p:grpSp>
          <p:nvGrpSpPr>
            <p:cNvPr id="168" name="Shape 168"/>
            <p:cNvGrpSpPr/>
            <p:nvPr/>
          </p:nvGrpSpPr>
          <p:grpSpPr>
            <a:xfrm>
              <a:off x="7224431" y="2084888"/>
              <a:ext cx="1191101" cy="2063060"/>
              <a:chOff x="6552506" y="2191963"/>
              <a:chExt cx="1191101" cy="2063060"/>
            </a:xfrm>
          </p:grpSpPr>
          <p:pic>
            <p:nvPicPr>
              <p:cNvPr id="169" name="Shape 169" descr="noun_476_cc.png"/>
              <p:cNvPicPr preferRelativeResize="0"/>
              <p:nvPr/>
            </p:nvPicPr>
            <p:blipFill rotWithShape="1">
              <a:blip r:embed="rId5">
                <a:alphaModFix/>
              </a:blip>
              <a:srcRect l="5601" t="8363" r="5056" b="21653"/>
              <a:stretch/>
            </p:blipFill>
            <p:spPr>
              <a:xfrm>
                <a:off x="6552506" y="2191963"/>
                <a:ext cx="1191101" cy="9330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Shape 170" descr="noun_476_cc.png"/>
              <p:cNvPicPr preferRelativeResize="0"/>
              <p:nvPr/>
            </p:nvPicPr>
            <p:blipFill rotWithShape="1">
              <a:blip r:embed="rId5">
                <a:alphaModFix/>
              </a:blip>
              <a:srcRect l="5601" t="8363" r="5056" b="21653"/>
              <a:stretch/>
            </p:blipFill>
            <p:spPr>
              <a:xfrm>
                <a:off x="6552506" y="3321988"/>
                <a:ext cx="1191100" cy="9330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1" name="Shape 171" descr="noun_662431_cc.png"/>
            <p:cNvPicPr preferRelativeResize="0"/>
            <p:nvPr/>
          </p:nvPicPr>
          <p:blipFill rotWithShape="1">
            <a:blip r:embed="rId6">
              <a:alphaModFix/>
            </a:blip>
            <a:srcRect t="13189" b="27955"/>
            <a:stretch/>
          </p:blipFill>
          <p:spPr>
            <a:xfrm>
              <a:off x="8881525" y="2454000"/>
              <a:ext cx="2534925" cy="13248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Shape 172"/>
          <p:cNvSpPr txBox="1"/>
          <p:nvPr/>
        </p:nvSpPr>
        <p:spPr>
          <a:xfrm>
            <a:off x="1227425" y="4636950"/>
            <a:ext cx="4191900" cy="13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>
                <a:latin typeface="나눔스퀘어 Bold" pitchFamily="50" charset="-127"/>
                <a:ea typeface="나눔스퀘어 Bold" pitchFamily="50" charset="-127"/>
              </a:rPr>
              <a:t>정확한</a:t>
            </a:r>
            <a:r>
              <a:rPr lang="en-US" dirty="0"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dirty="0" err="1">
                <a:latin typeface="나눔스퀘어 Bold" pitchFamily="50" charset="-127"/>
                <a:ea typeface="나눔스퀘어 Bold" pitchFamily="50" charset="-127"/>
              </a:rPr>
              <a:t>물체의</a:t>
            </a:r>
            <a:r>
              <a:rPr lang="en-US" dirty="0"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dirty="0" err="1">
                <a:latin typeface="나눔스퀘어 Bold" pitchFamily="50" charset="-127"/>
                <a:ea typeface="나눔스퀘어 Bold" pitchFamily="50" charset="-127"/>
              </a:rPr>
              <a:t>모양과</a:t>
            </a:r>
            <a:r>
              <a:rPr lang="en-US" dirty="0"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dirty="0" err="1">
                <a:latin typeface="나눔스퀘어 Bold" pitchFamily="50" charset="-127"/>
                <a:ea typeface="나눔스퀘어 Bold" pitchFamily="50" charset="-127"/>
              </a:rPr>
              <a:t>크기</a:t>
            </a:r>
            <a:r>
              <a:rPr lang="en-US" dirty="0">
                <a:latin typeface="나눔스퀘어 Bold" pitchFamily="50" charset="-127"/>
                <a:ea typeface="나눔스퀘어 Bold" pitchFamily="50" charset="-127"/>
              </a:rPr>
              <a:t> 알 수 </a:t>
            </a:r>
            <a:r>
              <a:rPr lang="en-US" dirty="0" err="1">
                <a:latin typeface="나눔스퀘어 Bold" pitchFamily="50" charset="-127"/>
                <a:ea typeface="나눔스퀘어 Bold" pitchFamily="50" charset="-127"/>
              </a:rPr>
              <a:t>없음</a:t>
            </a:r>
            <a:endParaRPr lang="en-US" dirty="0"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7224486" y="4636950"/>
            <a:ext cx="4272113" cy="13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더 </a:t>
            </a:r>
            <a:r>
              <a:rPr lang="en-US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멀고</a:t>
            </a: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넓은</a:t>
            </a: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범위에</a:t>
            </a: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대해</a:t>
            </a: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인식할</a:t>
            </a: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 수 </a:t>
            </a:r>
            <a:r>
              <a:rPr lang="en-US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있고</a:t>
            </a: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물체의</a:t>
            </a: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모양과</a:t>
            </a: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위치를</a:t>
            </a: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 더 잘 </a:t>
            </a:r>
            <a:r>
              <a:rPr lang="en-US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인식할</a:t>
            </a: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 수 </a:t>
            </a:r>
            <a:r>
              <a:rPr lang="en-US" dirty="0" err="1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있게</a:t>
            </a:r>
            <a:r>
              <a:rPr lang="en-US" dirty="0">
                <a:solidFill>
                  <a:schemeClr val="dk1"/>
                </a:solidFill>
                <a:latin typeface="나눔스퀘어 Bold" pitchFamily="50" charset="-127"/>
                <a:ea typeface="나눔스퀘어 Bold" pitchFamily="50" charset="-127"/>
                <a:cs typeface="Libre Baskerville"/>
                <a:sym typeface="Libre Baskerville"/>
              </a:rPr>
              <a:t> 될 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Shape 179"/>
          <p:cNvGrpSpPr/>
          <p:nvPr/>
        </p:nvGrpSpPr>
        <p:grpSpPr>
          <a:xfrm>
            <a:off x="353000" y="210673"/>
            <a:ext cx="6463080" cy="1108782"/>
            <a:chOff x="353000" y="210675"/>
            <a:chExt cx="5887014" cy="1008599"/>
          </a:xfrm>
        </p:grpSpPr>
        <p:cxnSp>
          <p:nvCxnSpPr>
            <p:cNvPr id="180" name="Shape 180"/>
            <p:cNvCxnSpPr/>
            <p:nvPr/>
          </p:nvCxnSpPr>
          <p:spPr>
            <a:xfrm>
              <a:off x="353000" y="210675"/>
              <a:ext cx="0" cy="1008599"/>
            </a:xfrm>
            <a:prstGeom prst="straightConnector1">
              <a:avLst/>
            </a:prstGeom>
            <a:noFill/>
            <a:ln w="114300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444875" y="218475"/>
              <a:ext cx="4745702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 Eye See You</a:t>
              </a: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521074" y="773175"/>
              <a:ext cx="5718940" cy="2795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프로젝트 설명</a:t>
              </a:r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-224290" y="1787850"/>
            <a:ext cx="12020799" cy="3585096"/>
            <a:chOff x="-224290" y="1787850"/>
            <a:chExt cx="12020799" cy="3585096"/>
          </a:xfrm>
        </p:grpSpPr>
        <p:grpSp>
          <p:nvGrpSpPr>
            <p:cNvPr id="184" name="Shape 184"/>
            <p:cNvGrpSpPr/>
            <p:nvPr/>
          </p:nvGrpSpPr>
          <p:grpSpPr>
            <a:xfrm>
              <a:off x="-224290" y="2090745"/>
              <a:ext cx="5477749" cy="3282201"/>
              <a:chOff x="410553" y="1823154"/>
              <a:chExt cx="5800856" cy="3475804"/>
            </a:xfrm>
          </p:grpSpPr>
          <p:pic>
            <p:nvPicPr>
              <p:cNvPr id="185" name="Shape 18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1384151">
                <a:off x="754183" y="2356263"/>
                <a:ext cx="3212784" cy="240958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86" name="Shape 186"/>
              <p:cNvGrpSpPr/>
              <p:nvPr/>
            </p:nvGrpSpPr>
            <p:grpSpPr>
              <a:xfrm>
                <a:off x="3628097" y="1934194"/>
                <a:ext cx="2583312" cy="2435730"/>
                <a:chOff x="5765662" y="1916832"/>
                <a:chExt cx="2583312" cy="2435730"/>
              </a:xfrm>
            </p:grpSpPr>
            <p:pic>
              <p:nvPicPr>
                <p:cNvPr id="187" name="Shape 18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765662" y="1916832"/>
                  <a:ext cx="2583312" cy="12813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8" name="Shape 18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765662" y="3071240"/>
                  <a:ext cx="2583312" cy="12813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189" name="Shape 18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85508" y="1787850"/>
              <a:ext cx="3111000" cy="328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Shape 190"/>
            <p:cNvSpPr/>
            <p:nvPr/>
          </p:nvSpPr>
          <p:spPr>
            <a:xfrm>
              <a:off x="5555875" y="2824050"/>
              <a:ext cx="2827200" cy="1209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2626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1800" dirty="0" err="1">
                  <a:solidFill>
                    <a:schemeClr val="lt1"/>
                  </a:solidFill>
                  <a:latin typeface="나눔스퀘어 Bold" pitchFamily="50" charset="-127"/>
                  <a:ea typeface="나눔스퀘어 Bold" pitchFamily="50" charset="-127"/>
                </a:rPr>
                <a:t>거리</a:t>
              </a:r>
              <a:r>
                <a:rPr lang="en-US" sz="1800" dirty="0">
                  <a:solidFill>
                    <a:schemeClr val="lt1"/>
                  </a:solidFill>
                  <a:latin typeface="나눔스퀘어 Bold" pitchFamily="50" charset="-127"/>
                  <a:ea typeface="나눔스퀘어 Bold" pitchFamily="50" charset="-127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나눔스퀘어 Bold" pitchFamily="50" charset="-127"/>
                  <a:ea typeface="나눔스퀘어 Bold" pitchFamily="50" charset="-127"/>
                </a:rPr>
                <a:t>계산</a:t>
              </a:r>
              <a:endParaRPr lang="en-US" sz="1800" dirty="0">
                <a:solidFill>
                  <a:schemeClr val="lt1"/>
                </a:solidFill>
                <a:latin typeface="나눔스퀘어 Bold" pitchFamily="50" charset="-127"/>
                <a:ea typeface="나눔스퀘어 Bold" pitchFamily="50" charset="-127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0"/>
            <a:ext cx="12191937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Shape 196"/>
          <p:cNvGrpSpPr/>
          <p:nvPr/>
        </p:nvGrpSpPr>
        <p:grpSpPr>
          <a:xfrm>
            <a:off x="2659935" y="1996935"/>
            <a:ext cx="6269174" cy="2863738"/>
            <a:chOff x="2659935" y="1996935"/>
            <a:chExt cx="6269174" cy="2863738"/>
          </a:xfrm>
        </p:grpSpPr>
        <p:sp>
          <p:nvSpPr>
            <p:cNvPr id="197" name="Shape 197"/>
            <p:cNvSpPr/>
            <p:nvPr/>
          </p:nvSpPr>
          <p:spPr>
            <a:xfrm>
              <a:off x="3262825" y="1996935"/>
              <a:ext cx="5666284" cy="2863738"/>
            </a:xfrm>
            <a:prstGeom prst="rect">
              <a:avLst/>
            </a:prstGeom>
            <a:noFill/>
            <a:ln w="7620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2659935" y="2602072"/>
              <a:ext cx="1207154" cy="165346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ct val="25000"/>
                <a:buFont typeface="Arial"/>
                <a:buNone/>
              </a:pPr>
              <a:r>
                <a:rPr lang="en-US" sz="10000" b="0" i="0" u="none" strike="noStrike" cap="none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3503680" y="2170202"/>
              <a:ext cx="5184575" cy="251720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F2F2F2"/>
                </a:buClr>
                <a:buSzPct val="25000"/>
              </a:pPr>
              <a:r>
                <a:rPr lang="en-US" sz="6000" dirty="0" err="1">
                  <a:solidFill>
                    <a:srgbClr val="F2F2F2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Buisiness</a:t>
              </a:r>
              <a:r>
                <a:rPr lang="en-US" sz="6000" dirty="0">
                  <a:solidFill>
                    <a:srgbClr val="F2F2F2"/>
                  </a:solidFill>
                  <a:latin typeface="배달의민족 한나는 열한살" pitchFamily="50" charset="-127"/>
                  <a:ea typeface="배달의민족 한나는 열한살" pitchFamily="50" charset="-127"/>
                </a:rPr>
                <a:t> Model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Shape 205"/>
          <p:cNvGrpSpPr/>
          <p:nvPr/>
        </p:nvGrpSpPr>
        <p:grpSpPr>
          <a:xfrm>
            <a:off x="353016" y="210667"/>
            <a:ext cx="5311173" cy="618356"/>
            <a:chOff x="353000" y="210675"/>
            <a:chExt cx="4837575" cy="562500"/>
          </a:xfrm>
        </p:grpSpPr>
        <p:cxnSp>
          <p:nvCxnSpPr>
            <p:cNvPr id="206" name="Shape 206"/>
            <p:cNvCxnSpPr/>
            <p:nvPr/>
          </p:nvCxnSpPr>
          <p:spPr>
            <a:xfrm>
              <a:off x="353000" y="210675"/>
              <a:ext cx="0" cy="562500"/>
            </a:xfrm>
            <a:prstGeom prst="straightConnector1">
              <a:avLst/>
            </a:prstGeom>
            <a:noFill/>
            <a:ln w="114300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7" name="Shape 207"/>
            <p:cNvSpPr txBox="1"/>
            <p:nvPr/>
          </p:nvSpPr>
          <p:spPr>
            <a:xfrm>
              <a:off x="444875" y="218475"/>
              <a:ext cx="47457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ct val="25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b="0" i="0" u="none" strike="noStrike" cap="none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Business</a:t>
              </a:r>
              <a:r>
                <a:rPr lang="en-US" sz="3000" b="0" i="0" u="none" strike="noStrike" cap="none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000" b="0" i="0" u="none" strike="noStrike" cap="none" dirty="0">
                  <a:solidFill>
                    <a:srgbClr val="262626"/>
                  </a:solidFill>
                  <a:latin typeface="배달의민족 한나는 열한살" pitchFamily="50" charset="-127"/>
                  <a:ea typeface="배달의민족 한나는 열한살" pitchFamily="50" charset="-127"/>
                  <a:sym typeface="Arial"/>
                </a:rPr>
                <a:t>Model</a:t>
              </a:r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551376" y="875600"/>
            <a:ext cx="11129219" cy="5877549"/>
            <a:chOff x="551376" y="875600"/>
            <a:chExt cx="11129219" cy="5877549"/>
          </a:xfrm>
        </p:grpSpPr>
        <p:grpSp>
          <p:nvGrpSpPr>
            <p:cNvPr id="209" name="Shape 209"/>
            <p:cNvGrpSpPr/>
            <p:nvPr/>
          </p:nvGrpSpPr>
          <p:grpSpPr>
            <a:xfrm>
              <a:off x="551376" y="875600"/>
              <a:ext cx="11129219" cy="5877549"/>
              <a:chOff x="551376" y="829049"/>
              <a:chExt cx="11129219" cy="5877549"/>
            </a:xfrm>
          </p:grpSpPr>
          <p:grpSp>
            <p:nvGrpSpPr>
              <p:cNvPr id="210" name="Shape 210"/>
              <p:cNvGrpSpPr/>
              <p:nvPr/>
            </p:nvGrpSpPr>
            <p:grpSpPr>
              <a:xfrm>
                <a:off x="551383" y="843524"/>
                <a:ext cx="2160300" cy="4328100"/>
                <a:chOff x="551383" y="843524"/>
                <a:chExt cx="2160300" cy="4328100"/>
              </a:xfrm>
            </p:grpSpPr>
            <p:sp>
              <p:nvSpPr>
                <p:cNvPr id="211" name="Shape 211"/>
                <p:cNvSpPr/>
                <p:nvPr/>
              </p:nvSpPr>
              <p:spPr>
                <a:xfrm>
                  <a:off x="551383" y="843524"/>
                  <a:ext cx="2160300" cy="4328100"/>
                </a:xfrm>
                <a:prstGeom prst="rect">
                  <a:avLst/>
                </a:prstGeom>
                <a:solidFill>
                  <a:schemeClr val="lt1"/>
                </a:solidFill>
                <a:ln w="57150" cap="flat" cmpd="sng">
                  <a:solidFill>
                    <a:srgbClr val="2626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</p:txBody>
            </p:sp>
            <p:sp>
              <p:nvSpPr>
                <p:cNvPr id="212" name="Shape 212"/>
                <p:cNvSpPr txBox="1"/>
                <p:nvPr/>
              </p:nvSpPr>
              <p:spPr>
                <a:xfrm>
                  <a:off x="670527" y="953811"/>
                  <a:ext cx="18003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rgbClr val="000000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Key Partners</a:t>
                  </a:r>
                </a:p>
              </p:txBody>
            </p:sp>
            <p:sp>
              <p:nvSpPr>
                <p:cNvPr id="213" name="Shape 213"/>
                <p:cNvSpPr txBox="1"/>
                <p:nvPr/>
              </p:nvSpPr>
              <p:spPr>
                <a:xfrm>
                  <a:off x="665302" y="1659386"/>
                  <a:ext cx="1956300" cy="2554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F5496"/>
                    </a:buClr>
                    <a:buSzPct val="25000"/>
                    <a:buFont typeface="Arial"/>
                    <a:buNone/>
                  </a:pP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&lt;</a:t>
                  </a:r>
                  <a:r>
                    <a:rPr lang="en-US" sz="2000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부품</a:t>
                  </a: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&gt;</a:t>
                  </a: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F5496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라즈베리파이</a:t>
                  </a:r>
                  <a:endParaRPr lang="en-US" sz="2000" b="0" i="0" u="none" strike="noStrike" cap="none" dirty="0">
                    <a:solidFill>
                      <a:srgbClr val="2F5496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F5496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Webcam</a:t>
                  </a: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F5496"/>
                    </a:buClr>
                    <a:buFont typeface="Arial"/>
                    <a:buNone/>
                  </a:pPr>
                  <a:endParaRPr sz="2000" dirty="0">
                    <a:solidFill>
                      <a:srgbClr val="2F5496"/>
                    </a:solidFill>
                    <a:latin typeface="나눔스퀘어 Bold" pitchFamily="50" charset="-127"/>
                    <a:ea typeface="나눔스퀘어 Bold" pitchFamily="50" charset="-127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F5496"/>
                    </a:buClr>
                    <a:buSzPct val="25000"/>
                    <a:buFont typeface="Arial"/>
                    <a:buNone/>
                  </a:pP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&lt;</a:t>
                  </a:r>
                  <a:r>
                    <a:rPr lang="en-US" sz="2000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지원</a:t>
                  </a: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&gt;</a:t>
                  </a: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F5496"/>
                    </a:buClr>
                    <a:buSzPct val="25000"/>
                    <a:buFont typeface="Arial"/>
                    <a:buNone/>
                  </a:pPr>
                  <a:r>
                    <a:rPr lang="en-US" sz="2000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최종무교</a:t>
                  </a:r>
                  <a:r>
                    <a:rPr lang="en-US" sz="2000" b="0" i="0" u="none" strike="noStrike" cap="none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수님</a:t>
                  </a:r>
                  <a:endParaRPr lang="en-US" sz="2000" b="0" i="0" u="none" strike="noStrike" cap="none" dirty="0">
                    <a:solidFill>
                      <a:srgbClr val="2F5496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F5496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PCT </a:t>
                  </a:r>
                  <a:r>
                    <a:rPr lang="en-US" sz="2000" b="0" i="0" u="none" strike="noStrike" cap="none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정정일</a:t>
                  </a: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 님</a:t>
                  </a:r>
                </a:p>
              </p:txBody>
            </p:sp>
          </p:grpSp>
          <p:grpSp>
            <p:nvGrpSpPr>
              <p:cNvPr id="214" name="Shape 214"/>
              <p:cNvGrpSpPr/>
              <p:nvPr/>
            </p:nvGrpSpPr>
            <p:grpSpPr>
              <a:xfrm>
                <a:off x="2793611" y="843524"/>
                <a:ext cx="2160300" cy="2383800"/>
                <a:chOff x="2793611" y="843524"/>
                <a:chExt cx="2160300" cy="2383800"/>
              </a:xfrm>
            </p:grpSpPr>
            <p:sp>
              <p:nvSpPr>
                <p:cNvPr id="215" name="Shape 215"/>
                <p:cNvSpPr/>
                <p:nvPr/>
              </p:nvSpPr>
              <p:spPr>
                <a:xfrm>
                  <a:off x="2793611" y="843524"/>
                  <a:ext cx="2160300" cy="2383800"/>
                </a:xfrm>
                <a:prstGeom prst="rect">
                  <a:avLst/>
                </a:prstGeom>
                <a:solidFill>
                  <a:schemeClr val="lt1"/>
                </a:solidFill>
                <a:ln w="57150" cap="flat" cmpd="sng">
                  <a:solidFill>
                    <a:srgbClr val="2626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</p:txBody>
            </p:sp>
            <p:sp>
              <p:nvSpPr>
                <p:cNvPr id="216" name="Shape 216"/>
                <p:cNvSpPr txBox="1"/>
                <p:nvPr/>
              </p:nvSpPr>
              <p:spPr>
                <a:xfrm>
                  <a:off x="2973647" y="953848"/>
                  <a:ext cx="18003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rgbClr val="000000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Key Activities</a:t>
                  </a:r>
                </a:p>
              </p:txBody>
            </p:sp>
            <p:sp>
              <p:nvSpPr>
                <p:cNvPr id="217" name="Shape 217"/>
                <p:cNvSpPr txBox="1"/>
                <p:nvPr/>
              </p:nvSpPr>
              <p:spPr>
                <a:xfrm>
                  <a:off x="2928574" y="1444070"/>
                  <a:ext cx="2017183" cy="16310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F5496"/>
                    </a:buClr>
                    <a:buSzPct val="25000"/>
                    <a:buFont typeface="Arial"/>
                    <a:buNone/>
                  </a:pPr>
                  <a:r>
                    <a:rPr lang="en-US" sz="2000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스테레오</a:t>
                  </a: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 </a:t>
                  </a:r>
                  <a:r>
                    <a:rPr lang="en-US" sz="2000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카메라로부터</a:t>
                  </a: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 </a:t>
                  </a:r>
                  <a:r>
                    <a:rPr lang="en-US" sz="2000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시야</a:t>
                  </a: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 </a:t>
                  </a:r>
                  <a:r>
                    <a:rPr lang="en-US" sz="2000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내의</a:t>
                  </a: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 </a:t>
                  </a:r>
                  <a:r>
                    <a:rPr lang="en-US" sz="2000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장애물</a:t>
                  </a: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 </a:t>
                  </a:r>
                  <a:r>
                    <a:rPr lang="en-US" sz="2000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모양과</a:t>
                  </a: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 </a:t>
                  </a: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F5496"/>
                    </a:buClr>
                    <a:buSzPct val="25000"/>
                    <a:buFont typeface="Arial"/>
                    <a:buNone/>
                  </a:pPr>
                  <a:r>
                    <a:rPr lang="en-US" sz="2000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거리</a:t>
                  </a:r>
                  <a:r>
                    <a:rPr lang="en-US" sz="2000" dirty="0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 </a:t>
                  </a:r>
                  <a:r>
                    <a:rPr lang="en-US" sz="2000" dirty="0" err="1">
                      <a:solidFill>
                        <a:srgbClr val="2F5496"/>
                      </a:solidFill>
                      <a:latin typeface="나눔스퀘어 Bold" pitchFamily="50" charset="-127"/>
                      <a:ea typeface="나눔스퀘어 Bold" pitchFamily="50" charset="-127"/>
                    </a:rPr>
                    <a:t>파악</a:t>
                  </a:r>
                  <a:endParaRPr lang="en-US" sz="2000" dirty="0">
                    <a:solidFill>
                      <a:srgbClr val="2F5496"/>
                    </a:solidFill>
                    <a:latin typeface="나눔스퀘어 Bold" pitchFamily="50" charset="-127"/>
                    <a:ea typeface="나눔스퀘어 Bold" pitchFamily="50" charset="-127"/>
                  </a:endParaRPr>
                </a:p>
              </p:txBody>
            </p:sp>
          </p:grpSp>
          <p:grpSp>
            <p:nvGrpSpPr>
              <p:cNvPr id="218" name="Shape 218"/>
              <p:cNvGrpSpPr/>
              <p:nvPr/>
            </p:nvGrpSpPr>
            <p:grpSpPr>
              <a:xfrm>
                <a:off x="2793611" y="3299460"/>
                <a:ext cx="2160300" cy="1872300"/>
                <a:chOff x="2793611" y="3299460"/>
                <a:chExt cx="2160300" cy="1872300"/>
              </a:xfrm>
            </p:grpSpPr>
            <p:sp>
              <p:nvSpPr>
                <p:cNvPr id="219" name="Shape 219"/>
                <p:cNvSpPr/>
                <p:nvPr/>
              </p:nvSpPr>
              <p:spPr>
                <a:xfrm>
                  <a:off x="2793611" y="3299460"/>
                  <a:ext cx="2160300" cy="1872300"/>
                </a:xfrm>
                <a:prstGeom prst="rect">
                  <a:avLst/>
                </a:prstGeom>
                <a:solidFill>
                  <a:schemeClr val="lt1"/>
                </a:solidFill>
                <a:ln w="57150" cap="flat" cmpd="sng">
                  <a:solidFill>
                    <a:srgbClr val="2626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</p:txBody>
            </p:sp>
            <p:sp>
              <p:nvSpPr>
                <p:cNvPr id="220" name="Shape 220"/>
                <p:cNvSpPr txBox="1"/>
                <p:nvPr/>
              </p:nvSpPr>
              <p:spPr>
                <a:xfrm>
                  <a:off x="2902982" y="3385155"/>
                  <a:ext cx="18003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rgbClr val="000000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Key Resources</a:t>
                  </a:r>
                </a:p>
              </p:txBody>
            </p:sp>
          </p:grpSp>
          <p:grpSp>
            <p:nvGrpSpPr>
              <p:cNvPr id="221" name="Shape 221"/>
              <p:cNvGrpSpPr/>
              <p:nvPr/>
            </p:nvGrpSpPr>
            <p:grpSpPr>
              <a:xfrm>
                <a:off x="5035839" y="843523"/>
                <a:ext cx="2160300" cy="4328100"/>
                <a:chOff x="5035839" y="843523"/>
                <a:chExt cx="2160300" cy="4328100"/>
              </a:xfrm>
            </p:grpSpPr>
            <p:sp>
              <p:nvSpPr>
                <p:cNvPr id="222" name="Shape 222"/>
                <p:cNvSpPr/>
                <p:nvPr/>
              </p:nvSpPr>
              <p:spPr>
                <a:xfrm>
                  <a:off x="5035839" y="843523"/>
                  <a:ext cx="2160300" cy="4328100"/>
                </a:xfrm>
                <a:prstGeom prst="rect">
                  <a:avLst/>
                </a:prstGeom>
                <a:solidFill>
                  <a:schemeClr val="lt1"/>
                </a:solidFill>
                <a:ln w="57150" cap="flat" cmpd="sng">
                  <a:solidFill>
                    <a:srgbClr val="2626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</p:txBody>
            </p:sp>
            <p:sp>
              <p:nvSpPr>
                <p:cNvPr id="223" name="Shape 223"/>
                <p:cNvSpPr txBox="1"/>
                <p:nvPr/>
              </p:nvSpPr>
              <p:spPr>
                <a:xfrm>
                  <a:off x="5125851" y="953861"/>
                  <a:ext cx="1800299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rgbClr val="000000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Value Proposition</a:t>
                  </a:r>
                </a:p>
              </p:txBody>
            </p:sp>
          </p:grpSp>
          <p:grpSp>
            <p:nvGrpSpPr>
              <p:cNvPr id="224" name="Shape 224"/>
              <p:cNvGrpSpPr/>
              <p:nvPr/>
            </p:nvGrpSpPr>
            <p:grpSpPr>
              <a:xfrm>
                <a:off x="7278075" y="829048"/>
                <a:ext cx="2160300" cy="2554500"/>
                <a:chOff x="7278075" y="829049"/>
                <a:chExt cx="2160300" cy="2554500"/>
              </a:xfrm>
            </p:grpSpPr>
            <p:sp>
              <p:nvSpPr>
                <p:cNvPr id="225" name="Shape 225"/>
                <p:cNvSpPr/>
                <p:nvPr/>
              </p:nvSpPr>
              <p:spPr>
                <a:xfrm>
                  <a:off x="7278075" y="829048"/>
                  <a:ext cx="2160300" cy="2554500"/>
                </a:xfrm>
                <a:prstGeom prst="rect">
                  <a:avLst/>
                </a:prstGeom>
                <a:solidFill>
                  <a:schemeClr val="lt1"/>
                </a:solidFill>
                <a:ln w="57150" cap="flat" cmpd="sng">
                  <a:solidFill>
                    <a:srgbClr val="2626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</p:txBody>
            </p:sp>
            <p:sp>
              <p:nvSpPr>
                <p:cNvPr id="226" name="Shape 226"/>
                <p:cNvSpPr txBox="1"/>
                <p:nvPr/>
              </p:nvSpPr>
              <p:spPr>
                <a:xfrm>
                  <a:off x="7368128" y="953861"/>
                  <a:ext cx="18003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rgbClr val="000000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Customer Relationships</a:t>
                  </a:r>
                </a:p>
              </p:txBody>
            </p:sp>
          </p:grpSp>
          <p:grpSp>
            <p:nvGrpSpPr>
              <p:cNvPr id="227" name="Shape 227"/>
              <p:cNvGrpSpPr/>
              <p:nvPr/>
            </p:nvGrpSpPr>
            <p:grpSpPr>
              <a:xfrm>
                <a:off x="7278075" y="3526174"/>
                <a:ext cx="2160300" cy="1631100"/>
                <a:chOff x="7278075" y="3526174"/>
                <a:chExt cx="2160300" cy="1631100"/>
              </a:xfrm>
            </p:grpSpPr>
            <p:sp>
              <p:nvSpPr>
                <p:cNvPr id="228" name="Shape 228"/>
                <p:cNvSpPr/>
                <p:nvPr/>
              </p:nvSpPr>
              <p:spPr>
                <a:xfrm>
                  <a:off x="7278075" y="3526174"/>
                  <a:ext cx="2160300" cy="1631100"/>
                </a:xfrm>
                <a:prstGeom prst="rect">
                  <a:avLst/>
                </a:prstGeom>
                <a:solidFill>
                  <a:schemeClr val="lt1"/>
                </a:solidFill>
                <a:ln w="57150" cap="flat" cmpd="sng">
                  <a:solidFill>
                    <a:srgbClr val="2626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</p:txBody>
            </p:sp>
            <p:sp>
              <p:nvSpPr>
                <p:cNvPr id="229" name="Shape 229"/>
                <p:cNvSpPr txBox="1"/>
                <p:nvPr/>
              </p:nvSpPr>
              <p:spPr>
                <a:xfrm>
                  <a:off x="7368115" y="3628643"/>
                  <a:ext cx="18003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rgbClr val="000000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Channels</a:t>
                  </a:r>
                </a:p>
              </p:txBody>
            </p:sp>
          </p:grpSp>
          <p:grpSp>
            <p:nvGrpSpPr>
              <p:cNvPr id="230" name="Shape 230"/>
              <p:cNvGrpSpPr/>
              <p:nvPr/>
            </p:nvGrpSpPr>
            <p:grpSpPr>
              <a:xfrm>
                <a:off x="9520296" y="843523"/>
                <a:ext cx="2160300" cy="4328100"/>
                <a:chOff x="9520296" y="843523"/>
                <a:chExt cx="2160300" cy="4328100"/>
              </a:xfrm>
            </p:grpSpPr>
            <p:sp>
              <p:nvSpPr>
                <p:cNvPr id="231" name="Shape 231"/>
                <p:cNvSpPr/>
                <p:nvPr/>
              </p:nvSpPr>
              <p:spPr>
                <a:xfrm>
                  <a:off x="9520296" y="843523"/>
                  <a:ext cx="2160300" cy="4328100"/>
                </a:xfrm>
                <a:prstGeom prst="rect">
                  <a:avLst/>
                </a:prstGeom>
                <a:solidFill>
                  <a:schemeClr val="lt1"/>
                </a:solidFill>
                <a:ln w="57150" cap="flat" cmpd="sng">
                  <a:solidFill>
                    <a:srgbClr val="2626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</p:txBody>
            </p:sp>
            <p:sp>
              <p:nvSpPr>
                <p:cNvPr id="232" name="Shape 232"/>
                <p:cNvSpPr txBox="1"/>
                <p:nvPr/>
              </p:nvSpPr>
              <p:spPr>
                <a:xfrm>
                  <a:off x="9610390" y="953911"/>
                  <a:ext cx="18003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rgbClr val="000000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Customer Segments</a:t>
                  </a:r>
                </a:p>
              </p:txBody>
            </p:sp>
          </p:grpSp>
          <p:grpSp>
            <p:nvGrpSpPr>
              <p:cNvPr id="233" name="Shape 233"/>
              <p:cNvGrpSpPr/>
              <p:nvPr/>
            </p:nvGrpSpPr>
            <p:grpSpPr>
              <a:xfrm>
                <a:off x="5407273" y="5276748"/>
                <a:ext cx="6273300" cy="1427699"/>
                <a:chOff x="5407273" y="5276749"/>
                <a:chExt cx="6273300" cy="1427699"/>
              </a:xfrm>
            </p:grpSpPr>
            <p:sp>
              <p:nvSpPr>
                <p:cNvPr id="234" name="Shape 234"/>
                <p:cNvSpPr/>
                <p:nvPr/>
              </p:nvSpPr>
              <p:spPr>
                <a:xfrm>
                  <a:off x="5407273" y="5276749"/>
                  <a:ext cx="6273300" cy="1427699"/>
                </a:xfrm>
                <a:prstGeom prst="rect">
                  <a:avLst/>
                </a:prstGeom>
                <a:solidFill>
                  <a:schemeClr val="lt1"/>
                </a:solidFill>
                <a:ln w="57150" cap="flat" cmpd="sng">
                  <a:solidFill>
                    <a:srgbClr val="2626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</p:txBody>
            </p:sp>
            <p:sp>
              <p:nvSpPr>
                <p:cNvPr id="235" name="Shape 235"/>
                <p:cNvSpPr txBox="1"/>
                <p:nvPr/>
              </p:nvSpPr>
              <p:spPr>
                <a:xfrm>
                  <a:off x="5504680" y="5344583"/>
                  <a:ext cx="2392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rgbClr val="000000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Revenue Streams</a:t>
                  </a:r>
                </a:p>
              </p:txBody>
            </p:sp>
          </p:grpSp>
          <p:grpSp>
            <p:nvGrpSpPr>
              <p:cNvPr id="236" name="Shape 236"/>
              <p:cNvGrpSpPr/>
              <p:nvPr/>
            </p:nvGrpSpPr>
            <p:grpSpPr>
              <a:xfrm>
                <a:off x="551376" y="5278898"/>
                <a:ext cx="4757100" cy="1427699"/>
                <a:chOff x="551376" y="5278899"/>
                <a:chExt cx="4757100" cy="1427699"/>
              </a:xfrm>
            </p:grpSpPr>
            <p:sp>
              <p:nvSpPr>
                <p:cNvPr id="237" name="Shape 237"/>
                <p:cNvSpPr/>
                <p:nvPr/>
              </p:nvSpPr>
              <p:spPr>
                <a:xfrm>
                  <a:off x="551376" y="5278899"/>
                  <a:ext cx="4757100" cy="1427699"/>
                </a:xfrm>
                <a:prstGeom prst="rect">
                  <a:avLst/>
                </a:prstGeom>
                <a:solidFill>
                  <a:schemeClr val="lt1"/>
                </a:solidFill>
                <a:ln w="57150" cap="flat" cmpd="sng">
                  <a:solidFill>
                    <a:srgbClr val="26262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나눔스퀘어 Bold" pitchFamily="50" charset="-127"/>
                    <a:ea typeface="나눔스퀘어 Bold" pitchFamily="50" charset="-127"/>
                    <a:sym typeface="Arial"/>
                  </a:endParaRPr>
                </a:p>
              </p:txBody>
            </p:sp>
            <p:sp>
              <p:nvSpPr>
                <p:cNvPr id="238" name="Shape 238"/>
                <p:cNvSpPr txBox="1"/>
                <p:nvPr/>
              </p:nvSpPr>
              <p:spPr>
                <a:xfrm>
                  <a:off x="641391" y="5344568"/>
                  <a:ext cx="19803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rgbClr val="000000"/>
                      </a:solidFill>
                      <a:latin typeface="나눔스퀘어 Bold" pitchFamily="50" charset="-127"/>
                      <a:ea typeface="나눔스퀘어 Bold" pitchFamily="50" charset="-127"/>
                      <a:sym typeface="Arial"/>
                    </a:rPr>
                    <a:t>Cost Structure</a:t>
                  </a:r>
                </a:p>
              </p:txBody>
            </p:sp>
          </p:grpSp>
        </p:grpSp>
        <p:sp>
          <p:nvSpPr>
            <p:cNvPr id="239" name="Shape 239"/>
            <p:cNvSpPr txBox="1"/>
            <p:nvPr/>
          </p:nvSpPr>
          <p:spPr>
            <a:xfrm>
              <a:off x="5088874" y="1916997"/>
              <a:ext cx="1938564" cy="1927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동적인</a:t>
              </a:r>
              <a:r>
                <a:rPr lang="en-US" sz="2000" b="0" i="0" u="none" strike="noStrike" cap="none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시각</a:t>
              </a:r>
              <a:r>
                <a:rPr lang="en-US" sz="2000" b="0" i="0" u="none" strike="noStrike" cap="none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보조</a:t>
              </a:r>
              <a:r>
                <a:rPr lang="en-US" sz="2000" b="0" i="0" u="none" strike="noStrike" cap="none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지원</a:t>
              </a:r>
              <a:endParaRPr lang="en-US" sz="2000" b="0" i="0" u="none" strike="noStrike" cap="none" dirty="0">
                <a:solidFill>
                  <a:srgbClr val="2F5496"/>
                </a:solidFill>
                <a:latin typeface="나눔스퀘어 Bold" pitchFamily="50" charset="-127"/>
                <a:ea typeface="나눔스퀘어 Bold" pitchFamily="50" charset="-127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dirty="0">
                <a:solidFill>
                  <a:srgbClr val="2F5496"/>
                </a:solidFill>
                <a:latin typeface="나눔스퀘어 Bold" pitchFamily="50" charset="-127"/>
                <a:ea typeface="나눔스퀘어 Bold" pitchFamily="50" charset="-127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눈 </a:t>
              </a: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대신</a:t>
              </a:r>
              <a:r>
                <a:rPr lang="en-US" sz="2000" b="0" i="0" u="none" strike="noStrike" cap="none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촉각을</a:t>
              </a:r>
              <a:r>
                <a:rPr lang="en-US" sz="2000" b="0" i="0" u="none" strike="noStrike" cap="none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이용하여</a:t>
              </a:r>
              <a:r>
                <a:rPr lang="en-US" sz="2000" b="0" i="0" u="none" strike="noStrike" cap="none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느낌</a:t>
              </a:r>
              <a:endParaRPr lang="en-US" sz="2000" b="0" i="0" u="none" strike="noStrike" cap="none" dirty="0">
                <a:solidFill>
                  <a:srgbClr val="2F5496"/>
                </a:solidFill>
                <a:latin typeface="나눔스퀘어 Bold" pitchFamily="50" charset="-127"/>
                <a:ea typeface="나눔스퀘어 Bold" pitchFamily="50" charset="-127"/>
                <a:sym typeface="Arial"/>
              </a:endParaRPr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7356213" y="1767390"/>
              <a:ext cx="2004000" cy="147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해당 부품 회사 A/S 센터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제품 문제는 직접 해결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SW 업데이트</a:t>
              </a: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2915434" y="4106139"/>
              <a:ext cx="18003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물적 : 부품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인적 : </a:t>
              </a:r>
              <a:r>
                <a:rPr lang="en-US" sz="200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팀원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지적 : </a:t>
              </a:r>
              <a:r>
                <a:rPr lang="en-US" sz="200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특허권</a:t>
              </a: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7368125" y="4048225"/>
              <a:ext cx="207025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복지단체</a:t>
              </a:r>
              <a:r>
                <a:rPr lang="en-US" sz="2000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를</a:t>
              </a:r>
              <a:r>
                <a:rPr lang="en-US" sz="2000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 </a:t>
              </a:r>
              <a:r>
                <a:rPr lang="en-US" sz="2000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통한</a:t>
              </a:r>
              <a:r>
                <a:rPr lang="en-US" sz="2000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 </a:t>
              </a:r>
              <a:r>
                <a:rPr lang="en-US" sz="2000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마케팅</a:t>
              </a:r>
              <a:r>
                <a:rPr lang="en-US" sz="2000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,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택배</a:t>
              </a:r>
              <a:r>
                <a:rPr lang="en-US" sz="2000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 </a:t>
              </a:r>
              <a:r>
                <a:rPr lang="en-US" sz="2000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배송</a:t>
              </a:r>
              <a:endParaRPr lang="en-US" sz="2000" dirty="0">
                <a:solidFill>
                  <a:srgbClr val="2F5496"/>
                </a:solidFill>
                <a:latin typeface="나눔스퀘어 Bold" pitchFamily="50" charset="-127"/>
                <a:ea typeface="나눔스퀘어 Bold" pitchFamily="50" charset="-127"/>
              </a:endParaRP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9633901" y="1945724"/>
              <a:ext cx="2046523" cy="1631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대상</a:t>
              </a:r>
              <a:r>
                <a:rPr lang="en-US" sz="2000" b="0" i="0" u="none" strike="noStrike" cap="none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 : </a:t>
              </a: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시각장애인</a:t>
              </a:r>
              <a:endParaRPr lang="en-US" sz="2000" b="0" i="0" u="none" strike="noStrike" cap="none" dirty="0">
                <a:solidFill>
                  <a:srgbClr val="2F5496"/>
                </a:solidFill>
                <a:latin typeface="나눔스퀘어 Bold" pitchFamily="50" charset="-127"/>
                <a:ea typeface="나눔스퀘어 Bold" pitchFamily="50" charset="-127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dirty="0">
                <a:solidFill>
                  <a:srgbClr val="2F5496"/>
                </a:solidFill>
                <a:latin typeface="나눔스퀘어 Bold" pitchFamily="50" charset="-127"/>
                <a:ea typeface="나눔스퀘어 Bold" pitchFamily="50" charset="-127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dirty="0" err="1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가격</a:t>
              </a:r>
              <a:r>
                <a:rPr lang="en-US" sz="2000" b="0" i="0" u="none" strike="noStrike" cap="none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 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250,000(원)</a:t>
              </a: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821413" y="5793841"/>
              <a:ext cx="4374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제작비	부품비	인건비	마케팅비용	 </a:t>
              </a: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5572126" y="5735350"/>
              <a:ext cx="6108299" cy="1015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시각 장애인 인구 : 25만(한</a:t>
              </a:r>
              <a:r>
                <a:rPr lang="en-US" sz="200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국</a:t>
              </a:r>
              <a:r>
                <a:rPr lang="en-US" sz="2000" b="0" i="0" u="none" strike="noStrike" cap="none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), 2억8천만(세계)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대당 수입 : 7만원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잠재 수익 : 최대 175억(한</a:t>
              </a:r>
              <a:r>
                <a:rPr lang="en-US" sz="2000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</a:rPr>
                <a:t>국</a:t>
              </a:r>
              <a:r>
                <a:rPr lang="en-US" sz="2000" b="0" i="0" u="none" strike="noStrike" cap="none">
                  <a:solidFill>
                    <a:srgbClr val="2F5496"/>
                  </a:solidFill>
                  <a:latin typeface="나눔스퀘어 Bold" pitchFamily="50" charset="-127"/>
                  <a:ea typeface="나눔스퀘어 Bold" pitchFamily="50" charset="-127"/>
                  <a:sym typeface="Arial"/>
                </a:rPr>
                <a:t>), 19조 9천억(세계)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583</Words>
  <Application>Microsoft Office PowerPoint</Application>
  <PresentationFormat>와이드스크린</PresentationFormat>
  <Paragraphs>151</Paragraphs>
  <Slides>22</Slides>
  <Notes>22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Calibri</vt:lpstr>
      <vt:lpstr>배달의민족 한나는 열한살</vt:lpstr>
      <vt:lpstr>Libre Baskerville</vt:lpstr>
      <vt:lpstr>Arial</vt:lpstr>
      <vt:lpstr>Wingdings</vt:lpstr>
      <vt:lpstr>나눔스퀘어 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DaHye Jung</dc:creator>
  <cp:lastModifiedBy>DaHye Jung</cp:lastModifiedBy>
  <cp:revision>16</cp:revision>
  <dcterms:modified xsi:type="dcterms:W3CDTF">2016-12-10T17:07:33Z</dcterms:modified>
</cp:coreProperties>
</file>