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2" r:id="rId1"/>
  </p:sldMasterIdLst>
  <p:notesMasterIdLst>
    <p:notesMasterId r:id="rId10"/>
  </p:notesMasterIdLst>
  <p:sldIdLst>
    <p:sldId id="256" r:id="rId2"/>
    <p:sldId id="257" r:id="rId3"/>
    <p:sldId id="291" r:id="rId4"/>
    <p:sldId id="298" r:id="rId5"/>
    <p:sldId id="302" r:id="rId6"/>
    <p:sldId id="303" r:id="rId7"/>
    <p:sldId id="299" r:id="rId8"/>
    <p:sldId id="265" r:id="rId9"/>
  </p:sldIdLst>
  <p:sldSz cx="12192000" cy="6858000"/>
  <p:notesSz cx="6858000" cy="9144000"/>
  <p:embeddedFontLst>
    <p:embeddedFont>
      <p:font typeface="나눔바른고딕" panose="020B0600000101010101" charset="-127"/>
      <p:regular r:id="rId11"/>
      <p:bold r:id="rId12"/>
    </p:embeddedFont>
    <p:embeddedFont>
      <p:font typeface="Lucida Sans" panose="020B0602030504020204" pitchFamily="34" charset="0"/>
      <p:regular r:id="rId13"/>
      <p:bold r:id="rId14"/>
      <p:italic r:id="rId15"/>
      <p:boldItalic r:id="rId16"/>
    </p:embeddedFont>
    <p:embeddedFont>
      <p:font typeface="맑은 고딕" panose="020B0503020000020004" pitchFamily="50" charset="-127"/>
      <p:regular r:id="rId17"/>
      <p:bold r:id="rId18"/>
    </p:embeddedFont>
    <p:embeddedFont>
      <p:font typeface="나눔고딕 ExtraBold" panose="020B0600000101010101" charset="-127"/>
      <p:bold r:id="rId1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07" autoAdjust="0"/>
    <p:restoredTop sz="95135" autoAdjust="0"/>
  </p:normalViewPr>
  <p:slideViewPr>
    <p:cSldViewPr snapToGrid="0">
      <p:cViewPr>
        <p:scale>
          <a:sx n="75" d="100"/>
          <a:sy n="75" d="100"/>
        </p:scale>
        <p:origin x="-672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CBF6CF2C-051C-411B-A401-513F1C83DCA0}" type="datetime1">
              <a:rPr lang="ko-KR" altLang="en-US"/>
              <a:pPr lvl="0">
                <a:defRPr lang="ko-KR" altLang="en-US"/>
              </a:pPr>
              <a:t>2016-09-20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53B6675A-0504-4B8A-BA2E-453D709BEF8D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3423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>피피티의 목차는 저희 팀과 기획의도 그리고 구현 목표와 현재 저희 팀의 진행단계를 말씀드리겠습니다.</a:t>
            </a:r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53B6675A-0504-4B8A-BA2E-453D709BEF8D}" type="slidenum">
              <a:rPr lang="en-US" altLang="en-US"/>
              <a:pPr lvl="0">
                <a:defRPr lang="ko-KR" altLang="en-US"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28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3B6675A-0504-4B8A-BA2E-453D709BEF8D}" type="slidenum">
              <a:rPr lang="ko-KR" altLang="en-US" smtClean="0"/>
              <a:pPr lvl="0">
                <a:defRPr lang="ko-KR" altLang="en-US"/>
              </a:pPr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7354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3B6675A-0504-4B8A-BA2E-453D709BEF8D}" type="slidenum">
              <a:rPr lang="ko-KR" altLang="en-US" smtClean="0"/>
              <a:pPr lvl="0">
                <a:defRPr lang="ko-KR" altLang="en-US"/>
              </a:pPr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8551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3B6675A-0504-4B8A-BA2E-453D709BEF8D}" type="slidenum">
              <a:rPr lang="ko-KR" altLang="en-US" smtClean="0"/>
              <a:pPr lvl="0">
                <a:defRPr lang="ko-KR" altLang="en-US"/>
              </a:pPr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8551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3B6675A-0504-4B8A-BA2E-453D709BEF8D}" type="slidenum">
              <a:rPr lang="ko-KR" altLang="en-US" smtClean="0"/>
              <a:pPr lvl="0">
                <a:defRPr lang="ko-KR" altLang="en-US"/>
              </a:pPr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8551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3B6675A-0504-4B8A-BA2E-453D709BEF8D}" type="slidenum">
              <a:rPr lang="ko-KR" altLang="en-US" smtClean="0"/>
              <a:pPr lvl="0">
                <a:defRPr lang="ko-KR" altLang="en-US"/>
              </a:pPr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855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F513-41D8-4FBD-889F-CCE17FCCA7D9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7632-C8BF-45E2-9E78-0EB25F772A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2449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F513-41D8-4FBD-889F-CCE17FCCA7D9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7632-C8BF-45E2-9E78-0EB25F772A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4002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F513-41D8-4FBD-889F-CCE17FCCA7D9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7632-C8BF-45E2-9E78-0EB25F772A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596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F513-41D8-4FBD-889F-CCE17FCCA7D9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7632-C8BF-45E2-9E78-0EB25F772A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902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F513-41D8-4FBD-889F-CCE17FCCA7D9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7632-C8BF-45E2-9E78-0EB25F772A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789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F513-41D8-4FBD-889F-CCE17FCCA7D9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7632-C8BF-45E2-9E78-0EB25F772A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311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F513-41D8-4FBD-889F-CCE17FCCA7D9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7632-C8BF-45E2-9E78-0EB25F772A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8286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F513-41D8-4FBD-889F-CCE17FCCA7D9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7632-C8BF-45E2-9E78-0EB25F772A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42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F513-41D8-4FBD-889F-CCE17FCCA7D9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7632-C8BF-45E2-9E78-0EB25F772A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138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F513-41D8-4FBD-889F-CCE17FCCA7D9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7632-C8BF-45E2-9E78-0EB25F772A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1537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AF513-41D8-4FBD-889F-CCE17FCCA7D9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B7632-C8BF-45E2-9E78-0EB25F772A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727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AF513-41D8-4FBD-889F-CCE17FCCA7D9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B7632-C8BF-45E2-9E78-0EB25F772A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21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316385" y="2224524"/>
            <a:ext cx="8637239" cy="1887797"/>
            <a:chOff x="1996065" y="2549558"/>
            <a:chExt cx="8228338" cy="699471"/>
          </a:xfrm>
        </p:grpSpPr>
        <p:sp>
          <p:nvSpPr>
            <p:cNvPr id="5" name="TextBox 4"/>
            <p:cNvSpPr txBox="1"/>
            <p:nvPr/>
          </p:nvSpPr>
          <p:spPr>
            <a:xfrm>
              <a:off x="1996065" y="2784370"/>
              <a:ext cx="5475248" cy="4646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 lang="ko-KR" altLang="en-US"/>
              </a:pPr>
              <a:r>
                <a:rPr lang="en-US" altLang="ko-KR" sz="2000" dirty="0">
                  <a:solidFill>
                    <a:srgbClr val="939BA5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This is presentation </a:t>
              </a:r>
              <a:endPara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algn="r">
                <a:defRPr lang="ko-KR" altLang="en-US"/>
              </a:pP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About </a:t>
              </a:r>
              <a:r>
                <a:rPr lang="en-US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Team Introduction</a:t>
              </a:r>
              <a:endPara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38585" y="2549558"/>
              <a:ext cx="2585818" cy="5656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defRPr lang="ko-KR" altLang="en-US"/>
              </a:pPr>
              <a:endParaRPr lang="en-US" altLang="ko-KR" sz="500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78493" y="2800325"/>
              <a:ext cx="2340793" cy="2622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sz="4000" b="1" spc="-375" dirty="0" smtClean="0">
                  <a:solidFill>
                    <a:srgbClr val="00B0F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S.O.A.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67220" y="3105543"/>
              <a:ext cx="2448026" cy="1368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en-US" altLang="ko-KR" dirty="0" smtClean="0">
                  <a:solidFill>
                    <a:srgbClr val="77767A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Sensor Of Arduino</a:t>
              </a:r>
              <a:endParaRPr lang="ko-KR" altLang="en-US" dirty="0">
                <a:solidFill>
                  <a:srgbClr val="77767A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87018" y="1773164"/>
            <a:ext cx="9681582" cy="2374409"/>
            <a:chOff x="277624" y="1773164"/>
            <a:chExt cx="9681582" cy="2374409"/>
          </a:xfrm>
          <a:noFill/>
        </p:grpSpPr>
        <p:sp>
          <p:nvSpPr>
            <p:cNvPr id="3" name="타원 2"/>
            <p:cNvSpPr/>
            <p:nvPr/>
          </p:nvSpPr>
          <p:spPr>
            <a:xfrm>
              <a:off x="6035352" y="3110887"/>
              <a:ext cx="154800" cy="15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1" name="타원 10"/>
            <p:cNvSpPr/>
            <p:nvPr/>
          </p:nvSpPr>
          <p:spPr>
            <a:xfrm>
              <a:off x="6035352" y="3643219"/>
              <a:ext cx="154800" cy="154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6112752" y="1773164"/>
              <a:ext cx="0" cy="1273359"/>
            </a:xfrm>
            <a:prstGeom prst="line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6112752" y="3296232"/>
              <a:ext cx="0" cy="300921"/>
            </a:xfrm>
            <a:prstGeom prst="line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6112752" y="3846652"/>
              <a:ext cx="0" cy="300921"/>
            </a:xfrm>
            <a:prstGeom prst="line">
              <a:avLst/>
            </a:prstGeom>
            <a:grpFill/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343807" y="2988393"/>
              <a:ext cx="36153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dirty="0" smtClean="0">
                  <a:solidFill>
                    <a:srgbClr val="929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관심 분야</a:t>
              </a:r>
              <a:endParaRPr lang="en-US" altLang="ko-KR" dirty="0">
                <a:solidFill>
                  <a:srgbClr val="92929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43809" y="3589655"/>
              <a:ext cx="36153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dirty="0" smtClean="0">
                  <a:solidFill>
                    <a:srgbClr val="929292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팀원 소개</a:t>
              </a:r>
              <a:endParaRPr lang="ko-KR" altLang="en-US" dirty="0">
                <a:solidFill>
                  <a:srgbClr val="92929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7624" y="1828719"/>
              <a:ext cx="515115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r">
                <a:defRPr lang="ko-KR" altLang="en-US"/>
              </a:pPr>
              <a:r>
                <a:rPr lang="en-US" altLang="ko-KR" sz="3600" b="1" dirty="0" smtClean="0">
                  <a:ln w="12700" cap="flat" cmpd="sng" algn="ctr">
                    <a:solidFill>
                      <a:schemeClr val="accent3">
                        <a:shade val="20000"/>
                      </a:schemeClr>
                    </a:solidFill>
                    <a:prstDash val="solid"/>
                    <a:miter/>
                  </a:ln>
                  <a:solidFill>
                    <a:schemeClr val="bg2">
                      <a:lumMod val="50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S.O.A</a:t>
              </a:r>
              <a:endParaRPr lang="en-US" altLang="ko-KR" sz="3600" b="1" dirty="0">
                <a:ln w="12700" cap="flat" cmpd="sng" algn="ctr">
                  <a:solidFill>
                    <a:schemeClr val="accent3">
                      <a:shade val="20000"/>
                    </a:schemeClr>
                  </a:solidFill>
                  <a:prstDash val="solid"/>
                  <a:miter/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18729" y="2475050"/>
            <a:ext cx="6280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en-US" altLang="ko-KR" sz="2400" b="1" dirty="0" smtClean="0">
                <a:ln w="12700" cap="flat" cmpd="sng" algn="ctr">
                  <a:solidFill>
                    <a:schemeClr val="accent3">
                      <a:shade val="20000"/>
                    </a:schemeClr>
                  </a:solidFill>
                  <a:prstDash val="solid"/>
                  <a:miter/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(Sensor Of Arduino)</a:t>
            </a:r>
            <a:endParaRPr lang="en-US" altLang="ko-KR" sz="2400" b="1" dirty="0">
              <a:ln w="12700" cap="flat" cmpd="sng" algn="ctr">
                <a:solidFill>
                  <a:schemeClr val="accent3">
                    <a:shade val="20000"/>
                  </a:schemeClr>
                </a:solidFill>
                <a:prstDash val="solid"/>
                <a:miter/>
              </a:ln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6244746" y="4179225"/>
            <a:ext cx="154800" cy="1548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23" name="직선 연결선 22"/>
          <p:cNvCxnSpPr/>
          <p:nvPr/>
        </p:nvCxnSpPr>
        <p:spPr>
          <a:xfrm>
            <a:off x="6322146" y="4382658"/>
            <a:ext cx="0" cy="300921"/>
          </a:xfrm>
          <a:prstGeom prst="line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553201" y="4102029"/>
            <a:ext cx="361539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dirty="0" smtClean="0">
                <a:solidFill>
                  <a:srgbClr val="92929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미래의 모습</a:t>
            </a:r>
            <a:endParaRPr lang="en-US" altLang="ko-KR" dirty="0" smtClean="0">
              <a:solidFill>
                <a:srgbClr val="929292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6244746" y="4706841"/>
            <a:ext cx="154800" cy="1548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34" name="직선 연결선 33"/>
          <p:cNvCxnSpPr/>
          <p:nvPr/>
        </p:nvCxnSpPr>
        <p:spPr>
          <a:xfrm>
            <a:off x="6322146" y="4910274"/>
            <a:ext cx="0" cy="300921"/>
          </a:xfrm>
          <a:prstGeom prst="line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74976" y="4611570"/>
            <a:ext cx="361539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dirty="0" smtClean="0">
                <a:solidFill>
                  <a:srgbClr val="929292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Q&amp;A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2617594" y="656657"/>
            <a:ext cx="6956812" cy="646331"/>
            <a:chOff x="2617594" y="670155"/>
            <a:chExt cx="6956812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2617594" y="670155"/>
              <a:ext cx="695681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관심 분야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4" name="직선 연결선 13"/>
            <p:cNvCxnSpPr/>
            <p:nvPr/>
          </p:nvCxnSpPr>
          <p:spPr>
            <a:xfrm>
              <a:off x="5741668" y="1283065"/>
              <a:ext cx="708664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3116357" y="1421888"/>
            <a:ext cx="5984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 dirty="0" smtClean="0">
                <a:ln w="12700" cap="flat" cmpd="sng" algn="ctr">
                  <a:solidFill>
                    <a:schemeClr val="accent3">
                      <a:shade val="20000"/>
                    </a:schemeClr>
                  </a:solidFill>
                  <a:prstDash val="solid"/>
                  <a:miter/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S.O.A</a:t>
            </a:r>
          </a:p>
          <a:p>
            <a:pPr algn="ctr">
              <a:defRPr lang="ko-KR" altLang="en-US"/>
            </a:pPr>
            <a:r>
              <a:rPr lang="en-US" altLang="ko-KR" sz="4000" b="1" dirty="0">
                <a:ln w="12700" cap="flat" cmpd="sng" algn="ctr">
                  <a:solidFill>
                    <a:schemeClr val="accent3">
                      <a:shade val="20000"/>
                    </a:schemeClr>
                  </a:solidFill>
                  <a:prstDash val="solid"/>
                  <a:miter/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(Sensor Of Arduino</a:t>
            </a:r>
            <a:r>
              <a:rPr lang="en-US" altLang="ko-KR" sz="4000" b="1" dirty="0" smtClean="0">
                <a:ln w="12700" cap="flat" cmpd="sng" algn="ctr">
                  <a:solidFill>
                    <a:schemeClr val="accent3">
                      <a:shade val="20000"/>
                    </a:schemeClr>
                  </a:solidFill>
                  <a:prstDash val="solid"/>
                  <a:miter/>
                </a:ln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en-US" altLang="ko-KR" sz="4000" b="1" dirty="0">
              <a:ln w="12700" cap="flat" cmpd="sng" algn="ctr">
                <a:solidFill>
                  <a:schemeClr val="accent3">
                    <a:shade val="20000"/>
                  </a:schemeClr>
                </a:solidFill>
                <a:prstDash val="solid"/>
                <a:miter/>
              </a:ln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194" y="3105680"/>
            <a:ext cx="2599801" cy="147544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68" y="3191907"/>
            <a:ext cx="2306489" cy="1635431"/>
          </a:xfrm>
          <a:prstGeom prst="rect">
            <a:avLst/>
          </a:prstGeom>
        </p:spPr>
      </p:pic>
      <p:cxnSp>
        <p:nvCxnSpPr>
          <p:cNvPr id="7" name="직선 연결선 6"/>
          <p:cNvCxnSpPr>
            <a:stCxn id="2" idx="2"/>
            <a:endCxn id="4" idx="0"/>
          </p:cNvCxnSpPr>
          <p:nvPr/>
        </p:nvCxnSpPr>
        <p:spPr>
          <a:xfrm>
            <a:off x="6108700" y="2745327"/>
            <a:ext cx="4387395" cy="360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>
            <a:stCxn id="2" idx="2"/>
          </p:cNvCxnSpPr>
          <p:nvPr/>
        </p:nvCxnSpPr>
        <p:spPr>
          <a:xfrm flipH="1">
            <a:off x="2083861" y="2745327"/>
            <a:ext cx="4024839" cy="446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360" y="3638487"/>
            <a:ext cx="4153480" cy="3105584"/>
          </a:xfrm>
          <a:prstGeom prst="rect">
            <a:avLst/>
          </a:prstGeom>
        </p:spPr>
      </p:pic>
      <p:cxnSp>
        <p:nvCxnSpPr>
          <p:cNvPr id="19" name="직선 연결선 18"/>
          <p:cNvCxnSpPr>
            <a:stCxn id="2" idx="2"/>
          </p:cNvCxnSpPr>
          <p:nvPr/>
        </p:nvCxnSpPr>
        <p:spPr>
          <a:xfrm flipH="1">
            <a:off x="6096000" y="2745327"/>
            <a:ext cx="12700" cy="1902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219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2617594" y="656657"/>
            <a:ext cx="6956812" cy="646331"/>
            <a:chOff x="2617594" y="670155"/>
            <a:chExt cx="6956812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2617594" y="670155"/>
              <a:ext cx="695681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팀원 소개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4" name="직선 연결선 13"/>
            <p:cNvCxnSpPr/>
            <p:nvPr/>
          </p:nvCxnSpPr>
          <p:spPr>
            <a:xfrm>
              <a:off x="5741668" y="1283065"/>
              <a:ext cx="708664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bject 4"/>
          <p:cNvSpPr txBox="1"/>
          <p:nvPr/>
        </p:nvSpPr>
        <p:spPr>
          <a:xfrm>
            <a:off x="3200087" y="2422787"/>
            <a:ext cx="8674413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0" indent="-342900">
              <a:lnSpc>
                <a:spcPct val="100000"/>
              </a:lnSpc>
              <a:spcBef>
                <a:spcPts val="1385"/>
              </a:spcBef>
              <a:buFontTx/>
              <a:buChar char="-"/>
            </a:pPr>
            <a:r>
              <a:rPr lang="ko-KR" altLang="en-US" sz="2000" dirty="0" smtClean="0">
                <a:latin typeface="Lucida Sans"/>
                <a:cs typeface="Lucida Sans"/>
              </a:rPr>
              <a:t>관심 있는 분야</a:t>
            </a:r>
            <a:endParaRPr lang="en-US" altLang="ko-KR" sz="2000" dirty="0" smtClean="0">
              <a:latin typeface="Lucida Sans"/>
              <a:cs typeface="Lucida Sans"/>
            </a:endParaRPr>
          </a:p>
          <a:p>
            <a:pPr marL="508000">
              <a:lnSpc>
                <a:spcPct val="100000"/>
              </a:lnSpc>
              <a:spcBef>
                <a:spcPts val="1385"/>
              </a:spcBef>
            </a:pPr>
            <a:r>
              <a:rPr lang="en-US" altLang="ko-KR" sz="2000" dirty="0" smtClean="0">
                <a:latin typeface="Lucida Sans"/>
                <a:cs typeface="Lucida Sans"/>
              </a:rPr>
              <a:t>Algorithm</a:t>
            </a:r>
            <a:r>
              <a:rPr lang="ko-KR" altLang="en-US" sz="2000" dirty="0" smtClean="0">
                <a:latin typeface="Lucida Sans"/>
                <a:cs typeface="Lucida Sans"/>
              </a:rPr>
              <a:t> </a:t>
            </a:r>
            <a:r>
              <a:rPr lang="en-US" altLang="ko-KR" sz="2000" dirty="0" smtClean="0">
                <a:latin typeface="Lucida Sans"/>
                <a:cs typeface="Lucida Sans"/>
              </a:rPr>
              <a:t>: </a:t>
            </a:r>
            <a:r>
              <a:rPr lang="ko-KR" altLang="en-US" sz="2000" dirty="0" smtClean="0">
                <a:latin typeface="Lucida Sans"/>
                <a:cs typeface="Lucida Sans"/>
              </a:rPr>
              <a:t>프로그래머에 따라 작성하는 알고리즘이 다른 것이 흥미</a:t>
            </a:r>
            <a:endParaRPr lang="en-US" altLang="ko-KR" sz="2000" dirty="0" smtClean="0">
              <a:latin typeface="Lucida Sans"/>
              <a:cs typeface="Lucida Sans"/>
            </a:endParaRPr>
          </a:p>
          <a:p>
            <a:pPr marL="508000">
              <a:lnSpc>
                <a:spcPct val="100000"/>
              </a:lnSpc>
              <a:spcBef>
                <a:spcPts val="1385"/>
              </a:spcBef>
            </a:pPr>
            <a:r>
              <a:rPr lang="en-US" altLang="ko-KR" sz="2000" dirty="0" smtClean="0">
                <a:latin typeface="Lucida Sans"/>
                <a:cs typeface="Lucida Sans"/>
              </a:rPr>
              <a:t>Web/App : Web, App </a:t>
            </a:r>
            <a:r>
              <a:rPr lang="ko-KR" altLang="en-US" sz="2000" dirty="0" smtClean="0">
                <a:latin typeface="Lucida Sans"/>
                <a:cs typeface="Lucida Sans"/>
              </a:rPr>
              <a:t>기반 개발 프로젝트 참여로 인한 흥미</a:t>
            </a:r>
            <a:endParaRPr lang="en-US" sz="2000" dirty="0">
              <a:latin typeface="Lucida Sans"/>
              <a:cs typeface="Lucida Sans"/>
            </a:endParaRPr>
          </a:p>
          <a:p>
            <a:pPr marL="850900" indent="-342900">
              <a:lnSpc>
                <a:spcPct val="100000"/>
              </a:lnSpc>
              <a:spcBef>
                <a:spcPts val="1385"/>
              </a:spcBef>
              <a:buFontTx/>
              <a:buChar char="-"/>
            </a:pPr>
            <a:r>
              <a:rPr lang="ko-KR" altLang="en-US" sz="2000" dirty="0" smtClean="0">
                <a:latin typeface="Lucida Sans"/>
                <a:cs typeface="Lucida Sans"/>
              </a:rPr>
              <a:t>대표적인 과제</a:t>
            </a:r>
            <a:r>
              <a:rPr lang="en-US" altLang="ko-KR" sz="2000" dirty="0" smtClean="0">
                <a:latin typeface="Lucida Sans"/>
                <a:cs typeface="Lucida Sans"/>
              </a:rPr>
              <a:t>(</a:t>
            </a:r>
            <a:r>
              <a:rPr lang="ko-KR" altLang="en-US" sz="2000" dirty="0" smtClean="0">
                <a:latin typeface="Lucida Sans"/>
                <a:cs typeface="Lucida Sans"/>
              </a:rPr>
              <a:t>프로젝트</a:t>
            </a:r>
            <a:r>
              <a:rPr lang="en-US" altLang="ko-KR" sz="2000" dirty="0" smtClean="0">
                <a:latin typeface="Lucida Sans"/>
                <a:cs typeface="Lucida Sans"/>
              </a:rPr>
              <a:t>)/</a:t>
            </a:r>
            <a:r>
              <a:rPr lang="ko-KR" altLang="en-US" sz="2000" dirty="0" smtClean="0">
                <a:latin typeface="Lucida Sans"/>
                <a:cs typeface="Lucida Sans"/>
              </a:rPr>
              <a:t>작성한 프로그램</a:t>
            </a:r>
            <a:endParaRPr lang="en-US" altLang="ko-KR" sz="2000" dirty="0" smtClean="0">
              <a:latin typeface="Lucida Sans"/>
              <a:cs typeface="Lucida Sans"/>
            </a:endParaRPr>
          </a:p>
          <a:p>
            <a:pPr marL="508000">
              <a:lnSpc>
                <a:spcPct val="100000"/>
              </a:lnSpc>
              <a:spcBef>
                <a:spcPts val="1385"/>
              </a:spcBef>
            </a:pPr>
            <a:r>
              <a:rPr lang="en-US" altLang="ko-KR" sz="2000" dirty="0" smtClean="0">
                <a:latin typeface="Lucida Sans"/>
                <a:cs typeface="Lucida Sans"/>
              </a:rPr>
              <a:t>(2011) </a:t>
            </a:r>
            <a:r>
              <a:rPr lang="ko-KR" altLang="en-US" sz="2000" dirty="0" smtClean="0">
                <a:latin typeface="Lucida Sans"/>
                <a:cs typeface="Lucida Sans"/>
              </a:rPr>
              <a:t>날씨 정보 제공 </a:t>
            </a:r>
            <a:r>
              <a:rPr lang="en-US" altLang="ko-KR" sz="2000" dirty="0" smtClean="0">
                <a:latin typeface="Lucida Sans"/>
                <a:cs typeface="Lucida Sans"/>
              </a:rPr>
              <a:t>Web</a:t>
            </a:r>
          </a:p>
          <a:p>
            <a:pPr marL="508000">
              <a:lnSpc>
                <a:spcPct val="100000"/>
              </a:lnSpc>
              <a:spcBef>
                <a:spcPts val="1385"/>
              </a:spcBef>
            </a:pPr>
            <a:r>
              <a:rPr lang="en-US" altLang="ko-KR" sz="2000" dirty="0" smtClean="0">
                <a:latin typeface="Lucida Sans"/>
                <a:cs typeface="Lucida Sans"/>
              </a:rPr>
              <a:t>(</a:t>
            </a:r>
            <a:r>
              <a:rPr lang="en-US" altLang="ko-KR" sz="2000" dirty="0" smtClean="0">
                <a:latin typeface="Lucida Sans"/>
              </a:rPr>
              <a:t>2015) </a:t>
            </a:r>
            <a:r>
              <a:rPr lang="ko-KR" altLang="en-US" sz="2000" dirty="0" err="1" smtClean="0">
                <a:latin typeface="Lucida Sans"/>
              </a:rPr>
              <a:t>푸드트럭</a:t>
            </a:r>
            <a:r>
              <a:rPr lang="ko-KR" altLang="en-US" sz="2000" dirty="0" smtClean="0">
                <a:latin typeface="Lucida Sans"/>
              </a:rPr>
              <a:t> 서비스 제공 </a:t>
            </a:r>
            <a:r>
              <a:rPr lang="en-US" altLang="ko-KR" sz="2000" dirty="0" smtClean="0">
                <a:latin typeface="Lucida Sans"/>
              </a:rPr>
              <a:t>Food Chaser</a:t>
            </a:r>
          </a:p>
          <a:p>
            <a:pPr marL="508000">
              <a:spcBef>
                <a:spcPts val="1385"/>
              </a:spcBef>
            </a:pPr>
            <a:r>
              <a:rPr lang="en-US" altLang="ko-KR" sz="2000" dirty="0">
                <a:latin typeface="Lucida Sans"/>
              </a:rPr>
              <a:t>(2015) </a:t>
            </a:r>
            <a:r>
              <a:rPr lang="en-US" altLang="ko-KR" sz="2000" dirty="0" smtClean="0">
                <a:latin typeface="Lucida Sans"/>
              </a:rPr>
              <a:t>Paging of OS</a:t>
            </a:r>
          </a:p>
          <a:p>
            <a:pPr marL="508000">
              <a:spcBef>
                <a:spcPts val="1385"/>
              </a:spcBef>
            </a:pPr>
            <a:r>
              <a:rPr lang="en-US" altLang="ko-KR" sz="2000" dirty="0" smtClean="0">
                <a:latin typeface="Lucida Sans"/>
                <a:cs typeface="Lucida Sans"/>
              </a:rPr>
              <a:t>(2016) </a:t>
            </a:r>
            <a:r>
              <a:rPr lang="en-US" altLang="ko-KR" sz="2000" dirty="0" err="1">
                <a:latin typeface="Lucida Sans"/>
              </a:rPr>
              <a:t>Autoset</a:t>
            </a:r>
            <a:r>
              <a:rPr lang="en-US" altLang="ko-KR" sz="2000" dirty="0">
                <a:latin typeface="Lucida Sans"/>
              </a:rPr>
              <a:t> App with. </a:t>
            </a:r>
            <a:r>
              <a:rPr lang="ko-KR" altLang="en-US" sz="2000" dirty="0">
                <a:latin typeface="Lucida Sans"/>
              </a:rPr>
              <a:t>종합설계</a:t>
            </a:r>
            <a:r>
              <a:rPr lang="en-US" altLang="ko-KR" sz="2000" dirty="0" smtClean="0">
                <a:latin typeface="Lucida Sans"/>
              </a:rPr>
              <a:t>1</a:t>
            </a:r>
            <a:r>
              <a:rPr lang="en-US" altLang="ko-KR" sz="2000" dirty="0" smtClean="0">
                <a:latin typeface="Lucida Sans"/>
                <a:cs typeface="Lucida Sans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1806112"/>
            <a:ext cx="2984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spc="-390" dirty="0">
                <a:solidFill>
                  <a:srgbClr val="00AFEF"/>
                </a:solidFill>
                <a:latin typeface="Gulim"/>
                <a:cs typeface="Gulim"/>
              </a:rPr>
              <a:t>☆</a:t>
            </a:r>
            <a:r>
              <a:rPr lang="ko-KR" altLang="en-US" sz="3000" spc="-525" dirty="0">
                <a:solidFill>
                  <a:srgbClr val="00AFEF"/>
                </a:solidFill>
                <a:latin typeface="Gulim"/>
                <a:cs typeface="Gulim"/>
              </a:rPr>
              <a:t> </a:t>
            </a:r>
            <a:r>
              <a:rPr lang="ko-KR" altLang="en-US" sz="3000" b="1" spc="-157" baseline="1388" dirty="0" smtClean="0">
                <a:solidFill>
                  <a:srgbClr val="404040"/>
                </a:solidFill>
                <a:latin typeface="Arial"/>
                <a:cs typeface="Arial"/>
              </a:rPr>
              <a:t>김상현</a:t>
            </a:r>
            <a:endParaRPr lang="ko-KR" altLang="en-US" sz="3000" baseline="1388" dirty="0">
              <a:latin typeface="Arial"/>
              <a:cs typeface="Arial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09" y="2650374"/>
            <a:ext cx="1622982" cy="300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12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2617594" y="656657"/>
            <a:ext cx="6956812" cy="646331"/>
            <a:chOff x="2617594" y="670155"/>
            <a:chExt cx="6956812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2617594" y="670155"/>
              <a:ext cx="695681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팀원 소개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4" name="직선 연결선 13"/>
            <p:cNvCxnSpPr/>
            <p:nvPr/>
          </p:nvCxnSpPr>
          <p:spPr>
            <a:xfrm>
              <a:off x="5741668" y="1283065"/>
              <a:ext cx="708664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143000" y="1806112"/>
            <a:ext cx="2984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spc="-390" dirty="0">
                <a:solidFill>
                  <a:srgbClr val="00AFEF"/>
                </a:solidFill>
                <a:latin typeface="Gulim"/>
                <a:cs typeface="Gulim"/>
              </a:rPr>
              <a:t>☆</a:t>
            </a:r>
            <a:r>
              <a:rPr lang="ko-KR" altLang="en-US" sz="3000" spc="-525" dirty="0">
                <a:solidFill>
                  <a:srgbClr val="00AFEF"/>
                </a:solidFill>
                <a:latin typeface="Gulim"/>
                <a:cs typeface="Gulim"/>
              </a:rPr>
              <a:t> </a:t>
            </a:r>
            <a:r>
              <a:rPr lang="ko-KR" altLang="en-US" sz="3000" b="1" spc="-157" baseline="1388" dirty="0" smtClean="0">
                <a:solidFill>
                  <a:srgbClr val="404040"/>
                </a:solidFill>
                <a:latin typeface="Arial"/>
                <a:cs typeface="Arial"/>
              </a:rPr>
              <a:t>이광희</a:t>
            </a:r>
            <a:endParaRPr lang="ko-KR" altLang="en-US" sz="3000" baseline="1388" dirty="0">
              <a:latin typeface="Arial"/>
              <a:cs typeface="Arial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3009587" y="2384687"/>
            <a:ext cx="8788713" cy="420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0" indent="-342900">
              <a:lnSpc>
                <a:spcPct val="100000"/>
              </a:lnSpc>
              <a:spcBef>
                <a:spcPts val="1385"/>
              </a:spcBef>
              <a:buFontTx/>
              <a:buChar char="-"/>
            </a:pPr>
            <a:r>
              <a:rPr lang="ko-KR" altLang="en-US" sz="2000" dirty="0" smtClean="0">
                <a:latin typeface="Lucida Sans"/>
                <a:cs typeface="Lucida Sans"/>
              </a:rPr>
              <a:t>관심 있는 분야</a:t>
            </a:r>
            <a:endParaRPr lang="en-US" altLang="ko-KR" sz="2000" dirty="0" smtClean="0">
              <a:latin typeface="Lucida Sans"/>
              <a:cs typeface="Lucida Sans"/>
            </a:endParaRPr>
          </a:p>
          <a:p>
            <a:pPr marL="508000">
              <a:lnSpc>
                <a:spcPct val="100000"/>
              </a:lnSpc>
              <a:spcBef>
                <a:spcPts val="1385"/>
              </a:spcBef>
            </a:pPr>
            <a:r>
              <a:rPr lang="en-US" sz="2000" dirty="0" smtClean="0">
                <a:latin typeface="Lucida Sans"/>
                <a:cs typeface="Lucida Sans"/>
              </a:rPr>
              <a:t>Robot, Embedded system, Device driver</a:t>
            </a:r>
          </a:p>
          <a:p>
            <a:pPr marL="508000">
              <a:lnSpc>
                <a:spcPct val="100000"/>
              </a:lnSpc>
              <a:spcBef>
                <a:spcPts val="1385"/>
              </a:spcBef>
            </a:pPr>
            <a:r>
              <a:rPr lang="en-US" sz="2000" dirty="0" smtClean="0">
                <a:latin typeface="Lucida Sans"/>
                <a:cs typeface="Lucida Sans"/>
              </a:rPr>
              <a:t>: </a:t>
            </a:r>
            <a:r>
              <a:rPr lang="ko-KR" altLang="en-US" sz="2000" dirty="0" smtClean="0">
                <a:latin typeface="Lucida Sans"/>
                <a:cs typeface="Lucida Sans"/>
              </a:rPr>
              <a:t>즐거움</a:t>
            </a:r>
            <a:r>
              <a:rPr lang="en-US" altLang="ko-KR" sz="2000" dirty="0" smtClean="0">
                <a:latin typeface="Lucida Sans"/>
                <a:cs typeface="Lucida Sans"/>
              </a:rPr>
              <a:t>, </a:t>
            </a:r>
            <a:r>
              <a:rPr lang="ko-KR" altLang="en-US" sz="2000" dirty="0" smtClean="0">
                <a:latin typeface="Lucida Sans"/>
                <a:cs typeface="Lucida Sans"/>
              </a:rPr>
              <a:t>재미</a:t>
            </a:r>
            <a:r>
              <a:rPr lang="en-US" altLang="ko-KR" sz="2000" dirty="0" smtClean="0">
                <a:latin typeface="Lucida Sans"/>
                <a:cs typeface="Lucida Sans"/>
              </a:rPr>
              <a:t>, </a:t>
            </a:r>
            <a:r>
              <a:rPr lang="ko-KR" altLang="en-US" sz="2000" dirty="0" smtClean="0">
                <a:latin typeface="Lucida Sans"/>
                <a:cs typeface="Lucida Sans"/>
              </a:rPr>
              <a:t>흥미</a:t>
            </a:r>
            <a:endParaRPr lang="en-US" sz="2000" dirty="0" smtClean="0">
              <a:latin typeface="Lucida Sans"/>
              <a:cs typeface="Lucida Sans"/>
            </a:endParaRPr>
          </a:p>
          <a:p>
            <a:pPr marL="850900" indent="-342900">
              <a:lnSpc>
                <a:spcPct val="100000"/>
              </a:lnSpc>
              <a:spcBef>
                <a:spcPts val="1385"/>
              </a:spcBef>
              <a:buFontTx/>
              <a:buChar char="-"/>
            </a:pPr>
            <a:r>
              <a:rPr lang="ko-KR" altLang="en-US" sz="2000" dirty="0" smtClean="0">
                <a:latin typeface="Lucida Sans"/>
                <a:cs typeface="Lucida Sans"/>
              </a:rPr>
              <a:t>대표적인 과제</a:t>
            </a:r>
            <a:r>
              <a:rPr lang="en-US" altLang="ko-KR" sz="2000" dirty="0" smtClean="0">
                <a:latin typeface="Lucida Sans"/>
                <a:cs typeface="Lucida Sans"/>
              </a:rPr>
              <a:t>(</a:t>
            </a:r>
            <a:r>
              <a:rPr lang="ko-KR" altLang="en-US" sz="2000" dirty="0" smtClean="0">
                <a:latin typeface="Lucida Sans"/>
                <a:cs typeface="Lucida Sans"/>
              </a:rPr>
              <a:t>프로젝트</a:t>
            </a:r>
            <a:r>
              <a:rPr lang="en-US" altLang="ko-KR" sz="2000" dirty="0" smtClean="0">
                <a:latin typeface="Lucida Sans"/>
                <a:cs typeface="Lucida Sans"/>
              </a:rPr>
              <a:t>)/</a:t>
            </a:r>
            <a:r>
              <a:rPr lang="ko-KR" altLang="en-US" sz="2000" dirty="0" smtClean="0">
                <a:latin typeface="Lucida Sans"/>
                <a:cs typeface="Lucida Sans"/>
              </a:rPr>
              <a:t>작성한 프로그램</a:t>
            </a:r>
            <a:endParaRPr lang="en-US" altLang="ko-KR" sz="2000" dirty="0" smtClean="0">
              <a:latin typeface="Lucida Sans"/>
              <a:cs typeface="Lucida Sans"/>
            </a:endParaRPr>
          </a:p>
          <a:p>
            <a:pPr marL="508000">
              <a:lnSpc>
                <a:spcPct val="100000"/>
              </a:lnSpc>
              <a:spcBef>
                <a:spcPts val="1385"/>
              </a:spcBef>
            </a:pPr>
            <a:r>
              <a:rPr lang="en-US" altLang="ko-KR" sz="2000" dirty="0" smtClean="0">
                <a:latin typeface="Lucida Sans"/>
              </a:rPr>
              <a:t>(2011) Robot programming</a:t>
            </a:r>
          </a:p>
          <a:p>
            <a:pPr marL="508000">
              <a:lnSpc>
                <a:spcPct val="100000"/>
              </a:lnSpc>
              <a:spcBef>
                <a:spcPts val="1385"/>
              </a:spcBef>
            </a:pPr>
            <a:r>
              <a:rPr lang="en-US" altLang="ko-KR" sz="2000" dirty="0" smtClean="0">
                <a:latin typeface="Lucida Sans"/>
              </a:rPr>
              <a:t>(2014) </a:t>
            </a:r>
            <a:r>
              <a:rPr lang="ko-KR" altLang="en-US" sz="2000" dirty="0" err="1" smtClean="0">
                <a:latin typeface="Lucida Sans"/>
              </a:rPr>
              <a:t>혼밥</a:t>
            </a:r>
            <a:r>
              <a:rPr lang="ko-KR" altLang="en-US" sz="2000" dirty="0" smtClean="0">
                <a:latin typeface="Lucida Sans"/>
              </a:rPr>
              <a:t> 탈출 </a:t>
            </a:r>
            <a:r>
              <a:rPr lang="en-US" altLang="ko-KR" sz="2000" dirty="0" smtClean="0">
                <a:latin typeface="Lucida Sans"/>
              </a:rPr>
              <a:t>App with. DB</a:t>
            </a:r>
          </a:p>
          <a:p>
            <a:pPr marL="508000">
              <a:lnSpc>
                <a:spcPct val="100000"/>
              </a:lnSpc>
              <a:spcBef>
                <a:spcPts val="1385"/>
              </a:spcBef>
            </a:pPr>
            <a:r>
              <a:rPr lang="en-US" altLang="ko-KR" sz="2000" dirty="0" smtClean="0">
                <a:latin typeface="Lucida Sans"/>
              </a:rPr>
              <a:t>(2014) </a:t>
            </a:r>
            <a:r>
              <a:rPr lang="en-US" altLang="ko-KR" sz="2000" dirty="0" err="1" smtClean="0">
                <a:latin typeface="Lucida Sans"/>
              </a:rPr>
              <a:t>Dankook</a:t>
            </a:r>
            <a:r>
              <a:rPr lang="en-US" altLang="ko-KR" sz="2000" dirty="0" smtClean="0">
                <a:latin typeface="Lucida Sans"/>
              </a:rPr>
              <a:t> Univ. </a:t>
            </a:r>
            <a:r>
              <a:rPr lang="ko-KR" altLang="en-US" sz="2000" dirty="0" smtClean="0">
                <a:latin typeface="Lucida Sans"/>
              </a:rPr>
              <a:t>동아리 관리</a:t>
            </a:r>
            <a:r>
              <a:rPr lang="en-US" altLang="ko-KR" sz="2000" dirty="0">
                <a:latin typeface="Lucida Sans"/>
              </a:rPr>
              <a:t> </a:t>
            </a:r>
            <a:r>
              <a:rPr lang="ko-KR" altLang="en-US" sz="2000" dirty="0" err="1" smtClean="0">
                <a:latin typeface="Lucida Sans"/>
              </a:rPr>
              <a:t>하이브리드</a:t>
            </a:r>
            <a:r>
              <a:rPr lang="ko-KR" altLang="en-US" sz="2000" dirty="0" smtClean="0">
                <a:latin typeface="Lucida Sans"/>
              </a:rPr>
              <a:t> </a:t>
            </a:r>
            <a:r>
              <a:rPr lang="en-US" altLang="ko-KR" sz="2000" dirty="0" smtClean="0">
                <a:latin typeface="Lucida Sans"/>
              </a:rPr>
              <a:t>web, </a:t>
            </a:r>
            <a:r>
              <a:rPr lang="en-US" altLang="ko-KR" sz="2000" dirty="0" smtClean="0">
                <a:latin typeface="Lucida Sans"/>
              </a:rPr>
              <a:t>app</a:t>
            </a:r>
            <a:endParaRPr lang="en-US" altLang="ko-KR" sz="2000" dirty="0" smtClean="0">
              <a:latin typeface="Lucida Sans"/>
            </a:endParaRPr>
          </a:p>
          <a:p>
            <a:pPr marL="508000">
              <a:lnSpc>
                <a:spcPct val="100000"/>
              </a:lnSpc>
              <a:spcBef>
                <a:spcPts val="1385"/>
              </a:spcBef>
            </a:pPr>
            <a:r>
              <a:rPr lang="en-US" altLang="ko-KR" sz="2000" dirty="0" smtClean="0">
                <a:latin typeface="Lucida Sans"/>
              </a:rPr>
              <a:t>(2015) Process Scheduling Tester</a:t>
            </a:r>
          </a:p>
          <a:p>
            <a:pPr marL="508000">
              <a:lnSpc>
                <a:spcPct val="100000"/>
              </a:lnSpc>
              <a:spcBef>
                <a:spcPts val="1385"/>
              </a:spcBef>
            </a:pPr>
            <a:r>
              <a:rPr lang="en-US" altLang="ko-KR" sz="2000" dirty="0" smtClean="0">
                <a:latin typeface="Lucida Sans"/>
              </a:rPr>
              <a:t>(2016) </a:t>
            </a:r>
            <a:r>
              <a:rPr lang="en-US" altLang="ko-KR" sz="2000" dirty="0" err="1" smtClean="0">
                <a:latin typeface="Lucida Sans"/>
              </a:rPr>
              <a:t>Autoset</a:t>
            </a:r>
            <a:r>
              <a:rPr lang="en-US" altLang="ko-KR" sz="2000" dirty="0" smtClean="0">
                <a:latin typeface="Lucida Sans"/>
              </a:rPr>
              <a:t> App with. </a:t>
            </a:r>
            <a:r>
              <a:rPr lang="ko-KR" altLang="en-US" sz="2000" dirty="0" smtClean="0">
                <a:latin typeface="Lucida Sans"/>
              </a:rPr>
              <a:t>종합설계</a:t>
            </a:r>
            <a:r>
              <a:rPr lang="en-US" altLang="ko-KR" sz="2000" dirty="0" smtClean="0">
                <a:latin typeface="Lucida Sans"/>
              </a:rPr>
              <a:t>1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768408"/>
            <a:ext cx="1819529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77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2617594" y="656657"/>
            <a:ext cx="6956812" cy="646331"/>
            <a:chOff x="2617594" y="670155"/>
            <a:chExt cx="6956812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2617594" y="670155"/>
              <a:ext cx="695681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팀원 소개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4" name="직선 연결선 13"/>
            <p:cNvCxnSpPr/>
            <p:nvPr/>
          </p:nvCxnSpPr>
          <p:spPr>
            <a:xfrm>
              <a:off x="5741668" y="1283065"/>
              <a:ext cx="708664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143000" y="1806112"/>
            <a:ext cx="2984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spc="-390" dirty="0">
                <a:solidFill>
                  <a:srgbClr val="00AFEF"/>
                </a:solidFill>
                <a:latin typeface="Gulim"/>
                <a:cs typeface="Gulim"/>
              </a:rPr>
              <a:t>☆</a:t>
            </a:r>
            <a:r>
              <a:rPr lang="ko-KR" altLang="en-US" sz="3000" spc="-525" dirty="0">
                <a:solidFill>
                  <a:srgbClr val="00AFEF"/>
                </a:solidFill>
                <a:latin typeface="Gulim"/>
                <a:cs typeface="Gulim"/>
              </a:rPr>
              <a:t> </a:t>
            </a:r>
            <a:r>
              <a:rPr lang="ko-KR" altLang="en-US" sz="3000" b="1" spc="-157" baseline="1388" dirty="0" smtClean="0">
                <a:solidFill>
                  <a:srgbClr val="404040"/>
                </a:solidFill>
                <a:latin typeface="Arial"/>
                <a:cs typeface="Arial"/>
              </a:rPr>
              <a:t>오</a:t>
            </a:r>
            <a:r>
              <a:rPr lang="ko-KR" altLang="en-US" sz="3000" b="1" spc="-157" baseline="1388" dirty="0">
                <a:solidFill>
                  <a:srgbClr val="404040"/>
                </a:solidFill>
                <a:latin typeface="Arial"/>
                <a:cs typeface="Arial"/>
              </a:rPr>
              <a:t>지</a:t>
            </a:r>
            <a:r>
              <a:rPr lang="ko-KR" altLang="en-US" sz="3000" b="1" spc="-157" baseline="1388" dirty="0" smtClean="0">
                <a:solidFill>
                  <a:srgbClr val="404040"/>
                </a:solidFill>
                <a:latin typeface="Arial"/>
                <a:cs typeface="Arial"/>
              </a:rPr>
              <a:t>희</a:t>
            </a:r>
            <a:endParaRPr lang="ko-KR" altLang="en-US" sz="3000" baseline="1388" dirty="0">
              <a:latin typeface="Arial"/>
              <a:cs typeface="Arial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4304987" y="1950797"/>
            <a:ext cx="6324913" cy="46935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0" indent="-342900">
              <a:lnSpc>
                <a:spcPct val="100000"/>
              </a:lnSpc>
              <a:spcBef>
                <a:spcPts val="1385"/>
              </a:spcBef>
              <a:buFontTx/>
              <a:buChar char="-"/>
            </a:pPr>
            <a:r>
              <a:rPr lang="ko-KR" altLang="en-US" sz="2000" dirty="0" smtClean="0">
                <a:latin typeface="Lucida Sans"/>
                <a:cs typeface="Lucida Sans"/>
              </a:rPr>
              <a:t>관심 있는 분야</a:t>
            </a:r>
            <a:endParaRPr lang="en-US" altLang="ko-KR" sz="2000" dirty="0" smtClean="0">
              <a:latin typeface="Lucida Sans"/>
              <a:cs typeface="Lucida Sans"/>
            </a:endParaRPr>
          </a:p>
          <a:p>
            <a:pPr marL="508000">
              <a:lnSpc>
                <a:spcPct val="100000"/>
              </a:lnSpc>
              <a:spcBef>
                <a:spcPts val="1385"/>
              </a:spcBef>
            </a:pPr>
            <a:r>
              <a:rPr lang="en-US" altLang="ko-KR" sz="2000" dirty="0" smtClean="0">
                <a:latin typeface="Lucida Sans"/>
                <a:cs typeface="Lucida Sans"/>
              </a:rPr>
              <a:t>Operating System</a:t>
            </a:r>
            <a:endParaRPr lang="en-US" altLang="ko-KR" sz="2000" dirty="0">
              <a:latin typeface="Lucida Sans"/>
              <a:cs typeface="Lucida Sans"/>
            </a:endParaRPr>
          </a:p>
          <a:p>
            <a:pPr marL="508000">
              <a:lnSpc>
                <a:spcPct val="100000"/>
              </a:lnSpc>
              <a:spcBef>
                <a:spcPts val="1385"/>
              </a:spcBef>
            </a:pPr>
            <a:r>
              <a:rPr lang="en-US" altLang="ko-KR" sz="2000" dirty="0" smtClean="0">
                <a:latin typeface="Lucida Sans"/>
                <a:cs typeface="Lucida Sans"/>
              </a:rPr>
              <a:t>: </a:t>
            </a:r>
            <a:r>
              <a:rPr lang="ko-KR" altLang="en-US" sz="2000" dirty="0"/>
              <a:t>지금까지 들었던 </a:t>
            </a:r>
            <a:r>
              <a:rPr lang="ko-KR" altLang="en-US" sz="2000" dirty="0" err="1"/>
              <a:t>수업중에서</a:t>
            </a:r>
            <a:r>
              <a:rPr lang="ko-KR" altLang="en-US" sz="2000" dirty="0"/>
              <a:t> 가장 재미있고 </a:t>
            </a:r>
            <a:endParaRPr lang="en-US" altLang="ko-KR" sz="2000" dirty="0" smtClean="0"/>
          </a:p>
          <a:p>
            <a:pPr marL="508000">
              <a:lnSpc>
                <a:spcPct val="100000"/>
              </a:lnSpc>
              <a:spcBef>
                <a:spcPts val="1385"/>
              </a:spcBef>
            </a:pPr>
            <a:r>
              <a:rPr lang="ko-KR" altLang="en-US" sz="2000" dirty="0" smtClean="0"/>
              <a:t>집중도 </a:t>
            </a:r>
            <a:r>
              <a:rPr lang="ko-KR" altLang="en-US" sz="2000" dirty="0"/>
              <a:t>잘되어서 가장 관심이 가는 분야이다</a:t>
            </a:r>
            <a:r>
              <a:rPr lang="en-US" altLang="ko-KR" sz="2000" dirty="0" smtClean="0"/>
              <a:t>.</a:t>
            </a:r>
            <a:endParaRPr lang="en-US" sz="2000" dirty="0" smtClean="0">
              <a:latin typeface="Lucida Sans"/>
              <a:cs typeface="Lucida Sans"/>
            </a:endParaRPr>
          </a:p>
          <a:p>
            <a:pPr marL="508000">
              <a:spcBef>
                <a:spcPts val="1385"/>
              </a:spcBef>
            </a:pPr>
            <a:r>
              <a:rPr lang="en-US" altLang="ko-KR" sz="2000" dirty="0" smtClean="0"/>
              <a:t>Database</a:t>
            </a:r>
            <a:endParaRPr lang="en-US" altLang="ko-KR" sz="2000" dirty="0"/>
          </a:p>
          <a:p>
            <a:pPr marL="508000">
              <a:spcBef>
                <a:spcPts val="1385"/>
              </a:spcBef>
            </a:pPr>
            <a:r>
              <a:rPr lang="en-US" altLang="ko-KR" sz="2000" dirty="0" smtClean="0"/>
              <a:t>: SQL </a:t>
            </a:r>
            <a:r>
              <a:rPr lang="ko-KR" altLang="en-US" sz="2000" dirty="0" err="1" smtClean="0"/>
              <a:t>쿼리문을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쓸 때 </a:t>
            </a:r>
            <a:r>
              <a:rPr lang="ko-KR" altLang="en-US" sz="2000" dirty="0" err="1" smtClean="0"/>
              <a:t>재밌어서</a:t>
            </a:r>
            <a:endParaRPr lang="en-US" sz="2000" dirty="0">
              <a:latin typeface="Lucida Sans"/>
              <a:cs typeface="Lucida Sans"/>
            </a:endParaRPr>
          </a:p>
          <a:p>
            <a:pPr marL="850900" indent="-342900">
              <a:lnSpc>
                <a:spcPct val="100000"/>
              </a:lnSpc>
              <a:spcBef>
                <a:spcPts val="1385"/>
              </a:spcBef>
              <a:buFontTx/>
              <a:buChar char="-"/>
            </a:pPr>
            <a:r>
              <a:rPr lang="ko-KR" altLang="en-US" sz="2000" dirty="0" smtClean="0">
                <a:latin typeface="Lucida Sans"/>
                <a:cs typeface="Lucida Sans"/>
              </a:rPr>
              <a:t>대표적인 과제</a:t>
            </a:r>
            <a:r>
              <a:rPr lang="en-US" altLang="ko-KR" sz="2000" dirty="0" smtClean="0">
                <a:latin typeface="Lucida Sans"/>
                <a:cs typeface="Lucida Sans"/>
              </a:rPr>
              <a:t>(</a:t>
            </a:r>
            <a:r>
              <a:rPr lang="ko-KR" altLang="en-US" sz="2000" dirty="0" smtClean="0">
                <a:latin typeface="Lucida Sans"/>
                <a:cs typeface="Lucida Sans"/>
              </a:rPr>
              <a:t>프로젝트</a:t>
            </a:r>
            <a:r>
              <a:rPr lang="en-US" altLang="ko-KR" sz="2000" dirty="0" smtClean="0">
                <a:latin typeface="Lucida Sans"/>
                <a:cs typeface="Lucida Sans"/>
              </a:rPr>
              <a:t>)/</a:t>
            </a:r>
            <a:r>
              <a:rPr lang="ko-KR" altLang="en-US" sz="2000" dirty="0" smtClean="0">
                <a:latin typeface="Lucida Sans"/>
                <a:cs typeface="Lucida Sans"/>
              </a:rPr>
              <a:t>작성한 프로그램</a:t>
            </a:r>
            <a:endParaRPr lang="en-US" altLang="ko-KR" sz="2000" dirty="0" smtClean="0">
              <a:latin typeface="Lucida Sans"/>
              <a:cs typeface="Lucida Sans"/>
            </a:endParaRPr>
          </a:p>
          <a:p>
            <a:pPr marL="508000">
              <a:spcBef>
                <a:spcPts val="1385"/>
              </a:spcBef>
            </a:pPr>
            <a:r>
              <a:rPr lang="en-US" altLang="ko-KR" sz="2000" dirty="0" smtClean="0"/>
              <a:t>(2014) </a:t>
            </a:r>
            <a:r>
              <a:rPr lang="ko-KR" altLang="en-US" sz="2000" dirty="0" smtClean="0"/>
              <a:t>와인 창고 설계 </a:t>
            </a:r>
            <a:r>
              <a:rPr lang="en-US" altLang="ko-KR" sz="2000" dirty="0" smtClean="0"/>
              <a:t>with DB</a:t>
            </a:r>
          </a:p>
          <a:p>
            <a:pPr marL="508000">
              <a:spcBef>
                <a:spcPts val="1385"/>
              </a:spcBef>
            </a:pPr>
            <a:r>
              <a:rPr lang="en-US" altLang="ko-KR" sz="2000" dirty="0" smtClean="0"/>
              <a:t>(2014) Simple game, gallery with Android App</a:t>
            </a:r>
            <a:endParaRPr lang="en-US" altLang="ko-KR" sz="2000" dirty="0"/>
          </a:p>
          <a:p>
            <a:pPr marL="508000">
              <a:spcBef>
                <a:spcPts val="1385"/>
              </a:spcBef>
            </a:pPr>
            <a:r>
              <a:rPr lang="en-US" altLang="ko-KR" sz="2000" dirty="0" smtClean="0"/>
              <a:t>(2015) Process </a:t>
            </a:r>
            <a:r>
              <a:rPr lang="en-US" altLang="ko-KR" sz="2000" dirty="0" smtClean="0"/>
              <a:t>scheduling</a:t>
            </a:r>
            <a:endParaRPr lang="ko-KR" altLang="en-US" sz="20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647" y="2718347"/>
            <a:ext cx="2432806" cy="31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70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2617594" y="656657"/>
            <a:ext cx="6956812" cy="646331"/>
            <a:chOff x="2617594" y="670155"/>
            <a:chExt cx="6956812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2617594" y="670155"/>
              <a:ext cx="695681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미래의 모습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4" name="직선 연결선 13"/>
            <p:cNvCxnSpPr/>
            <p:nvPr/>
          </p:nvCxnSpPr>
          <p:spPr>
            <a:xfrm>
              <a:off x="5741668" y="1283065"/>
              <a:ext cx="708664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bject 4"/>
          <p:cNvSpPr txBox="1"/>
          <p:nvPr/>
        </p:nvSpPr>
        <p:spPr>
          <a:xfrm>
            <a:off x="699737" y="5252071"/>
            <a:ext cx="3327713" cy="974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3800"/>
              </a:lnSpc>
            </a:pPr>
            <a:r>
              <a:rPr lang="ko-KR" altLang="en-US" sz="3000" b="1" spc="-390" dirty="0" smtClean="0">
                <a:solidFill>
                  <a:srgbClr val="00AFEF"/>
                </a:solidFill>
                <a:latin typeface="Gulim"/>
                <a:cs typeface="Gulim"/>
              </a:rPr>
              <a:t>팀장</a:t>
            </a:r>
            <a:endParaRPr lang="en-US" altLang="ko-KR" sz="3000" b="1" spc="-157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 marL="12700" algn="ctr">
              <a:lnSpc>
                <a:spcPts val="3800"/>
              </a:lnSpc>
            </a:pPr>
            <a:r>
              <a:rPr lang="ko-KR" altLang="en-US" sz="3000" b="1" spc="-157" dirty="0" smtClean="0">
                <a:solidFill>
                  <a:srgbClr val="404040"/>
                </a:solidFill>
                <a:latin typeface="Arial"/>
                <a:cs typeface="Arial"/>
              </a:rPr>
              <a:t>김상현 </a:t>
            </a:r>
            <a:r>
              <a:rPr lang="en-US" altLang="ko-KR" sz="3000" b="1" spc="-157" dirty="0" smtClean="0">
                <a:solidFill>
                  <a:srgbClr val="404040"/>
                </a:solidFill>
                <a:latin typeface="Arial"/>
                <a:cs typeface="Arial"/>
              </a:rPr>
              <a:t>32101888</a:t>
            </a:r>
            <a:endParaRPr sz="3000" baseline="1388" dirty="0">
              <a:latin typeface="Arial"/>
              <a:cs typeface="Arial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4411825" y="5264771"/>
            <a:ext cx="3492813" cy="974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3800"/>
              </a:lnSpc>
            </a:pPr>
            <a:r>
              <a:rPr lang="ko-KR" altLang="en-US" sz="3000" b="1" spc="-390" dirty="0" smtClean="0">
                <a:solidFill>
                  <a:srgbClr val="00AFEF"/>
                </a:solidFill>
                <a:latin typeface="Gulim"/>
                <a:cs typeface="Gulim"/>
              </a:rPr>
              <a:t>팀원</a:t>
            </a:r>
            <a:endParaRPr lang="en-US" altLang="ko-KR" sz="3000" b="1" spc="-157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 marL="12700" algn="ctr">
              <a:lnSpc>
                <a:spcPts val="3800"/>
              </a:lnSpc>
            </a:pPr>
            <a:r>
              <a:rPr lang="ko-KR" altLang="en-US" sz="3000" b="1" spc="-157" dirty="0" smtClean="0">
                <a:solidFill>
                  <a:srgbClr val="404040"/>
                </a:solidFill>
                <a:latin typeface="Arial"/>
                <a:cs typeface="Arial"/>
              </a:rPr>
              <a:t>이광희 </a:t>
            </a:r>
            <a:r>
              <a:rPr lang="en-US" altLang="ko-KR" sz="3000" b="1" spc="-157" dirty="0" smtClean="0">
                <a:solidFill>
                  <a:srgbClr val="404040"/>
                </a:solidFill>
                <a:latin typeface="Arial"/>
                <a:cs typeface="Arial"/>
              </a:rPr>
              <a:t>32121844</a:t>
            </a:r>
            <a:endParaRPr sz="3000" baseline="1388" dirty="0">
              <a:latin typeface="Arial"/>
              <a:cs typeface="Arial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8292787" y="5244035"/>
            <a:ext cx="3467413" cy="974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3800"/>
              </a:lnSpc>
            </a:pPr>
            <a:r>
              <a:rPr lang="ko-KR" altLang="en-US" sz="3000" b="1" spc="-390" dirty="0" smtClean="0">
                <a:solidFill>
                  <a:srgbClr val="00AFEF"/>
                </a:solidFill>
                <a:latin typeface="Gulim"/>
                <a:cs typeface="Gulim"/>
              </a:rPr>
              <a:t>팀원</a:t>
            </a:r>
            <a:endParaRPr lang="en-US" altLang="ko-KR" sz="3000" b="1" spc="-157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pPr marL="12700" algn="ctr">
              <a:lnSpc>
                <a:spcPts val="3800"/>
              </a:lnSpc>
            </a:pPr>
            <a:r>
              <a:rPr lang="ko-KR" altLang="en-US" sz="3000" b="1" spc="-157" dirty="0" smtClean="0">
                <a:solidFill>
                  <a:srgbClr val="404040"/>
                </a:solidFill>
                <a:latin typeface="Arial"/>
                <a:cs typeface="Arial"/>
              </a:rPr>
              <a:t>오지희 </a:t>
            </a:r>
            <a:r>
              <a:rPr lang="en-US" altLang="ko-KR" sz="3000" b="1" spc="-157" dirty="0" smtClean="0">
                <a:solidFill>
                  <a:srgbClr val="404040"/>
                </a:solidFill>
                <a:latin typeface="Arial"/>
                <a:cs typeface="Arial"/>
              </a:rPr>
              <a:t>32142817</a:t>
            </a:r>
            <a:endParaRPr sz="3000" baseline="1388" dirty="0">
              <a:latin typeface="Arial"/>
              <a:cs typeface="Arial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30" y="1600236"/>
            <a:ext cx="3438525" cy="34385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69" y="1587067"/>
            <a:ext cx="3438525" cy="343852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787" y="1612467"/>
            <a:ext cx="3391374" cy="336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07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520256" y="4797458"/>
            <a:ext cx="6795867" cy="892251"/>
            <a:chOff x="7638585" y="2549558"/>
            <a:chExt cx="2585818" cy="892251"/>
          </a:xfrm>
        </p:grpSpPr>
        <p:sp>
          <p:nvSpPr>
            <p:cNvPr id="6" name="TextBox 5"/>
            <p:cNvSpPr txBox="1"/>
            <p:nvPr/>
          </p:nvSpPr>
          <p:spPr>
            <a:xfrm>
              <a:off x="7638585" y="2549558"/>
              <a:ext cx="2585818" cy="8489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defRPr lang="ko-KR" altLang="en-US"/>
              </a:pPr>
              <a:endParaRPr lang="en-US" altLang="ko-KR" sz="500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</a:effectLst>
                <a:latin typeface="나눔고딕 ExtraBold"/>
                <a:ea typeface="나눔고딕 ExtraBold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31880" y="2780089"/>
              <a:ext cx="1934540" cy="661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 lang="ko-KR" altLang="en-US"/>
              </a:pPr>
              <a:r>
                <a:rPr lang="en-US" altLang="ko-KR" sz="3700" b="1" spc="-375" dirty="0" smtClean="0">
                  <a:solidFill>
                    <a:srgbClr val="00B0F0"/>
                  </a:solidFill>
                  <a:latin typeface="HU바위꽃170"/>
                  <a:ea typeface="HU바위꽃170"/>
                </a:rPr>
                <a:t>Thank You !</a:t>
              </a:r>
              <a:endParaRPr lang="ko-KR" altLang="en-US" sz="3700" b="1" spc="-375" dirty="0">
                <a:solidFill>
                  <a:srgbClr val="00B0F0"/>
                </a:solidFill>
                <a:latin typeface="HU바위꽃170"/>
                <a:ea typeface="HU바위꽃170"/>
              </a:endParaRPr>
            </a:p>
          </p:txBody>
        </p: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313" y="2085849"/>
            <a:ext cx="5055752" cy="23881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000000000000000000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20000000000000000000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257</Words>
  <Application>Microsoft Office PowerPoint</Application>
  <PresentationFormat>사용자 지정</PresentationFormat>
  <Paragraphs>61</Paragraphs>
  <Slides>8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6" baseType="lpstr">
      <vt:lpstr>굴림</vt:lpstr>
      <vt:lpstr>Arial</vt:lpstr>
      <vt:lpstr>나눔바른고딕</vt:lpstr>
      <vt:lpstr>Lucida Sans</vt:lpstr>
      <vt:lpstr>맑은 고딕</vt:lpstr>
      <vt:lpstr>나눔고딕 ExtraBold</vt:lpstr>
      <vt:lpstr>HU바위꽃170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Yoon sj</dc:creator>
  <cp:lastModifiedBy>김상현</cp:lastModifiedBy>
  <cp:revision>241</cp:revision>
  <dcterms:created xsi:type="dcterms:W3CDTF">2014-12-18T04:01:36Z</dcterms:created>
  <dcterms:modified xsi:type="dcterms:W3CDTF">2016-09-20T03:49:11Z</dcterms:modified>
</cp:coreProperties>
</file>