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64" r:id="rId2"/>
    <p:sldId id="284" r:id="rId3"/>
    <p:sldId id="286" r:id="rId4"/>
    <p:sldId id="28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288" r:id="rId78"/>
    <p:sldId id="283" r:id="rId79"/>
    <p:sldId id="290" r:id="rId80"/>
    <p:sldId id="291" r:id="rId81"/>
    <p:sldId id="333" r:id="rId82"/>
    <p:sldId id="293" r:id="rId83"/>
    <p:sldId id="302" r:id="rId84"/>
    <p:sldId id="294" r:id="rId85"/>
    <p:sldId id="334" r:id="rId86"/>
    <p:sldId id="296" r:id="rId87"/>
    <p:sldId id="295" r:id="rId88"/>
    <p:sldId id="337" r:id="rId89"/>
    <p:sldId id="336" r:id="rId90"/>
    <p:sldId id="303" r:id="rId91"/>
    <p:sldId id="304" r:id="rId92"/>
    <p:sldId id="305" r:id="rId93"/>
    <p:sldId id="306" r:id="rId94"/>
    <p:sldId id="307" r:id="rId95"/>
    <p:sldId id="297" r:id="rId96"/>
    <p:sldId id="298" r:id="rId97"/>
    <p:sldId id="299" r:id="rId98"/>
    <p:sldId id="300" r:id="rId99"/>
    <p:sldId id="335" r:id="rId100"/>
    <p:sldId id="301" r:id="rId101"/>
    <p:sldId id="271" r:id="rId10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3005" autoAdjust="0"/>
  </p:normalViewPr>
  <p:slideViewPr>
    <p:cSldViewPr snapToGrid="0">
      <p:cViewPr varScale="1">
        <p:scale>
          <a:sx n="62" d="100"/>
          <a:sy n="62" d="100"/>
        </p:scale>
        <p:origin x="9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F7C8E-E6B0-44AA-8261-F053F77A419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A8F6A-6FCA-46D4-881D-DC0ED0F19B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59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A%B4%EB%8F%99%EB%9F%89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o.wikipedia.org/wiki/%EC%9A%A9%EC%88%98%EC%B2%A0" TargetMode="Externa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피피티의 목차는 저희 팀과 기획의도 그리고 구현 목표와 현재 저희 팀의 진행단계를 말씀드리겠습니다.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93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73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 altLang="en-US"/>
            </a:pPr>
            <a:fld id="{53B6675A-0504-4B8A-BA2E-453D709BEF8D}" type="slidenum">
              <a:rPr lang="ko-KR" altLang="en-US" smtClean="0">
                <a:solidFill>
                  <a:prstClr val="black"/>
                </a:solidFill>
              </a:rPr>
              <a:pPr>
                <a:defRPr lang="ko-KR" altLang="en-US"/>
              </a:pPr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1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 altLang="en-US"/>
            </a:pPr>
            <a:fld id="{53B6675A-0504-4B8A-BA2E-453D709BEF8D}" type="slidenum">
              <a:rPr lang="ko-KR" altLang="en-US" smtClean="0">
                <a:solidFill>
                  <a:prstClr val="black"/>
                </a:solidFill>
              </a:rPr>
              <a:pPr>
                <a:defRPr lang="ko-KR" altLang="en-US"/>
              </a:pPr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65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 altLang="en-US"/>
            </a:pPr>
            <a:fld id="{53B6675A-0504-4B8A-BA2E-453D709BEF8D}" type="slidenum">
              <a:rPr lang="ko-KR" altLang="en-US" smtClean="0">
                <a:solidFill>
                  <a:prstClr val="black"/>
                </a:solidFill>
              </a:rPr>
              <a:pPr>
                <a:defRPr lang="ko-KR" altLang="en-US"/>
              </a:pPr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9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41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420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886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477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피피티의 목차는 저희 팀과 기획의도 그리고 구현 목표와 현재 저희 팀의 진행단계를 말씀드리겠습니다.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912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69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피피티의 목차는 저희 팀과 기획의도 그리고 구현 목표와 현재 저희 팀의 진행단계를 말씀드리겠습니다.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950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805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596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001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215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691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058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844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391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637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09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피피티의 목차는 저희 팀과 기획의도 그리고 구현 목표와 현재 저희 팀의 진행단계를 말씀드리겠습니다.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9599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0798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483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131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276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778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574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845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9089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93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04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3751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488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1929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674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 dirty="0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682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29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51691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362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0822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16690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03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 lang="ko-KR" altLang="en-US"/>
            </a:pPr>
            <a:fld id="{53B6675A-0504-4B8A-BA2E-453D709BEF8D}" type="slidenum">
              <a:rPr lang="ko-KR" altLang="en-US" smtClean="0">
                <a:solidFill>
                  <a:prstClr val="black"/>
                </a:solidFill>
              </a:rPr>
              <a:pPr>
                <a:defRPr lang="ko-KR" altLang="en-US"/>
              </a:pPr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114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089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2484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4442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1609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8852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4628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1611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1367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55943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888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5530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34660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1855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4020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25917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8148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3642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5577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92939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42929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피피티의 목차는 저희 팀과 기획의도 그리고 구현 목표와 현재 저희 팀의 진행단계를 말씀드리겠습니다.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en-US" altLang="en-US"/>
              <a:pPr lvl="0">
                <a:defRPr lang="ko-KR" altLang="en-US"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950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2935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가속도 센서 기본적으로 중력 방향 </a:t>
            </a:r>
            <a:r>
              <a:rPr lang="en-US" altLang="ko-KR" dirty="0" smtClean="0"/>
              <a:t>9.8(m/s2)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38973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가속도 센서 기본적으로 중력 방향 </a:t>
            </a:r>
            <a:r>
              <a:rPr lang="en-US" altLang="ko-KR" dirty="0" smtClean="0"/>
              <a:t>9.8(m/s2)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뉴턴의 제 </a:t>
            </a:r>
            <a:r>
              <a:rPr lang="en-US" altLang="ko-KR" dirty="0" smtClean="0"/>
              <a:t>2</a:t>
            </a:r>
            <a:r>
              <a:rPr lang="ko-KR" altLang="en-US" dirty="0" smtClean="0"/>
              <a:t>법칙</a:t>
            </a:r>
            <a:endParaRPr lang="en-US" altLang="ko-KR" dirty="0" smtClean="0"/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물체의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운동량"/>
              </a:rPr>
              <a:t>운동량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시간에 따른 변화율은 그 물체에 작용하는 알짜 힘과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크기와 방향에 있어서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후크의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법칙</a:t>
            </a:r>
            <a:endParaRPr lang="en-US" altLang="ko-K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ko-KR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용수철"/>
              </a:rPr>
              <a:t>용수철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 탄성이 있는 물체가 외력에 의해 늘어나거나 줄어드는 등 변형되었을 때 자신의 원래 모습으로 돌아오려고 저항하는 복원력의 크기와 변형의 정도의 관계를 나타내는 물리 법칙이다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k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스프링 상수 일정</a:t>
            </a:r>
            <a:endParaRPr lang="en-US" altLang="ko-KR" baseline="0" dirty="0" smtClean="0"/>
          </a:p>
          <a:p>
            <a:r>
              <a:rPr lang="en-US" altLang="ko-KR" baseline="0" dirty="0" smtClean="0"/>
              <a:t>M </a:t>
            </a:r>
            <a:r>
              <a:rPr lang="ko-KR" altLang="en-US" baseline="0" dirty="0" smtClean="0"/>
              <a:t>물체의 질량 일정</a:t>
            </a:r>
            <a:endParaRPr lang="en-US" altLang="ko-KR" baseline="0" dirty="0" smtClean="0"/>
          </a:p>
          <a:p>
            <a:r>
              <a:rPr lang="en-US" altLang="ko-KR" dirty="0" smtClean="0"/>
              <a:t>X</a:t>
            </a:r>
            <a:r>
              <a:rPr lang="ko-KR" altLang="en-US" dirty="0" smtClean="0"/>
              <a:t>의 길이 </a:t>
            </a:r>
            <a:r>
              <a:rPr lang="ko-KR" altLang="en-US" dirty="0" err="1" smtClean="0"/>
              <a:t>변화량에</a:t>
            </a:r>
            <a:r>
              <a:rPr lang="ko-KR" altLang="en-US" dirty="0" smtClean="0"/>
              <a:t> 따라 가속도가 정해진다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738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가속도 센서 기본적으로 중력 방향 </a:t>
            </a:r>
            <a:r>
              <a:rPr lang="en-US" altLang="ko-KR" dirty="0" smtClean="0"/>
              <a:t>9.8(m/s2)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k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스프링 상수 일정</a:t>
            </a:r>
            <a:endParaRPr lang="en-US" altLang="ko-KR" baseline="0" dirty="0" smtClean="0"/>
          </a:p>
          <a:p>
            <a:r>
              <a:rPr lang="en-US" altLang="ko-KR" baseline="0" dirty="0" smtClean="0"/>
              <a:t>M </a:t>
            </a:r>
            <a:r>
              <a:rPr lang="ko-KR" altLang="en-US" baseline="0" dirty="0" smtClean="0"/>
              <a:t>물체의 질량 일정</a:t>
            </a:r>
            <a:endParaRPr lang="en-US" altLang="ko-KR" baseline="0" dirty="0" smtClean="0"/>
          </a:p>
          <a:p>
            <a:r>
              <a:rPr lang="en-US" altLang="ko-KR" dirty="0" smtClean="0"/>
              <a:t>X</a:t>
            </a:r>
            <a:r>
              <a:rPr lang="ko-KR" altLang="en-US" dirty="0" smtClean="0"/>
              <a:t>의 길이 </a:t>
            </a:r>
            <a:r>
              <a:rPr lang="ko-KR" altLang="en-US" dirty="0" err="1" smtClean="0"/>
              <a:t>변화량에</a:t>
            </a:r>
            <a:r>
              <a:rPr lang="ko-KR" altLang="en-US" dirty="0" smtClean="0"/>
              <a:t> 따라 가속도가 정해진다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MEMS</a:t>
            </a:r>
          </a:p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미세전자기계시스템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(Microelectromechanical systems)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79723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가속도 센서 기본적으로 중력 방향 </a:t>
            </a:r>
            <a:r>
              <a:rPr lang="en-US" altLang="ko-KR" dirty="0" smtClean="0"/>
              <a:t>9.8(m/s2)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k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스프링 상수 일정</a:t>
            </a:r>
            <a:endParaRPr lang="en-US" altLang="ko-KR" baseline="0" dirty="0" smtClean="0"/>
          </a:p>
          <a:p>
            <a:r>
              <a:rPr lang="en-US" altLang="ko-KR" baseline="0" dirty="0" smtClean="0"/>
              <a:t>M </a:t>
            </a:r>
            <a:r>
              <a:rPr lang="ko-KR" altLang="en-US" baseline="0" dirty="0" smtClean="0"/>
              <a:t>물체의 질량 일정</a:t>
            </a:r>
            <a:endParaRPr lang="en-US" altLang="ko-KR" baseline="0" dirty="0" smtClean="0"/>
          </a:p>
          <a:p>
            <a:r>
              <a:rPr lang="en-US" altLang="ko-KR" dirty="0" smtClean="0"/>
              <a:t>X</a:t>
            </a:r>
            <a:r>
              <a:rPr lang="ko-KR" altLang="en-US" dirty="0" smtClean="0"/>
              <a:t>의 길이 </a:t>
            </a:r>
            <a:r>
              <a:rPr lang="ko-KR" altLang="en-US" dirty="0" err="1" smtClean="0"/>
              <a:t>변화량에</a:t>
            </a:r>
            <a:r>
              <a:rPr lang="ko-KR" altLang="en-US" dirty="0" smtClean="0"/>
              <a:t> 따라 가속도가 정해진다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MEMS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413460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적분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각속도 적분</a:t>
            </a:r>
            <a:endParaRPr lang="en-US" altLang="ko-KR" dirty="0" smtClean="0"/>
          </a:p>
          <a:p>
            <a:r>
              <a:rPr lang="ko-KR" altLang="en-US" dirty="0" err="1" smtClean="0"/>
              <a:t>구분구적법</a:t>
            </a:r>
            <a:r>
              <a:rPr lang="en-US" altLang="ko-KR" baseline="0" dirty="0" smtClean="0"/>
              <a:t> = </a:t>
            </a:r>
            <a:r>
              <a:rPr lang="ko-KR" altLang="en-US" baseline="0" dirty="0" smtClean="0"/>
              <a:t>해당 시간에 나오는 각속도에 계속 </a:t>
            </a:r>
            <a:r>
              <a:rPr lang="ko-KR" altLang="en-US" baseline="0" dirty="0" err="1" smtClean="0"/>
              <a:t>자이로</a:t>
            </a:r>
            <a:r>
              <a:rPr lang="ko-KR" altLang="en-US" baseline="0" dirty="0" smtClean="0"/>
              <a:t> 센서가 보내는 시간 곱하고 나오는 값들을 누적한다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4134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적분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각속도 적분</a:t>
            </a:r>
            <a:endParaRPr lang="en-US" altLang="ko-KR" dirty="0" smtClean="0"/>
          </a:p>
          <a:p>
            <a:r>
              <a:rPr lang="ko-KR" altLang="en-US" dirty="0" err="1" smtClean="0"/>
              <a:t>구분구적법</a:t>
            </a:r>
            <a:r>
              <a:rPr lang="en-US" altLang="ko-KR" baseline="0" dirty="0" smtClean="0"/>
              <a:t> = </a:t>
            </a:r>
            <a:r>
              <a:rPr lang="ko-KR" altLang="en-US" baseline="0" dirty="0" smtClean="0"/>
              <a:t>해당 시간에 나오는 각속도에 계속 </a:t>
            </a:r>
            <a:r>
              <a:rPr lang="ko-KR" altLang="en-US" baseline="0" dirty="0" err="1" smtClean="0"/>
              <a:t>자이로</a:t>
            </a:r>
            <a:r>
              <a:rPr lang="ko-KR" altLang="en-US" baseline="0" dirty="0" smtClean="0"/>
              <a:t> 센서가 보내는 시간 곱하고 나오는 값들을 누적한다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1 = 1</a:t>
            </a:r>
            <a:r>
              <a:rPr lang="ko-KR" altLang="en-US" baseline="0" dirty="0" smtClean="0"/>
              <a:t>초</a:t>
            </a:r>
            <a:endParaRPr lang="en-US" altLang="ko-KR" baseline="0" dirty="0" smtClean="0"/>
          </a:p>
          <a:p>
            <a:r>
              <a:rPr lang="en-US" altLang="ko-KR" baseline="0" dirty="0" smtClean="0"/>
              <a:t>0.02 = 0.02</a:t>
            </a:r>
            <a:r>
              <a:rPr lang="ko-KR" altLang="en-US" baseline="0" dirty="0" smtClean="0"/>
              <a:t>초</a:t>
            </a:r>
            <a:endParaRPr lang="en-US" altLang="ko-KR" baseline="0" dirty="0" smtClean="0"/>
          </a:p>
          <a:p>
            <a:r>
              <a:rPr lang="ko-KR" altLang="en-US" baseline="0" dirty="0" err="1" smtClean="0"/>
              <a:t>자이로</a:t>
            </a:r>
            <a:r>
              <a:rPr lang="ko-KR" altLang="en-US" baseline="0" dirty="0" smtClean="0"/>
              <a:t> 센서가 데이터를 보내는 시간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4542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적분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각속도 적분</a:t>
            </a:r>
            <a:endParaRPr lang="en-US" altLang="ko-KR" dirty="0" smtClean="0"/>
          </a:p>
          <a:p>
            <a:r>
              <a:rPr lang="ko-KR" altLang="en-US" dirty="0" err="1" smtClean="0"/>
              <a:t>구분구적법</a:t>
            </a:r>
            <a:r>
              <a:rPr lang="en-US" altLang="ko-KR" baseline="0" dirty="0" smtClean="0"/>
              <a:t> = </a:t>
            </a:r>
            <a:r>
              <a:rPr lang="ko-KR" altLang="en-US" baseline="0" dirty="0" smtClean="0"/>
              <a:t>해당 시간에 나오는 각속도에 계속 </a:t>
            </a:r>
            <a:r>
              <a:rPr lang="ko-KR" altLang="en-US" baseline="0" dirty="0" err="1" smtClean="0"/>
              <a:t>자이로</a:t>
            </a:r>
            <a:r>
              <a:rPr lang="ko-KR" altLang="en-US" baseline="0" dirty="0" smtClean="0"/>
              <a:t> 센서가 보내는 시간 곱하고 나오는 값들을 누적한다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0238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적분 </a:t>
            </a:r>
            <a:r>
              <a:rPr lang="en-US" altLang="ko-KR" dirty="0" smtClean="0"/>
              <a:t>= </a:t>
            </a:r>
            <a:r>
              <a:rPr lang="ko-KR" altLang="en-US" dirty="0" smtClean="0"/>
              <a:t>각속도 적분</a:t>
            </a:r>
            <a:endParaRPr lang="en-US" altLang="ko-KR" dirty="0" smtClean="0"/>
          </a:p>
          <a:p>
            <a:r>
              <a:rPr lang="ko-KR" altLang="en-US" dirty="0" err="1" smtClean="0"/>
              <a:t>구분구적법</a:t>
            </a:r>
            <a:r>
              <a:rPr lang="en-US" altLang="ko-KR" baseline="0" dirty="0" smtClean="0"/>
              <a:t> = </a:t>
            </a:r>
            <a:r>
              <a:rPr lang="ko-KR" altLang="en-US" baseline="0" dirty="0" smtClean="0"/>
              <a:t>해당 시간에 나오는 각속도에 계속 </a:t>
            </a:r>
            <a:r>
              <a:rPr lang="ko-KR" altLang="en-US" baseline="0" dirty="0" err="1" smtClean="0"/>
              <a:t>자이로</a:t>
            </a:r>
            <a:r>
              <a:rPr lang="ko-KR" altLang="en-US" baseline="0" dirty="0" smtClean="0"/>
              <a:t> 센서가 보내는 시간 곱하고 나오는 값들을 누적한다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6243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칼만 필터 </a:t>
            </a:r>
            <a:r>
              <a:rPr lang="en-US" altLang="ko-KR" dirty="0" smtClean="0"/>
              <a:t>(</a:t>
            </a:r>
            <a:r>
              <a:rPr lang="ko-KR" altLang="en-US" dirty="0" smtClean="0"/>
              <a:t>단점 보상 알고리즘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2 - 3 </a:t>
            </a:r>
            <a:r>
              <a:rPr lang="ko-KR" altLang="en-US" dirty="0" smtClean="0"/>
              <a:t>연결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4</a:t>
            </a:r>
            <a:r>
              <a:rPr lang="en-US" altLang="ko-KR" baseline="0" dirty="0" smtClean="0"/>
              <a:t> - 5 </a:t>
            </a:r>
            <a:r>
              <a:rPr lang="ko-KR" altLang="en-US" baseline="0" dirty="0" smtClean="0"/>
              <a:t>연결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오차 공분산 </a:t>
            </a:r>
            <a:r>
              <a:rPr lang="en-US" altLang="ko-KR" dirty="0" smtClean="0"/>
              <a:t>= </a:t>
            </a:r>
            <a:r>
              <a:rPr lang="ko-KR" altLang="en-US" dirty="0" smtClean="0"/>
              <a:t>오차율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71209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칼만 필터 </a:t>
            </a:r>
            <a:r>
              <a:rPr lang="en-US" altLang="ko-KR" dirty="0" smtClean="0"/>
              <a:t>(</a:t>
            </a:r>
            <a:r>
              <a:rPr lang="ko-KR" altLang="en-US" dirty="0" smtClean="0"/>
              <a:t>단점 보상 알고리즘</a:t>
            </a:r>
            <a:r>
              <a:rPr lang="en-US" altLang="ko-KR" dirty="0" smtClean="0"/>
              <a:t>)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824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8829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2460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51182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7948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75871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592845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56601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483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41285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25522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235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ko-KR" altLang="en-US" dirty="0" err="1" smtClean="0"/>
              <a:t>팀이름</a:t>
            </a:r>
            <a:r>
              <a:rPr lang="ko-KR" altLang="en-US" dirty="0" smtClean="0"/>
              <a:t> 눈치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마트 카트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3B6675A-0504-4B8A-BA2E-453D709BEF8D}" type="slidenum">
              <a:rPr lang="ko-KR" altLang="en-US" smtClean="0"/>
              <a:pPr lvl="0">
                <a:defRPr lang="ko-KR" altLang="en-US"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18144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A8F6A-6FCA-46D4-881D-DC0ED0F19B7E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967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782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0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56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825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681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100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98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35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4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936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14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593C-8F0E-4FE1-B5C6-C3F864BF0F4E}" type="datetimeFigureOut">
              <a:rPr lang="ko-KR" altLang="en-US" smtClean="0"/>
              <a:t>2016-11-22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C426-704A-4F37-B1DE-DD91569209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470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1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14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7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ntQnTaH3Qzs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EQDGJ17lwok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16385" y="2224524"/>
            <a:ext cx="8637239" cy="1887797"/>
            <a:chOff x="1996065" y="2549558"/>
            <a:chExt cx="8228338" cy="699471"/>
          </a:xfrm>
        </p:grpSpPr>
        <p:sp>
          <p:nvSpPr>
            <p:cNvPr id="5" name="TextBox 4"/>
            <p:cNvSpPr txBox="1"/>
            <p:nvPr/>
          </p:nvSpPr>
          <p:spPr>
            <a:xfrm>
              <a:off x="1996065" y="2784370"/>
              <a:ext cx="5475248" cy="464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 lang="ko-KR" altLang="en-US"/>
              </a:pPr>
              <a:r>
                <a:rPr lang="en-US" altLang="ko-KR" sz="2000" dirty="0">
                  <a:solidFill>
                    <a:srgbClr val="939BA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This is presentation 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r">
                <a:defRPr lang="ko-KR" altLang="en-US"/>
              </a:pP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About </a:t>
              </a:r>
              <a:r>
                <a:rPr lang="en-US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Team Introduction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38585" y="2549558"/>
              <a:ext cx="2585818" cy="56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defRPr lang="ko-KR" altLang="en-US"/>
              </a:pPr>
              <a:endParaRPr lang="en-US" altLang="ko-KR" sz="50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8494" y="2800325"/>
              <a:ext cx="2128687" cy="262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4000" b="1" spc="-375" dirty="0" smtClean="0">
                  <a:solidFill>
                    <a:srgbClr val="00B0F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Cart Rider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9700" y="3468273"/>
            <a:ext cx="826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sz="4000" b="1" spc="-375" dirty="0" smtClean="0">
                <a:solidFill>
                  <a:srgbClr val="00B0F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Survey – Embedded System Composition</a:t>
            </a:r>
          </a:p>
        </p:txBody>
      </p:sp>
    </p:spTree>
    <p:extLst>
      <p:ext uri="{BB962C8B-B14F-4D97-AF65-F5344CB8AC3E}">
        <p14:creationId xmlns:p14="http://schemas.microsoft.com/office/powerpoint/2010/main" val="741239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duino_3Dprin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563" y="162151"/>
            <a:ext cx="11534094" cy="64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37" y="487055"/>
            <a:ext cx="2143125" cy="2143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100" y="1144809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측정 시간 계산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820227"/>
            <a:ext cx="5145295" cy="2448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04283" y="2196120"/>
                <a:ext cx="25505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𝑉𝑠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=331.5+0.6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altLang="ko-KR" sz="24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283" y="2196120"/>
                <a:ext cx="2550570" cy="369332"/>
              </a:xfrm>
              <a:prstGeom prst="rect">
                <a:avLst/>
              </a:prstGeom>
              <a:blipFill>
                <a:blip r:embed="rId5"/>
                <a:stretch>
                  <a:fillRect l="-1432" r="-1432" b="-114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04283" y="2630180"/>
                <a:ext cx="10994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 :(℃)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283" y="2630180"/>
                <a:ext cx="1099404" cy="369332"/>
              </a:xfrm>
              <a:prstGeom prst="rect">
                <a:avLst/>
              </a:prstGeom>
              <a:blipFill>
                <a:blip r:embed="rId6"/>
                <a:stretch>
                  <a:fillRect l="-3867" r="-7735" b="-3770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46100" y="4421089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측정 거리 계산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89527" y="5096507"/>
                <a:ext cx="2258439" cy="103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3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ko-KR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𝑉𝑠</m:t>
                          </m:r>
                        </m:num>
                        <m:den>
                          <m:r>
                            <a:rPr lang="en-US" altLang="ko-KR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527" y="5096507"/>
                <a:ext cx="2258439" cy="1033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그림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09939"/>
            <a:ext cx="5514286" cy="2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520256" y="4797458"/>
            <a:ext cx="6795867" cy="892251"/>
            <a:chOff x="7638585" y="2549558"/>
            <a:chExt cx="2585818" cy="892251"/>
          </a:xfrm>
        </p:grpSpPr>
        <p:sp>
          <p:nvSpPr>
            <p:cNvPr id="6" name="TextBox 5"/>
            <p:cNvSpPr txBox="1"/>
            <p:nvPr/>
          </p:nvSpPr>
          <p:spPr>
            <a:xfrm>
              <a:off x="7638585" y="2549558"/>
              <a:ext cx="2585818" cy="848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defRPr lang="ko-KR" altLang="en-US"/>
              </a:pPr>
              <a:endParaRPr lang="en-US" altLang="ko-KR" sz="50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  <a:latin typeface="나눔고딕 ExtraBold"/>
                <a:ea typeface="나눔고딕 ExtraBold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80" y="2780089"/>
              <a:ext cx="1934540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 lang="ko-KR" altLang="en-US"/>
              </a:pPr>
              <a:r>
                <a:rPr lang="en-US" altLang="ko-KR" sz="3700" b="1" spc="-375" dirty="0" smtClean="0">
                  <a:solidFill>
                    <a:srgbClr val="00B0F0"/>
                  </a:solidFill>
                  <a:latin typeface="HU바위꽃170"/>
                  <a:ea typeface="HU바위꽃170"/>
                </a:rPr>
                <a:t>Thank You !</a:t>
              </a:r>
              <a:endParaRPr lang="ko-KR" altLang="en-US" sz="3700" b="1" spc="-375" dirty="0">
                <a:solidFill>
                  <a:srgbClr val="00B0F0"/>
                </a:solidFill>
                <a:latin typeface="HU바위꽃170"/>
                <a:ea typeface="HU바위꽃170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13" y="2085849"/>
            <a:ext cx="5055752" cy="23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46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아두이노의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탄생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1" y="1464128"/>
            <a:ext cx="7799458" cy="3499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8713" y="5156923"/>
            <a:ext cx="8422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이탈리아의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IDII(Interactive Design Institute Ivrea)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7153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940649" y="473051"/>
            <a:ext cx="6956812" cy="612910"/>
            <a:chOff x="2617594" y="670155"/>
            <a:chExt cx="6956812" cy="612910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Interactive Design</a:t>
              </a:r>
              <a:endPara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86731" y="1306743"/>
            <a:ext cx="96810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기술과 예술이 융합된 작품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사람과 기술이 서로 쉽게 의사소통 할 수 있도록 하는 것이 목적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8" y="2607903"/>
            <a:ext cx="3634047" cy="3634047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-865835" y="3259237"/>
            <a:ext cx="6956812" cy="612910"/>
            <a:chOff x="2617594" y="670155"/>
            <a:chExt cx="6956812" cy="612910"/>
          </a:xfrm>
        </p:grpSpPr>
        <p:sp>
          <p:nvSpPr>
            <p:cNvPr id="13" name="TextBox 12"/>
            <p:cNvSpPr txBox="1"/>
            <p:nvPr/>
          </p:nvSpPr>
          <p:spPr>
            <a:xfrm>
              <a:off x="2617594" y="670155"/>
              <a:ext cx="6956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Basic Stamp</a:t>
              </a:r>
              <a:endPara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70106" y="4174633"/>
            <a:ext cx="5109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성능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떨어짐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가격 비쌈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윈도우 시스템에서만 개발 가능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6165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특징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55877" y="11033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오픈소스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 하드웨어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75" y="1585811"/>
            <a:ext cx="7253249" cy="49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6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특징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55877" y="11033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다양한 </a:t>
            </a:r>
            <a:r>
              <a:rPr lang="ko-KR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쉴드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(shield)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존재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1" y="2227382"/>
            <a:ext cx="3608176" cy="28564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88" y="1750619"/>
            <a:ext cx="3810000" cy="381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6755" y="5389747"/>
            <a:ext cx="2539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Ethernet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쉴드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1301" y="5389747"/>
            <a:ext cx="1957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mp3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쉴드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86" y="1966190"/>
            <a:ext cx="3423557" cy="34235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2529" y="5389747"/>
            <a:ext cx="2652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블루투스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쉴드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2766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5" y="616856"/>
            <a:ext cx="5388429" cy="54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특징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55877" y="11033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직관적이고 간단한 인터페이스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80" y="1684369"/>
            <a:ext cx="4337833" cy="49183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2060121"/>
            <a:ext cx="5265057" cy="39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9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5715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특징</a:t>
              </a:r>
              <a:endParaRPr lang="ko-KR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55877" y="11033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나눔바른고딕" panose="020B0603020101020101" pitchFamily="50" charset="-127"/>
              </a:rPr>
              <a:t>다양한 운영체제 지원</a:t>
            </a:r>
            <a:endParaRPr lang="ko-KR" altLang="en-US" sz="2800" b="1" dirty="0">
              <a:solidFill>
                <a:prstClr val="black">
                  <a:lumMod val="75000"/>
                  <a:lumOff val="25000"/>
                </a:prst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35" y="2027464"/>
            <a:ext cx="8065829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한계</a:t>
              </a:r>
              <a:endParaRPr lang="ko-KR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1095647"/>
            <a:ext cx="7162799" cy="564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1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68727" y="1502282"/>
            <a:ext cx="8967373" cy="2264152"/>
            <a:chOff x="-161289" y="1923284"/>
            <a:chExt cx="8967373" cy="2264152"/>
          </a:xfrm>
          <a:noFill/>
        </p:grpSpPr>
        <p:sp>
          <p:nvSpPr>
            <p:cNvPr id="11" name="타원 10"/>
            <p:cNvSpPr/>
            <p:nvPr/>
          </p:nvSpPr>
          <p:spPr>
            <a:xfrm>
              <a:off x="6035352" y="3683752"/>
              <a:ext cx="154800" cy="154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6112752" y="3333334"/>
              <a:ext cx="0" cy="300921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6112752" y="3886515"/>
              <a:ext cx="0" cy="300921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-161289" y="1923284"/>
              <a:ext cx="896737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r">
                <a:defRPr lang="ko-KR" altLang="en-US"/>
              </a:pPr>
              <a:r>
                <a:rPr lang="en-US" altLang="ko-KR" sz="3600" b="1" dirty="0" smtClean="0">
                  <a:ln w="12700" cap="flat" cmpd="sng" algn="ctr">
                    <a:solidFill>
                      <a:schemeClr val="accent3">
                        <a:shade val="20000"/>
                      </a:schemeClr>
                    </a:solidFill>
                    <a:prstDash val="solid"/>
                    <a:miter/>
                  </a:ln>
                  <a:solidFill>
                    <a:schemeClr val="bg2">
                      <a:lumMod val="50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Survey – Embedded System Composition</a:t>
              </a:r>
              <a:endParaRPr lang="en-US" altLang="ko-KR" sz="3600" b="1" dirty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6112752" y="2787613"/>
              <a:ext cx="0" cy="300921"/>
            </a:xfrm>
            <a:prstGeom prst="line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타원 20"/>
          <p:cNvSpPr/>
          <p:nvPr/>
        </p:nvSpPr>
        <p:spPr>
          <a:xfrm>
            <a:off x="6665368" y="3811591"/>
            <a:ext cx="154800" cy="15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6742768" y="4016673"/>
            <a:ext cx="0" cy="300921"/>
          </a:xfrm>
          <a:prstGeom prst="lin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타원 26"/>
          <p:cNvSpPr/>
          <p:nvPr/>
        </p:nvSpPr>
        <p:spPr>
          <a:xfrm>
            <a:off x="6666514" y="2718366"/>
            <a:ext cx="154800" cy="15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44785" y="3704325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통신 장치 </a:t>
            </a:r>
            <a:r>
              <a:rPr lang="en-US" altLang="ko-KR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Bluetooth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4789" y="2613339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Component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6665368" y="4360432"/>
            <a:ext cx="154800" cy="15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4784" y="3158832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b="1" dirty="0" err="1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개발보드</a:t>
            </a:r>
            <a:r>
              <a:rPr lang="ko-KR" altLang="en-US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Arduino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4783" y="4253166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출력 장치 </a:t>
            </a:r>
            <a:r>
              <a:rPr lang="en-US" altLang="ko-KR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Actuator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742768" y="4556797"/>
            <a:ext cx="0" cy="300921"/>
          </a:xfrm>
          <a:prstGeom prst="lin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타원 18"/>
          <p:cNvSpPr/>
          <p:nvPr/>
        </p:nvSpPr>
        <p:spPr>
          <a:xfrm>
            <a:off x="6665368" y="4909273"/>
            <a:ext cx="154800" cy="15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6742768" y="5108207"/>
            <a:ext cx="0" cy="300921"/>
          </a:xfrm>
          <a:prstGeom prst="lin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4782" y="4802007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ko-KR" altLang="en-US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입력 장치 </a:t>
            </a:r>
            <a:r>
              <a:rPr lang="en-US" altLang="ko-KR" b="1" dirty="0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Sensor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6665368" y="5453262"/>
            <a:ext cx="154800" cy="1548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6742768" y="5725557"/>
            <a:ext cx="0" cy="300921"/>
          </a:xfrm>
          <a:prstGeom prst="lin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944782" y="5344152"/>
            <a:ext cx="36153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 lang="ko-KR" altLang="en-US"/>
            </a:pPr>
            <a:r>
              <a:rPr lang="en-US" altLang="ko-KR" b="1" dirty="0" err="1" smtClean="0">
                <a:solidFill>
                  <a:srgbClr val="92929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QnA</a:t>
            </a:r>
            <a:endParaRPr lang="ko-KR" altLang="en-US" b="1" dirty="0">
              <a:solidFill>
                <a:srgbClr val="92929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116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947057" y="511628"/>
            <a:ext cx="10297885" cy="1200329"/>
            <a:chOff x="2617594" y="670155"/>
            <a:chExt cx="6956812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교차개발환경</a:t>
              </a:r>
              <a:r>
                <a:rPr lang="en-US" altLang="ko-KR" sz="36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(Cross Development Environment)</a:t>
              </a:r>
              <a:endParaRPr lang="ko-KR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2933325" y="1270319"/>
              <a:ext cx="6295446" cy="6386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369" y="1711957"/>
            <a:ext cx="107192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프로그램이 개발되는 시스템과 실행되는 시스템이 서로 다른 환경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교차 컴파일러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(Cross Compiler)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 필요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아두이노에서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실행 가능한 기계어 파일은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HEX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확장자를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가짐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4955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다운로드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업로드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6" y="1416902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다운로드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759" y="1940122"/>
            <a:ext cx="10719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마이크로컨트롤러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입장에서 개발 시스템으로부터 프로그램을 가져오는 것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55876" y="3070819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업로드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759" y="3594039"/>
            <a:ext cx="10719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개발 시스템에서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마이크로컨트롤러로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프로그램을 내보내는 것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7052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IDE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08" y="1038216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82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077" y="567418"/>
            <a:ext cx="5922510" cy="6251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702" y="105753"/>
            <a:ext cx="10719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arduino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\hardware\</a:t>
            </a: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arduino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\cores\</a:t>
            </a: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arduino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디렉토리의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main.cpp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V="1">
            <a:off x="3199520" y="5214257"/>
            <a:ext cx="599594" cy="21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3499317" y="5796643"/>
            <a:ext cx="501183" cy="21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39188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UNO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55877" y="11033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가장 많이 사용되는 </a:t>
            </a:r>
            <a:r>
              <a:rPr lang="ko-KR" alt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아두이노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 보드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7" y="1760764"/>
            <a:ext cx="5153025" cy="40005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449" y="1626573"/>
            <a:ext cx="4479393" cy="44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66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1389536" y="439755"/>
            <a:ext cx="6956812" cy="584776"/>
            <a:chOff x="2617594" y="670155"/>
            <a:chExt cx="6956812" cy="584776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Digital</a:t>
              </a:r>
              <a:endParaRPr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5104410" y="1254930"/>
              <a:ext cx="2022764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70106" y="1193805"/>
            <a:ext cx="5419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디지털 핀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부터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13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까지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과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은 컴퓨터와 통신하는 부분과 연결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89536" y="2936815"/>
            <a:ext cx="6956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Analog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0106" y="3694940"/>
            <a:ext cx="51090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아날로그 입력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A0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부터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A5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까지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ATmega328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 </a:t>
            </a:r>
            <a:r>
              <a:rPr lang="en-US" altLang="ko-KR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DAC</a:t>
            </a:r>
            <a:r>
              <a:rPr lang="ko-KR" alt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없음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PWM </a:t>
            </a:r>
            <a:r>
              <a:rPr lang="ko-KR" alt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신호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통해 아날로그와 유사한 디지털 신호를 출력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077488" y="3521589"/>
            <a:ext cx="2022764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39" y="1357226"/>
            <a:ext cx="4679940" cy="37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1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20423" y="2827543"/>
            <a:ext cx="515115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66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BLUETOOTH</a:t>
            </a:r>
            <a:endParaRPr lang="en-US" altLang="ko-KR" sz="66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737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77651" y="2418855"/>
            <a:ext cx="8798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휴대기기를 서로 연결해 사용하는 근거리 무선기술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458" y="3184289"/>
            <a:ext cx="84615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유선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USB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대체하는 개념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주로 단거리에 사용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저전력으로 사용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배터리에 큰 부담 없음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28" y="3540034"/>
            <a:ext cx="5886968" cy="24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6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기원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512626" y="2674835"/>
            <a:ext cx="80957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1994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년에 스웨덴의 통신장비 제조사인 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ERICSSON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에서 개발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최초의 개인 근거리 무선 통신을 위한 산업 표준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1999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월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일에 공식적으로 발표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13" y="2328189"/>
            <a:ext cx="3299733" cy="33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74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기원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7" y="2070045"/>
            <a:ext cx="5909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Bluetooth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의  어원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877" y="2842561"/>
            <a:ext cx="8095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세기 덴마크와 노르웨이의 국왕 </a:t>
            </a:r>
            <a:r>
              <a:rPr lang="en-US" altLang="ko-KR" sz="2400" dirty="0" err="1">
                <a:latin typeface="+mn-ea"/>
              </a:rPr>
              <a:t>Harald</a:t>
            </a:r>
            <a:r>
              <a:rPr lang="en-US" altLang="ko-KR" sz="2400" dirty="0">
                <a:latin typeface="+mn-ea"/>
              </a:rPr>
              <a:t> </a:t>
            </a:r>
            <a:r>
              <a:rPr lang="en-US" altLang="ko-KR" sz="2400" dirty="0" err="1">
                <a:latin typeface="+mn-ea"/>
              </a:rPr>
              <a:t>Blåtand</a:t>
            </a:r>
            <a:r>
              <a:rPr lang="en-US" altLang="ko-KR" sz="2400" dirty="0">
                <a:latin typeface="+mn-ea"/>
              </a:rPr>
              <a:t> </a:t>
            </a:r>
            <a:r>
              <a:rPr lang="en-US" altLang="ko-KR" sz="2400" dirty="0" err="1" smtClean="0">
                <a:latin typeface="+mn-ea"/>
              </a:rPr>
              <a:t>Gormsen</a:t>
            </a:r>
            <a:r>
              <a:rPr lang="en-US" altLang="ko-KR" sz="2400" dirty="0" smtClean="0">
                <a:latin typeface="+mn-ea"/>
              </a:rPr>
              <a:t>(</a:t>
            </a:r>
            <a:r>
              <a:rPr lang="ko-KR" altLang="en-US" sz="2400" dirty="0" err="1" smtClean="0">
                <a:latin typeface="+mn-ea"/>
              </a:rPr>
              <a:t>하랄드</a:t>
            </a:r>
            <a:r>
              <a:rPr lang="ko-KR" altLang="en-US" sz="2400" dirty="0" smtClean="0">
                <a:latin typeface="+mn-ea"/>
              </a:rPr>
              <a:t>  </a:t>
            </a:r>
            <a:r>
              <a:rPr lang="ko-KR" altLang="en-US" sz="2400" dirty="0" err="1" smtClean="0">
                <a:latin typeface="+mn-ea"/>
              </a:rPr>
              <a:t>블로탄</a:t>
            </a:r>
            <a:r>
              <a:rPr lang="ko-KR" altLang="en-US" sz="2400" dirty="0" smtClean="0">
                <a:latin typeface="+mn-ea"/>
              </a:rPr>
              <a:t> </a:t>
            </a:r>
            <a:r>
              <a:rPr lang="ko-KR" altLang="en-US" sz="2400" dirty="0" err="1" smtClean="0">
                <a:latin typeface="+mn-ea"/>
              </a:rPr>
              <a:t>고르셈</a:t>
            </a:r>
            <a:r>
              <a:rPr lang="en-US" altLang="ko-KR" sz="2400" dirty="0" smtClean="0">
                <a:latin typeface="+mn-ea"/>
              </a:rPr>
              <a:t>)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이름을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영어 식으로 바꾼 것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영어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Harald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Bluetooth, son of </a:t>
            </a: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Gorm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88" y="2331655"/>
            <a:ext cx="3577411" cy="35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20423" y="2875002"/>
            <a:ext cx="515115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66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Component</a:t>
            </a:r>
            <a:endParaRPr lang="en-US" altLang="ko-KR" sz="66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393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기원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20974816" descr="EMB00000fac4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41" y="1449474"/>
            <a:ext cx="6752718" cy="40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9344" y="5768130"/>
            <a:ext cx="99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Harald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와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뜻하는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룬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문자에서 따온 것이라는 속설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942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SIG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6" y="207004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SIG(Special Internet/Interest Group)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876" y="2842561"/>
            <a:ext cx="107192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규격을 장려하고 규정하기 위해 함께 일하는 회사들의 모임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1998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월에 창립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Er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csson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을 비롯한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Intel,  IBM, Toshiba, Nokia 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등의 회사가 참여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브랜드를 강화하는 것을  목적으로 하고 있음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693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원리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6" y="207004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기본 원리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1637" y="2983724"/>
            <a:ext cx="107192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무선 시스템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2400 ~ 2480MHz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까지 총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79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개의 채널 사용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전파 간의 간섭으로 인한 끊김 현상이 종종 발생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0597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원리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6" y="207004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Frequency Hopping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기법 사용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759" y="2879137"/>
            <a:ext cx="107192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많은 수의 채널을 특정한 패턴에 따라 빠르게 이동하며 데이터를 조금씩 보냄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는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79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개의 채널을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초당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1600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번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hopping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함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Hopping 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패턴은 기기 간의 동기화가 이뤄져야 사용이 가능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5957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원리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20975136" descr="EMB00000fac42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08" y="1992440"/>
            <a:ext cx="10294781" cy="36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05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원리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/>
          <p:cNvSpPr/>
          <p:nvPr/>
        </p:nvSpPr>
        <p:spPr>
          <a:xfrm>
            <a:off x="655876" y="207004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Bluetooth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동글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(Dongle)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759" y="2879137"/>
            <a:ext cx="107192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컴퓨터에 연결하는 작은 크기의 하드웨어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	</a:t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</a:b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일반적으로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USB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메모리 모양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</a:b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USB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나눔바른고딕" panose="020B0603020101020101" pitchFamily="50" charset="-127"/>
              </a:rPr>
              <a:t>포트에 연결하는 방식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나눔바른고딕" panose="020B0603020101020101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41" y="2437982"/>
            <a:ext cx="4266698" cy="282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435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32108" y="247395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버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</a:t>
              </a: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84" y="1035401"/>
            <a:ext cx="8183980" cy="559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32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v4.0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81229" y="2638687"/>
            <a:ext cx="107192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 v4.0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표준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저전력으로 동작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신호 도달 거리 희생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전송 속도를 희생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전력 소모 줄임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55875" y="154682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BLE(Bluetooth Low Energy)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25" y="2439728"/>
            <a:ext cx="1997701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414" y="4108723"/>
            <a:ext cx="26098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426" y="1346472"/>
            <a:ext cx="192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89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구조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84" y="1514874"/>
            <a:ext cx="8687829" cy="40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1521384" y="5836849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Bluetooth </a:t>
            </a:r>
            <a:r>
              <a:rPr lang="ko-KR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하드웨어의 기본 구조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9478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주소와 이름  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55875" y="2095762"/>
            <a:ext cx="11014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BD_ADDR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라고 불리는 고유한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48-bit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주소를 가짐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이중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24bit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는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OUI(Organization Unique Identifier)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라 불리며 제작사를 나타냄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나머지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24bit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는 장치의 고유한 주소</a:t>
            </a:r>
            <a:endParaRPr lang="ko-KR" altLang="en-US" sz="2400" dirty="0">
              <a:latin typeface="+mn-ea"/>
            </a:endParaRPr>
          </a:p>
          <a:p>
            <a:pPr>
              <a:defRPr lang="ko-KR" altLang="en-US"/>
            </a:pPr>
            <a:endParaRPr lang="ko-KR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59932" y="154682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Bluetooth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21675352" descr="EMB000012f06f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7" y="3382958"/>
            <a:ext cx="5914585" cy="321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923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직선 연결선 31"/>
          <p:cNvCxnSpPr/>
          <p:nvPr/>
        </p:nvCxnSpPr>
        <p:spPr>
          <a:xfrm>
            <a:off x="359026" y="77210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85438" y="125770"/>
            <a:ext cx="3464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Component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378284"/>
              </p:ext>
            </p:extLst>
          </p:nvPr>
        </p:nvGraphicFramePr>
        <p:xfrm>
          <a:off x="1339531" y="1160886"/>
          <a:ext cx="9512938" cy="526531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56169">
                  <a:extLst>
                    <a:ext uri="{9D8B030D-6E8A-4147-A177-3AD203B41FA5}">
                      <a16:colId xmlns:a16="http://schemas.microsoft.com/office/drawing/2014/main" val="1010096702"/>
                    </a:ext>
                  </a:extLst>
                </a:gridCol>
                <a:gridCol w="7156769">
                  <a:extLst>
                    <a:ext uri="{9D8B030D-6E8A-4147-A177-3AD203B41FA5}">
                      <a16:colId xmlns:a16="http://schemas.microsoft.com/office/drawing/2014/main" val="1148122664"/>
                    </a:ext>
                  </a:extLst>
                </a:gridCol>
              </a:tblGrid>
              <a:tr h="585035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개발 보드</a:t>
                      </a:r>
                      <a:endParaRPr lang="ko-KR" altLang="en-US" sz="24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b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Arduino</a:t>
                      </a:r>
                      <a:endParaRPr lang="ko-KR" altLang="en-US" sz="2400" b="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49371"/>
                  </a:ext>
                </a:extLst>
              </a:tr>
              <a:tr h="585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Raspberry Pi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3757"/>
                  </a:ext>
                </a:extLst>
              </a:tr>
              <a:tr h="58503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통신 장치</a:t>
                      </a:r>
                      <a:endParaRPr lang="ko-KR" altLang="en-US" sz="24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Wireless</a:t>
                      </a:r>
                      <a:r>
                        <a:rPr lang="en-US" altLang="ko-KR" sz="2400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LAN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554182"/>
                  </a:ext>
                </a:extLst>
              </a:tr>
              <a:tr h="585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Bluetooth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359949"/>
                  </a:ext>
                </a:extLst>
              </a:tr>
              <a:tr h="585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IrDA(</a:t>
                      </a:r>
                      <a:r>
                        <a:rPr lang="ko-KR" altLang="en-US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적외선</a:t>
                      </a:r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)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74849"/>
                  </a:ext>
                </a:extLst>
              </a:tr>
              <a:tr h="5850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입력 장치</a:t>
                      </a:r>
                      <a:endParaRPr lang="ko-KR" altLang="en-US" sz="24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Sensor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04781"/>
                  </a:ext>
                </a:extLst>
              </a:tr>
              <a:tr h="58503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출력 장치</a:t>
                      </a:r>
                      <a:endParaRPr lang="ko-KR" altLang="en-US" sz="24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구동 </a:t>
                      </a:r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– Actuator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542617"/>
                  </a:ext>
                </a:extLst>
              </a:tr>
              <a:tr h="585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영상 </a:t>
                      </a:r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– LCD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20974"/>
                  </a:ext>
                </a:extLst>
              </a:tr>
              <a:tr h="5850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음성 </a:t>
                      </a:r>
                      <a:r>
                        <a:rPr lang="en-US" altLang="ko-KR" sz="240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– Speaker</a:t>
                      </a:r>
                      <a:endParaRPr lang="ko-KR" altLang="en-US" sz="2400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269574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3695700" y="1160886"/>
            <a:ext cx="7156769" cy="5790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3695699" y="2911899"/>
            <a:ext cx="7156769" cy="5790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695698" y="4090036"/>
            <a:ext cx="7156769" cy="5790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695698" y="4669050"/>
            <a:ext cx="7156769" cy="5790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83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주소와 이름  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655875" y="2043510"/>
            <a:ext cx="110149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장치들은 사용자가 이해하기 쉽도록 이름 제공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장치의 이름은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248byte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까지 가능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459932" y="1546825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Bluetooth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ea typeface="나눔바른고딕" panose="020B0603020101020101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21676152" descr="EMB000012f06f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34" y="3296091"/>
            <a:ext cx="6097731" cy="344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연결과정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868143" y="151525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Inquiry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77021" y="2101380"/>
            <a:ext cx="11014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서로를 찾기 위한 과정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Inquiry request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보내면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request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에 대해 주소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이름 및 기타 정보 응답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922152" y="3115100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Paging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7649" y="3703533"/>
            <a:ext cx="11014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두 장치가 연결되기 위한 과정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연결이 완성되기 전에 각각의 장치는 서로의 주소를 파악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922152" y="4599846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Connection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7020" y="5102569"/>
            <a:ext cx="11014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연결된 상태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연결이 된 동안 장치들은 자신의 모드를 바꿀 수 있음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9263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연결과정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직사각형 8"/>
          <p:cNvSpPr/>
          <p:nvPr/>
        </p:nvSpPr>
        <p:spPr>
          <a:xfrm>
            <a:off x="868144" y="177686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Connection Mode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87266" y="2757122"/>
            <a:ext cx="110149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Active Mode –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일반 적인 연결 상태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Sniff Mode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절전 모드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Hold Mode –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일시적인 절전 모드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Park Mode –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정지 모드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5749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01606" y="1567810"/>
            <a:ext cx="106285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정의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Bluetooth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장치가 어떤 종류의 데이터를 보내는지 명확하게 정의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	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하기 위한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의 기본 표준 위에 더해진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protocol</a:t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 Specification : 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 어떻게 동작하는지 설명하고 프로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				 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파일은 어떻게 사용되는지 정의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연결 시 장치가 어떻게 동작하는지 결정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46" y="3702051"/>
            <a:ext cx="29622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67" y="4245466"/>
            <a:ext cx="2372108" cy="23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85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563465" y="2424879"/>
            <a:ext cx="10628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Serial communication interface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무선으로 대체하고 싶은 경우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SPP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사용 시 두 장치는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PX, TX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라인이 유선으로 연결 된 것처럼 작동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8144" y="177686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Serial Port Profile(SPP)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121674872" descr="EMB000012f06f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09" y="3899528"/>
            <a:ext cx="4872445" cy="24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2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563465" y="2334459"/>
            <a:ext cx="10628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를 이용한 사용자 입력장치에 사용됨</a:t>
            </a:r>
            <a:endParaRPr lang="ko-KR" altLang="en-US" sz="24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USB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사용자 입력장치를 지원하기 위한 것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8144" y="1776863"/>
            <a:ext cx="8918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Human Interface Device(HID)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121677512" descr="EMB000012f06f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44" y="3165456"/>
            <a:ext cx="6811985" cy="34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17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62150" y="2136003"/>
            <a:ext cx="11136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Gateway Device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Hand Free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장치를 통해 전화를 걸고 수신하는 방법을 정의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2150" y="1541693"/>
            <a:ext cx="1035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Hands-Free Profile(HFP) and Headset Profile(HSP)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558" y="2734476"/>
            <a:ext cx="5608234" cy="382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007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345922" y="2064913"/>
            <a:ext cx="11136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장치간 오디오를 전송하기 위한 프로파일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오디오를 단 방향으로 전송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2150" y="1541693"/>
            <a:ext cx="1035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Advanced Audio Distribution Profile(A2DP)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22283752" descr="EMB000012f06f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06" y="3206176"/>
            <a:ext cx="5887635" cy="36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40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  Profile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3716804" y="1283065"/>
              <a:ext cx="4827171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384022" y="2261327"/>
            <a:ext cx="11136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Bluetooth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장치를 무선으로 제어하기 위한 프로파일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A2DP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프로파일과 함께 지원되기도 함</a:t>
            </a:r>
            <a:endParaRPr lang="ko-KR" altLang="en-US" sz="2400" dirty="0"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2150" y="1541693"/>
            <a:ext cx="1035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나눔바른고딕" panose="020B0603020101020101" pitchFamily="50" charset="-127"/>
              </a:rPr>
              <a:t>Audio/Video Remote Control Profile(AVRCP)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122283832" descr="EMB000012f06f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97" y="3461656"/>
            <a:ext cx="7376555" cy="27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8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 주목 받는 이유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2917907" y="1283065"/>
              <a:ext cx="6424965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81229" y="1890440"/>
            <a:ext cx="107192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저렴한 가격에 저전력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(100mW)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으로 사용가능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buAutoNum type="arabicPeriod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데이터 전송을 여러 주파수에 걸쳐 분할해 보낼 수 있음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buAutoNum type="arabicPeriod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장애물이 있어도 신호를 주고 받을 수 있음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buAutoNum type="arabicPeriod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 방향으로 신호가 전송됨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/>
            </a:r>
            <a:b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457200" indent="-457200">
              <a:buAutoNum type="arabicPeriod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전세계 어디서든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언제나 모든 정보기기 간의 자유로운 데이터 교환 가능</a:t>
            </a:r>
            <a:r>
              <a:rPr lang="en-US" altLang="ko-KR" sz="2400" dirty="0">
                <a:latin typeface="+mn-ea"/>
              </a:rPr>
              <a:t> 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50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20423" y="2827543"/>
            <a:ext cx="515115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66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ARDUINO</a:t>
            </a:r>
            <a:endParaRPr lang="en-US" altLang="ko-KR" sz="66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8268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Bluetooth</a:t>
              </a:r>
              <a:r>
                <a:rPr lang="ko-KR" alt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의 문제점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2917907" y="1283065"/>
              <a:ext cx="6424965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211858" y="2168026"/>
            <a:ext cx="107192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lang="ko-KR" altLang="en-US"/>
            </a:pPr>
            <a:r>
              <a:rPr lang="en-US" altLang="ko-KR" sz="2400" dirty="0" smtClean="0">
                <a:latin typeface="+mn-ea"/>
              </a:rPr>
              <a:t>1. </a:t>
            </a:r>
            <a:r>
              <a:rPr lang="ko-KR" altLang="en-US" sz="2400" dirty="0" smtClean="0">
                <a:latin typeface="+mn-ea"/>
              </a:rPr>
              <a:t>보안 상의 문제</a:t>
            </a:r>
            <a:endParaRPr lang="en-US" altLang="ko-KR" sz="2400" dirty="0" smtClean="0">
              <a:latin typeface="+mn-ea"/>
            </a:endParaRPr>
          </a:p>
          <a:p>
            <a:pPr>
              <a:defRPr lang="ko-KR" altLang="en-US"/>
            </a:pPr>
            <a:r>
              <a:rPr lang="en-US" altLang="ko-KR" sz="2400" dirty="0">
                <a:latin typeface="+mn-ea"/>
              </a:rPr>
              <a:t>	</a:t>
            </a:r>
            <a:r>
              <a:rPr lang="en-US" altLang="ko-KR" sz="2400" dirty="0" smtClean="0">
                <a:latin typeface="+mn-ea"/>
              </a:rPr>
              <a:t>-Blue-jacking, Blue-</a:t>
            </a:r>
            <a:r>
              <a:rPr lang="en-US" altLang="ko-KR" sz="2400" dirty="0" err="1" smtClean="0">
                <a:latin typeface="+mn-ea"/>
              </a:rPr>
              <a:t>snarfing</a:t>
            </a:r>
            <a:r>
              <a:rPr lang="en-US" altLang="ko-KR" sz="2400" dirty="0" smtClean="0">
                <a:latin typeface="+mn-ea"/>
              </a:rPr>
              <a:t>, Blue-bugging</a:t>
            </a:r>
          </a:p>
          <a:p>
            <a:pPr>
              <a:defRPr lang="ko-KR" altLang="en-US"/>
            </a:pPr>
            <a:endParaRPr lang="en-US" altLang="ko-KR" sz="2400" dirty="0" smtClean="0">
              <a:latin typeface="+mn-ea"/>
            </a:endParaRPr>
          </a:p>
          <a:p>
            <a:pPr>
              <a:defRPr lang="ko-KR" altLang="en-US"/>
            </a:pPr>
            <a:endParaRPr lang="en-US" altLang="ko-KR" sz="2400" dirty="0">
              <a:latin typeface="+mn-ea"/>
            </a:endParaRPr>
          </a:p>
          <a:p>
            <a:pPr>
              <a:defRPr lang="ko-KR" altLang="en-US"/>
            </a:pPr>
            <a:r>
              <a:rPr lang="en-US" altLang="ko-KR" sz="2400" dirty="0" smtClean="0">
                <a:latin typeface="+mn-ea"/>
              </a:rPr>
              <a:t>2. Bluetooth chip</a:t>
            </a:r>
            <a:r>
              <a:rPr lang="ko-KR" altLang="en-US" sz="2400" dirty="0" smtClean="0">
                <a:latin typeface="+mn-ea"/>
              </a:rPr>
              <a:t>에 배터리 내장해야 함</a:t>
            </a:r>
            <a:endParaRPr lang="en-US" altLang="ko-KR" sz="2400" dirty="0" smtClean="0">
              <a:latin typeface="+mn-ea"/>
            </a:endParaRPr>
          </a:p>
          <a:p>
            <a:pPr>
              <a:defRPr lang="ko-KR" altLang="en-US"/>
            </a:pP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완벽한 혼선 방지 불가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3821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20423" y="2827543"/>
            <a:ext cx="515115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66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Actuator</a:t>
            </a:r>
            <a:endParaRPr lang="en-US" altLang="ko-KR" sz="66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3969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39"/>
            <a:ext cx="12192001" cy="6865219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Actuator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28588" y="1271090"/>
            <a:ext cx="1193006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 smtClean="0"/>
              <a:t>배관내</a:t>
            </a:r>
            <a:r>
              <a:rPr lang="ko-KR" altLang="en-US" sz="1000" dirty="0" smtClean="0"/>
              <a:t> </a:t>
            </a:r>
            <a:r>
              <a:rPr lang="ko-KR" altLang="en-US" sz="1000" dirty="0"/>
              <a:t>유체의 유량</a:t>
            </a:r>
            <a:r>
              <a:rPr lang="en-US" altLang="ko-KR" sz="1000" dirty="0"/>
              <a:t>, </a:t>
            </a:r>
            <a:r>
              <a:rPr lang="ko-KR" altLang="en-US" sz="1000" dirty="0"/>
              <a:t>압력</a:t>
            </a:r>
            <a:r>
              <a:rPr lang="en-US" altLang="ko-KR" sz="1000" dirty="0"/>
              <a:t>, </a:t>
            </a:r>
            <a:r>
              <a:rPr lang="ko-KR" altLang="en-US" sz="1000" dirty="0"/>
              <a:t>온도를 조절하기 위한 목적으로 유체의 통로를 열거나 닫도록 하는 기계를 밸브라 하며 이러한 밸브에 설치하여 동력을 공급받아 이 동력을 힘 또는 </a:t>
            </a:r>
            <a:r>
              <a:rPr lang="ko-KR" altLang="en-US" sz="1000" dirty="0" err="1"/>
              <a:t>토오크</a:t>
            </a:r>
            <a:r>
              <a:rPr lang="ko-KR" altLang="en-US" sz="1000" dirty="0"/>
              <a:t> 등의 기계적 출력으로 변환하여 밸브의 부하를 원격운전</a:t>
            </a:r>
            <a:r>
              <a:rPr lang="en-US" altLang="ko-KR" sz="1000" dirty="0"/>
              <a:t>(Remote Operation) </a:t>
            </a:r>
            <a:r>
              <a:rPr lang="ko-KR" altLang="en-US" sz="1000" dirty="0"/>
              <a:t>혹은 자동제어</a:t>
            </a:r>
            <a:r>
              <a:rPr lang="en-US" altLang="ko-KR" sz="1000" dirty="0"/>
              <a:t>(Automatic Control)</a:t>
            </a:r>
            <a:r>
              <a:rPr lang="ko-KR" altLang="en-US" sz="1000" dirty="0"/>
              <a:t>할 수 있도록 하는 기계를 </a:t>
            </a:r>
            <a:r>
              <a:rPr lang="ko-KR" altLang="en-US" sz="1000" dirty="0" err="1"/>
              <a:t>액츄에이터</a:t>
            </a:r>
            <a:r>
              <a:rPr lang="en-US" altLang="ko-KR" sz="1000" dirty="0"/>
              <a:t>(Actuator)</a:t>
            </a:r>
            <a:r>
              <a:rPr lang="ko-KR" altLang="en-US" sz="1000" dirty="0"/>
              <a:t>라 말한다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이러한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여러 가지 동력을 이용하여 작동되는 것으로 사용하는 동력에 따라 </a:t>
            </a:r>
            <a:r>
              <a:rPr lang="ko-KR" altLang="en-US" sz="1000" dirty="0" err="1"/>
              <a:t>액츄에이터의</a:t>
            </a:r>
            <a:r>
              <a:rPr lang="ko-KR" altLang="en-US" sz="1000" dirty="0"/>
              <a:t> 구조가 크게 달라지므로 동력에 따라서 크게 </a:t>
            </a:r>
            <a:r>
              <a:rPr lang="ko-KR" altLang="en-US" sz="1000" dirty="0" err="1"/>
              <a:t>전동식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</a:t>
            </a:r>
            <a:r>
              <a:rPr lang="en-US" altLang="ko-KR" sz="1000" dirty="0"/>
              <a:t>(Electric Actuator), </a:t>
            </a:r>
            <a:r>
              <a:rPr lang="ko-KR" altLang="en-US" sz="1000" dirty="0" err="1"/>
              <a:t>공압식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</a:t>
            </a:r>
            <a:r>
              <a:rPr lang="en-US" altLang="ko-KR" sz="1000" dirty="0"/>
              <a:t>(Pneumatic Actuator), </a:t>
            </a:r>
            <a:r>
              <a:rPr lang="ko-KR" altLang="en-US" sz="1000" dirty="0"/>
              <a:t>유압식 </a:t>
            </a:r>
            <a:r>
              <a:rPr lang="ko-KR" altLang="en-US" sz="1000" dirty="0" err="1"/>
              <a:t>액츄에이터</a:t>
            </a:r>
            <a:r>
              <a:rPr lang="en-US" altLang="ko-KR" sz="1000" dirty="0"/>
              <a:t>(Hydraulic Actuator) </a:t>
            </a:r>
            <a:r>
              <a:rPr lang="ko-KR" altLang="en-US" sz="1000" dirty="0"/>
              <a:t>등으로 분류하고 있다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이것은 유체압력과 마찰에 의해 발생하는 밸브의 조작부하에 대하여 전력을 사용하여 전동기를 돌려 회전력</a:t>
            </a:r>
            <a:r>
              <a:rPr lang="en-US" altLang="ko-KR" sz="1000" dirty="0"/>
              <a:t>(Torque)</a:t>
            </a:r>
            <a:r>
              <a:rPr lang="ko-KR" altLang="en-US" sz="1000" dirty="0"/>
              <a:t>과 추력</a:t>
            </a:r>
            <a:r>
              <a:rPr lang="en-US" altLang="ko-KR" sz="1000" dirty="0"/>
              <a:t>(Thrust)</a:t>
            </a:r>
            <a:r>
              <a:rPr lang="ko-KR" altLang="en-US" sz="1000" dirty="0"/>
              <a:t>을 출력하도록 하는 것을 </a:t>
            </a:r>
            <a:r>
              <a:rPr lang="ko-KR" altLang="en-US" sz="1000" dirty="0" err="1"/>
              <a:t>전동식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액츄에이터라</a:t>
            </a:r>
            <a:r>
              <a:rPr lang="ko-KR" altLang="en-US" sz="1000" dirty="0"/>
              <a:t> 하고</a:t>
            </a:r>
            <a:r>
              <a:rPr lang="en-US" altLang="ko-KR" sz="1000" dirty="0"/>
              <a:t>, </a:t>
            </a:r>
            <a:r>
              <a:rPr lang="ko-KR" altLang="en-US" sz="1000" dirty="0"/>
              <a:t>압축공기 혹은 압축가스를 사용하여 실린더 또는 베인 모터</a:t>
            </a:r>
            <a:r>
              <a:rPr lang="en-US" altLang="ko-KR" sz="1000" dirty="0"/>
              <a:t>(Vane Motor) </a:t>
            </a:r>
            <a:r>
              <a:rPr lang="ko-KR" altLang="en-US" sz="1000" dirty="0"/>
              <a:t>등의 장치를 통하여 </a:t>
            </a:r>
            <a:r>
              <a:rPr lang="ko-KR" altLang="en-US" sz="1000" dirty="0" err="1"/>
              <a:t>구동력을</a:t>
            </a:r>
            <a:r>
              <a:rPr lang="ko-KR" altLang="en-US" sz="1000" dirty="0"/>
              <a:t> 출력하도록 하는 것을 </a:t>
            </a:r>
            <a:r>
              <a:rPr lang="ko-KR" altLang="en-US" sz="1000" dirty="0" err="1"/>
              <a:t>공압식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</a:t>
            </a:r>
            <a:r>
              <a:rPr lang="en-US" altLang="ko-KR" sz="1000" dirty="0"/>
              <a:t>, </a:t>
            </a:r>
            <a:r>
              <a:rPr lang="ko-KR" altLang="en-US" sz="1000" dirty="0"/>
              <a:t>압축오일의 물리적 에너지를 사용하는 것을 유압식 </a:t>
            </a:r>
            <a:r>
              <a:rPr lang="ko-KR" altLang="en-US" sz="1000" dirty="0" err="1"/>
              <a:t>액츄에이터라고</a:t>
            </a:r>
            <a:r>
              <a:rPr lang="ko-KR" altLang="en-US" sz="1000" dirty="0"/>
              <a:t> 말한다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각각의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장단점 및 특징이 있어 사용목적</a:t>
            </a:r>
            <a:r>
              <a:rPr lang="en-US" altLang="ko-KR" sz="1000" dirty="0"/>
              <a:t>, </a:t>
            </a:r>
            <a:r>
              <a:rPr lang="ko-KR" altLang="en-US" sz="1000" dirty="0"/>
              <a:t>용도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제어성</a:t>
            </a:r>
            <a:r>
              <a:rPr lang="en-US" altLang="ko-KR" sz="1000" dirty="0"/>
              <a:t>, </a:t>
            </a:r>
            <a:r>
              <a:rPr lang="ko-KR" altLang="en-US" sz="1000" dirty="0"/>
              <a:t>안전성 및 원가 등을 고려하여 선정한다</a:t>
            </a:r>
            <a:r>
              <a:rPr lang="en-US" altLang="ko-KR" sz="1000" dirty="0"/>
              <a:t>. </a:t>
            </a:r>
            <a:r>
              <a:rPr lang="ko-KR" altLang="en-US" sz="1000" dirty="0"/>
              <a:t>이밖에 이러한 동력을 복합적으로 사용하는 </a:t>
            </a:r>
            <a:r>
              <a:rPr lang="ko-KR" altLang="en-US" sz="1000" dirty="0" err="1"/>
              <a:t>전동공압식</a:t>
            </a:r>
            <a:r>
              <a:rPr lang="en-US" altLang="ko-KR" sz="1000" dirty="0"/>
              <a:t>, </a:t>
            </a:r>
            <a:r>
              <a:rPr lang="ko-KR" altLang="en-US" sz="1000" dirty="0"/>
              <a:t>전동유압식 </a:t>
            </a:r>
            <a:r>
              <a:rPr lang="ko-KR" altLang="en-US" sz="1000" dirty="0" err="1"/>
              <a:t>엑츄에이터</a:t>
            </a:r>
            <a:r>
              <a:rPr lang="ko-KR" altLang="en-US" sz="1000" dirty="0"/>
              <a:t> 등이 있다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밸브의 구동부인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크게 손으로 작동하는 수동식과 외부로부터 힘을 받아 작동하는 자동식</a:t>
            </a:r>
            <a:r>
              <a:rPr lang="en-US" altLang="ko-KR" sz="1000" dirty="0"/>
              <a:t>, </a:t>
            </a:r>
            <a:r>
              <a:rPr lang="ko-KR" altLang="en-US" sz="1000" dirty="0"/>
              <a:t>그리고 유체의 흐르는 힘과 </a:t>
            </a:r>
            <a:r>
              <a:rPr lang="ko-KR" altLang="en-US" sz="1000" dirty="0" err="1"/>
              <a:t>밸브내에</a:t>
            </a:r>
            <a:r>
              <a:rPr lang="ko-KR" altLang="en-US" sz="1000" dirty="0"/>
              <a:t> 설치된 스프링이나 </a:t>
            </a:r>
            <a:r>
              <a:rPr lang="ko-KR" altLang="en-US" sz="1000" dirty="0" err="1"/>
              <a:t>파이롯트</a:t>
            </a:r>
            <a:r>
              <a:rPr lang="ko-KR" altLang="en-US" sz="1000" dirty="0"/>
              <a:t> 밸브장치에 의해 작동되는 </a:t>
            </a:r>
            <a:r>
              <a:rPr lang="ko-KR" altLang="en-US" sz="1000" dirty="0" err="1"/>
              <a:t>자주식으로</a:t>
            </a:r>
            <a:r>
              <a:rPr lang="ko-KR" altLang="en-US" sz="1000" dirty="0"/>
              <a:t> 나뉜다</a:t>
            </a:r>
            <a:r>
              <a:rPr lang="en-US" altLang="ko-KR" sz="1000" dirty="0"/>
              <a:t>. </a:t>
            </a:r>
            <a:r>
              <a:rPr lang="ko-KR" altLang="en-US" sz="1000" dirty="0" smtClean="0"/>
              <a:t>수동식</a:t>
            </a:r>
            <a:r>
              <a:rPr lang="en-US" altLang="ko-KR" sz="1000" dirty="0"/>
              <a:t>(Manual Actuator)</a:t>
            </a:r>
            <a:r>
              <a:rPr lang="ko-KR" altLang="en-US" sz="1000" dirty="0"/>
              <a:t>은 크게 </a:t>
            </a:r>
            <a:r>
              <a:rPr lang="ko-KR" altLang="en-US" sz="1000" dirty="0" err="1"/>
              <a:t>레버식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휠식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기어식으로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나눌수</a:t>
            </a:r>
            <a:r>
              <a:rPr lang="ko-KR" altLang="en-US" sz="1000" dirty="0"/>
              <a:t> 있다</a:t>
            </a:r>
            <a:r>
              <a:rPr lang="en-US" altLang="ko-KR" sz="1000" dirty="0"/>
              <a:t>. </a:t>
            </a:r>
            <a:r>
              <a:rPr lang="ko-KR" altLang="en-US" sz="1000" dirty="0" err="1"/>
              <a:t>레버식은</a:t>
            </a:r>
            <a:r>
              <a:rPr lang="ko-KR" altLang="en-US" sz="1000" dirty="0"/>
              <a:t> 대개 작은 크기의 버터플라이 밸브나 </a:t>
            </a:r>
            <a:r>
              <a:rPr lang="ko-KR" altLang="en-US" sz="1000" dirty="0" err="1"/>
              <a:t>볼밸브</a:t>
            </a:r>
            <a:r>
              <a:rPr lang="en-US" altLang="ko-KR" sz="1000" dirty="0"/>
              <a:t>, </a:t>
            </a:r>
            <a:r>
              <a:rPr lang="ko-KR" altLang="en-US" sz="1000" dirty="0"/>
              <a:t>플러그 </a:t>
            </a:r>
            <a:r>
              <a:rPr lang="ko-KR" altLang="en-US" sz="1000" dirty="0" err="1"/>
              <a:t>밸브등</a:t>
            </a:r>
            <a:r>
              <a:rPr lang="ko-KR" altLang="en-US" sz="1000" dirty="0"/>
              <a:t> </a:t>
            </a:r>
            <a:r>
              <a:rPr lang="en-US" altLang="ko-KR" sz="1000" dirty="0"/>
              <a:t>90 </a:t>
            </a:r>
            <a:r>
              <a:rPr lang="ko-KR" altLang="en-US" sz="1000" dirty="0"/>
              <a:t>회전하는 밸브에 많이 사용되고 </a:t>
            </a:r>
            <a:r>
              <a:rPr lang="ko-KR" altLang="en-US" sz="1000" dirty="0" err="1"/>
              <a:t>휠식은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수직형으로</a:t>
            </a:r>
            <a:r>
              <a:rPr lang="ko-KR" altLang="en-US" sz="1000" dirty="0"/>
              <a:t> 움직이는 </a:t>
            </a:r>
            <a:r>
              <a:rPr lang="ko-KR" altLang="en-US" sz="1000" dirty="0" err="1"/>
              <a:t>게이트</a:t>
            </a:r>
            <a:r>
              <a:rPr lang="en-US" altLang="ko-KR" sz="1000" dirty="0"/>
              <a:t>, </a:t>
            </a:r>
            <a:r>
              <a:rPr lang="ko-KR" altLang="en-US" sz="1000" dirty="0"/>
              <a:t>글로브 밸브 중 큰 사이즈의 밸브에 사용한다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또한 </a:t>
            </a:r>
            <a:r>
              <a:rPr lang="ko-KR" altLang="en-US" sz="1000" dirty="0" err="1"/>
              <a:t>기어식은</a:t>
            </a:r>
            <a:r>
              <a:rPr lang="ko-KR" altLang="en-US" sz="1000" dirty="0"/>
              <a:t> 밸브의 크기가 커서 직접 </a:t>
            </a:r>
            <a:r>
              <a:rPr lang="ko-KR" altLang="en-US" sz="1000" dirty="0" err="1"/>
              <a:t>핸들휠로는</a:t>
            </a:r>
            <a:r>
              <a:rPr lang="ko-KR" altLang="en-US" sz="1000" dirty="0"/>
              <a:t> 작동이 곤란할 때 감속기어를 사용하여 </a:t>
            </a:r>
            <a:r>
              <a:rPr lang="ko-KR" altLang="en-US" sz="1000" dirty="0" err="1"/>
              <a:t>휠로</a:t>
            </a:r>
            <a:r>
              <a:rPr lang="ko-KR" altLang="en-US" sz="1000" dirty="0"/>
              <a:t> 작동한다</a:t>
            </a:r>
            <a:r>
              <a:rPr lang="en-US" altLang="ko-KR" sz="1000" dirty="0"/>
              <a:t>. </a:t>
            </a:r>
            <a:r>
              <a:rPr lang="ko-KR" altLang="en-US" sz="1000" dirty="0"/>
              <a:t>감속기어에는 감속 비율을 크게 할 수 있는 </a:t>
            </a:r>
            <a:r>
              <a:rPr lang="ko-KR" altLang="en-US" sz="1000" dirty="0" err="1"/>
              <a:t>웜</a:t>
            </a:r>
            <a:r>
              <a:rPr lang="en-US" altLang="ko-KR" sz="1000" dirty="0"/>
              <a:t>(Warm)</a:t>
            </a:r>
            <a:r>
              <a:rPr lang="ko-KR" altLang="en-US" sz="1000" dirty="0"/>
              <a:t>기어와 감속 비율이 낮은 </a:t>
            </a:r>
            <a:r>
              <a:rPr lang="ko-KR" altLang="en-US" sz="1000" dirty="0" err="1"/>
              <a:t>베벨기어</a:t>
            </a:r>
            <a:r>
              <a:rPr lang="en-US" altLang="ko-KR" sz="1000" dirty="0"/>
              <a:t>(Bevel Gear)</a:t>
            </a:r>
            <a:r>
              <a:rPr lang="ko-KR" altLang="en-US" sz="1000" dirty="0"/>
              <a:t>가 있다</a:t>
            </a:r>
            <a:r>
              <a:rPr lang="en-US" altLang="ko-KR" sz="1000" dirty="0"/>
              <a:t>. </a:t>
            </a:r>
            <a:r>
              <a:rPr lang="ko-KR" altLang="en-US" sz="1000" dirty="0" err="1" smtClean="0"/>
              <a:t>액압</a:t>
            </a:r>
            <a:r>
              <a:rPr lang="ko-KR" altLang="en-US" sz="1000" dirty="0" smtClean="0"/>
              <a:t> </a:t>
            </a:r>
            <a:r>
              <a:rPr lang="ko-KR" altLang="en-US" sz="1000" dirty="0" err="1"/>
              <a:t>펌프식은</a:t>
            </a:r>
            <a:r>
              <a:rPr lang="ko-KR" altLang="en-US" sz="1000" dirty="0"/>
              <a:t> 힘을 많이 필요로 하고 작동이 빈번하지 않은 밸브에 유압 기기를 설치</a:t>
            </a:r>
            <a:r>
              <a:rPr lang="en-US" altLang="ko-KR" sz="1000" dirty="0"/>
              <a:t>, </a:t>
            </a:r>
            <a:r>
              <a:rPr lang="ko-KR" altLang="en-US" sz="1000" dirty="0"/>
              <a:t>유압에 의해서 개폐한다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자동식</a:t>
            </a:r>
            <a:r>
              <a:rPr lang="en-US" altLang="ko-KR" sz="1000" dirty="0"/>
              <a:t>(Automatic Actuator)</a:t>
            </a:r>
            <a:r>
              <a:rPr lang="ko-KR" altLang="en-US" sz="1000" dirty="0"/>
              <a:t>은 </a:t>
            </a:r>
            <a:r>
              <a:rPr lang="ko-KR" altLang="en-US" sz="1000" dirty="0" err="1"/>
              <a:t>공기식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다이아후램</a:t>
            </a:r>
            <a:r>
              <a:rPr lang="en-US" altLang="ko-KR" sz="1000" dirty="0"/>
              <a:t>, </a:t>
            </a:r>
            <a:r>
              <a:rPr lang="ko-KR" altLang="en-US" sz="1000" dirty="0"/>
              <a:t>피스톤</a:t>
            </a:r>
            <a:r>
              <a:rPr lang="en-US" altLang="ko-KR" sz="1000" dirty="0"/>
              <a:t>(</a:t>
            </a:r>
            <a:r>
              <a:rPr lang="ko-KR" altLang="en-US" sz="1000" dirty="0"/>
              <a:t>실린더</a:t>
            </a:r>
            <a:r>
              <a:rPr lang="en-US" altLang="ko-KR" sz="1000" dirty="0"/>
              <a:t>)</a:t>
            </a:r>
            <a:r>
              <a:rPr lang="ko-KR" altLang="en-US" sz="1000" dirty="0"/>
              <a:t>식</a:t>
            </a:r>
            <a:r>
              <a:rPr lang="en-US" altLang="ko-KR" sz="1000" dirty="0"/>
              <a:t>, </a:t>
            </a:r>
            <a:r>
              <a:rPr lang="ko-KR" altLang="en-US" sz="1000" dirty="0"/>
              <a:t>전기 유압식</a:t>
            </a:r>
            <a:r>
              <a:rPr lang="en-US" altLang="ko-KR" sz="1000" dirty="0"/>
              <a:t>, </a:t>
            </a:r>
            <a:r>
              <a:rPr lang="ko-KR" altLang="en-US" sz="1000" dirty="0"/>
              <a:t>고정도 </a:t>
            </a:r>
            <a:r>
              <a:rPr lang="ko-KR" altLang="en-US" sz="1000" dirty="0" err="1"/>
              <a:t>서보</a:t>
            </a:r>
            <a:r>
              <a:rPr lang="en-US" altLang="ko-KR" sz="1000" dirty="0"/>
              <a:t>(High Performance Servo Actuator), </a:t>
            </a:r>
            <a:r>
              <a:rPr lang="ko-KR" altLang="en-US" sz="1000" dirty="0" err="1"/>
              <a:t>일렉트로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메카니칼식</a:t>
            </a:r>
            <a:r>
              <a:rPr lang="en-US" altLang="ko-KR" sz="1000" dirty="0"/>
              <a:t>, </a:t>
            </a:r>
            <a:r>
              <a:rPr lang="ko-KR" altLang="en-US" sz="1000" dirty="0" err="1"/>
              <a:t>자기구동부</a:t>
            </a:r>
            <a:r>
              <a:rPr lang="ko-KR" altLang="en-US" sz="1000" dirty="0"/>
              <a:t> 등으로 </a:t>
            </a:r>
            <a:r>
              <a:rPr lang="ko-KR" altLang="en-US" sz="1000" dirty="0" err="1"/>
              <a:t>나눌수</a:t>
            </a:r>
            <a:r>
              <a:rPr lang="ko-KR" altLang="en-US" sz="1000" dirty="0"/>
              <a:t> 있다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자동밸브에서는 어떤 </a:t>
            </a:r>
            <a:r>
              <a:rPr lang="ko-KR" altLang="en-US" sz="1000" dirty="0" err="1"/>
              <a:t>액츄에이터를</a:t>
            </a:r>
            <a:r>
              <a:rPr lang="ko-KR" altLang="en-US" sz="1000" dirty="0"/>
              <a:t> 사용할 것인가는 계기의 신호가 어떠한 신호를 나타내는가에 따라서 다르다</a:t>
            </a:r>
            <a:r>
              <a:rPr lang="en-US" altLang="ko-KR" sz="1000" dirty="0"/>
              <a:t>. </a:t>
            </a:r>
            <a:r>
              <a:rPr lang="ko-KR" altLang="en-US" sz="1000" dirty="0"/>
              <a:t>계기 신호에는 미세한 전기신호</a:t>
            </a:r>
            <a:r>
              <a:rPr lang="en-US" altLang="ko-KR" sz="1000" dirty="0"/>
              <a:t>, </a:t>
            </a:r>
            <a:r>
              <a:rPr lang="ko-KR" altLang="en-US" sz="1000" dirty="0"/>
              <a:t>유압신호와 공기신호가 있는데 이 신호란 제어하고자 하는 기준치와 제어변이의 </a:t>
            </a:r>
            <a:r>
              <a:rPr lang="ko-KR" altLang="en-US" sz="1000" dirty="0" err="1"/>
              <a:t>변차를</a:t>
            </a:r>
            <a:r>
              <a:rPr lang="ko-KR" altLang="en-US" sz="1000" dirty="0"/>
              <a:t> 자동으로 기준치에 접근하도록 보내지는 편차 조정 신호를 말한다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이중 유압신호나 공기압 신호에는 밸브 </a:t>
            </a:r>
            <a:r>
              <a:rPr lang="ko-KR" altLang="en-US" sz="1000" dirty="0" err="1"/>
              <a:t>액츄에이터에</a:t>
            </a:r>
            <a:r>
              <a:rPr lang="ko-KR" altLang="en-US" sz="1000" dirty="0"/>
              <a:t> 직접 전달되어 최종 제어장치인 밸브를 작동하는 것도 있다</a:t>
            </a:r>
            <a:r>
              <a:rPr lang="en-US" altLang="ko-KR" sz="1000" dirty="0"/>
              <a:t>. </a:t>
            </a:r>
            <a:r>
              <a:rPr lang="ko-KR" altLang="en-US" sz="1000" dirty="0"/>
              <a:t>구체적으로 </a:t>
            </a:r>
            <a:r>
              <a:rPr lang="ko-KR" altLang="en-US" sz="1000" dirty="0" err="1"/>
              <a:t>액츄에이터를</a:t>
            </a:r>
            <a:r>
              <a:rPr lang="ko-KR" altLang="en-US" sz="1000" dirty="0"/>
              <a:t> 선택하기 위해서는 다음 사항을 검토해야 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 err="1"/>
              <a:t>액츄에이터를</a:t>
            </a:r>
            <a:r>
              <a:rPr lang="ko-KR" altLang="en-US" sz="1000" dirty="0"/>
              <a:t> 움직이는 에너지 공급원이 공기</a:t>
            </a:r>
            <a:r>
              <a:rPr lang="en-US" altLang="ko-KR" sz="1000" dirty="0"/>
              <a:t>, </a:t>
            </a:r>
            <a:r>
              <a:rPr lang="ko-KR" altLang="en-US" sz="1000" dirty="0"/>
              <a:t>전기</a:t>
            </a:r>
            <a:r>
              <a:rPr lang="en-US" altLang="ko-KR" sz="1000" dirty="0"/>
              <a:t>, </a:t>
            </a:r>
            <a:r>
              <a:rPr lang="ko-KR" altLang="en-US" sz="1000" dirty="0"/>
              <a:t>유압이냐에 따라서 </a:t>
            </a:r>
            <a:r>
              <a:rPr lang="ko-KR" altLang="en-US" sz="1000" dirty="0" err="1"/>
              <a:t>액츄에이터를</a:t>
            </a:r>
            <a:r>
              <a:rPr lang="ko-KR" altLang="en-US" sz="1000" dirty="0"/>
              <a:t> 선정한다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필요한 최저의 힘</a:t>
            </a:r>
            <a:r>
              <a:rPr lang="en-US" altLang="ko-KR" sz="1000" dirty="0"/>
              <a:t>(Thrust)</a:t>
            </a:r>
            <a:r>
              <a:rPr lang="ko-KR" altLang="en-US" sz="1000" dirty="0"/>
              <a:t>은 </a:t>
            </a:r>
            <a:r>
              <a:rPr lang="ko-KR" altLang="en-US" sz="1000" dirty="0" err="1"/>
              <a:t>액츄에이터에</a:t>
            </a:r>
            <a:r>
              <a:rPr lang="ko-KR" altLang="en-US" sz="1000" dirty="0"/>
              <a:t> 따라 다르며 같은 크기라면 유압식 </a:t>
            </a:r>
            <a:r>
              <a:rPr lang="ko-KR" altLang="en-US" sz="1000" dirty="0" err="1"/>
              <a:t>액츄에이터의</a:t>
            </a:r>
            <a:r>
              <a:rPr lang="ko-KR" altLang="en-US" sz="1000" dirty="0"/>
              <a:t> 힘이 가장 크고 </a:t>
            </a:r>
            <a:r>
              <a:rPr lang="ko-KR" altLang="en-US" sz="1000" dirty="0" err="1"/>
              <a:t>전동식</a:t>
            </a:r>
            <a:r>
              <a:rPr lang="ko-KR" altLang="en-US" sz="1000" dirty="0"/>
              <a:t> 구동부가 힘이 작다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그리고 공정라인 압력에 따라서 밸브를 제어하고자 하는 위치에서 시스템을 견고하게 유지할 수 있는 힘이 있는가를 검토한다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 err="1"/>
              <a:t>액츄에이터는</a:t>
            </a:r>
            <a:r>
              <a:rPr lang="ko-KR" altLang="en-US" sz="1000" dirty="0"/>
              <a:t> 에너지 공급이 중단되었을 때 필요로 하는 밸브 위치</a:t>
            </a:r>
            <a:r>
              <a:rPr lang="en-US" altLang="ko-KR" sz="1000" dirty="0"/>
              <a:t>(</a:t>
            </a:r>
            <a:r>
              <a:rPr lang="ko-KR" altLang="en-US" sz="1000" dirty="0" err="1"/>
              <a:t>구동부</a:t>
            </a:r>
            <a:r>
              <a:rPr lang="en-US" altLang="ko-KR" sz="1000" dirty="0"/>
              <a:t>) </a:t>
            </a:r>
            <a:r>
              <a:rPr lang="ko-KR" altLang="en-US" sz="1000" dirty="0"/>
              <a:t>따라서 </a:t>
            </a:r>
            <a:r>
              <a:rPr lang="ko-KR" altLang="en-US" sz="1000" dirty="0" err="1"/>
              <a:t>프러그의</a:t>
            </a:r>
            <a:r>
              <a:rPr lang="ko-KR" altLang="en-US" sz="1000" dirty="0"/>
              <a:t> 위치</a:t>
            </a:r>
            <a:r>
              <a:rPr lang="en-US" altLang="ko-KR" sz="1000" dirty="0"/>
              <a:t>(Open, Close, Hold)</a:t>
            </a:r>
            <a:r>
              <a:rPr lang="ko-KR" altLang="en-US" sz="1000" dirty="0"/>
              <a:t>를 점검해야 하며 필요로 하는 작동시간</a:t>
            </a:r>
            <a:r>
              <a:rPr lang="en-US" altLang="ko-KR" sz="1000" dirty="0"/>
              <a:t>, </a:t>
            </a:r>
            <a:r>
              <a:rPr lang="ko-KR" altLang="en-US" sz="1000" dirty="0"/>
              <a:t>안전성 및 신뢰도</a:t>
            </a:r>
            <a:r>
              <a:rPr lang="en-US" altLang="ko-KR" sz="1000" dirty="0"/>
              <a:t>, </a:t>
            </a:r>
            <a:r>
              <a:rPr lang="ko-KR" altLang="en-US" sz="1000" dirty="0"/>
              <a:t>그리고 가격적인 면도 고려해야 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en-US" altLang="ko-KR" sz="1000" b="1" dirty="0"/>
              <a:t>1) </a:t>
            </a:r>
            <a:r>
              <a:rPr lang="ko-KR" altLang="en-US" sz="1000" b="1" dirty="0" err="1"/>
              <a:t>공압식</a:t>
            </a:r>
            <a:r>
              <a:rPr lang="ko-KR" altLang="en-US" sz="1000" b="1" dirty="0"/>
              <a:t> </a:t>
            </a:r>
            <a:r>
              <a:rPr lang="ko-KR" altLang="en-US" sz="1000" b="1" dirty="0" err="1"/>
              <a:t>액츄에이터</a:t>
            </a:r>
            <a:r>
              <a:rPr lang="ko-KR" altLang="en-US" sz="1000" dirty="0"/>
              <a:t> </a:t>
            </a:r>
            <a:br>
              <a:rPr lang="ko-KR" altLang="en-US" sz="1000" dirty="0"/>
            </a:br>
            <a:r>
              <a:rPr lang="ko-KR" altLang="en-US" sz="1000" dirty="0"/>
              <a:t>자동 밸브에 가장 많이 사용되는 </a:t>
            </a:r>
            <a:r>
              <a:rPr lang="ko-KR" altLang="en-US" sz="1000" dirty="0" err="1"/>
              <a:t>액츄에이터로서</a:t>
            </a:r>
            <a:r>
              <a:rPr lang="ko-KR" altLang="en-US" sz="1000" dirty="0"/>
              <a:t> 다른 </a:t>
            </a:r>
            <a:r>
              <a:rPr lang="ko-KR" altLang="en-US" sz="1000" dirty="0" err="1"/>
              <a:t>액츄에이터에</a:t>
            </a:r>
            <a:r>
              <a:rPr lang="ko-KR" altLang="en-US" sz="1000" dirty="0"/>
              <a:t> 비하여 구조가 간단하고 </a:t>
            </a:r>
            <a:r>
              <a:rPr lang="ko-KR" altLang="en-US" sz="1000" dirty="0" err="1"/>
              <a:t>고장률이</a:t>
            </a:r>
            <a:r>
              <a:rPr lang="ko-KR" altLang="en-US" sz="1000" dirty="0"/>
              <a:t> 낮고 작동속도가 빠르며 전기가 </a:t>
            </a:r>
            <a:r>
              <a:rPr lang="ko-KR" altLang="en-US" sz="1000" dirty="0" err="1"/>
              <a:t>필요없어</a:t>
            </a:r>
            <a:r>
              <a:rPr lang="ko-KR" altLang="en-US" sz="1000" dirty="0"/>
              <a:t> 가스폭발 등에 안전하다</a:t>
            </a:r>
            <a:r>
              <a:rPr lang="en-US" altLang="ko-KR" sz="1000" dirty="0"/>
              <a:t>. </a:t>
            </a:r>
            <a:r>
              <a:rPr lang="ko-KR" altLang="en-US" sz="1000" dirty="0"/>
              <a:t>또한 강력한 힘을 발생하면서도 가격이 저렴한 특징을 가지고 있으나 항상 압축공기가 필요하여 파이프 라인과 같은 밸브가 멀리 떨어져 있는 밸브에는 비경제적이다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en-US" altLang="ko-KR" sz="1000" b="1" dirty="0"/>
              <a:t>2) </a:t>
            </a:r>
            <a:r>
              <a:rPr lang="ko-KR" altLang="en-US" sz="1000" b="1" dirty="0" err="1"/>
              <a:t>전동식</a:t>
            </a:r>
            <a:r>
              <a:rPr lang="ko-KR" altLang="en-US" sz="1000" b="1" dirty="0"/>
              <a:t> </a:t>
            </a:r>
            <a:r>
              <a:rPr lang="ko-KR" altLang="en-US" sz="1000" b="1" dirty="0" err="1"/>
              <a:t>액츄에이터</a:t>
            </a:r>
            <a:r>
              <a:rPr lang="ko-KR" altLang="en-US" sz="1000" dirty="0"/>
              <a:t> </a:t>
            </a:r>
            <a:br>
              <a:rPr lang="ko-KR" altLang="en-US" sz="1000" dirty="0"/>
            </a:br>
            <a:r>
              <a:rPr lang="ko-KR" altLang="en-US" sz="1000" dirty="0" err="1"/>
              <a:t>전동식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동력을 이용하기 쉽고</a:t>
            </a:r>
            <a:r>
              <a:rPr lang="en-US" altLang="ko-KR" sz="1000" dirty="0"/>
              <a:t>, </a:t>
            </a:r>
            <a:r>
              <a:rPr lang="ko-KR" altLang="en-US" sz="1000" dirty="0"/>
              <a:t>위치결정 정도가 높으며 작은 구조로 대용량의 출력을 얻을 수 있고 모든 종류의 밸브에 사용할 수 있다</a:t>
            </a:r>
            <a:r>
              <a:rPr lang="en-US" altLang="ko-KR" sz="1000" dirty="0"/>
              <a:t>. </a:t>
            </a:r>
            <a:r>
              <a:rPr lang="ko-KR" altLang="en-US" sz="1000" dirty="0"/>
              <a:t>게다가 여러 가지 특수한 기능을 제공하고 속도 및 출력 조절이 용이하며 장거리의 원격제어가 가능한 장점을 지니고 있다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ko-KR" altLang="en-US" sz="1000" dirty="0"/>
              <a:t>그러나 </a:t>
            </a:r>
            <a:r>
              <a:rPr lang="ko-KR" altLang="en-US" sz="1000" dirty="0" err="1"/>
              <a:t>전동식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다른 </a:t>
            </a:r>
            <a:r>
              <a:rPr lang="ko-KR" altLang="en-US" sz="1000" dirty="0" err="1"/>
              <a:t>액츄에이터에</a:t>
            </a:r>
            <a:r>
              <a:rPr lang="ko-KR" altLang="en-US" sz="1000" dirty="0"/>
              <a:t> 비해 가격이 비싸고 작동속도가 </a:t>
            </a:r>
            <a:r>
              <a:rPr lang="ko-KR" altLang="en-US" sz="1000" dirty="0" err="1"/>
              <a:t>공압식에</a:t>
            </a:r>
            <a:r>
              <a:rPr lang="ko-KR" altLang="en-US" sz="1000" dirty="0"/>
              <a:t> 비해 늦으며 기계적인 기어박스 및 전기적인 </a:t>
            </a:r>
            <a:r>
              <a:rPr lang="ko-KR" altLang="en-US" sz="1000" dirty="0" err="1"/>
              <a:t>배선등이</a:t>
            </a:r>
            <a:r>
              <a:rPr lang="ko-KR" altLang="en-US" sz="1000" dirty="0"/>
              <a:t> 복잡하여 </a:t>
            </a:r>
            <a:r>
              <a:rPr lang="ko-KR" altLang="en-US" sz="1000" dirty="0" err="1"/>
              <a:t>공압식에</a:t>
            </a:r>
            <a:r>
              <a:rPr lang="ko-KR" altLang="en-US" sz="1000" dirty="0"/>
              <a:t> 비해 고장이 많고 </a:t>
            </a:r>
            <a:r>
              <a:rPr lang="ko-KR" altLang="en-US" sz="1000" dirty="0" err="1"/>
              <a:t>수리시에도</a:t>
            </a:r>
            <a:r>
              <a:rPr lang="ko-KR" altLang="en-US" sz="1000" dirty="0"/>
              <a:t> 많은 비용과 시간이 소요된다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en-US" altLang="ko-KR" sz="1000" b="1" dirty="0"/>
              <a:t>3) </a:t>
            </a:r>
            <a:r>
              <a:rPr lang="ko-KR" altLang="en-US" sz="1000" b="1" dirty="0"/>
              <a:t>유압식 </a:t>
            </a:r>
            <a:r>
              <a:rPr lang="ko-KR" altLang="en-US" sz="1000" b="1" dirty="0" err="1"/>
              <a:t>액츄에이터</a:t>
            </a:r>
            <a:r>
              <a:rPr lang="ko-KR" altLang="en-US" sz="1000" dirty="0"/>
              <a:t> </a:t>
            </a:r>
            <a:br>
              <a:rPr lang="ko-KR" altLang="en-US" sz="1000" dirty="0"/>
            </a:br>
            <a:r>
              <a:rPr lang="ko-KR" altLang="en-US" sz="1000" dirty="0"/>
              <a:t>유압식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</a:t>
            </a:r>
            <a:r>
              <a:rPr lang="ko-KR" altLang="en-US" sz="1000" dirty="0" err="1"/>
              <a:t>토오크</a:t>
            </a:r>
            <a:r>
              <a:rPr lang="ko-KR" altLang="en-US" sz="1000" dirty="0"/>
              <a:t> 관성비가 크고 고속응답을 용이하게 얻을 수 있으며 출력에 대한 중량 및 크기의 비가 높고 유압 </a:t>
            </a:r>
            <a:r>
              <a:rPr lang="ko-KR" altLang="en-US" sz="1000" dirty="0" err="1"/>
              <a:t>유니트가</a:t>
            </a:r>
            <a:r>
              <a:rPr lang="ko-KR" altLang="en-US" sz="1000" dirty="0"/>
              <a:t> 상당한 공간을 차지한다</a:t>
            </a:r>
            <a:r>
              <a:rPr lang="en-US" altLang="ko-KR" sz="1000" dirty="0"/>
              <a:t>. </a:t>
            </a:r>
            <a:r>
              <a:rPr lang="ko-KR" altLang="en-US" sz="1000" dirty="0"/>
              <a:t>또한 강성이 높으므로 고정도의 위치제어가 가능하나 에너지원으로 기름을 사용하기 때문에 화재의 위험이 높고 </a:t>
            </a:r>
            <a:r>
              <a:rPr lang="ko-KR" altLang="en-US" sz="1000" dirty="0" err="1"/>
              <a:t>힘제어가</a:t>
            </a:r>
            <a:r>
              <a:rPr lang="ko-KR" altLang="en-US" sz="1000" dirty="0"/>
              <a:t> 곤란하며 가격이 높다는 것이 단점으로 지적된다</a:t>
            </a:r>
            <a:r>
              <a:rPr lang="en-US" altLang="ko-KR" sz="1000" dirty="0"/>
              <a:t>. </a:t>
            </a:r>
            <a:r>
              <a:rPr lang="ko-KR" altLang="en-US" sz="1000" dirty="0"/>
              <a:t/>
            </a:r>
            <a:br>
              <a:rPr lang="ko-KR" altLang="en-US" sz="1000" dirty="0"/>
            </a:br>
            <a:r>
              <a:rPr lang="en-US" altLang="ko-KR" sz="1000" b="1" dirty="0"/>
              <a:t>4) </a:t>
            </a:r>
            <a:r>
              <a:rPr lang="ko-KR" altLang="en-US" sz="1000" b="1" dirty="0"/>
              <a:t>전동유압식 </a:t>
            </a:r>
            <a:r>
              <a:rPr lang="ko-KR" altLang="en-US" sz="1000" b="1" dirty="0" err="1"/>
              <a:t>액츄에이터</a:t>
            </a:r>
            <a:r>
              <a:rPr lang="ko-KR" altLang="en-US" sz="1000" dirty="0"/>
              <a:t> </a:t>
            </a:r>
            <a:br>
              <a:rPr lang="ko-KR" altLang="en-US" sz="1000" dirty="0"/>
            </a:br>
            <a:r>
              <a:rPr lang="ko-KR" altLang="en-US" sz="1000" dirty="0"/>
              <a:t>전동유압식 </a:t>
            </a:r>
            <a:r>
              <a:rPr lang="ko-KR" altLang="en-US" sz="1000" dirty="0" err="1"/>
              <a:t>액츄에이터는</a:t>
            </a:r>
            <a:r>
              <a:rPr lang="ko-KR" altLang="en-US" sz="1000" dirty="0"/>
              <a:t> 전기 모터로 유압펌프를 작동시켜 이 유압에 의해 실린더를 움직이도록 되어 있는 장치로서 유압식이기 때문에 </a:t>
            </a:r>
            <a:r>
              <a:rPr lang="ko-KR" altLang="en-US" sz="1000" dirty="0" err="1"/>
              <a:t>토오크가</a:t>
            </a:r>
            <a:r>
              <a:rPr lang="ko-KR" altLang="en-US" sz="1000" dirty="0"/>
              <a:t> 크고 작동시간이 빠르며 미세한 제어도 할 수 있어 압력이 높고 미세한 제어와 빠른 작동이 요구되는 중요한 밸브에 사용되지만 전기모터가 언제나 움직이기 때문에 전기소모가 많고 </a:t>
            </a:r>
            <a:r>
              <a:rPr lang="ko-KR" altLang="en-US" sz="1000" dirty="0" err="1"/>
              <a:t>정전시에는</a:t>
            </a:r>
            <a:r>
              <a:rPr lang="ko-KR" altLang="en-US" sz="1000" dirty="0"/>
              <a:t> 작동할 수가 없으며 가격이 다른 </a:t>
            </a:r>
            <a:r>
              <a:rPr lang="ko-KR" altLang="en-US" sz="1000" dirty="0" err="1"/>
              <a:t>액츄에이터에</a:t>
            </a:r>
            <a:r>
              <a:rPr lang="ko-KR" altLang="en-US" sz="1000" dirty="0"/>
              <a:t> 비하여 비싸다</a:t>
            </a:r>
            <a:r>
              <a:rPr lang="en-US" altLang="ko-KR" sz="1000" dirty="0"/>
              <a:t>. 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343266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Actuator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0" y="1329236"/>
            <a:ext cx="2650536" cy="17719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75" y="3664430"/>
            <a:ext cx="2845547" cy="1739508"/>
          </a:xfrm>
          <a:prstGeom prst="rect">
            <a:avLst/>
          </a:prstGeom>
        </p:spPr>
      </p:pic>
      <p:grpSp>
        <p:nvGrpSpPr>
          <p:cNvPr id="12" name="그룹 11"/>
          <p:cNvGrpSpPr/>
          <p:nvPr/>
        </p:nvGrpSpPr>
        <p:grpSpPr>
          <a:xfrm>
            <a:off x="2862194" y="2713004"/>
            <a:ext cx="1869861" cy="1790325"/>
            <a:chOff x="4986338" y="2795963"/>
            <a:chExt cx="1906064" cy="179032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598" y="2795963"/>
              <a:ext cx="1592804" cy="1266074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986338" y="3429000"/>
              <a:ext cx="728662" cy="1157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78808" y="3115630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제어기기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23989" y="5732347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Actuator</a:t>
            </a:r>
            <a:endParaRPr lang="ko-KR" altLang="en-US" dirty="0"/>
          </a:p>
        </p:txBody>
      </p:sp>
      <p:sp>
        <p:nvSpPr>
          <p:cNvPr id="17" name="오른쪽 화살표 16"/>
          <p:cNvSpPr/>
          <p:nvPr/>
        </p:nvSpPr>
        <p:spPr>
          <a:xfrm>
            <a:off x="7671681" y="4033942"/>
            <a:ext cx="1162373" cy="64654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0015042" y="5732347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시스</a:t>
            </a:r>
            <a:r>
              <a:rPr lang="ko-KR" altLang="en-US" dirty="0"/>
              <a:t>템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87" y="3576036"/>
            <a:ext cx="2884223" cy="191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0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Actuator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590407" y="4901235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Actuator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15" y="1847023"/>
            <a:ext cx="1393521" cy="13541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79798" y="3300621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공압식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52" y="1887398"/>
            <a:ext cx="1319432" cy="12734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33486" y="3227541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전</a:t>
            </a:r>
            <a:r>
              <a:rPr lang="ko-KR" altLang="en-US" dirty="0" err="1"/>
              <a:t>동</a:t>
            </a:r>
            <a:r>
              <a:rPr lang="ko-KR" altLang="en-US" dirty="0" err="1" smtClean="0"/>
              <a:t>식</a:t>
            </a:r>
            <a:endParaRPr lang="ko-KR" altLang="en-US" dirty="0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15" y="4036298"/>
            <a:ext cx="1434500" cy="1366995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>
            <a:off x="3967585" y="3265059"/>
            <a:ext cx="1310507" cy="65092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679171" y="5591787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유</a:t>
            </a:r>
            <a:r>
              <a:rPr lang="ko-KR" altLang="en-US" dirty="0" smtClean="0"/>
              <a:t>압식</a:t>
            </a:r>
            <a:endParaRPr lang="ko-KR" altLang="en-US" dirty="0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91" y="4046686"/>
            <a:ext cx="2268721" cy="12803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33486" y="5630015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전동 유압식</a:t>
            </a:r>
            <a:endParaRPr lang="ko-KR" altLang="en-US" dirty="0"/>
          </a:p>
        </p:txBody>
      </p:sp>
      <p:sp>
        <p:nvSpPr>
          <p:cNvPr id="29" name="타원 28"/>
          <p:cNvSpPr/>
          <p:nvPr/>
        </p:nvSpPr>
        <p:spPr>
          <a:xfrm>
            <a:off x="7780150" y="1596328"/>
            <a:ext cx="2398470" cy="2107769"/>
          </a:xfrm>
          <a:prstGeom prst="ellipse">
            <a:avLst/>
          </a:prstGeom>
          <a:noFill/>
          <a:ln w="635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2" y="2541124"/>
            <a:ext cx="3172645" cy="21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3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Actuator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06" y="2714822"/>
            <a:ext cx="1319432" cy="12734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79740" y="4054965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전</a:t>
            </a:r>
            <a:r>
              <a:rPr lang="ko-KR" altLang="en-US" dirty="0" err="1"/>
              <a:t>동</a:t>
            </a:r>
            <a:r>
              <a:rPr lang="ko-KR" altLang="en-US" dirty="0" err="1" smtClean="0"/>
              <a:t>식</a:t>
            </a:r>
            <a:endParaRPr lang="ko-KR" altLang="en-US" dirty="0"/>
          </a:p>
        </p:txBody>
      </p:sp>
      <p:sp>
        <p:nvSpPr>
          <p:cNvPr id="19" name="오른쪽 화살표 18"/>
          <p:cNvSpPr/>
          <p:nvPr/>
        </p:nvSpPr>
        <p:spPr>
          <a:xfrm>
            <a:off x="3620113" y="3045603"/>
            <a:ext cx="1310507" cy="650929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43" y="1775624"/>
            <a:ext cx="2732777" cy="15876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08" y="3905742"/>
            <a:ext cx="2078472" cy="20698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896" y="3983181"/>
            <a:ext cx="2452337" cy="18826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92260" y="3343528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DC </a:t>
            </a:r>
            <a:r>
              <a:rPr lang="ko-KR" altLang="en-US" dirty="0" smtClean="0"/>
              <a:t>모터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50529" y="6161636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BLDC </a:t>
            </a:r>
            <a:r>
              <a:rPr lang="ko-KR" altLang="en-US" dirty="0" smtClean="0"/>
              <a:t>모터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301692" y="6115142"/>
            <a:ext cx="202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DC </a:t>
            </a:r>
            <a:r>
              <a:rPr lang="ko-KR" altLang="en-US" dirty="0" err="1" smtClean="0"/>
              <a:t>서보</a:t>
            </a:r>
            <a:r>
              <a:rPr lang="en-US" altLang="ko-KR" dirty="0" smtClean="0"/>
              <a:t> </a:t>
            </a:r>
            <a:r>
              <a:rPr lang="ko-KR" altLang="en-US" dirty="0" smtClean="0"/>
              <a:t>모터</a:t>
            </a:r>
            <a:endParaRPr lang="ko-KR" altLang="en-US" dirty="0"/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88" y="1775624"/>
            <a:ext cx="2732777" cy="15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8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5574609" y="2512264"/>
            <a:ext cx="3387369" cy="2716185"/>
            <a:chOff x="7524377" y="2300216"/>
            <a:chExt cx="3726106" cy="3286584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77" y="2300216"/>
              <a:ext cx="3658111" cy="3286584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75" y="4107567"/>
              <a:ext cx="555386" cy="1425139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2475" y="3846700"/>
              <a:ext cx="608618" cy="1661020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565" y="3459269"/>
              <a:ext cx="813142" cy="2086546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9405" y="3151215"/>
              <a:ext cx="891078" cy="2431899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3" y="2778798"/>
            <a:ext cx="2999614" cy="210996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12" y="2549445"/>
            <a:ext cx="2254541" cy="260524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1" y="2542745"/>
            <a:ext cx="2519833" cy="22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그룹 8"/>
          <p:cNvGrpSpPr/>
          <p:nvPr/>
        </p:nvGrpSpPr>
        <p:grpSpPr>
          <a:xfrm>
            <a:off x="803937" y="1453652"/>
            <a:ext cx="5906768" cy="4067231"/>
            <a:chOff x="803937" y="1709684"/>
            <a:chExt cx="5906768" cy="406723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37" y="1709684"/>
              <a:ext cx="5906768" cy="4067231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1389888" y="2779776"/>
              <a:ext cx="384048" cy="34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804416" y="5254752"/>
              <a:ext cx="384048" cy="34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468112" y="5294376"/>
              <a:ext cx="384048" cy="34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383792" y="2432304"/>
              <a:ext cx="384048" cy="347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61554" y="5346192"/>
            <a:ext cx="53596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N :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모터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회전수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 :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전류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l-GR" altLang="ko-KR" sz="2400" i="1" dirty="0" smtClean="0"/>
              <a:t>τ</a:t>
            </a:r>
            <a:r>
              <a:rPr lang="en-US" altLang="ko-KR" sz="2400" i="1" dirty="0" smtClean="0"/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토크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41" name="그룹 40"/>
          <p:cNvGrpSpPr/>
          <p:nvPr/>
        </p:nvGrpSpPr>
        <p:grpSpPr>
          <a:xfrm>
            <a:off x="6081992" y="1718179"/>
            <a:ext cx="5824160" cy="4238431"/>
            <a:chOff x="6111830" y="1645027"/>
            <a:chExt cx="5824160" cy="4238431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7378995" y="2176272"/>
              <a:ext cx="0" cy="2862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7378995" y="5038344"/>
              <a:ext cx="41041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0668825" y="5114017"/>
              <a:ext cx="12671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토크 </a:t>
              </a:r>
              <a:r>
                <a:rPr lang="el-GR" altLang="ko-KR" sz="2400" i="1" dirty="0"/>
                <a:t>τ</a:t>
              </a:r>
              <a:r>
                <a:rPr lang="en-US" altLang="ko-KR" sz="2400" i="1" dirty="0"/>
                <a:t> 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endParaRPr lang="ko-KR" altLang="en-US" sz="2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1830" y="1645027"/>
              <a:ext cx="12671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err="1" smtClean="0"/>
                <a:t>회전수</a:t>
              </a:r>
              <a:r>
                <a:rPr lang="ko-KR" altLang="en-US" sz="2000" dirty="0" smtClean="0"/>
                <a:t> </a:t>
              </a:r>
              <a:r>
                <a:rPr lang="en-US" altLang="ko-KR" sz="2000" dirty="0" smtClean="0"/>
                <a:t>N</a:t>
              </a:r>
              <a:endParaRPr lang="ko-KR" altLang="en-US" sz="2000" dirty="0"/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7378995" y="2697480"/>
              <a:ext cx="3083442" cy="23012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7378995" y="3848100"/>
              <a:ext cx="1541721" cy="119024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696248" y="3432633"/>
              <a:ext cx="1184285" cy="40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높은 전압</a:t>
              </a:r>
              <a:endParaRPr lang="ko-KR" alt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92034" y="4123890"/>
              <a:ext cx="1184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낮</a:t>
              </a:r>
              <a:r>
                <a:rPr lang="ko-KR" altLang="en-US" dirty="0" smtClean="0"/>
                <a:t>은 전압</a:t>
              </a:r>
              <a:endParaRPr lang="ko-KR" alt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 rot="2299045">
              <a:off x="7827928" y="2947083"/>
              <a:ext cx="1184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ko-KR" i="1" dirty="0"/>
                <a:t>τ </a:t>
              </a:r>
              <a:r>
                <a:rPr lang="en-US" altLang="ko-KR" dirty="0" smtClean="0"/>
                <a:t>- N</a:t>
              </a:r>
              <a:endParaRPr lang="ko-KR" alt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 rot="2299045">
              <a:off x="7342378" y="3779963"/>
              <a:ext cx="1184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ko-KR" i="1" dirty="0"/>
                <a:t>τ </a:t>
              </a:r>
              <a:r>
                <a:rPr lang="en-US" altLang="ko-KR" dirty="0" smtClean="0"/>
                <a:t>- N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726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17944"/>
            <a:ext cx="12192000" cy="6826425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-18288" y="0"/>
            <a:ext cx="12192000" cy="68264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그룹 11"/>
          <p:cNvGrpSpPr/>
          <p:nvPr/>
        </p:nvGrpSpPr>
        <p:grpSpPr>
          <a:xfrm>
            <a:off x="1010302" y="1703487"/>
            <a:ext cx="3758852" cy="4219120"/>
            <a:chOff x="1120030" y="1703487"/>
            <a:chExt cx="3758852" cy="421912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030" y="1703487"/>
              <a:ext cx="3758852" cy="421912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1672217" y="2231136"/>
              <a:ext cx="2779776" cy="17556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81144" y="1768271"/>
              <a:ext cx="1468944" cy="2614720"/>
            </a:xfrm>
            <a:prstGeom prst="rect">
              <a:avLst/>
            </a:prstGeom>
          </p:spPr>
        </p:pic>
      </p:grpSp>
      <p:sp>
        <p:nvSpPr>
          <p:cNvPr id="28" name="오른쪽 화살표 27"/>
          <p:cNvSpPr/>
          <p:nvPr/>
        </p:nvSpPr>
        <p:spPr>
          <a:xfrm>
            <a:off x="5541880" y="3112333"/>
            <a:ext cx="2059214" cy="114539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2932" y="1895998"/>
            <a:ext cx="2150680" cy="3828211"/>
          </a:xfrm>
          <a:prstGeom prst="rect">
            <a:avLst/>
          </a:prstGeom>
        </p:spPr>
      </p:pic>
      <p:cxnSp>
        <p:nvCxnSpPr>
          <p:cNvPr id="53" name="직선 연결선 52"/>
          <p:cNvCxnSpPr/>
          <p:nvPr/>
        </p:nvCxnSpPr>
        <p:spPr>
          <a:xfrm>
            <a:off x="7236512" y="1703487"/>
            <a:ext cx="4736592" cy="4219120"/>
          </a:xfrm>
          <a:prstGeom prst="line">
            <a:avLst/>
          </a:prstGeom>
          <a:ln w="254000" cap="rnd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flipV="1">
            <a:off x="7236512" y="1703487"/>
            <a:ext cx="4498848" cy="4371520"/>
          </a:xfrm>
          <a:prstGeom prst="line">
            <a:avLst/>
          </a:prstGeom>
          <a:ln w="254000" cap="rnd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54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24" y="2440142"/>
            <a:ext cx="3318372" cy="2655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0416" y="3070420"/>
            <a:ext cx="14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</a:rPr>
              <a:t>정자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20912" y="4118932"/>
            <a:ext cx="14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</a:rPr>
              <a:t>브러시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2" y="1606243"/>
            <a:ext cx="6224504" cy="23053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7" y="4116557"/>
            <a:ext cx="3702262" cy="25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58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17594" y="624759"/>
            <a:ext cx="6956812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Arduino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란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191325" y="2418855"/>
            <a:ext cx="3854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마이크로 컨트롤러 보드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8451" y="2418855"/>
            <a:ext cx="3854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  <a:defRPr lang="ko-KR" altLang="en-US"/>
            </a:pPr>
            <a:r>
              <a:rPr lang="ko-KR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소프트웨어 개발환경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56" y="3149226"/>
            <a:ext cx="3991532" cy="21053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58" y="2899474"/>
            <a:ext cx="3326883" cy="260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49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오른쪽 화살표 2"/>
          <p:cNvSpPr/>
          <p:nvPr/>
        </p:nvSpPr>
        <p:spPr>
          <a:xfrm>
            <a:off x="5418207" y="3412379"/>
            <a:ext cx="1627632" cy="78638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92" y="2292401"/>
            <a:ext cx="4263600" cy="2858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0416" y="3070420"/>
            <a:ext cx="14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</a:rPr>
              <a:t>정류</a:t>
            </a:r>
            <a:r>
              <a:rPr lang="ko-KR" altLang="en-US" sz="3000" dirty="0">
                <a:solidFill>
                  <a:schemeClr val="bg1"/>
                </a:solidFill>
              </a:rPr>
              <a:t>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20912" y="4118932"/>
            <a:ext cx="1408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>
                <a:solidFill>
                  <a:schemeClr val="bg1"/>
                </a:solidFill>
              </a:rPr>
              <a:t>브러시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21" y="2180914"/>
            <a:ext cx="3123804" cy="32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2" y="2315342"/>
            <a:ext cx="2546815" cy="28690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7" y="1592610"/>
            <a:ext cx="4613187" cy="200403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45" y="3775728"/>
            <a:ext cx="3639030" cy="267538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07" y="2286160"/>
            <a:ext cx="2316356" cy="22856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64388" y="4724629"/>
            <a:ext cx="2254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500" b="1" dirty="0" smtClean="0"/>
              <a:t>BLDC motor</a:t>
            </a:r>
            <a:endParaRPr lang="ko-KR" alt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941951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0" y="2083719"/>
            <a:ext cx="3720033" cy="359428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99" y="2026243"/>
            <a:ext cx="3086100" cy="3933825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7102810" y="2866138"/>
            <a:ext cx="4820323" cy="1895740"/>
            <a:chOff x="7102810" y="2866138"/>
            <a:chExt cx="4820323" cy="189574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10" y="2866138"/>
              <a:ext cx="4820323" cy="1895740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9197340" y="3421380"/>
              <a:ext cx="251460" cy="1257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1650456" y="3432810"/>
              <a:ext cx="251460" cy="1257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모서리가 둥근 직사각형 17"/>
          <p:cNvSpPr/>
          <p:nvPr/>
        </p:nvSpPr>
        <p:spPr>
          <a:xfrm>
            <a:off x="9601200" y="2866138"/>
            <a:ext cx="2174986" cy="10147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/>
          <p:cNvCxnSpPr/>
          <p:nvPr/>
        </p:nvCxnSpPr>
        <p:spPr>
          <a:xfrm flipV="1">
            <a:off x="6905625" y="5343525"/>
            <a:ext cx="2417445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V="1">
            <a:off x="9313545" y="3421380"/>
            <a:ext cx="0" cy="1931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9294495" y="3421380"/>
            <a:ext cx="278130" cy="114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127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898" y="2409028"/>
            <a:ext cx="6500476" cy="26923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5" y="2795172"/>
            <a:ext cx="3391374" cy="39439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13" y="552527"/>
            <a:ext cx="4496428" cy="13051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24" y="5058708"/>
            <a:ext cx="3511508" cy="176184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91" y="5267820"/>
            <a:ext cx="5239482" cy="14575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13" y="209146"/>
            <a:ext cx="4007357" cy="199186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1582400" y="401053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86" y="1672834"/>
            <a:ext cx="6480566" cy="36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6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1582400" y="401053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500443" y="748745"/>
            <a:ext cx="5226756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BLDC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6035" y="3200400"/>
            <a:ext cx="3878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dirty="0" smtClean="0"/>
              <a:t>BLDC </a:t>
            </a:r>
            <a:r>
              <a:rPr lang="ko-KR" altLang="en-US" sz="5000" dirty="0" smtClean="0"/>
              <a:t>동영상</a:t>
            </a:r>
            <a:endParaRPr lang="ko-KR" altLang="en-US" sz="5000" dirty="0"/>
          </a:p>
        </p:txBody>
      </p:sp>
    </p:spTree>
    <p:extLst>
      <p:ext uri="{BB962C8B-B14F-4D97-AF65-F5344CB8AC3E}">
        <p14:creationId xmlns:p14="http://schemas.microsoft.com/office/powerpoint/2010/main" val="4206525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1582400" y="401053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서보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0667" y="2198344"/>
            <a:ext cx="1955164" cy="3480192"/>
          </a:xfrm>
          <a:prstGeom prst="rect">
            <a:avLst/>
          </a:prstGeom>
        </p:spPr>
      </p:pic>
      <p:sp>
        <p:nvSpPr>
          <p:cNvPr id="8" name="왼쪽 화살표 7"/>
          <p:cNvSpPr/>
          <p:nvPr/>
        </p:nvSpPr>
        <p:spPr>
          <a:xfrm>
            <a:off x="4888032" y="3470164"/>
            <a:ext cx="1517583" cy="904258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4" y="3911345"/>
            <a:ext cx="2113305" cy="204339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92" y="3814266"/>
            <a:ext cx="2476416" cy="2168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0264" y="6120505"/>
            <a:ext cx="2647852" cy="57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smtClean="0"/>
              <a:t>정지</a:t>
            </a:r>
            <a:endParaRPr lang="ko-KR" alt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002370" y="6120504"/>
            <a:ext cx="1139460" cy="57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 smtClean="0"/>
              <a:t>가속</a:t>
            </a:r>
            <a:endParaRPr lang="ko-KR" altLang="en-US" sz="30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31" y="1253888"/>
            <a:ext cx="2289145" cy="173312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399" y="1292850"/>
            <a:ext cx="2253655" cy="1585247"/>
          </a:xfrm>
          <a:prstGeom prst="rect">
            <a:avLst/>
          </a:prstGeom>
        </p:spPr>
      </p:pic>
      <p:cxnSp>
        <p:nvCxnSpPr>
          <p:cNvPr id="28" name="직선 화살표 연결선 27"/>
          <p:cNvCxnSpPr>
            <a:stCxn id="14" idx="2"/>
          </p:cNvCxnSpPr>
          <p:nvPr/>
        </p:nvCxnSpPr>
        <p:spPr>
          <a:xfrm flipH="1">
            <a:off x="7737703" y="2987013"/>
            <a:ext cx="1" cy="82725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 flipH="1">
            <a:off x="10572100" y="2910181"/>
            <a:ext cx="1" cy="82725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519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709595" y="1853493"/>
            <a:ext cx="3932122" cy="3375295"/>
            <a:chOff x="6946085" y="1560695"/>
            <a:chExt cx="3932122" cy="3375295"/>
          </a:xfrm>
        </p:grpSpPr>
        <p:grpSp>
          <p:nvGrpSpPr>
            <p:cNvPr id="6" name="그룹 5"/>
            <p:cNvGrpSpPr/>
            <p:nvPr/>
          </p:nvGrpSpPr>
          <p:grpSpPr>
            <a:xfrm>
              <a:off x="6946085" y="1560695"/>
              <a:ext cx="3932122" cy="3375295"/>
              <a:chOff x="6946085" y="1560695"/>
              <a:chExt cx="3932122" cy="3375295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6085" y="1560695"/>
                <a:ext cx="3207926" cy="3375295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>
              <a:xfrm>
                <a:off x="9790386" y="2900855"/>
                <a:ext cx="1087821" cy="20351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" name="직사각형 6"/>
            <p:cNvSpPr/>
            <p:nvPr/>
          </p:nvSpPr>
          <p:spPr>
            <a:xfrm>
              <a:off x="6946085" y="4367048"/>
              <a:ext cx="3065018" cy="56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서보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0" y="2393433"/>
            <a:ext cx="4633798" cy="2904769"/>
          </a:xfrm>
          <a:prstGeom prst="rect">
            <a:avLst/>
          </a:prstGeom>
        </p:spPr>
      </p:pic>
      <p:pic>
        <p:nvPicPr>
          <p:cNvPr id="21" name="_x98005280" descr="DRW00000a94ba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3054" y="4598148"/>
            <a:ext cx="6842456" cy="1603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044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1582400" y="401053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DC </a:t>
              </a:r>
              <a:r>
                <a:rPr lang="ko-KR" altLang="en-US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서보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87" y="1927775"/>
            <a:ext cx="6682151" cy="401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4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모터 </a:t>
              </a:r>
              <a:r>
                <a:rPr lang="ko-KR" altLang="en-US" sz="3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제어법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9" y="2405510"/>
            <a:ext cx="2669663" cy="20469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32" y="2871718"/>
            <a:ext cx="1437961" cy="1548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3122" y="4737685"/>
            <a:ext cx="2498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dirty="0" smtClean="0"/>
              <a:t>PWM</a:t>
            </a:r>
            <a:r>
              <a:rPr lang="en-US" altLang="ko-KR" sz="3500" dirty="0" smtClean="0"/>
              <a:t> </a:t>
            </a:r>
            <a:r>
              <a:rPr lang="ko-KR" altLang="en-US" sz="3500" b="1" dirty="0" smtClean="0"/>
              <a:t>제어</a:t>
            </a:r>
            <a:endParaRPr lang="ko-KR" altLang="en-US" sz="3500" b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5548506" y="2137400"/>
            <a:ext cx="15331" cy="306540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76" y="1284165"/>
            <a:ext cx="1691425" cy="172564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01" y="1329624"/>
            <a:ext cx="1005567" cy="1790663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8086140" y="3523223"/>
            <a:ext cx="1533289" cy="1778008"/>
            <a:chOff x="8060084" y="3523540"/>
            <a:chExt cx="1533289" cy="1778008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084" y="3523540"/>
              <a:ext cx="1414033" cy="1380977"/>
            </a:xfrm>
            <a:prstGeom prst="rect">
              <a:avLst/>
            </a:prstGeom>
          </p:spPr>
        </p:pic>
        <p:cxnSp>
          <p:nvCxnSpPr>
            <p:cNvPr id="13" name="직선 연결선 12"/>
            <p:cNvCxnSpPr/>
            <p:nvPr/>
          </p:nvCxnSpPr>
          <p:spPr>
            <a:xfrm flipV="1">
              <a:off x="8767384" y="3611627"/>
              <a:ext cx="825989" cy="1689921"/>
            </a:xfrm>
            <a:prstGeom prst="line">
              <a:avLst/>
            </a:prstGeom>
            <a:ln w="762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908464" y="3177801"/>
            <a:ext cx="1588375" cy="36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Proportional</a:t>
            </a:r>
            <a:endParaRPr lang="ko-KR" alt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326079" y="3166843"/>
            <a:ext cx="144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Integral</a:t>
            </a:r>
            <a:endParaRPr lang="ko-KR" alt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11909" y="5373014"/>
            <a:ext cx="144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Derivative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842133" y="5742346"/>
            <a:ext cx="24985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dirty="0" smtClean="0"/>
              <a:t>PID</a:t>
            </a:r>
            <a:r>
              <a:rPr lang="en-US" altLang="ko-KR" sz="3500" dirty="0" smtClean="0"/>
              <a:t> </a:t>
            </a:r>
            <a:r>
              <a:rPr lang="ko-KR" altLang="en-US" sz="3500" b="1" dirty="0" smtClean="0"/>
              <a:t>제어</a:t>
            </a:r>
            <a:endParaRPr lang="ko-KR" alt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250726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PWM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직선 연결선 18"/>
          <p:cNvCxnSpPr/>
          <p:nvPr/>
        </p:nvCxnSpPr>
        <p:spPr>
          <a:xfrm>
            <a:off x="6261414" y="2481946"/>
            <a:ext cx="15331" cy="3709142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5876" y="3075031"/>
            <a:ext cx="5359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속도제어의 효율이 떨어짐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소음을 줄이기 위해 속도 감속 필요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저항 설치로 줄어든 전류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열 발생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속도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제어시</a:t>
            </a: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저항의 크기 제어 </a:t>
            </a:r>
            <a:r>
              <a:rPr lang="ko-KR" alt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힘듬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31725" y="3826012"/>
            <a:ext cx="442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전류 일정하고 전압을 제어</a:t>
            </a:r>
            <a:endParaRPr lang="en-US" altLang="ko-K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열 발생이 적어 효율이 좋음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36" y="1968557"/>
            <a:ext cx="907578" cy="8408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41" y="1913192"/>
            <a:ext cx="947585" cy="8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0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940649" y="473051"/>
            <a:ext cx="6956812" cy="612910"/>
            <a:chOff x="2617594" y="670155"/>
            <a:chExt cx="6956812" cy="612910"/>
          </a:xfrm>
        </p:grpSpPr>
        <p:sp>
          <p:nvSpPr>
            <p:cNvPr id="11" name="TextBox 10"/>
            <p:cNvSpPr txBox="1"/>
            <p:nvPr/>
          </p:nvSpPr>
          <p:spPr>
            <a:xfrm>
              <a:off x="2617594" y="670155"/>
              <a:ext cx="6956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마이크로컨트롤러</a:t>
              </a:r>
              <a:endPara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086731" y="1306743"/>
            <a:ext cx="9681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마이크로프로세서의 일종</a:t>
            </a:r>
            <a:endParaRPr lang="en-US" altLang="ko-K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낮은 성능</a:t>
            </a:r>
            <a:r>
              <a:rPr lang="en-US" altLang="ko-K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높은 편의성</a:t>
            </a:r>
            <a:endParaRPr lang="en-US" altLang="ko-K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특수 목적</a:t>
            </a:r>
            <a:endParaRPr lang="en-US" altLang="ko-KR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-865835" y="3259237"/>
            <a:ext cx="6956812" cy="612910"/>
            <a:chOff x="2617594" y="670155"/>
            <a:chExt cx="6956812" cy="612910"/>
          </a:xfrm>
        </p:grpSpPr>
        <p:sp>
          <p:nvSpPr>
            <p:cNvPr id="13" name="TextBox 12"/>
            <p:cNvSpPr txBox="1"/>
            <p:nvPr/>
          </p:nvSpPr>
          <p:spPr>
            <a:xfrm>
              <a:off x="2617594" y="670155"/>
              <a:ext cx="6956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마이크로프로세서</a:t>
              </a:r>
              <a:endParaRPr lang="ko-KR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4135691" y="1283065"/>
              <a:ext cx="398939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070106" y="4174633"/>
            <a:ext cx="66496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중앙처리장치를 하나의 </a:t>
            </a:r>
            <a:r>
              <a:rPr lang="en-US" altLang="ko-KR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IC(Integrated Circuit)</a:t>
            </a: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로 집적시켜 만든 반도체 소자</a:t>
            </a:r>
            <a:endParaRPr lang="en-US" altLang="ko-K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현재 컴퓨터의 중앙처리장치 대부분은 마이크로프로세서로 구현</a:t>
            </a:r>
            <a:endParaRPr lang="en-US" altLang="ko-KR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53" y="434906"/>
            <a:ext cx="2384098" cy="283732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486" y="3326272"/>
            <a:ext cx="2610733" cy="31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07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PWM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/>
          <p:cNvGrpSpPr/>
          <p:nvPr/>
        </p:nvGrpSpPr>
        <p:grpSpPr>
          <a:xfrm>
            <a:off x="1170673" y="2033312"/>
            <a:ext cx="2775553" cy="3947142"/>
            <a:chOff x="1170673" y="2033312"/>
            <a:chExt cx="2775553" cy="394714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673" y="2033312"/>
              <a:ext cx="2775553" cy="3947142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1885950" y="5040928"/>
              <a:ext cx="1409700" cy="6931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857300" y="2034928"/>
            <a:ext cx="6439799" cy="4115375"/>
            <a:chOff x="4857300" y="2034928"/>
            <a:chExt cx="6439799" cy="411537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300" y="2034928"/>
              <a:ext cx="6439799" cy="41153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73360" y="3169309"/>
              <a:ext cx="316944" cy="21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on</a:t>
              </a:r>
              <a:endParaRPr lang="ko-KR" altLang="en-US" sz="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63795" y="3574123"/>
              <a:ext cx="3169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off</a:t>
              </a:r>
              <a:endParaRPr lang="ko-KR" altLang="en-US" sz="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37325" y="3183260"/>
              <a:ext cx="316944" cy="21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on</a:t>
              </a:r>
              <a:endParaRPr lang="ko-KR" altLang="en-US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97192" y="3574123"/>
              <a:ext cx="3169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off</a:t>
              </a:r>
              <a:endParaRPr lang="ko-KR" altLang="en-US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01820" y="3574123"/>
              <a:ext cx="3169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off</a:t>
              </a:r>
              <a:endParaRPr lang="ko-KR" altLang="en-US" sz="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980098" y="3089928"/>
              <a:ext cx="316944" cy="21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 smtClean="0"/>
                <a:t>on</a:t>
              </a:r>
              <a:endParaRPr lang="ko-KR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963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그룹 38"/>
          <p:cNvGrpSpPr/>
          <p:nvPr/>
        </p:nvGrpSpPr>
        <p:grpSpPr>
          <a:xfrm>
            <a:off x="5380292" y="1257300"/>
            <a:ext cx="6669442" cy="3671967"/>
            <a:chOff x="5418392" y="1320800"/>
            <a:chExt cx="6669442" cy="3671967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392" y="2361290"/>
              <a:ext cx="6669442" cy="900248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562" y="3505199"/>
              <a:ext cx="954765" cy="974082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2613" y="3516571"/>
              <a:ext cx="567615" cy="1010782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/>
          </p:nvGrpSpPr>
          <p:grpSpPr>
            <a:xfrm>
              <a:off x="10345258" y="3619499"/>
              <a:ext cx="952052" cy="1003640"/>
              <a:chOff x="8376758" y="3910407"/>
              <a:chExt cx="952052" cy="1003640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758" y="3910407"/>
                <a:ext cx="878003" cy="779526"/>
              </a:xfrm>
              <a:prstGeom prst="rect">
                <a:avLst/>
              </a:prstGeom>
            </p:spPr>
          </p:pic>
          <p:cxnSp>
            <p:nvCxnSpPr>
              <p:cNvPr id="22" name="직선 연결선 21"/>
              <p:cNvCxnSpPr/>
              <p:nvPr/>
            </p:nvCxnSpPr>
            <p:spPr>
              <a:xfrm flipV="1">
                <a:off x="8815936" y="3960130"/>
                <a:ext cx="512874" cy="953917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6165757" y="4786826"/>
              <a:ext cx="1588375" cy="205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Proportional</a:t>
              </a:r>
              <a:endParaRPr lang="ko-KR" alt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53874" y="4771589"/>
              <a:ext cx="1443977" cy="20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Integral</a:t>
              </a:r>
              <a:endParaRPr lang="ko-KR" altLang="en-US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87847" y="4783139"/>
              <a:ext cx="1443977" cy="208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/>
                <a:t>Derivative</a:t>
              </a:r>
              <a:endParaRPr lang="ko-KR" altLang="en-US" b="1" dirty="0"/>
            </a:p>
          </p:txBody>
        </p:sp>
        <p:cxnSp>
          <p:nvCxnSpPr>
            <p:cNvPr id="8" name="직선 연결선 7"/>
            <p:cNvCxnSpPr/>
            <p:nvPr/>
          </p:nvCxnSpPr>
          <p:spPr>
            <a:xfrm>
              <a:off x="6125206" y="2653390"/>
              <a:ext cx="2900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7890506" y="2945490"/>
              <a:ext cx="2900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10214606" y="2754990"/>
              <a:ext cx="2900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V="1">
              <a:off x="6270231" y="1651000"/>
              <a:ext cx="2175269" cy="10023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/>
            <p:nvPr/>
          </p:nvCxnSpPr>
          <p:spPr>
            <a:xfrm flipV="1">
              <a:off x="8035531" y="1651000"/>
              <a:ext cx="409969" cy="12944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/>
            <p:nvPr/>
          </p:nvCxnSpPr>
          <p:spPr>
            <a:xfrm flipH="1" flipV="1">
              <a:off x="8445500" y="1651000"/>
              <a:ext cx="1914131" cy="1103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931932" y="1320800"/>
              <a:ext cx="1221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mtClean="0"/>
                <a:t>Gain </a:t>
              </a:r>
              <a:r>
                <a:rPr lang="ko-KR" altLang="en-US" dirty="0" smtClean="0"/>
                <a:t>값</a:t>
              </a:r>
              <a:endParaRPr lang="ko-KR" altLang="en-US" dirty="0"/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60" y="5438467"/>
            <a:ext cx="6750590" cy="81314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7" y="3784428"/>
            <a:ext cx="3562350" cy="287083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6" y="1589127"/>
            <a:ext cx="4692318" cy="21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89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 P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2" y="2233397"/>
            <a:ext cx="5344271" cy="30770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23" y="2460190"/>
            <a:ext cx="5449061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– PI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2" y="2233397"/>
            <a:ext cx="5344271" cy="307700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23" y="2233396"/>
            <a:ext cx="5201376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-PID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67" y="2496119"/>
            <a:ext cx="5163271" cy="29817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" y="2467540"/>
            <a:ext cx="5172797" cy="3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6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PID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3" y="1651172"/>
            <a:ext cx="7861909" cy="447005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717800" y="4648200"/>
            <a:ext cx="1790700" cy="392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227334" y="2032000"/>
            <a:ext cx="759432" cy="392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20992" y="2608392"/>
            <a:ext cx="759432" cy="1798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840692" y="3089795"/>
            <a:ext cx="759432" cy="355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6555389" y="2514493"/>
            <a:ext cx="518703" cy="693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895274" y="2523659"/>
            <a:ext cx="759432" cy="294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cxnSp>
        <p:nvCxnSpPr>
          <p:cNvPr id="9" name="직선 화살표 연결선 8"/>
          <p:cNvCxnSpPr/>
          <p:nvPr/>
        </p:nvCxnSpPr>
        <p:spPr>
          <a:xfrm>
            <a:off x="4663898" y="2916250"/>
            <a:ext cx="0" cy="31518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V="1">
            <a:off x="4663898" y="2301241"/>
            <a:ext cx="1454962" cy="78855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098" y="1776058"/>
            <a:ext cx="954765" cy="97408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904" y="3074825"/>
            <a:ext cx="567615" cy="1010782"/>
          </a:xfrm>
          <a:prstGeom prst="rect">
            <a:avLst/>
          </a:prstGeom>
        </p:spPr>
      </p:pic>
      <p:grpSp>
        <p:nvGrpSpPr>
          <p:cNvPr id="35" name="그룹 34"/>
          <p:cNvGrpSpPr/>
          <p:nvPr/>
        </p:nvGrpSpPr>
        <p:grpSpPr>
          <a:xfrm>
            <a:off x="8281250" y="4498663"/>
            <a:ext cx="865502" cy="1003640"/>
            <a:chOff x="9363443" y="3968463"/>
            <a:chExt cx="865502" cy="1003640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3443" y="3968463"/>
              <a:ext cx="798185" cy="779526"/>
            </a:xfrm>
            <a:prstGeom prst="rect">
              <a:avLst/>
            </a:prstGeom>
          </p:spPr>
        </p:pic>
        <p:cxnSp>
          <p:nvCxnSpPr>
            <p:cNvPr id="31" name="직선 연결선 30"/>
            <p:cNvCxnSpPr/>
            <p:nvPr/>
          </p:nvCxnSpPr>
          <p:spPr>
            <a:xfrm flipV="1">
              <a:off x="9762696" y="4018186"/>
              <a:ext cx="466249" cy="95391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9451418" y="1875237"/>
            <a:ext cx="21381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/>
              <a:t>정착시간 </a:t>
            </a:r>
            <a:endParaRPr lang="en-US" altLang="ko-KR" sz="2500" dirty="0" smtClean="0"/>
          </a:p>
          <a:p>
            <a:r>
              <a:rPr lang="ko-KR" altLang="en-US" sz="2500" dirty="0" smtClean="0"/>
              <a:t>감소역할</a:t>
            </a:r>
            <a:endParaRPr lang="ko-KR" altLang="en-US" sz="2500" dirty="0"/>
          </a:p>
        </p:txBody>
      </p:sp>
      <p:sp>
        <p:nvSpPr>
          <p:cNvPr id="37" name="TextBox 36"/>
          <p:cNvSpPr txBox="1"/>
          <p:nvPr/>
        </p:nvSpPr>
        <p:spPr>
          <a:xfrm>
            <a:off x="9395314" y="3241178"/>
            <a:ext cx="2351936" cy="85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mtClean="0"/>
              <a:t>정상상태 오차 </a:t>
            </a:r>
            <a:endParaRPr lang="en-US" altLang="ko-KR" sz="2500" dirty="0" smtClean="0"/>
          </a:p>
          <a:p>
            <a:r>
              <a:rPr lang="ko-KR" altLang="en-US" sz="2500" dirty="0" smtClean="0"/>
              <a:t>감소역할</a:t>
            </a:r>
            <a:endParaRPr lang="ko-KR" altLang="en-US" sz="2500" dirty="0"/>
          </a:p>
        </p:txBody>
      </p:sp>
      <p:sp>
        <p:nvSpPr>
          <p:cNvPr id="38" name="TextBox 37"/>
          <p:cNvSpPr txBox="1"/>
          <p:nvPr/>
        </p:nvSpPr>
        <p:spPr>
          <a:xfrm>
            <a:off x="9314005" y="4554698"/>
            <a:ext cx="25871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smtClean="0"/>
              <a:t>오버</a:t>
            </a:r>
            <a:r>
              <a:rPr lang="en-US" altLang="ko-KR" sz="2500" dirty="0" smtClean="0"/>
              <a:t>, </a:t>
            </a:r>
            <a:r>
              <a:rPr lang="ko-KR" altLang="en-US" sz="2500" dirty="0" err="1" smtClean="0"/>
              <a:t>언더슈트</a:t>
            </a:r>
            <a:r>
              <a:rPr lang="ko-KR" altLang="en-US" sz="2500" dirty="0" smtClean="0"/>
              <a:t> 감소역할</a:t>
            </a:r>
            <a:endParaRPr lang="ko-KR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254485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1499838" y="5040928"/>
            <a:ext cx="556773" cy="1684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-1049252" y="748745"/>
            <a:ext cx="6324375" cy="646331"/>
            <a:chOff x="2617594" y="670155"/>
            <a:chExt cx="6956812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2617594" y="670155"/>
              <a:ext cx="69568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PID </a:t>
              </a:r>
              <a:r>
                <a:rPr lang="ko-KR" altLang="en-US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제어 </a:t>
              </a:r>
              <a:r>
                <a:rPr lang="en-US" altLang="ko-KR" sz="3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 PID</a:t>
              </a:r>
              <a:endParaRPr lang="ko-KR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454862" y="1283065"/>
              <a:ext cx="324656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206035" y="2750466"/>
            <a:ext cx="3878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dirty="0" smtClean="0"/>
              <a:t>PID example </a:t>
            </a:r>
            <a:r>
              <a:rPr lang="ko-KR" altLang="en-US" sz="5000" dirty="0" smtClean="0"/>
              <a:t>동영상</a:t>
            </a:r>
            <a:endParaRPr lang="ko-KR" altLang="en-US" sz="5000" dirty="0"/>
          </a:p>
        </p:txBody>
      </p:sp>
    </p:spTree>
    <p:extLst>
      <p:ext uri="{BB962C8B-B14F-4D97-AF65-F5344CB8AC3E}">
        <p14:creationId xmlns:p14="http://schemas.microsoft.com/office/powerpoint/2010/main" val="264253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520423" y="2875002"/>
            <a:ext cx="5151154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6600" b="1" dirty="0" smtClean="0">
                <a:ln w="12700" cap="flat" cmpd="sng" algn="ctr">
                  <a:solidFill>
                    <a:schemeClr val="accent3">
                      <a:shade val="20000"/>
                    </a:schemeClr>
                  </a:solidFill>
                  <a:prstDash val="solid"/>
                  <a:miter/>
                </a:ln>
                <a:solidFill>
                  <a:schemeClr val="bg2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</a:t>
            </a:r>
            <a:endParaRPr lang="en-US" altLang="ko-KR" sz="6600" b="1" dirty="0">
              <a:ln w="12700" cap="flat" cmpd="sng" algn="ctr">
                <a:solidFill>
                  <a:schemeClr val="accent3">
                    <a:shade val="20000"/>
                  </a:schemeClr>
                </a:solidFill>
                <a:prstDash val="solid"/>
                <a:miter/>
              </a:ln>
              <a:solidFill>
                <a:schemeClr val="bg2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991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직선 연결선 31"/>
          <p:cNvCxnSpPr/>
          <p:nvPr/>
        </p:nvCxnSpPr>
        <p:spPr>
          <a:xfrm>
            <a:off x="359026" y="77210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85438" y="125770"/>
            <a:ext cx="3464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9026" y="1478934"/>
            <a:ext cx="3464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  <a:defRPr lang="ko-KR" altLang="en-US"/>
            </a:pP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 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란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85438" y="2201048"/>
            <a:ext cx="9604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무언가를 느끼고 그것으로부터 무언가를 알아내는 장치</a:t>
            </a:r>
            <a:endPara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endPara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빛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소리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화학물질</a:t>
            </a:r>
            <a:r>
              <a:rPr lang="en-US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온도 등 관련된 신호들을 수집하여 과학적인 방법으로 분석하여 외부의 상태를 알아내는 장치</a:t>
            </a:r>
            <a:endPara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85438" y="2201048"/>
            <a:ext cx="9604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lang="ko-KR" altLang="en-US"/>
            </a:pPr>
            <a:r>
              <a:rPr lang="en-US" altLang="ko-KR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는 관련된 신호를 입력 받아 해당 정보를 분석하여 외부의 상태를 확인하는 장치</a:t>
            </a:r>
            <a:endParaRPr lang="en-US" altLang="ko-KR" b="1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0" y="3999325"/>
            <a:ext cx="2267656" cy="2267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13900" y="6581001"/>
            <a:ext cx="257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https://ko.wikipedia.org/wiki/</a:t>
            </a:r>
            <a:r>
              <a: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센서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938152"/>
            <a:ext cx="2390001" cy="23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390928"/>
              </p:ext>
            </p:extLst>
          </p:nvPr>
        </p:nvGraphicFramePr>
        <p:xfrm>
          <a:off x="1333500" y="1062566"/>
          <a:ext cx="9525000" cy="5350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1702078386"/>
                    </a:ext>
                  </a:extLst>
                </a:gridCol>
                <a:gridCol w="6756400">
                  <a:extLst>
                    <a:ext uri="{9D8B030D-6E8A-4147-A177-3AD203B41FA5}">
                      <a16:colId xmlns:a16="http://schemas.microsoft.com/office/drawing/2014/main" val="1479134827"/>
                    </a:ext>
                  </a:extLst>
                </a:gridCol>
              </a:tblGrid>
              <a:tr h="40682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대분류</a:t>
                      </a:r>
                      <a:endParaRPr lang="ko-KR" altLang="en-US" sz="20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소분류</a:t>
                      </a:r>
                      <a:endParaRPr lang="ko-KR" altLang="en-US" sz="20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51522"/>
                  </a:ext>
                </a:extLst>
              </a:tr>
              <a:tr h="4068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위치</a:t>
                      </a:r>
                      <a:r>
                        <a:rPr lang="en-US" altLang="ko-KR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차원 센서</a:t>
                      </a:r>
                      <a:endParaRPr lang="ko-KR" altLang="en-US" sz="1800" b="1" dirty="0" smtClean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근접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모션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두께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22412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메카니컬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1800" b="1" baseline="0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다이나믹</a:t>
                      </a:r>
                      <a:r>
                        <a:rPr lang="ko-KR" altLang="en-US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가속도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자이로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충격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668376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압력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밀도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부피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압력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부피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823402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플로우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레벨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누출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baseline="0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플로우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98350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화학 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환경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가스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연기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606119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전기 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자기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자기장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전류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전압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389608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온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습도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날씨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온도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열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바람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393196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비젼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이미지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식별센서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포토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카메라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윤곽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07710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신체</a:t>
                      </a:r>
                      <a:r>
                        <a:rPr lang="en-US" altLang="ko-KR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&amp; </a:t>
                      </a:r>
                      <a:r>
                        <a:rPr lang="ko-KR" altLang="en-US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사람</a:t>
                      </a:r>
                      <a:r>
                        <a:rPr lang="en-US" altLang="ko-KR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1800" b="1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메디컬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체온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호흡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지문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169295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광 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방사선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광 센서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적외선 센서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조도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352270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바이오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바이오 </a:t>
                      </a:r>
                      <a:r>
                        <a:rPr lang="ko-KR" altLang="en-US" dirty="0" err="1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로직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센서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화학 바이오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82036"/>
                  </a:ext>
                </a:extLst>
              </a:tr>
              <a:tr h="4124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음향 </a:t>
                      </a:r>
                      <a:r>
                        <a:rPr lang="en-US" altLang="ko-KR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&amp; </a:t>
                      </a:r>
                      <a:r>
                        <a:rPr lang="ko-KR" altLang="en-US" sz="1800" b="1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초음파 센서</a:t>
                      </a:r>
                      <a:endParaRPr lang="ko-KR" altLang="en-US" sz="18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초음파 센서</a:t>
                      </a:r>
                      <a:r>
                        <a:rPr lang="en-US" altLang="ko-KR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</a:t>
                      </a:r>
                      <a:r>
                        <a:rPr lang="en-US" altLang="ko-KR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baseline="0" dirty="0" smtClean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공진 센서</a:t>
                      </a:r>
                      <a:endParaRPr lang="ko-KR" altLang="en-US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949414"/>
                  </a:ext>
                </a:extLst>
              </a:tr>
            </a:tbl>
          </a:graphicData>
        </a:graphic>
      </p:graphicFrame>
      <p:cxnSp>
        <p:nvCxnSpPr>
          <p:cNvPr id="5" name="직선 연결선 4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Sensor - 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종류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4800" y="6576953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http://www.sensor-insight.com/-sensor-classification--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333500" y="1854200"/>
            <a:ext cx="9525000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333500" y="5151974"/>
            <a:ext cx="9525000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333500" y="5970303"/>
            <a:ext cx="9525000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333500" y="4731223"/>
            <a:ext cx="9525000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duino_quadcop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667" y="264056"/>
            <a:ext cx="11403875" cy="638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832" y="1834652"/>
            <a:ext cx="10704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측정하는 센서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 가속도 센서는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차원에서 움직일 때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y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z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방향의 가속도를 측정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정지한 상태에서도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중력가속도를 감지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하기 때문에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z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 방향으로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–g</a:t>
            </a:r>
            <a:r>
              <a:rPr lang="ko-KR" altLang="en-US" sz="24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만큼의 값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출력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632" y="4322057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1832" y="4969753"/>
            <a:ext cx="10373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정지 상태의 긴 시간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동안의 가속도 센서에 의해 계산된 기울기 값은 올바르다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정지 하지 않은 움직임 상태에서는 가속도 센서만으로 기울기 값을 측정 할 수 없다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45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 기울인 상태에서 물체가 움직인 경우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27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1382" y="1804021"/>
            <a:ext cx="2811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뉴턴의 제 </a:t>
            </a:r>
            <a:r>
              <a:rPr lang="en-US" altLang="ko-KR" sz="28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28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법칙</a:t>
            </a:r>
            <a:endParaRPr lang="en-US" altLang="ko-KR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8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후</a:t>
            </a:r>
            <a:r>
              <a:rPr lang="ko-KR" altLang="en-US" sz="28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크의</a:t>
            </a:r>
            <a:r>
              <a:rPr lang="ko-KR" altLang="en-US" sz="28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법칙</a:t>
            </a:r>
            <a:endParaRPr lang="en-US" altLang="ko-KR" sz="28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6390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힘 </a:t>
            </a:r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질량 </a:t>
            </a:r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</a:t>
            </a:r>
            <a:r>
              <a:rPr lang="en-US" altLang="ko-KR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스프링 상수 </a:t>
            </a:r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길이 </a:t>
            </a:r>
            <a:r>
              <a:rPr lang="ko-KR" altLang="en-US" sz="11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변화량</a:t>
            </a:r>
            <a:endParaRPr lang="ko-KR" altLang="en-US" sz="11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3"/>
          <a:stretch/>
        </p:blipFill>
        <p:spPr>
          <a:xfrm>
            <a:off x="5625584" y="1454302"/>
            <a:ext cx="5267952" cy="2596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4132" y="2371032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 = 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8894" y="3732556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 = </a:t>
            </a:r>
            <a:r>
              <a:rPr lang="en-US" altLang="ko-KR" sz="2800" b="1" dirty="0" err="1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kX</a:t>
            </a:r>
            <a:endParaRPr lang="en-US" altLang="ko-KR" sz="28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4"/>
          <a:stretch/>
        </p:blipFill>
        <p:spPr>
          <a:xfrm>
            <a:off x="5625584" y="4351434"/>
            <a:ext cx="5267952" cy="18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6313" r="4289" b="20724"/>
          <a:stretch/>
        </p:blipFill>
        <p:spPr>
          <a:xfrm>
            <a:off x="514390" y="1485900"/>
            <a:ext cx="7466166" cy="2867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4701250"/>
            <a:ext cx="2735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</a:t>
            </a:r>
            <a:r>
              <a:rPr lang="ko-KR" altLang="en-US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</a:t>
            </a:r>
            <a:endParaRPr lang="en-US" altLang="ko-KR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측면을 향한 움직임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왼쪽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오른쪽 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54568" y="1870906"/>
            <a:ext cx="3404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기본적인 가속도 </a:t>
            </a:r>
            <a:r>
              <a:rPr lang="ko-KR" altLang="en-US" sz="20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구하는법</a:t>
            </a:r>
            <a:endParaRPr lang="en-US" altLang="ko-KR" sz="20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1"/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직전 움직임 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현재 움직임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5122" y="4701250"/>
            <a:ext cx="297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Y</a:t>
            </a:r>
            <a:r>
              <a:rPr lang="ko-KR" altLang="en-US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</a:t>
            </a:r>
            <a:endParaRPr lang="en-US" altLang="ko-KR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후방을 향한 움직임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전방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후방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3919" y="4701249"/>
            <a:ext cx="3018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Z</a:t>
            </a:r>
            <a:r>
              <a:rPr lang="ko-KR" altLang="en-US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축</a:t>
            </a:r>
            <a:endParaRPr lang="en-US" altLang="ko-KR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아래를 향한 움직임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아래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+Z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8681626" y="3293148"/>
            <a:ext cx="3281462" cy="2952054"/>
            <a:chOff x="8681626" y="3293148"/>
            <a:chExt cx="3281462" cy="2952054"/>
          </a:xfrm>
        </p:grpSpPr>
        <p:grpSp>
          <p:nvGrpSpPr>
            <p:cNvPr id="15" name="그룹 14"/>
            <p:cNvGrpSpPr/>
            <p:nvPr/>
          </p:nvGrpSpPr>
          <p:grpSpPr>
            <a:xfrm>
              <a:off x="8714921" y="3429000"/>
              <a:ext cx="3248167" cy="2816202"/>
              <a:chOff x="8348246" y="3625830"/>
              <a:chExt cx="3248167" cy="281620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348246" y="3625830"/>
                <a:ext cx="3248167" cy="70788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ko-KR" altLang="en-US" sz="2000" b="1" dirty="0" smtClean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가속도 값으로 각도 구하기</a:t>
                </a:r>
                <a:endParaRPr lang="en-US" altLang="ko-KR" sz="2000" b="1" dirty="0" smtClean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lvl="1"/>
                <a:r>
                  <a:rPr lang="en-US" altLang="ko-KR" sz="2000" dirty="0" err="1" smtClean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arctan</a:t>
                </a:r>
                <a:r>
                  <a:rPr lang="en-US" altLang="ko-KR" sz="2000" dirty="0" smtClean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(y/x) = angle</a:t>
                </a:r>
                <a:endParaRPr lang="ko-KR" altLang="en-US" sz="2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3" t="13985" r="64531" b="58432"/>
              <a:stretch/>
            </p:blipFill>
            <p:spPr>
              <a:xfrm>
                <a:off x="8987552" y="4444489"/>
                <a:ext cx="1971600" cy="199754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21" name="직사각형 20"/>
            <p:cNvSpPr/>
            <p:nvPr/>
          </p:nvSpPr>
          <p:spPr>
            <a:xfrm>
              <a:off x="8681626" y="3293148"/>
              <a:ext cx="3248167" cy="281620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194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406" y="1834163"/>
            <a:ext cx="9103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센서는 </a:t>
            </a:r>
            <a:r>
              <a:rPr lang="ko-KR" altLang="en-US" sz="2400" b="1" dirty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속도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측정하는 센서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각속도는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시간당 회전하는 각도</a:t>
            </a:r>
            <a:endParaRPr lang="en-US" altLang="ko-KR" sz="2400" b="1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각속도를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각도를 구함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632" y="4322057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1831" y="4969753"/>
            <a:ext cx="10883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움직이는 짧은 시간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동안의 </a:t>
            </a:r>
            <a:r>
              <a:rPr lang="ko-KR" altLang="en-US" sz="24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센서에 의해 계산된 기울기 값은 올바르다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적분의 문제점으로 인해 시간이 지날수록 각도는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오차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생겨 기울기 값이 변하게 된다</a:t>
            </a:r>
            <a:r>
              <a:rPr lang="en-US" altLang="ko-KR" sz="2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82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866" y="1777455"/>
            <a:ext cx="558596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시나리오</a:t>
            </a:r>
            <a:endParaRPr lang="en-US" altLang="ko-KR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AutoNum type="arabicPeriod"/>
            </a:pPr>
            <a:r>
              <a:rPr lang="ko-KR" altLang="en-US" sz="24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수평한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자세를 유지하고 있는 상태</a:t>
            </a: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AutoNum type="arabicPeriod"/>
            </a:pP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AutoNum type="arabicPeriod"/>
            </a:pP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 동안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 만큼 기울어진다</a:t>
            </a: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AutoNum type="arabicPeriod"/>
            </a:pP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AutoNum type="arabicPeriod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기울어지는 동작을 한 후 멈춰서 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도를 유지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4834" y="2177564"/>
            <a:ext cx="5590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-&gt;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각속도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/sec</a:t>
            </a:r>
          </a:p>
          <a:p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-&gt; 10</a:t>
            </a:r>
            <a:r>
              <a:rPr lang="ko-KR" altLang="en-US" sz="24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초동안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평균 각속도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/sec = 5DPS</a:t>
            </a:r>
          </a:p>
          <a:p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-&gt;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각속도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/sec</a:t>
            </a:r>
            <a:endParaRPr lang="ko-KR" altLang="en-US" sz="2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1462" y="4696109"/>
            <a:ext cx="178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 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-&gt; 50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endParaRPr lang="ko-KR" altLang="en-US" sz="2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95" y="4470723"/>
            <a:ext cx="3533879" cy="912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55113" y="3244334"/>
            <a:ext cx="244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>
                    <a:lumMod val="50000"/>
                  </a:schemeClr>
                </a:solidFill>
              </a:rPr>
              <a:t>(Degrees Per Second)</a:t>
            </a:r>
            <a:endParaRPr lang="ko-KR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359403" y="5460327"/>
                <a:ext cx="494366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𝑆𝑈𝑀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𝐷𝑃𝑆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 ∗1)</m:t>
                      </m:r>
                    </m:oMath>
                  </m:oMathPara>
                </a14:m>
                <a:endParaRPr lang="ko-KR" altLang="en-US" sz="360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403" y="5460327"/>
                <a:ext cx="4943661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0" y="6581001"/>
            <a:ext cx="81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 : </a:t>
            </a:r>
            <a:r>
              <a:rPr lang="ko-KR" altLang="en-US" sz="11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각속도</a:t>
            </a:r>
            <a:endParaRPr lang="ko-KR" altLang="en-US" sz="11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05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KakaoTalk_Video_20161122_0204_03_6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9488" y="0"/>
            <a:ext cx="3893024" cy="68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KakaoTalk_Video_20161122_0203_58_4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7517" y="16295"/>
            <a:ext cx="3876966" cy="68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632" y="1186956"/>
            <a:ext cx="150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알고리즘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5395" y="1731037"/>
            <a:ext cx="1084881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칼만 필터</a:t>
            </a:r>
            <a:endParaRPr lang="en-US" altLang="ko-KR" sz="2400" b="1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대상 시스템의 확률적인 모델과 측정값을 이용하여 시스템의 상태 변수를 찾아내는 최적 추정 기법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상태 식에 의한 시간 전파와 측정 식에 의한 개선을 통하여 상태 값 추정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실제 상태 값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</a:t>
            </a:r>
            <a:r>
              <a:rPr lang="ko-KR" altLang="en-US" sz="20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추정된 상태 값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오차 공분산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최소화하는 알고리즘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추정 값에 대한 확률 분포를 따져서 가장 확률이 높은 값을 추정 값으로 선택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측정값의 예측 오차로 예측 값을 적절히 보정하여 최종 추정 값을 계산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칼만 이득을 통한 각각의 결과로 나타나는 상태를 위한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가장 최적의 평균 인자를 찾는 것이 목표</a:t>
            </a:r>
            <a:endParaRPr lang="ko-KR" altLang="en-US" sz="20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5016" y="3346864"/>
            <a:ext cx="295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공분산 </a:t>
            </a:r>
            <a:r>
              <a:rPr lang="en-US" altLang="ko-KR" sz="1400" dirty="0" smtClean="0"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 </a:t>
            </a:r>
            <a:r>
              <a:rPr lang="ko-KR" altLang="en-US" sz="1400" dirty="0" smtClean="0">
                <a:solidFill>
                  <a:schemeClr val="bg1">
                    <a:lumMod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두 변수의 관계를 나타내는 양</a:t>
            </a:r>
            <a:endParaRPr lang="ko-KR" altLang="en-US" sz="1400" dirty="0">
              <a:solidFill>
                <a:schemeClr val="bg1">
                  <a:lumMod val="50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06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가속도 센서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자이로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1" y="1140613"/>
            <a:ext cx="6208656" cy="25789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21" y="1140613"/>
            <a:ext cx="4503580" cy="5466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8637" y="4184238"/>
            <a:ext cx="3865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초기값 선정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	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추정 값과 오차 공분산 예측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추정 값 계산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AutoNum type="arabicPeriod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오차 공분산 계산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4300" y="6554993"/>
            <a:ext cx="3737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http://m.blog.naver.com/hms4913/30166486895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59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duino_robotic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49" y="141515"/>
            <a:ext cx="11468780" cy="64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3984" y="1760790"/>
            <a:ext cx="10653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센서는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인식하여 저장된 지문과 비교 판별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광학 방식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반도체 방식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실리콘 칩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등</a:t>
            </a:r>
            <a:endParaRPr lang="en-US" altLang="ko-KR" sz="2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인식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29" y="3175067"/>
            <a:ext cx="7111043" cy="34752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9" y="3511617"/>
            <a:ext cx="4172710" cy="2802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704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인식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23" y="1173708"/>
            <a:ext cx="3627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 </a:t>
            </a:r>
            <a:r>
              <a:rPr lang="en-US" altLang="ko-KR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광학식 지문 인식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14" y="1327095"/>
            <a:ext cx="7112000" cy="5164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323" y="1890636"/>
            <a:ext cx="444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자체에 있는 수분이나 기름 성분이</a:t>
            </a:r>
            <a:r>
              <a:rPr lang="en-US" altLang="ko-KR" sz="20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굴절률을 변화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시켜 지문 이미지를 맺히게 한다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3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인식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23" y="1173708"/>
            <a:ext cx="404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 </a:t>
            </a:r>
            <a:r>
              <a:rPr lang="en-US" altLang="ko-KR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반도체 식 지문 인식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122" y="1827136"/>
            <a:ext cx="51493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피부의 전기 전도 특성을 이용하여 칩 표면에 접촉된 지문의 특수한 모양을 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전기적 신호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 읽어 들인다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b="1" dirty="0" err="1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전하량</a:t>
            </a: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변화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읽어서 지문 정보 얻음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1"/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	(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정전용량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전기장 또는 초음파 사용 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지문 이미지를 전기적 신호로 변환 하여 지문 정보 얻음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75" y="1966912"/>
            <a:ext cx="5129985" cy="42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인식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23" y="1173708"/>
            <a:ext cx="154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알고리즘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122" y="1696928"/>
            <a:ext cx="63558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1:1 </a:t>
            </a:r>
            <a:r>
              <a:rPr lang="ko-KR" altLang="en-US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방식</a:t>
            </a:r>
            <a:endParaRPr lang="en-US" altLang="ko-KR" sz="20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사용자의 신원을 밝혀서 </a:t>
            </a:r>
            <a:r>
              <a:rPr lang="en-US" altLang="ko-KR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개의 샘플만 비교</a:t>
            </a:r>
            <a:endParaRPr lang="en-US" altLang="ko-KR" b="1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저장된 데이터베이스 내의 지문과 입력된 지문 만을 이용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작업 과정이 간단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소요시간이 짧다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 예</a:t>
            </a:r>
            <a:endParaRPr lang="en-US" altLang="ko-KR" sz="20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스마트폰 인증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출입 통제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개인 인증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전자상거래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50" y="2984500"/>
            <a:ext cx="582254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지문 인식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23" y="1173708"/>
            <a:ext cx="163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알고리즘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122" y="1696928"/>
            <a:ext cx="63558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1:N </a:t>
            </a:r>
            <a:r>
              <a:rPr lang="ko-KR" altLang="en-US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방식</a:t>
            </a:r>
            <a:endParaRPr lang="en-US" altLang="ko-KR" sz="20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사용자의 신원을 알지 않고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개의 샘플을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database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와 비교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인식에 앞서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database 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구축 필요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작업 과정이 복잡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고속 처리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요구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사용 예</a:t>
            </a:r>
            <a:endParaRPr lang="en-US" altLang="ko-KR" sz="2000" b="1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신원 확인 시 사용하는 방식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공항 출입국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경찰 수사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571750"/>
            <a:ext cx="6499340" cy="38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5292" y="1710176"/>
            <a:ext cx="9103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센서는 빛을 이용하여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거리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측정하는 센서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센서의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빛의 특성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이용하여 명암 구분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흰색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검정색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b="1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속도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매우 빠르다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19" y="368183"/>
            <a:ext cx="2047279" cy="20472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03907"/>
            <a:ext cx="5697711" cy="357450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93" y="3828081"/>
            <a:ext cx="3512303" cy="295033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55" y="3350288"/>
            <a:ext cx="5969000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4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23" y="1173708"/>
            <a:ext cx="2496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 </a:t>
            </a:r>
            <a:r>
              <a:rPr lang="en-US" altLang="ko-KR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800" b="1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광삼각법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009" y="1806535"/>
            <a:ext cx="99458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대상 물체에 초점이 만들어지고</a:t>
            </a:r>
            <a:r>
              <a:rPr lang="en-US" altLang="ko-KR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초점과의 각도를 계산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 물체와의 거리를 환산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송신하고 수신하는 두개의 눈이 초점을 가지는 조건</a:t>
            </a: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초점과 각도를 측정하여 삼각형 기하학으로 계산</a:t>
            </a:r>
            <a:endParaRPr lang="ko-KR" altLang="en-US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766" y="2652920"/>
            <a:ext cx="5326251" cy="3994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23" y="6355671"/>
            <a:ext cx="145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마이크로마우스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51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23" y="1173708"/>
            <a:ext cx="28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 </a:t>
            </a:r>
            <a:r>
              <a:rPr lang="en-US" altLang="ko-KR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반사광 측정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7009" y="1806535"/>
            <a:ext cx="88573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물체에 맞고 되돌아 오는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적외선 양을 측정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거리를 측정하는 방식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반사량이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많으면 센서와 물체와의 거리는 가깝다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반사량이</a:t>
            </a:r>
            <a:r>
              <a:rPr lang="ko-KR" altLang="en-US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적으면 센서와 물체와의 거리는 멀다</a:t>
            </a:r>
            <a:r>
              <a:rPr lang="en-US" altLang="ko-KR" sz="20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72" y="3525075"/>
            <a:ext cx="5987309" cy="3144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41" y="3887774"/>
            <a:ext cx="3919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BUT : </a:t>
            </a:r>
            <a:r>
              <a:rPr lang="ko-KR" altLang="en-US" sz="20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반사광 측정은 거리 측정보다</a:t>
            </a:r>
            <a:endParaRPr lang="en-US" altLang="ko-KR" sz="2000" dirty="0" smtClean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2000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흰색과 검정색 분별이 효과적</a:t>
            </a:r>
            <a:endParaRPr lang="ko-KR" altLang="en-US" sz="2000" dirty="0">
              <a:solidFill>
                <a:srgbClr val="FF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3594" y="4635875"/>
            <a:ext cx="2715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흰색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반사량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높음</a:t>
            </a: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검정색 </a:t>
            </a:r>
            <a:r>
              <a:rPr lang="en-US" altLang="ko-KR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반사량</a:t>
            </a:r>
            <a:r>
              <a:rPr lang="ko-KR" altLang="en-US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낮음</a:t>
            </a:r>
            <a:endParaRPr lang="ko-KR" altLang="en-US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089" y="6399900"/>
            <a:ext cx="1301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라인트레이서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23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3601" y="1710176"/>
            <a:ext cx="8215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 센서는 초음파를 이용하여 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거리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측정하는 센서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 센서를 이용하여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물체의 유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측정 가능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초음파가 물체에 반사되어 돌아오는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시간을 측정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하여 거리 계산</a:t>
            </a:r>
            <a:endParaRPr lang="en-US" altLang="ko-KR" sz="2400" dirty="0" smtClean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주변의 소리나 흡음재에 음파가 </a:t>
            </a:r>
            <a:r>
              <a:rPr lang="ko-KR" altLang="en-US" sz="2400" b="1" dirty="0" smtClean="0">
                <a:solidFill>
                  <a:srgbClr val="FF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소실</a:t>
            </a:r>
            <a:r>
              <a:rPr lang="ko-KR" altLang="en-US" sz="24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되는 특성</a:t>
            </a:r>
            <a:endParaRPr lang="en-US" altLang="ko-KR" sz="2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37" y="487055"/>
            <a:ext cx="2143125" cy="2143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특징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39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3837432" y="745492"/>
            <a:ext cx="4517136" cy="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17594" y="163890"/>
            <a:ext cx="6956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초음파 센서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328527"/>
            <a:ext cx="5829399" cy="25069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2"/>
          <a:stretch/>
        </p:blipFill>
        <p:spPr>
          <a:xfrm>
            <a:off x="290659" y="2048330"/>
            <a:ext cx="5805341" cy="2962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632" y="1186956"/>
            <a:ext cx="82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</a:t>
            </a:r>
            <a:endParaRPr lang="ko-KR" altLang="en-US" sz="28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561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2353</Words>
  <Application>Microsoft Office PowerPoint</Application>
  <PresentationFormat>와이드스크린</PresentationFormat>
  <Paragraphs>731</Paragraphs>
  <Slides>101</Slides>
  <Notes>90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101</vt:i4>
      </vt:variant>
    </vt:vector>
  </HeadingPairs>
  <TitlesOfParts>
    <vt:vector size="109" baseType="lpstr">
      <vt:lpstr>HU바위꽃170</vt:lpstr>
      <vt:lpstr>나눔고딕 ExtraBold</vt:lpstr>
      <vt:lpstr>나눔바른고딕</vt:lpstr>
      <vt:lpstr>맑은 고딕</vt:lpstr>
      <vt:lpstr>Arial</vt:lpstr>
      <vt:lpstr>Cambria Math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Choi BoYoon</dc:creator>
  <cp:lastModifiedBy>LKwangH</cp:lastModifiedBy>
  <cp:revision>134</cp:revision>
  <dcterms:created xsi:type="dcterms:W3CDTF">2016-05-23T13:33:28Z</dcterms:created>
  <dcterms:modified xsi:type="dcterms:W3CDTF">2016-11-22T08:53:24Z</dcterms:modified>
</cp:coreProperties>
</file>