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9" r:id="rId4"/>
    <p:sldId id="264" r:id="rId5"/>
    <p:sldId id="265" r:id="rId6"/>
    <p:sldId id="266" r:id="rId7"/>
    <p:sldId id="271" r:id="rId8"/>
    <p:sldId id="273" r:id="rId9"/>
    <p:sldId id="274" r:id="rId10"/>
    <p:sldId id="272" r:id="rId11"/>
    <p:sldId id="275" r:id="rId12"/>
    <p:sldId id="276" r:id="rId13"/>
    <p:sldId id="277" r:id="rId14"/>
    <p:sldId id="263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86B"/>
    <a:srgbClr val="F12727"/>
    <a:srgbClr val="F55D5D"/>
    <a:srgbClr val="7E0000"/>
    <a:srgbClr val="3B3838"/>
    <a:srgbClr val="071F87"/>
    <a:srgbClr val="030649"/>
    <a:srgbClr val="041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0" autoAdjust="0"/>
    <p:restoredTop sz="96429" autoAdjust="0"/>
  </p:normalViewPr>
  <p:slideViewPr>
    <p:cSldViewPr snapToGrid="0">
      <p:cViewPr>
        <p:scale>
          <a:sx n="80" d="100"/>
          <a:sy n="80" d="100"/>
        </p:scale>
        <p:origin x="36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1A4D9-8F7D-6C43-AF52-F285C64325B1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C25A3BB-2A9C-1F41-A013-A5145DEAA6DA}">
      <dgm:prSet phldrT="[텍스트]"/>
      <dgm:spPr/>
      <dgm:t>
        <a:bodyPr/>
        <a:lstStyle/>
        <a:p>
          <a:pPr latinLnBrk="1"/>
          <a:r>
            <a:rPr lang="ko-KR" altLang="en-US" dirty="0" smtClean="0"/>
            <a:t>개인</a:t>
          </a:r>
          <a:endParaRPr lang="ko-KR" altLang="en-US" dirty="0"/>
        </a:p>
      </dgm:t>
    </dgm:pt>
    <dgm:pt modelId="{A7C9B8DD-BC36-7C43-AA86-E208AC167E31}" type="parTrans" cxnId="{13CDBDCD-E72F-DF49-86DA-851963956325}">
      <dgm:prSet/>
      <dgm:spPr/>
      <dgm:t>
        <a:bodyPr/>
        <a:lstStyle/>
        <a:p>
          <a:pPr latinLnBrk="1"/>
          <a:endParaRPr lang="ko-KR" altLang="en-US"/>
        </a:p>
      </dgm:t>
    </dgm:pt>
    <dgm:pt modelId="{3B7973D6-3D60-5E4C-B5FF-60956386E67E}" type="sibTrans" cxnId="{13CDBDCD-E72F-DF49-86DA-851963956325}">
      <dgm:prSet/>
      <dgm:spPr/>
      <dgm:t>
        <a:bodyPr/>
        <a:lstStyle/>
        <a:p>
          <a:pPr latinLnBrk="1"/>
          <a:endParaRPr lang="ko-KR" altLang="en-US"/>
        </a:p>
      </dgm:t>
    </dgm:pt>
    <dgm:pt modelId="{3E242C2D-EBDA-F34D-A0A1-E29F0C1FB3DA}">
      <dgm:prSet phldrT="[텍스트]"/>
      <dgm:spPr/>
      <dgm:t>
        <a:bodyPr/>
        <a:lstStyle/>
        <a:p>
          <a:pPr latinLnBrk="1"/>
          <a:r>
            <a:rPr lang="en-US" altLang="ko-KR" dirty="0" smtClean="0"/>
            <a:t>Plant4U</a:t>
          </a:r>
          <a:endParaRPr lang="ko-KR" altLang="en-US" dirty="0"/>
        </a:p>
      </dgm:t>
    </dgm:pt>
    <dgm:pt modelId="{AE59D881-24BF-8A47-8E0C-C5955E464D45}" type="parTrans" cxnId="{712A4511-54E9-0344-8966-216D1B156A11}">
      <dgm:prSet/>
      <dgm:spPr/>
      <dgm:t>
        <a:bodyPr/>
        <a:lstStyle/>
        <a:p>
          <a:pPr latinLnBrk="1"/>
          <a:endParaRPr lang="ko-KR" altLang="en-US"/>
        </a:p>
      </dgm:t>
    </dgm:pt>
    <dgm:pt modelId="{39024E58-8258-754B-B888-1941D84B8C4A}" type="sibTrans" cxnId="{712A4511-54E9-0344-8966-216D1B156A11}">
      <dgm:prSet/>
      <dgm:spPr/>
      <dgm:t>
        <a:bodyPr/>
        <a:lstStyle/>
        <a:p>
          <a:pPr latinLnBrk="1"/>
          <a:endParaRPr lang="ko-KR" altLang="en-US"/>
        </a:p>
      </dgm:t>
    </dgm:pt>
    <dgm:pt modelId="{949CB3A1-FF10-C64C-BA1F-EAD5AAEAEA8E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DB453DF0-A1E2-474F-9772-4781666ED63F}" type="parTrans" cxnId="{FD500AB6-066D-8B49-83E1-AB64F8A198C9}">
      <dgm:prSet/>
      <dgm:spPr/>
      <dgm:t>
        <a:bodyPr/>
        <a:lstStyle/>
        <a:p>
          <a:pPr latinLnBrk="1"/>
          <a:endParaRPr lang="ko-KR" altLang="en-US"/>
        </a:p>
      </dgm:t>
    </dgm:pt>
    <dgm:pt modelId="{D8056555-A53D-6D49-B782-5384E481D93E}" type="sibTrans" cxnId="{FD500AB6-066D-8B49-83E1-AB64F8A198C9}">
      <dgm:prSet/>
      <dgm:spPr/>
      <dgm:t>
        <a:bodyPr/>
        <a:lstStyle/>
        <a:p>
          <a:pPr latinLnBrk="1"/>
          <a:endParaRPr lang="ko-KR" altLang="en-US"/>
        </a:p>
      </dgm:t>
    </dgm:pt>
    <dgm:pt modelId="{EFABAD33-9BED-B544-AA1A-254FAE1BE9A6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0B00D63A-E2CD-A24D-9AD0-7609271D89A5}" type="parTrans" cxnId="{34DB3E2F-3D10-AF40-8D39-CB6F3309F87B}">
      <dgm:prSet/>
      <dgm:spPr/>
      <dgm:t>
        <a:bodyPr/>
        <a:lstStyle/>
        <a:p>
          <a:pPr latinLnBrk="1"/>
          <a:endParaRPr lang="ko-KR" altLang="en-US"/>
        </a:p>
      </dgm:t>
    </dgm:pt>
    <dgm:pt modelId="{858F8A25-1EAF-AA41-8EE2-C410991CD48F}" type="sibTrans" cxnId="{34DB3E2F-3D10-AF40-8D39-CB6F3309F87B}">
      <dgm:prSet/>
      <dgm:spPr/>
      <dgm:t>
        <a:bodyPr/>
        <a:lstStyle/>
        <a:p>
          <a:pPr latinLnBrk="1"/>
          <a:endParaRPr lang="ko-KR" altLang="en-US"/>
        </a:p>
      </dgm:t>
    </dgm:pt>
    <dgm:pt modelId="{13554223-253D-CA41-9C0D-56919F8B8D93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991DA148-0995-334C-8924-F6177DF78C78}" type="parTrans" cxnId="{29E18E95-F7E0-7945-AFC1-DBC5F1363D5E}">
      <dgm:prSet/>
      <dgm:spPr/>
      <dgm:t>
        <a:bodyPr/>
        <a:lstStyle/>
        <a:p>
          <a:pPr latinLnBrk="1"/>
          <a:endParaRPr lang="ko-KR" altLang="en-US"/>
        </a:p>
      </dgm:t>
    </dgm:pt>
    <dgm:pt modelId="{E108C3AF-48B0-C44B-887C-7AA979F061B7}" type="sibTrans" cxnId="{29E18E95-F7E0-7945-AFC1-DBC5F1363D5E}">
      <dgm:prSet/>
      <dgm:spPr/>
      <dgm:t>
        <a:bodyPr/>
        <a:lstStyle/>
        <a:p>
          <a:pPr latinLnBrk="1"/>
          <a:endParaRPr lang="ko-KR" altLang="en-US"/>
        </a:p>
      </dgm:t>
    </dgm:pt>
    <dgm:pt modelId="{50224FCE-874C-104A-A81D-22D50BF1B4B6}" type="pres">
      <dgm:prSet presAssocID="{3081A4D9-8F7D-6C43-AF52-F285C64325B1}" presName="cycle" presStyleCnt="0">
        <dgm:presLayoutVars>
          <dgm:dir/>
          <dgm:resizeHandles val="exact"/>
        </dgm:presLayoutVars>
      </dgm:prSet>
      <dgm:spPr/>
    </dgm:pt>
    <dgm:pt modelId="{51F9597A-8A12-D34E-BE19-758C4DDD7517}" type="pres">
      <dgm:prSet presAssocID="{AC25A3BB-2A9C-1F41-A013-A5145DEAA6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207BE4-4C66-7B4F-B24D-63F615122D0C}" type="pres">
      <dgm:prSet presAssocID="{3B7973D6-3D60-5E4C-B5FF-60956386E67E}" presName="sibTrans" presStyleLbl="sibTrans2D1" presStyleIdx="0" presStyleCnt="5"/>
      <dgm:spPr/>
    </dgm:pt>
    <dgm:pt modelId="{AFCAB883-D34E-4246-AAFC-86777EA527B3}" type="pres">
      <dgm:prSet presAssocID="{3B7973D6-3D60-5E4C-B5FF-60956386E67E}" presName="connectorText" presStyleLbl="sibTrans2D1" presStyleIdx="0" presStyleCnt="5"/>
      <dgm:spPr/>
    </dgm:pt>
    <dgm:pt modelId="{9B05A7EB-7D9D-164C-8F5C-FE6F5D7F4014}" type="pres">
      <dgm:prSet presAssocID="{3E242C2D-EBDA-F34D-A0A1-E29F0C1FB3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9815DC-AFFD-4D4A-A71B-0E7B5763A47A}" type="pres">
      <dgm:prSet presAssocID="{39024E58-8258-754B-B888-1941D84B8C4A}" presName="sibTrans" presStyleLbl="sibTrans2D1" presStyleIdx="1" presStyleCnt="5"/>
      <dgm:spPr/>
    </dgm:pt>
    <dgm:pt modelId="{A1264C2D-0779-5A4B-8B99-90F33C362644}" type="pres">
      <dgm:prSet presAssocID="{39024E58-8258-754B-B888-1941D84B8C4A}" presName="connectorText" presStyleLbl="sibTrans2D1" presStyleIdx="1" presStyleCnt="5"/>
      <dgm:spPr/>
    </dgm:pt>
    <dgm:pt modelId="{5E4B5D55-EAFF-304C-92A7-95923D8F8AC0}" type="pres">
      <dgm:prSet presAssocID="{949CB3A1-FF10-C64C-BA1F-EAD5AAEAEA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8859E5-341A-1945-BD18-A60F6EAC27A0}" type="pres">
      <dgm:prSet presAssocID="{D8056555-A53D-6D49-B782-5384E481D93E}" presName="sibTrans" presStyleLbl="sibTrans2D1" presStyleIdx="2" presStyleCnt="5"/>
      <dgm:spPr/>
    </dgm:pt>
    <dgm:pt modelId="{5A965104-CA1D-DC45-9893-8BEF60A434C8}" type="pres">
      <dgm:prSet presAssocID="{D8056555-A53D-6D49-B782-5384E481D93E}" presName="connectorText" presStyleLbl="sibTrans2D1" presStyleIdx="2" presStyleCnt="5"/>
      <dgm:spPr/>
    </dgm:pt>
    <dgm:pt modelId="{A137A13B-46BA-394B-8B35-089FBC67A39B}" type="pres">
      <dgm:prSet presAssocID="{EFABAD33-9BED-B544-AA1A-254FAE1BE9A6}" presName="node" presStyleLbl="node1" presStyleIdx="3" presStyleCnt="5">
        <dgm:presLayoutVars>
          <dgm:bulletEnabled val="1"/>
        </dgm:presLayoutVars>
      </dgm:prSet>
      <dgm:spPr/>
    </dgm:pt>
    <dgm:pt modelId="{476DE8AE-4D56-6340-9DC0-80DDDC751556}" type="pres">
      <dgm:prSet presAssocID="{858F8A25-1EAF-AA41-8EE2-C410991CD48F}" presName="sibTrans" presStyleLbl="sibTrans2D1" presStyleIdx="3" presStyleCnt="5"/>
      <dgm:spPr/>
    </dgm:pt>
    <dgm:pt modelId="{248C6A55-9635-1941-9A77-BC26A3C7DB6E}" type="pres">
      <dgm:prSet presAssocID="{858F8A25-1EAF-AA41-8EE2-C410991CD48F}" presName="connectorText" presStyleLbl="sibTrans2D1" presStyleIdx="3" presStyleCnt="5"/>
      <dgm:spPr/>
    </dgm:pt>
    <dgm:pt modelId="{57F6DBDE-6AF7-E14F-99C1-83155120B002}" type="pres">
      <dgm:prSet presAssocID="{13554223-253D-CA41-9C0D-56919F8B8D93}" presName="node" presStyleLbl="node1" presStyleIdx="4" presStyleCnt="5">
        <dgm:presLayoutVars>
          <dgm:bulletEnabled val="1"/>
        </dgm:presLayoutVars>
      </dgm:prSet>
      <dgm:spPr/>
    </dgm:pt>
    <dgm:pt modelId="{A0DF0DD2-0C5A-4542-903F-24D231A377B4}" type="pres">
      <dgm:prSet presAssocID="{E108C3AF-48B0-C44B-887C-7AA979F061B7}" presName="sibTrans" presStyleLbl="sibTrans2D1" presStyleIdx="4" presStyleCnt="5"/>
      <dgm:spPr/>
    </dgm:pt>
    <dgm:pt modelId="{B2E23A88-F173-FE45-8F0C-8CD579B50872}" type="pres">
      <dgm:prSet presAssocID="{E108C3AF-48B0-C44B-887C-7AA979F061B7}" presName="connectorText" presStyleLbl="sibTrans2D1" presStyleIdx="4" presStyleCnt="5"/>
      <dgm:spPr/>
    </dgm:pt>
  </dgm:ptLst>
  <dgm:cxnLst>
    <dgm:cxn modelId="{712A4511-54E9-0344-8966-216D1B156A11}" srcId="{3081A4D9-8F7D-6C43-AF52-F285C64325B1}" destId="{3E242C2D-EBDA-F34D-A0A1-E29F0C1FB3DA}" srcOrd="1" destOrd="0" parTransId="{AE59D881-24BF-8A47-8E0C-C5955E464D45}" sibTransId="{39024E58-8258-754B-B888-1941D84B8C4A}"/>
    <dgm:cxn modelId="{3E5DAA26-CF36-FE4D-A903-BFEC8ADFF257}" type="presOf" srcId="{D8056555-A53D-6D49-B782-5384E481D93E}" destId="{5A965104-CA1D-DC45-9893-8BEF60A434C8}" srcOrd="1" destOrd="0" presId="urn:microsoft.com/office/officeart/2005/8/layout/cycle2"/>
    <dgm:cxn modelId="{FD500AB6-066D-8B49-83E1-AB64F8A198C9}" srcId="{3081A4D9-8F7D-6C43-AF52-F285C64325B1}" destId="{949CB3A1-FF10-C64C-BA1F-EAD5AAEAEA8E}" srcOrd="2" destOrd="0" parTransId="{DB453DF0-A1E2-474F-9772-4781666ED63F}" sibTransId="{D8056555-A53D-6D49-B782-5384E481D93E}"/>
    <dgm:cxn modelId="{29E18E95-F7E0-7945-AFC1-DBC5F1363D5E}" srcId="{3081A4D9-8F7D-6C43-AF52-F285C64325B1}" destId="{13554223-253D-CA41-9C0D-56919F8B8D93}" srcOrd="4" destOrd="0" parTransId="{991DA148-0995-334C-8924-F6177DF78C78}" sibTransId="{E108C3AF-48B0-C44B-887C-7AA979F061B7}"/>
    <dgm:cxn modelId="{D92467DA-C84A-004B-B393-367CB6A71458}" type="presOf" srcId="{39024E58-8258-754B-B888-1941D84B8C4A}" destId="{189815DC-AFFD-4D4A-A71B-0E7B5763A47A}" srcOrd="0" destOrd="0" presId="urn:microsoft.com/office/officeart/2005/8/layout/cycle2"/>
    <dgm:cxn modelId="{171F81C9-FD39-B64E-8393-9EBF9C9F901F}" type="presOf" srcId="{3B7973D6-3D60-5E4C-B5FF-60956386E67E}" destId="{AFCAB883-D34E-4246-AAFC-86777EA527B3}" srcOrd="1" destOrd="0" presId="urn:microsoft.com/office/officeart/2005/8/layout/cycle2"/>
    <dgm:cxn modelId="{F22DE1F1-3EC4-644F-BC71-5191EB6D272D}" type="presOf" srcId="{AC25A3BB-2A9C-1F41-A013-A5145DEAA6DA}" destId="{51F9597A-8A12-D34E-BE19-758C4DDD7517}" srcOrd="0" destOrd="0" presId="urn:microsoft.com/office/officeart/2005/8/layout/cycle2"/>
    <dgm:cxn modelId="{AD9518CF-B92C-0745-BCA3-A6CD39E1063E}" type="presOf" srcId="{949CB3A1-FF10-C64C-BA1F-EAD5AAEAEA8E}" destId="{5E4B5D55-EAFF-304C-92A7-95923D8F8AC0}" srcOrd="0" destOrd="0" presId="urn:microsoft.com/office/officeart/2005/8/layout/cycle2"/>
    <dgm:cxn modelId="{43417A41-0C52-F64A-A9CC-DF04FE129D59}" type="presOf" srcId="{858F8A25-1EAF-AA41-8EE2-C410991CD48F}" destId="{248C6A55-9635-1941-9A77-BC26A3C7DB6E}" srcOrd="1" destOrd="0" presId="urn:microsoft.com/office/officeart/2005/8/layout/cycle2"/>
    <dgm:cxn modelId="{13CDBDCD-E72F-DF49-86DA-851963956325}" srcId="{3081A4D9-8F7D-6C43-AF52-F285C64325B1}" destId="{AC25A3BB-2A9C-1F41-A013-A5145DEAA6DA}" srcOrd="0" destOrd="0" parTransId="{A7C9B8DD-BC36-7C43-AA86-E208AC167E31}" sibTransId="{3B7973D6-3D60-5E4C-B5FF-60956386E67E}"/>
    <dgm:cxn modelId="{34764AD0-8C08-B14D-A804-324D233D896C}" type="presOf" srcId="{E108C3AF-48B0-C44B-887C-7AA979F061B7}" destId="{A0DF0DD2-0C5A-4542-903F-24D231A377B4}" srcOrd="0" destOrd="0" presId="urn:microsoft.com/office/officeart/2005/8/layout/cycle2"/>
    <dgm:cxn modelId="{8A36C10E-904F-584F-9769-E9E2CDF5BBDA}" type="presOf" srcId="{13554223-253D-CA41-9C0D-56919F8B8D93}" destId="{57F6DBDE-6AF7-E14F-99C1-83155120B002}" srcOrd="0" destOrd="0" presId="urn:microsoft.com/office/officeart/2005/8/layout/cycle2"/>
    <dgm:cxn modelId="{4C5FE4F3-86B1-694E-AF0E-1CB6DA46CED0}" type="presOf" srcId="{E108C3AF-48B0-C44B-887C-7AA979F061B7}" destId="{B2E23A88-F173-FE45-8F0C-8CD579B50872}" srcOrd="1" destOrd="0" presId="urn:microsoft.com/office/officeart/2005/8/layout/cycle2"/>
    <dgm:cxn modelId="{9B4DEEC3-67FF-9343-A685-BD8807AAB638}" type="presOf" srcId="{3081A4D9-8F7D-6C43-AF52-F285C64325B1}" destId="{50224FCE-874C-104A-A81D-22D50BF1B4B6}" srcOrd="0" destOrd="0" presId="urn:microsoft.com/office/officeart/2005/8/layout/cycle2"/>
    <dgm:cxn modelId="{E70CE9EC-D845-E842-87B2-CF1EB82AFE1A}" type="presOf" srcId="{D8056555-A53D-6D49-B782-5384E481D93E}" destId="{168859E5-341A-1945-BD18-A60F6EAC27A0}" srcOrd="0" destOrd="0" presId="urn:microsoft.com/office/officeart/2005/8/layout/cycle2"/>
    <dgm:cxn modelId="{4444A6FD-409C-8348-85F0-048B9BE7CB02}" type="presOf" srcId="{858F8A25-1EAF-AA41-8EE2-C410991CD48F}" destId="{476DE8AE-4D56-6340-9DC0-80DDDC751556}" srcOrd="0" destOrd="0" presId="urn:microsoft.com/office/officeart/2005/8/layout/cycle2"/>
    <dgm:cxn modelId="{AEC3015D-4151-2743-A603-32DED86C713A}" type="presOf" srcId="{3E242C2D-EBDA-F34D-A0A1-E29F0C1FB3DA}" destId="{9B05A7EB-7D9D-164C-8F5C-FE6F5D7F4014}" srcOrd="0" destOrd="0" presId="urn:microsoft.com/office/officeart/2005/8/layout/cycle2"/>
    <dgm:cxn modelId="{196DF273-9820-F743-AD71-E63AD5935846}" type="presOf" srcId="{39024E58-8258-754B-B888-1941D84B8C4A}" destId="{A1264C2D-0779-5A4B-8B99-90F33C362644}" srcOrd="1" destOrd="0" presId="urn:microsoft.com/office/officeart/2005/8/layout/cycle2"/>
    <dgm:cxn modelId="{34DB3E2F-3D10-AF40-8D39-CB6F3309F87B}" srcId="{3081A4D9-8F7D-6C43-AF52-F285C64325B1}" destId="{EFABAD33-9BED-B544-AA1A-254FAE1BE9A6}" srcOrd="3" destOrd="0" parTransId="{0B00D63A-E2CD-A24D-9AD0-7609271D89A5}" sibTransId="{858F8A25-1EAF-AA41-8EE2-C410991CD48F}"/>
    <dgm:cxn modelId="{0C12B0C9-C6DC-4E44-8D59-D0A809113BB7}" type="presOf" srcId="{3B7973D6-3D60-5E4C-B5FF-60956386E67E}" destId="{F3207BE4-4C66-7B4F-B24D-63F615122D0C}" srcOrd="0" destOrd="0" presId="urn:microsoft.com/office/officeart/2005/8/layout/cycle2"/>
    <dgm:cxn modelId="{53762E44-8AFE-2442-84B5-F8BE8D54C6EB}" type="presOf" srcId="{EFABAD33-9BED-B544-AA1A-254FAE1BE9A6}" destId="{A137A13B-46BA-394B-8B35-089FBC67A39B}" srcOrd="0" destOrd="0" presId="urn:microsoft.com/office/officeart/2005/8/layout/cycle2"/>
    <dgm:cxn modelId="{FDC3AA98-C8C0-F543-857F-F18DB9BC1254}" type="presParOf" srcId="{50224FCE-874C-104A-A81D-22D50BF1B4B6}" destId="{51F9597A-8A12-D34E-BE19-758C4DDD7517}" srcOrd="0" destOrd="0" presId="urn:microsoft.com/office/officeart/2005/8/layout/cycle2"/>
    <dgm:cxn modelId="{4B8D64F0-EB6A-1746-B7E8-2052EEF36BFD}" type="presParOf" srcId="{50224FCE-874C-104A-A81D-22D50BF1B4B6}" destId="{F3207BE4-4C66-7B4F-B24D-63F615122D0C}" srcOrd="1" destOrd="0" presId="urn:microsoft.com/office/officeart/2005/8/layout/cycle2"/>
    <dgm:cxn modelId="{C655BC35-48D1-1645-8CF5-44E9251C957B}" type="presParOf" srcId="{F3207BE4-4C66-7B4F-B24D-63F615122D0C}" destId="{AFCAB883-D34E-4246-AAFC-86777EA527B3}" srcOrd="0" destOrd="0" presId="urn:microsoft.com/office/officeart/2005/8/layout/cycle2"/>
    <dgm:cxn modelId="{B6E7E331-777C-BE43-B9DB-53EC1D971DEA}" type="presParOf" srcId="{50224FCE-874C-104A-A81D-22D50BF1B4B6}" destId="{9B05A7EB-7D9D-164C-8F5C-FE6F5D7F4014}" srcOrd="2" destOrd="0" presId="urn:microsoft.com/office/officeart/2005/8/layout/cycle2"/>
    <dgm:cxn modelId="{45D7899F-BD53-9049-B1EA-07831A52C3A0}" type="presParOf" srcId="{50224FCE-874C-104A-A81D-22D50BF1B4B6}" destId="{189815DC-AFFD-4D4A-A71B-0E7B5763A47A}" srcOrd="3" destOrd="0" presId="urn:microsoft.com/office/officeart/2005/8/layout/cycle2"/>
    <dgm:cxn modelId="{5DAB112A-74B5-9648-B497-A86523445E68}" type="presParOf" srcId="{189815DC-AFFD-4D4A-A71B-0E7B5763A47A}" destId="{A1264C2D-0779-5A4B-8B99-90F33C362644}" srcOrd="0" destOrd="0" presId="urn:microsoft.com/office/officeart/2005/8/layout/cycle2"/>
    <dgm:cxn modelId="{A4A06FAB-65C4-CC48-89FA-7799DD220412}" type="presParOf" srcId="{50224FCE-874C-104A-A81D-22D50BF1B4B6}" destId="{5E4B5D55-EAFF-304C-92A7-95923D8F8AC0}" srcOrd="4" destOrd="0" presId="urn:microsoft.com/office/officeart/2005/8/layout/cycle2"/>
    <dgm:cxn modelId="{207522A0-36C1-1B49-85CB-E6FE76F34C6D}" type="presParOf" srcId="{50224FCE-874C-104A-A81D-22D50BF1B4B6}" destId="{168859E5-341A-1945-BD18-A60F6EAC27A0}" srcOrd="5" destOrd="0" presId="urn:microsoft.com/office/officeart/2005/8/layout/cycle2"/>
    <dgm:cxn modelId="{ACA61FB8-F979-604D-AA42-5F1E9D9A0A11}" type="presParOf" srcId="{168859E5-341A-1945-BD18-A60F6EAC27A0}" destId="{5A965104-CA1D-DC45-9893-8BEF60A434C8}" srcOrd="0" destOrd="0" presId="urn:microsoft.com/office/officeart/2005/8/layout/cycle2"/>
    <dgm:cxn modelId="{998A653B-338E-2B43-B5AC-45A80D4415BB}" type="presParOf" srcId="{50224FCE-874C-104A-A81D-22D50BF1B4B6}" destId="{A137A13B-46BA-394B-8B35-089FBC67A39B}" srcOrd="6" destOrd="0" presId="urn:microsoft.com/office/officeart/2005/8/layout/cycle2"/>
    <dgm:cxn modelId="{002C6682-7207-654F-9BFA-710A590B8985}" type="presParOf" srcId="{50224FCE-874C-104A-A81D-22D50BF1B4B6}" destId="{476DE8AE-4D56-6340-9DC0-80DDDC751556}" srcOrd="7" destOrd="0" presId="urn:microsoft.com/office/officeart/2005/8/layout/cycle2"/>
    <dgm:cxn modelId="{4530C9EA-CE71-D64A-9415-5293EFEEED97}" type="presParOf" srcId="{476DE8AE-4D56-6340-9DC0-80DDDC751556}" destId="{248C6A55-9635-1941-9A77-BC26A3C7DB6E}" srcOrd="0" destOrd="0" presId="urn:microsoft.com/office/officeart/2005/8/layout/cycle2"/>
    <dgm:cxn modelId="{854141FB-C474-DA48-95DE-6B7DAE4A4093}" type="presParOf" srcId="{50224FCE-874C-104A-A81D-22D50BF1B4B6}" destId="{57F6DBDE-6AF7-E14F-99C1-83155120B002}" srcOrd="8" destOrd="0" presId="urn:microsoft.com/office/officeart/2005/8/layout/cycle2"/>
    <dgm:cxn modelId="{6B03926A-E97E-BA49-853E-CE41FDB6DAB0}" type="presParOf" srcId="{50224FCE-874C-104A-A81D-22D50BF1B4B6}" destId="{A0DF0DD2-0C5A-4542-903F-24D231A377B4}" srcOrd="9" destOrd="0" presId="urn:microsoft.com/office/officeart/2005/8/layout/cycle2"/>
    <dgm:cxn modelId="{C94C50E7-4132-DF48-8079-C426124A1394}" type="presParOf" srcId="{A0DF0DD2-0C5A-4542-903F-24D231A377B4}" destId="{B2E23A88-F173-FE45-8F0C-8CD579B5087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9597A-8A12-D34E-BE19-758C4DDD7517}">
      <dsp:nvSpPr>
        <dsp:cNvPr id="0" name=""/>
        <dsp:cNvSpPr/>
      </dsp:nvSpPr>
      <dsp:spPr>
        <a:xfrm>
          <a:off x="23" y="138468"/>
          <a:ext cx="18" cy="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00" kern="1200" dirty="0" smtClean="0"/>
            <a:t>개인</a:t>
          </a:r>
          <a:endParaRPr lang="ko-KR" altLang="en-US" sz="500" kern="1200" dirty="0"/>
        </a:p>
      </dsp:txBody>
      <dsp:txXfrm>
        <a:off x="26" y="138471"/>
        <a:ext cx="12" cy="12"/>
      </dsp:txXfrm>
    </dsp:sp>
    <dsp:sp modelId="{F3207BE4-4C66-7B4F-B24D-63F615122D0C}">
      <dsp:nvSpPr>
        <dsp:cNvPr id="0" name=""/>
        <dsp:cNvSpPr/>
      </dsp:nvSpPr>
      <dsp:spPr>
        <a:xfrm rot="2160000">
          <a:off x="41" y="136685"/>
          <a:ext cx="5" cy="3600"/>
        </a:xfrm>
        <a:prstGeom prst="rightArrow">
          <a:avLst>
            <a:gd name="adj1" fmla="val 10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00" kern="1200"/>
        </a:p>
      </dsp:txBody>
      <dsp:txXfrm>
        <a:off x="41" y="136684"/>
        <a:ext cx="3" cy="3600"/>
      </dsp:txXfrm>
    </dsp:sp>
    <dsp:sp modelId="{9B05A7EB-7D9D-164C-8F5C-FE6F5D7F4014}">
      <dsp:nvSpPr>
        <dsp:cNvPr id="0" name=""/>
        <dsp:cNvSpPr/>
      </dsp:nvSpPr>
      <dsp:spPr>
        <a:xfrm>
          <a:off x="46" y="138484"/>
          <a:ext cx="18" cy="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500" kern="1200" dirty="0" smtClean="0"/>
            <a:t>Plant4U</a:t>
          </a:r>
          <a:endParaRPr lang="ko-KR" altLang="en-US" sz="500" kern="1200" dirty="0"/>
        </a:p>
      </dsp:txBody>
      <dsp:txXfrm>
        <a:off x="49" y="138487"/>
        <a:ext cx="12" cy="12"/>
      </dsp:txXfrm>
    </dsp:sp>
    <dsp:sp modelId="{189815DC-AFFD-4D4A-A71B-0E7B5763A47A}">
      <dsp:nvSpPr>
        <dsp:cNvPr id="0" name=""/>
        <dsp:cNvSpPr/>
      </dsp:nvSpPr>
      <dsp:spPr>
        <a:xfrm rot="6480000">
          <a:off x="48" y="136707"/>
          <a:ext cx="5" cy="3600"/>
        </a:xfrm>
        <a:prstGeom prst="rightArrow">
          <a:avLst>
            <a:gd name="adj1" fmla="val 10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00" kern="1200"/>
        </a:p>
      </dsp:txBody>
      <dsp:txXfrm rot="10800000">
        <a:off x="49" y="136706"/>
        <a:ext cx="3" cy="3600"/>
      </dsp:txXfrm>
    </dsp:sp>
    <dsp:sp modelId="{5E4B5D55-EAFF-304C-92A7-95923D8F8AC0}">
      <dsp:nvSpPr>
        <dsp:cNvPr id="0" name=""/>
        <dsp:cNvSpPr/>
      </dsp:nvSpPr>
      <dsp:spPr>
        <a:xfrm>
          <a:off x="37" y="138511"/>
          <a:ext cx="18" cy="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 dirty="0"/>
        </a:p>
      </dsp:txBody>
      <dsp:txXfrm>
        <a:off x="40" y="138514"/>
        <a:ext cx="12" cy="12"/>
      </dsp:txXfrm>
    </dsp:sp>
    <dsp:sp modelId="{168859E5-341A-1945-BD18-A60F6EAC27A0}">
      <dsp:nvSpPr>
        <dsp:cNvPr id="0" name=""/>
        <dsp:cNvSpPr/>
      </dsp:nvSpPr>
      <dsp:spPr>
        <a:xfrm rot="10800000">
          <a:off x="30" y="136721"/>
          <a:ext cx="5" cy="3600"/>
        </a:xfrm>
        <a:prstGeom prst="rightArrow">
          <a:avLst>
            <a:gd name="adj1" fmla="val 10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00" kern="1200"/>
        </a:p>
      </dsp:txBody>
      <dsp:txXfrm rot="10800000">
        <a:off x="32" y="136721"/>
        <a:ext cx="3" cy="3600"/>
      </dsp:txXfrm>
    </dsp:sp>
    <dsp:sp modelId="{A137A13B-46BA-394B-8B35-089FBC67A39B}">
      <dsp:nvSpPr>
        <dsp:cNvPr id="0" name=""/>
        <dsp:cNvSpPr/>
      </dsp:nvSpPr>
      <dsp:spPr>
        <a:xfrm>
          <a:off x="8" y="138511"/>
          <a:ext cx="18" cy="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11" y="138514"/>
        <a:ext cx="12" cy="12"/>
      </dsp:txXfrm>
    </dsp:sp>
    <dsp:sp modelId="{476DE8AE-4D56-6340-9DC0-80DDDC751556}">
      <dsp:nvSpPr>
        <dsp:cNvPr id="0" name=""/>
        <dsp:cNvSpPr/>
      </dsp:nvSpPr>
      <dsp:spPr>
        <a:xfrm rot="15120000">
          <a:off x="11" y="136707"/>
          <a:ext cx="5" cy="3600"/>
        </a:xfrm>
        <a:prstGeom prst="rightArrow">
          <a:avLst>
            <a:gd name="adj1" fmla="val 10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00" kern="1200"/>
        </a:p>
      </dsp:txBody>
      <dsp:txXfrm rot="10800000">
        <a:off x="12" y="136708"/>
        <a:ext cx="3" cy="3600"/>
      </dsp:txXfrm>
    </dsp:sp>
    <dsp:sp modelId="{57F6DBDE-6AF7-E14F-99C1-83155120B002}">
      <dsp:nvSpPr>
        <dsp:cNvPr id="0" name=""/>
        <dsp:cNvSpPr/>
      </dsp:nvSpPr>
      <dsp:spPr>
        <a:xfrm>
          <a:off x="0" y="138484"/>
          <a:ext cx="18" cy="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" y="138487"/>
        <a:ext cx="12" cy="12"/>
      </dsp:txXfrm>
    </dsp:sp>
    <dsp:sp modelId="{A0DF0DD2-0C5A-4542-903F-24D231A377B4}">
      <dsp:nvSpPr>
        <dsp:cNvPr id="0" name=""/>
        <dsp:cNvSpPr/>
      </dsp:nvSpPr>
      <dsp:spPr>
        <a:xfrm rot="19440000">
          <a:off x="18" y="136686"/>
          <a:ext cx="5" cy="3600"/>
        </a:xfrm>
        <a:prstGeom prst="rightArrow">
          <a:avLst>
            <a:gd name="adj1" fmla="val 10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400" kern="1200"/>
        </a:p>
      </dsp:txBody>
      <dsp:txXfrm>
        <a:off x="18" y="136687"/>
        <a:ext cx="3" cy="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42B08-159E-4F54-8637-E09F3570B490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E053-0413-4D0E-B4D1-F7811EF551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8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E053-0413-4D0E-B4D1-F7811EF551B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87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E053-0413-4D0E-B4D1-F7811EF551B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7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E053-0413-4D0E-B4D1-F7811EF551B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79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E053-0413-4D0E-B4D1-F7811EF551B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88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20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64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76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6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5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9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48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67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8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19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F235-6F87-4223-BE45-23C5DF64E0FE}" type="datetimeFigureOut">
              <a:rPr lang="ko-KR" altLang="en-US" smtClean="0"/>
              <a:t>2016. 9. 27.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D327-5D8D-458F-B672-75E30DC403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5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35767" y="2819999"/>
            <a:ext cx="7505700" cy="1343680"/>
            <a:chOff x="2298700" y="2625266"/>
            <a:chExt cx="7505700" cy="1343680"/>
          </a:xfrm>
        </p:grpSpPr>
        <p:grpSp>
          <p:nvGrpSpPr>
            <p:cNvPr id="10" name="그룹 9"/>
            <p:cNvGrpSpPr/>
            <p:nvPr/>
          </p:nvGrpSpPr>
          <p:grpSpPr>
            <a:xfrm>
              <a:off x="2371271" y="2926553"/>
              <a:ext cx="7433129" cy="1042393"/>
              <a:chOff x="2371271" y="2563696"/>
              <a:chExt cx="7433129" cy="1042393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2400300" y="2563696"/>
                <a:ext cx="7150100" cy="742066"/>
              </a:xfrm>
              <a:prstGeom prst="rect">
                <a:avLst/>
              </a:prstGeom>
              <a:solidFill>
                <a:srgbClr val="0518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200" b="1" dirty="0" smtClean="0"/>
                  <a:t>Plant4U</a:t>
                </a:r>
                <a:endParaRPr lang="ko-KR" altLang="en-US" sz="3200" b="1" dirty="0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2371271" y="2628653"/>
                <a:ext cx="7280729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37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50_TT" panose="02090603020101020101" pitchFamily="18" charset="-127"/>
                  <a:ea typeface="Yoon 윤고딕 550_TT" panose="02090603020101020101" pitchFamily="18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400300" y="3267535"/>
                <a:ext cx="74041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ko-KR" altLang="en-US" sz="1600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2298700" y="2625266"/>
              <a:ext cx="7023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4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24877" y="504402"/>
            <a:ext cx="1944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PROBLEM &amp; NEEDS</a:t>
            </a:r>
            <a:endParaRPr lang="ko-KR" altLang="en-US" sz="1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06200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5788376" y="2390034"/>
            <a:ext cx="5882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식물의 성장 정보를 </a:t>
            </a:r>
            <a:r>
              <a:rPr lang="en-US" altLang="ko-KR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Report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를 통해 받아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다른</a:t>
            </a:r>
            <a:r>
              <a:rPr lang="en-US" altLang="ko-KR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사람들과 비교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대기분석을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통해 내방에 도움이 되는 식물을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추천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단순한 </a:t>
            </a:r>
            <a:r>
              <a:rPr lang="en-US" altLang="ko-KR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Interface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제공</a:t>
            </a:r>
            <a:endParaRPr lang="ko-KR" altLang="en-US" sz="16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5706090" y="2327861"/>
            <a:ext cx="0" cy="2035592"/>
          </a:xfrm>
          <a:prstGeom prst="line">
            <a:avLst/>
          </a:prstGeom>
          <a:ln w="31750">
            <a:solidFill>
              <a:srgbClr val="051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9" y="2327861"/>
            <a:ext cx="4425216" cy="293395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23" name="직사각형 22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Value Proposition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0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342900" y="978738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788376" y="2435407"/>
            <a:ext cx="5519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농장 및 과수원 자동화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서비스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제품 판매를 통한 매출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ko-KR" altLang="en-US" sz="16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747655" y="2397131"/>
            <a:ext cx="0" cy="1228385"/>
          </a:xfrm>
          <a:prstGeom prst="line">
            <a:avLst/>
          </a:prstGeom>
          <a:ln w="31750">
            <a:solidFill>
              <a:srgbClr val="051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2388955"/>
            <a:ext cx="4305488" cy="309744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604947" y="1058611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Revenue Streams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25" name="직사각형 24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1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57" name="직사각형 56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5871348" y="2487673"/>
            <a:ext cx="55191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기업 및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공공기관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원예농업 종사자</a:t>
            </a: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16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바쁜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현대인 </a:t>
            </a:r>
            <a:r>
              <a:rPr lang="ko-KR" altLang="en-US" sz="16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및 편하게 식물을 키우고 싶은 사람들</a:t>
            </a:r>
            <a:endParaRPr lang="ko-KR" altLang="en-US" sz="16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747655" y="2438698"/>
            <a:ext cx="0" cy="1864857"/>
          </a:xfrm>
          <a:prstGeom prst="line">
            <a:avLst/>
          </a:prstGeom>
          <a:ln w="31750">
            <a:solidFill>
              <a:srgbClr val="051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" y="2413845"/>
            <a:ext cx="4277779" cy="3008385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1671812" y="1044714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C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ustomer 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Segments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57" name="직사각형 56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671812" y="1044714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Q&amp;A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24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535767" y="2819999"/>
            <a:ext cx="7505700" cy="1343680"/>
            <a:chOff x="2298700" y="2625266"/>
            <a:chExt cx="7505700" cy="1343680"/>
          </a:xfrm>
        </p:grpSpPr>
        <p:grpSp>
          <p:nvGrpSpPr>
            <p:cNvPr id="12" name="그룹 11"/>
            <p:cNvGrpSpPr/>
            <p:nvPr/>
          </p:nvGrpSpPr>
          <p:grpSpPr>
            <a:xfrm>
              <a:off x="2371271" y="2926552"/>
              <a:ext cx="7433129" cy="1042394"/>
              <a:chOff x="2371271" y="2563695"/>
              <a:chExt cx="7433129" cy="1042394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2400300" y="2563695"/>
                <a:ext cx="7150100" cy="742066"/>
              </a:xfrm>
              <a:prstGeom prst="rect">
                <a:avLst/>
              </a:prstGeom>
              <a:solidFill>
                <a:srgbClr val="0518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2371271" y="2628653"/>
                <a:ext cx="7280729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3700" dirty="0" smtClean="0">
                    <a:ln>
                      <a:solidFill>
                        <a:schemeClr val="bg1">
                          <a:alpha val="30000"/>
                        </a:schemeClr>
                      </a:solidFill>
                    </a:ln>
                    <a:solidFill>
                      <a:schemeClr val="bg1"/>
                    </a:solidFill>
                    <a:latin typeface="Yoon 윤고딕 550_TT" panose="02090603020101020101" pitchFamily="18" charset="-127"/>
                    <a:ea typeface="Yoon 윤고딕 550_TT" panose="02090603020101020101" pitchFamily="18" charset="-127"/>
                  </a:rPr>
                  <a:t>Thank you~</a:t>
                </a:r>
                <a:endParaRPr lang="ko-KR" altLang="en-US" sz="37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50_TT" panose="02090603020101020101" pitchFamily="18" charset="-127"/>
                  <a:ea typeface="Yoon 윤고딕 550_TT" panose="02090603020101020101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2400300" y="3267535"/>
                <a:ext cx="74041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ko-KR" altLang="en-US" sz="1600" dirty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2298700" y="2625266"/>
              <a:ext cx="7023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9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306543" y="1087353"/>
            <a:ext cx="2371271" cy="665697"/>
            <a:chOff x="2392867" y="3020536"/>
            <a:chExt cx="2168845" cy="648081"/>
          </a:xfrm>
        </p:grpSpPr>
        <p:sp>
          <p:nvSpPr>
            <p:cNvPr id="5" name="직사각형 4"/>
            <p:cNvSpPr/>
            <p:nvPr/>
          </p:nvSpPr>
          <p:spPr>
            <a:xfrm>
              <a:off x="2400300" y="3020536"/>
              <a:ext cx="1823357" cy="648081"/>
            </a:xfrm>
            <a:prstGeom prst="rect">
              <a:avLst/>
            </a:prstGeom>
            <a:solidFill>
              <a:srgbClr val="051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2867" y="3020537"/>
              <a:ext cx="2168845" cy="64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700" dirty="0" smtClean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50_TT" panose="02090603020101020101" pitchFamily="18" charset="-127"/>
                  <a:ea typeface="Yoon 윤고딕 550_TT" panose="02090603020101020101" pitchFamily="18" charset="-127"/>
                </a:rPr>
                <a:t>Contents</a:t>
              </a:r>
              <a:endParaRPr lang="ko-KR" altLang="en-US" sz="37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8478216" y="3670868"/>
            <a:ext cx="3058379" cy="399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Ⅰ.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기획의도</a:t>
            </a:r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78216" y="4451978"/>
            <a:ext cx="3058379" cy="399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Ⅱ.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아이디어</a:t>
            </a:r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478216" y="5233088"/>
            <a:ext cx="3058379" cy="399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Ⅲ.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비즈니스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모델 캔버스</a:t>
            </a:r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78216" y="6014198"/>
            <a:ext cx="3058379" cy="399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Ⅳ. Q &amp; A</a:t>
            </a:r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88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22804" y="1009397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415550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866741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2" name="이등변 삼각형 1"/>
          <p:cNvSpPr/>
          <p:nvPr/>
        </p:nvSpPr>
        <p:spPr>
          <a:xfrm rot="5400000">
            <a:off x="5974311" y="3975365"/>
            <a:ext cx="372995" cy="32154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7711257" y="3310812"/>
            <a:ext cx="4065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흥미 있는 취미가 없어서</a:t>
            </a:r>
            <a:r>
              <a:rPr lang="en-US" altLang="ko-KR" sz="28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..</a:t>
            </a:r>
            <a:endParaRPr lang="ko-KR" altLang="en-US" sz="28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6322988" y="3736306"/>
            <a:ext cx="5570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ln>
                  <a:solidFill>
                    <a:srgbClr val="05186B">
                      <a:alpha val="30000"/>
                    </a:srgbClr>
                  </a:solidFill>
                </a:ln>
                <a:solidFill>
                  <a:srgbClr val="05186B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금전적인 여유가 없어서</a:t>
            </a:r>
            <a:endParaRPr lang="ko-KR" altLang="en-US" sz="4000" dirty="0">
              <a:ln>
                <a:solidFill>
                  <a:srgbClr val="05186B">
                    <a:alpha val="30000"/>
                  </a:srgbClr>
                </a:solidFill>
              </a:ln>
              <a:solidFill>
                <a:srgbClr val="05186B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6649297" y="4388091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피곤해서</a:t>
            </a:r>
            <a:endParaRPr lang="ko-KR" altLang="en-US" sz="28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6581681" y="3421373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귀찮아서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8287366" y="445519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체력이 없어서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0011595" y="4411662"/>
            <a:ext cx="922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그냥</a:t>
            </a:r>
            <a:endParaRPr lang="ko-KR" altLang="en-US" sz="32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281552" y="4926073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시간이 없어서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1" y="2392009"/>
            <a:ext cx="5170373" cy="3282518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1480102" y="1070111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직장인 취미생활이 없다면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</a:t>
            </a:r>
            <a:r>
              <a:rPr lang="ko-KR" altLang="en-US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이유는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?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63389" y="606859"/>
            <a:ext cx="5507920" cy="321749"/>
            <a:chOff x="6044660" y="460246"/>
            <a:chExt cx="5507920" cy="321749"/>
          </a:xfrm>
        </p:grpSpPr>
        <p:sp>
          <p:nvSpPr>
            <p:cNvPr id="24" name="직사각형 23"/>
            <p:cNvSpPr/>
            <p:nvPr/>
          </p:nvSpPr>
          <p:spPr>
            <a:xfrm>
              <a:off x="7481250" y="471673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044660" y="468621"/>
              <a:ext cx="1207639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342900" y="978738"/>
            <a:ext cx="11526296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746080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617853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788376" y="2949965"/>
            <a:ext cx="5519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 </a:t>
            </a:r>
            <a:endParaRPr lang="en-US" altLang="ko-KR" sz="14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5747655" y="2257589"/>
            <a:ext cx="0" cy="1199044"/>
          </a:xfrm>
          <a:prstGeom prst="line">
            <a:avLst/>
          </a:prstGeom>
          <a:ln w="31750">
            <a:solidFill>
              <a:srgbClr val="051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5747655" y="3659817"/>
            <a:ext cx="0" cy="1197993"/>
          </a:xfrm>
          <a:prstGeom prst="line">
            <a:avLst/>
          </a:prstGeom>
          <a:ln w="31750">
            <a:solidFill>
              <a:srgbClr val="051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3" y="2257589"/>
            <a:ext cx="2620789" cy="1907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80" y="2159324"/>
            <a:ext cx="2176996" cy="2283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7003" y="2965050"/>
            <a:ext cx="525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http://www.sciencetimes.co.kr/?news=%EB%B0%98%EB%A0%A4%EC%8B%9D%EB%AC%BC%EC%9D%98-%EC%8B%9C%EB%8C%80%EA%B0%80-%EC%98%A4%EA%B3%A0-%</a:t>
            </a:r>
            <a:r>
              <a:rPr lang="en-US" altLang="ko-KR" dirty="0" smtClean="0"/>
              <a:t>EC%9E%88%EB%8B%A4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7004" y="2537553"/>
            <a:ext cx="525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반려식물의 시대가 </a:t>
            </a:r>
            <a:r>
              <a:rPr lang="ko-KR" altLang="en-US" dirty="0" smtClean="0"/>
              <a:t>오고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5331" y="4488478"/>
            <a:ext cx="471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더욱 편하게 스마트화분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6" y="3365608"/>
            <a:ext cx="5766630" cy="3621105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6163389" y="606859"/>
            <a:ext cx="5507920" cy="321749"/>
            <a:chOff x="6044660" y="460246"/>
            <a:chExt cx="5507920" cy="321749"/>
          </a:xfrm>
        </p:grpSpPr>
        <p:sp>
          <p:nvSpPr>
            <p:cNvPr id="30" name="직사각형 29"/>
            <p:cNvSpPr/>
            <p:nvPr/>
          </p:nvSpPr>
          <p:spPr>
            <a:xfrm>
              <a:off x="7481250" y="471673"/>
              <a:ext cx="957443" cy="238126"/>
            </a:xfrm>
            <a:prstGeom prst="rect">
              <a:avLst/>
            </a:prstGeom>
            <a:solidFill>
              <a:srgbClr val="051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IDEA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044660" y="468621"/>
              <a:ext cx="12076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480102" y="1070111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집에서도 간단하게 할 수 있는 취미생활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?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90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64" y="405748"/>
            <a:ext cx="8225830" cy="540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2709533" y="2799490"/>
            <a:ext cx="1086588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교수님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28961" y="2023355"/>
            <a:ext cx="1552268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환경 모니터링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06575" y="2644263"/>
            <a:ext cx="1474655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원격 관리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73734" y="3700320"/>
            <a:ext cx="1707495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93" b="1" dirty="0">
                <a:solidFill>
                  <a:srgbClr val="FF0000"/>
                </a:solidFill>
              </a:rPr>
              <a:t>        </a:t>
            </a:r>
            <a:r>
              <a:rPr lang="ko-KR" altLang="en-US" sz="1293" b="1" dirty="0">
                <a:solidFill>
                  <a:srgbClr val="FF0000"/>
                </a:solidFill>
              </a:rPr>
              <a:t>센서</a:t>
            </a:r>
            <a:endParaRPr lang="en-US" altLang="ko-KR" sz="1293" b="1" dirty="0">
              <a:solidFill>
                <a:srgbClr val="FF0000"/>
              </a:solidFill>
            </a:endParaRPr>
          </a:p>
          <a:p>
            <a:r>
              <a:rPr lang="en-US" altLang="ko-KR" sz="1293" b="1" dirty="0">
                <a:solidFill>
                  <a:srgbClr val="FF0000"/>
                </a:solidFill>
              </a:rPr>
              <a:t>(</a:t>
            </a:r>
            <a:r>
              <a:rPr lang="ko-KR" altLang="en-US" sz="1293" b="1" dirty="0">
                <a:solidFill>
                  <a:srgbClr val="FF0000"/>
                </a:solidFill>
              </a:rPr>
              <a:t>온도</a:t>
            </a:r>
            <a:r>
              <a:rPr lang="en-US" altLang="ko-KR" sz="1293" b="1" dirty="0">
                <a:solidFill>
                  <a:srgbClr val="FF0000"/>
                </a:solidFill>
              </a:rPr>
              <a:t>,</a:t>
            </a:r>
            <a:r>
              <a:rPr lang="ko-KR" altLang="en-US" sz="1293" b="1" dirty="0">
                <a:solidFill>
                  <a:srgbClr val="FF0000"/>
                </a:solidFill>
              </a:rPr>
              <a:t>습도</a:t>
            </a:r>
            <a:r>
              <a:rPr lang="en-US" altLang="ko-KR" sz="1293" b="1" dirty="0">
                <a:solidFill>
                  <a:srgbClr val="FF0000"/>
                </a:solidFill>
              </a:rPr>
              <a:t>,</a:t>
            </a:r>
            <a:r>
              <a:rPr lang="ko-KR" altLang="en-US" sz="1293" b="1" dirty="0" smtClean="0">
                <a:solidFill>
                  <a:srgbClr val="FF0000"/>
                </a:solidFill>
              </a:rPr>
              <a:t>조도 등</a:t>
            </a:r>
            <a:r>
              <a:rPr lang="en-US" altLang="ko-KR" sz="1293" b="1" dirty="0">
                <a:solidFill>
                  <a:srgbClr val="FF0000"/>
                </a:solidFill>
              </a:rPr>
              <a:t>)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73734" y="4255506"/>
            <a:ext cx="1862722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 err="1">
                <a:solidFill>
                  <a:srgbClr val="FF0000"/>
                </a:solidFill>
              </a:rPr>
              <a:t>아두이노</a:t>
            </a:r>
            <a:r>
              <a:rPr lang="en-US" altLang="ko-KR" sz="1293" b="1" dirty="0">
                <a:solidFill>
                  <a:srgbClr val="FF0000"/>
                </a:solidFill>
              </a:rPr>
              <a:t>, </a:t>
            </a:r>
            <a:r>
              <a:rPr lang="ko-KR" altLang="en-US" sz="1293" b="1" dirty="0">
                <a:solidFill>
                  <a:srgbClr val="FF0000"/>
                </a:solidFill>
              </a:rPr>
              <a:t>모바일 앱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58087" y="2057155"/>
            <a:ext cx="1552268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환경에 필요한 </a:t>
            </a:r>
            <a:endParaRPr lang="en-US" altLang="ko-KR" sz="1293" b="1" dirty="0">
              <a:solidFill>
                <a:srgbClr val="FF0000"/>
              </a:solidFill>
            </a:endParaRPr>
          </a:p>
          <a:p>
            <a:r>
              <a:rPr lang="ko-KR" altLang="en-US" sz="1293" b="1" dirty="0">
                <a:solidFill>
                  <a:srgbClr val="FF0000"/>
                </a:solidFill>
              </a:rPr>
              <a:t>식물 추천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58087" y="2877103"/>
            <a:ext cx="1552268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시공간 제약없이 재배 가능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458087" y="3575624"/>
            <a:ext cx="1707495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커뮤니티 통한 </a:t>
            </a:r>
            <a:r>
              <a:rPr lang="en-US" altLang="ko-KR" sz="1293" b="1" dirty="0">
                <a:solidFill>
                  <a:srgbClr val="FF0000"/>
                </a:solidFill>
              </a:rPr>
              <a:t>TIP </a:t>
            </a:r>
            <a:r>
              <a:rPr lang="ko-KR" altLang="en-US" sz="1293" b="1" dirty="0">
                <a:solidFill>
                  <a:srgbClr val="FF0000"/>
                </a:solidFill>
              </a:rPr>
              <a:t>공유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144347" y="1874827"/>
            <a:ext cx="678583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 smtClean="0">
                <a:solidFill>
                  <a:srgbClr val="FF0000"/>
                </a:solidFill>
              </a:rPr>
              <a:t> </a:t>
            </a:r>
            <a:r>
              <a:rPr lang="en-US" altLang="ko-KR" sz="1293" b="1" dirty="0" smtClean="0">
                <a:solidFill>
                  <a:srgbClr val="FF0000"/>
                </a:solidFill>
              </a:rPr>
              <a:t>A/S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128305" y="2262894"/>
            <a:ext cx="678583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smtClean="0">
                <a:solidFill>
                  <a:srgbClr val="FF0000"/>
                </a:solidFill>
              </a:rPr>
              <a:t>편리함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43951" y="3820356"/>
            <a:ext cx="1241815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93" b="1" dirty="0">
                <a:solidFill>
                  <a:srgbClr val="FF0000"/>
                </a:solidFill>
              </a:rPr>
              <a:t>SNS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366338" y="4208423"/>
            <a:ext cx="1319428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홈쇼핑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562623" y="2023356"/>
            <a:ext cx="1552268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기업 및 공공기관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562623" y="2644263"/>
            <a:ext cx="1552268" cy="49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농업</a:t>
            </a:r>
            <a:r>
              <a:rPr lang="en-US" altLang="ko-KR" sz="1293" b="1" dirty="0">
                <a:solidFill>
                  <a:srgbClr val="FF0000"/>
                </a:solidFill>
              </a:rPr>
              <a:t>, </a:t>
            </a:r>
            <a:r>
              <a:rPr lang="ko-KR" altLang="en-US" sz="1293" b="1" dirty="0">
                <a:solidFill>
                  <a:srgbClr val="FF0000"/>
                </a:solidFill>
              </a:rPr>
              <a:t>과수원 </a:t>
            </a:r>
            <a:endParaRPr lang="en-US" altLang="ko-KR" sz="1293" b="1" dirty="0">
              <a:solidFill>
                <a:srgbClr val="FF0000"/>
              </a:solidFill>
            </a:endParaRPr>
          </a:p>
          <a:p>
            <a:r>
              <a:rPr lang="ko-KR" altLang="en-US" sz="1293" b="1" dirty="0">
                <a:solidFill>
                  <a:srgbClr val="FF0000"/>
                </a:solidFill>
              </a:rPr>
              <a:t>종사자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594707" y="3422273"/>
            <a:ext cx="1488100" cy="68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바쁜 성인 및</a:t>
            </a:r>
            <a:r>
              <a:rPr lang="en-US" altLang="ko-KR" sz="1293" b="1" dirty="0">
                <a:solidFill>
                  <a:srgbClr val="FF0000"/>
                </a:solidFill>
              </a:rPr>
              <a:t/>
            </a:r>
            <a:br>
              <a:rPr lang="en-US" altLang="ko-KR" sz="1293" b="1" dirty="0">
                <a:solidFill>
                  <a:srgbClr val="FF0000"/>
                </a:solidFill>
              </a:rPr>
            </a:br>
            <a:r>
              <a:rPr lang="ko-KR" altLang="en-US" sz="1293" b="1" dirty="0">
                <a:solidFill>
                  <a:srgbClr val="FF0000"/>
                </a:solidFill>
              </a:rPr>
              <a:t>편하게 식물을 키우고 싶은 사람들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78271" y="4972665"/>
            <a:ext cx="2561243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 smtClean="0">
                <a:solidFill>
                  <a:srgbClr val="FF0000"/>
                </a:solidFill>
              </a:rPr>
              <a:t>농장</a:t>
            </a:r>
            <a:r>
              <a:rPr lang="en-US" altLang="ko-KR" sz="1293" b="1" dirty="0">
                <a:solidFill>
                  <a:srgbClr val="FF0000"/>
                </a:solidFill>
              </a:rPr>
              <a:t>,</a:t>
            </a:r>
            <a:r>
              <a:rPr lang="ko-KR" altLang="en-US" sz="1293" b="1" dirty="0">
                <a:solidFill>
                  <a:srgbClr val="FF0000"/>
                </a:solidFill>
              </a:rPr>
              <a:t>과수원 자동화 서비스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978271" y="5360732"/>
            <a:ext cx="3182150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제품 판매를 통한 매출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19987" y="4846412"/>
            <a:ext cx="2561243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>
                <a:solidFill>
                  <a:srgbClr val="FF0000"/>
                </a:solidFill>
              </a:rPr>
              <a:t>센서</a:t>
            </a:r>
            <a:r>
              <a:rPr lang="en-US" altLang="ko-KR" sz="1293" b="1" dirty="0">
                <a:solidFill>
                  <a:srgbClr val="FF0000"/>
                </a:solidFill>
              </a:rPr>
              <a:t>(</a:t>
            </a:r>
            <a:r>
              <a:rPr lang="ko-KR" altLang="en-US" sz="1293" b="1" dirty="0">
                <a:solidFill>
                  <a:srgbClr val="FF0000"/>
                </a:solidFill>
              </a:rPr>
              <a:t>온도</a:t>
            </a:r>
            <a:r>
              <a:rPr lang="en-US" altLang="ko-KR" sz="1293" b="1" dirty="0">
                <a:solidFill>
                  <a:srgbClr val="FF0000"/>
                </a:solidFill>
              </a:rPr>
              <a:t>,</a:t>
            </a:r>
            <a:r>
              <a:rPr lang="ko-KR" altLang="en-US" sz="1293" b="1" dirty="0">
                <a:solidFill>
                  <a:srgbClr val="FF0000"/>
                </a:solidFill>
              </a:rPr>
              <a:t>습도</a:t>
            </a:r>
            <a:r>
              <a:rPr lang="en-US" altLang="ko-KR" sz="1293" b="1" dirty="0">
                <a:solidFill>
                  <a:srgbClr val="FF0000"/>
                </a:solidFill>
              </a:rPr>
              <a:t>,</a:t>
            </a:r>
            <a:r>
              <a:rPr lang="ko-KR" altLang="en-US" sz="1293" b="1" dirty="0">
                <a:solidFill>
                  <a:srgbClr val="FF0000"/>
                </a:solidFill>
              </a:rPr>
              <a:t>조도</a:t>
            </a:r>
            <a:r>
              <a:rPr lang="en-US" altLang="ko-KR" sz="1293" b="1" dirty="0">
                <a:solidFill>
                  <a:srgbClr val="FF0000"/>
                </a:solidFill>
              </a:rPr>
              <a:t>)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019987" y="5127683"/>
            <a:ext cx="3337377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93" b="1" dirty="0">
                <a:solidFill>
                  <a:srgbClr val="FF0000"/>
                </a:solidFill>
              </a:rPr>
              <a:t>Kit </a:t>
            </a:r>
            <a:r>
              <a:rPr lang="ko-KR" altLang="en-US" sz="1293" b="1" dirty="0">
                <a:solidFill>
                  <a:srgbClr val="FF0000"/>
                </a:solidFill>
              </a:rPr>
              <a:t>제작 판넬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019987" y="5396632"/>
            <a:ext cx="2406016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 err="1">
                <a:solidFill>
                  <a:srgbClr val="FF0000"/>
                </a:solidFill>
              </a:rPr>
              <a:t>아두이노</a:t>
            </a:r>
            <a:r>
              <a:rPr lang="en-US" altLang="ko-KR" sz="1293" b="1" dirty="0">
                <a:solidFill>
                  <a:srgbClr val="FF0000"/>
                </a:solidFill>
              </a:rPr>
              <a:t>, </a:t>
            </a:r>
            <a:r>
              <a:rPr lang="ko-KR" altLang="en-US" sz="1293" b="1" dirty="0">
                <a:solidFill>
                  <a:srgbClr val="FF0000"/>
                </a:solidFill>
              </a:rPr>
              <a:t>휴대용 베터리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96562" y="3233995"/>
            <a:ext cx="1086588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 smtClean="0">
                <a:solidFill>
                  <a:srgbClr val="FF0000"/>
                </a:solidFill>
              </a:rPr>
              <a:t>원예농원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33" name="직사각형 32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122688" y="2704633"/>
            <a:ext cx="678583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3" b="1" dirty="0" smtClean="0">
                <a:solidFill>
                  <a:srgbClr val="FF0000"/>
                </a:solidFill>
              </a:rPr>
              <a:t>오락성</a:t>
            </a:r>
            <a:endParaRPr lang="ko-KR" altLang="en-US" sz="129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06200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895672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187350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92667" y="1039273"/>
            <a:ext cx="10828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Key 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Activity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2326106"/>
            <a:ext cx="3214474" cy="3448232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60" name="직선 연결선 59"/>
          <p:cNvCxnSpPr/>
          <p:nvPr/>
        </p:nvCxnSpPr>
        <p:spPr>
          <a:xfrm>
            <a:off x="4101735" y="2236081"/>
            <a:ext cx="0" cy="3514479"/>
          </a:xfrm>
          <a:prstGeom prst="line">
            <a:avLst/>
          </a:prstGeom>
          <a:ln w="31750">
            <a:solidFill>
              <a:srgbClr val="0518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/>
          <p:cNvSpPr/>
          <p:nvPr/>
        </p:nvSpPr>
        <p:spPr>
          <a:xfrm>
            <a:off x="4200745" y="2360637"/>
            <a:ext cx="55191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원격 관리</a:t>
            </a:r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재배 </a:t>
            </a:r>
            <a:r>
              <a:rPr lang="en-US" altLang="ko-KR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Tip 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공유</a:t>
            </a:r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커뮤니티</a:t>
            </a: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이용자 및 재배되는 환경에 적합한 식물을 추천</a:t>
            </a: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재배 작물 실시간 모니터링</a:t>
            </a: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19" name="직사각형 18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2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24877" y="504402"/>
            <a:ext cx="1944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PROBLEM &amp; NEEDS</a:t>
            </a:r>
            <a:endParaRPr lang="ko-KR" altLang="en-US" sz="1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06200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K</a:t>
            </a:r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ey </a:t>
            </a:r>
            <a:r>
              <a:rPr lang="en-US" altLang="ko-KR" sz="60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Resource</a:t>
            </a:r>
            <a:r>
              <a:rPr lang="en-US" altLang="ko-KR" sz="6000" dirty="0" err="1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s</a:t>
            </a:r>
            <a:r>
              <a:rPr lang="en-US" altLang="ko-KR" sz="60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e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702129" y="2240662"/>
            <a:ext cx="8414923" cy="3425352"/>
            <a:chOff x="379453" y="1165126"/>
            <a:chExt cx="5634865" cy="4713135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886" y="2766187"/>
              <a:ext cx="2088232" cy="1496275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926" y="1201262"/>
              <a:ext cx="1298809" cy="1188000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745" y="1165126"/>
              <a:ext cx="1410541" cy="1188000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158" y="2852288"/>
              <a:ext cx="1440160" cy="1265166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521" y="4487187"/>
              <a:ext cx="1607565" cy="1391074"/>
            </a:xfrm>
            <a:prstGeom prst="rect">
              <a:avLst/>
            </a:prstGeom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53" y="2929454"/>
              <a:ext cx="1386393" cy="1188000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84" y="1165126"/>
              <a:ext cx="1329878" cy="1188000"/>
            </a:xfrm>
            <a:prstGeom prst="rect">
              <a:avLst/>
            </a:prstGeom>
          </p:spPr>
        </p:pic>
      </p:grpSp>
      <p:grpSp>
        <p:nvGrpSpPr>
          <p:cNvPr id="59" name="그룹 58"/>
          <p:cNvGrpSpPr/>
          <p:nvPr/>
        </p:nvGrpSpPr>
        <p:grpSpPr>
          <a:xfrm>
            <a:off x="9481054" y="3246292"/>
            <a:ext cx="2961951" cy="2692683"/>
            <a:chOff x="-34149" y="4549502"/>
            <a:chExt cx="1566391" cy="1566391"/>
          </a:xfrm>
        </p:grpSpPr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49" y="4549502"/>
              <a:ext cx="1566391" cy="156639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70" y="5054815"/>
              <a:ext cx="539151" cy="634072"/>
            </a:xfrm>
            <a:prstGeom prst="rect">
              <a:avLst/>
            </a:prstGeom>
          </p:spPr>
        </p:pic>
      </p:grpSp>
      <p:cxnSp>
        <p:nvCxnSpPr>
          <p:cNvPr id="62" name="직선 화살표 연결선 61"/>
          <p:cNvCxnSpPr/>
          <p:nvPr/>
        </p:nvCxnSpPr>
        <p:spPr>
          <a:xfrm flipH="1">
            <a:off x="4814052" y="3106446"/>
            <a:ext cx="1" cy="382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2748544" y="2985531"/>
            <a:ext cx="682998" cy="4452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H="1">
            <a:off x="5956443" y="2907307"/>
            <a:ext cx="803488" cy="4210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flipH="1">
            <a:off x="6433361" y="3924457"/>
            <a:ext cx="477441" cy="96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7" idx="3"/>
            <a:endCxn id="50" idx="1"/>
          </p:cNvCxnSpPr>
          <p:nvPr/>
        </p:nvCxnSpPr>
        <p:spPr>
          <a:xfrm flipV="1">
            <a:off x="2772523" y="3947983"/>
            <a:ext cx="537672" cy="66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6" idx="0"/>
          </p:cNvCxnSpPr>
          <p:nvPr/>
        </p:nvCxnSpPr>
        <p:spPr>
          <a:xfrm flipV="1">
            <a:off x="4798213" y="4193619"/>
            <a:ext cx="265854" cy="461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 flipH="1" flipV="1">
            <a:off x="8243201" y="4820591"/>
            <a:ext cx="1864255" cy="663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107456" y="2821429"/>
            <a:ext cx="1963620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40" dirty="0">
                <a:solidFill>
                  <a:srgbClr val="130086"/>
                </a:solidFill>
              </a:rPr>
              <a:t>Android App</a:t>
            </a:r>
            <a:endParaRPr lang="ko-KR" altLang="en-US" sz="1940" dirty="0">
              <a:solidFill>
                <a:srgbClr val="13008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05780" y="4344352"/>
            <a:ext cx="1963620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40" dirty="0">
                <a:solidFill>
                  <a:srgbClr val="130086"/>
                </a:solidFill>
              </a:rPr>
              <a:t>Water</a:t>
            </a:r>
            <a:r>
              <a:rPr lang="ko-KR" altLang="en-US" sz="1940" dirty="0">
                <a:solidFill>
                  <a:srgbClr val="130086"/>
                </a:solidFill>
              </a:rPr>
              <a:t> </a:t>
            </a:r>
            <a:r>
              <a:rPr lang="en-US" altLang="ko-KR" sz="1940" dirty="0">
                <a:solidFill>
                  <a:srgbClr val="130086"/>
                </a:solidFill>
              </a:rPr>
              <a:t>Sensor</a:t>
            </a:r>
            <a:endParaRPr lang="ko-KR" altLang="en-US" sz="1940" dirty="0">
              <a:solidFill>
                <a:srgbClr val="13008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9487" y="4241745"/>
            <a:ext cx="2641004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40" dirty="0" smtClean="0">
                <a:solidFill>
                  <a:srgbClr val="130086"/>
                </a:solidFill>
              </a:rPr>
              <a:t>Temper</a:t>
            </a:r>
            <a:r>
              <a:rPr lang="en-US" altLang="ko-KR" sz="1940" dirty="0">
                <a:solidFill>
                  <a:srgbClr val="130086"/>
                </a:solidFill>
              </a:rPr>
              <a:t>a</a:t>
            </a:r>
            <a:r>
              <a:rPr lang="en-US" altLang="ko-KR" sz="1940" dirty="0" smtClean="0">
                <a:solidFill>
                  <a:srgbClr val="130086"/>
                </a:solidFill>
              </a:rPr>
              <a:t>ture </a:t>
            </a:r>
            <a:r>
              <a:rPr lang="en-US" altLang="ko-KR" sz="1940" dirty="0">
                <a:solidFill>
                  <a:srgbClr val="130086"/>
                </a:solidFill>
              </a:rPr>
              <a:t>Sensor</a:t>
            </a:r>
            <a:endParaRPr lang="ko-KR" altLang="en-US" sz="1940" dirty="0">
              <a:solidFill>
                <a:srgbClr val="13008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87633" y="5548099"/>
            <a:ext cx="1963620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40" dirty="0">
                <a:solidFill>
                  <a:srgbClr val="130086"/>
                </a:solidFill>
              </a:rPr>
              <a:t>Panel for Kit</a:t>
            </a:r>
            <a:endParaRPr lang="ko-KR" altLang="en-US" sz="1940" dirty="0">
              <a:solidFill>
                <a:srgbClr val="130086"/>
              </a:solidFill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38" name="직사각형 37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24877" y="504402"/>
            <a:ext cx="1944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PROBLEM &amp; NEEDS</a:t>
            </a:r>
            <a:endParaRPr lang="ko-KR" altLang="en-US" sz="1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06200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519412" y="1039273"/>
            <a:ext cx="918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Customer Relationship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63" y="2318716"/>
            <a:ext cx="1988306" cy="2213709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17" name="직사각형 16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9" y="2508970"/>
            <a:ext cx="3378200" cy="29934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1" y="2810531"/>
            <a:ext cx="3111500" cy="2616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987">
            <a:off x="9202587" y="2632248"/>
            <a:ext cx="751643" cy="13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24877" y="504402"/>
            <a:ext cx="1944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PROBLEM &amp; NEEDS</a:t>
            </a:r>
            <a:endParaRPr lang="ko-KR" altLang="en-US" sz="1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Yoon 윤고딕 520_TT" panose="02090603020101020101" pitchFamily="18" charset="-127"/>
              <a:ea typeface="Yoon 윤고딕 520_TT" panose="0209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2900" y="317501"/>
            <a:ext cx="11506200" cy="5600700"/>
          </a:xfrm>
          <a:prstGeom prst="rect">
            <a:avLst/>
          </a:prstGeom>
          <a:noFill/>
          <a:ln w="25400">
            <a:solidFill>
              <a:srgbClr val="051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2900" y="979816"/>
            <a:ext cx="11506200" cy="1168400"/>
          </a:xfrm>
          <a:prstGeom prst="rect">
            <a:avLst/>
          </a:prstGeom>
          <a:solidFill>
            <a:srgbClr val="051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519412" y="1039273"/>
            <a:ext cx="9186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Key Partner &amp; Channel</a:t>
            </a:r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endParaRPr lang="ko-KR" altLang="en-US" sz="60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693138" y="852371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“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491179" y="842323"/>
            <a:ext cx="9261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”</a:t>
            </a:r>
            <a:endParaRPr lang="ko-KR" altLang="en-US" sz="115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240" y="3809215"/>
            <a:ext cx="99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820743" y="4782514"/>
            <a:ext cx="18209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ko-K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Plant4U</a:t>
            </a:r>
            <a:endParaRPr lang="ko-KR" altLang="en-US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057004" y="606859"/>
            <a:ext cx="5614305" cy="321749"/>
            <a:chOff x="5938275" y="460246"/>
            <a:chExt cx="5614305" cy="321749"/>
          </a:xfrm>
        </p:grpSpPr>
        <p:sp>
          <p:nvSpPr>
            <p:cNvPr id="26" name="직사각형 25"/>
            <p:cNvSpPr/>
            <p:nvPr/>
          </p:nvSpPr>
          <p:spPr>
            <a:xfrm>
              <a:off x="5938275" y="502631"/>
              <a:ext cx="957443" cy="238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IDEA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304532" y="467806"/>
              <a:ext cx="12076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기획의도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0824920" y="474218"/>
              <a:ext cx="7276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Q &amp; A</a:t>
              </a:r>
              <a:endParaRPr lang="ko-KR" altLang="en-US" sz="1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8543908" y="460246"/>
              <a:ext cx="2128772" cy="307777"/>
            </a:xfrm>
            <a:prstGeom prst="rect">
              <a:avLst/>
            </a:prstGeom>
            <a:solidFill>
              <a:srgbClr val="05186B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Yoon 윤고딕 520_TT" panose="02090603020101020101" pitchFamily="18" charset="-127"/>
                  <a:ea typeface="Yoon 윤고딕 520_TT" panose="02090603020101020101" pitchFamily="18" charset="-127"/>
                </a:rPr>
                <a:t>비즈니스 모델 캔버스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2" y="2220826"/>
            <a:ext cx="2500773" cy="119203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86" y="2164118"/>
            <a:ext cx="3041694" cy="252778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16" y="2150726"/>
            <a:ext cx="2146300" cy="1522915"/>
          </a:xfrm>
          <a:prstGeom prst="rect">
            <a:avLst/>
          </a:prstGeom>
        </p:spPr>
      </p:pic>
      <p:graphicFrame>
        <p:nvGraphicFramePr>
          <p:cNvPr id="19" name="다이어그램 18"/>
          <p:cNvGraphicFramePr/>
          <p:nvPr>
            <p:extLst>
              <p:ext uri="{D42A27DB-BD31-4B8C-83A1-F6EECF244321}">
                <p14:modId xmlns:p14="http://schemas.microsoft.com/office/powerpoint/2010/main" val="1268065442"/>
              </p:ext>
            </p:extLst>
          </p:nvPr>
        </p:nvGraphicFramePr>
        <p:xfrm>
          <a:off x="5638800" y="2975810"/>
          <a:ext cx="65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0" y="4065339"/>
            <a:ext cx="3040771" cy="1640722"/>
          </a:xfrm>
          <a:prstGeom prst="rect">
            <a:avLst/>
          </a:prstGeom>
        </p:spPr>
      </p:pic>
      <p:sp>
        <p:nvSpPr>
          <p:cNvPr id="23" name="굽은 화살표[B] 22"/>
          <p:cNvSpPr/>
          <p:nvPr/>
        </p:nvSpPr>
        <p:spPr>
          <a:xfrm rot="5400000">
            <a:off x="8607196" y="3089502"/>
            <a:ext cx="1275368" cy="1466620"/>
          </a:xfrm>
          <a:prstGeom prst="bentArrow">
            <a:avLst>
              <a:gd name="adj1" fmla="val 13111"/>
              <a:gd name="adj2" fmla="val 21572"/>
              <a:gd name="adj3" fmla="val 1996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47" name="굽은 화살표[B] 46"/>
          <p:cNvSpPr/>
          <p:nvPr/>
        </p:nvSpPr>
        <p:spPr>
          <a:xfrm>
            <a:off x="3287765" y="2624161"/>
            <a:ext cx="1275368" cy="1223398"/>
          </a:xfrm>
          <a:prstGeom prst="bentArrow">
            <a:avLst>
              <a:gd name="adj1" fmla="val 13111"/>
              <a:gd name="adj2" fmla="val 21572"/>
              <a:gd name="adj3" fmla="val 1996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tx1"/>
              </a:solidFill>
            </a:endParaRPr>
          </a:p>
        </p:txBody>
      </p:sp>
      <p:sp>
        <p:nvSpPr>
          <p:cNvPr id="49" name="왼쪽 화살표[L] 48"/>
          <p:cNvSpPr/>
          <p:nvPr/>
        </p:nvSpPr>
        <p:spPr>
          <a:xfrm>
            <a:off x="5250789" y="4948496"/>
            <a:ext cx="3160295" cy="292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95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367</Words>
  <Application>Microsoft Macintosh PowerPoint</Application>
  <PresentationFormat>와이드스크린</PresentationFormat>
  <Paragraphs>160</Paragraphs>
  <Slides>14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Yoon 윤고딕 550_TT</vt:lpstr>
      <vt:lpstr>Yoon 윤고딕 520_TT</vt:lpstr>
      <vt:lpstr>맑은 고딕</vt:lpstr>
      <vt:lpstr>Yoon 윤고딕 530_TT</vt:lpstr>
      <vt:lpstr>나눔손글씨 펜</vt:lpstr>
      <vt:lpstr>조선일보명조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 DEMO HUB</dc:creator>
  <cp:lastModifiedBy>Microsoft Office 사용자</cp:lastModifiedBy>
  <cp:revision>179</cp:revision>
  <dcterms:created xsi:type="dcterms:W3CDTF">2015-08-19T02:56:30Z</dcterms:created>
  <dcterms:modified xsi:type="dcterms:W3CDTF">2016-09-27T06:27:57Z</dcterms:modified>
</cp:coreProperties>
</file>