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5" r:id="rId3"/>
    <p:sldId id="295" r:id="rId4"/>
    <p:sldId id="287" r:id="rId5"/>
    <p:sldId id="286" r:id="rId6"/>
    <p:sldId id="311" r:id="rId7"/>
    <p:sldId id="300" r:id="rId8"/>
    <p:sldId id="288" r:id="rId9"/>
    <p:sldId id="301" r:id="rId10"/>
    <p:sldId id="289" r:id="rId11"/>
    <p:sldId id="290" r:id="rId12"/>
    <p:sldId id="291" r:id="rId13"/>
    <p:sldId id="292" r:id="rId14"/>
    <p:sldId id="294" r:id="rId15"/>
    <p:sldId id="303" r:id="rId16"/>
    <p:sldId id="304" r:id="rId17"/>
    <p:sldId id="306" r:id="rId18"/>
    <p:sldId id="308" r:id="rId19"/>
    <p:sldId id="307" r:id="rId20"/>
    <p:sldId id="299" r:id="rId21"/>
    <p:sldId id="298" r:id="rId22"/>
    <p:sldId id="305" r:id="rId23"/>
    <p:sldId id="309" r:id="rId24"/>
  </p:sldIdLst>
  <p:sldSz cx="12192000" cy="6858000"/>
  <p:notesSz cx="6858000" cy="9144000"/>
  <p:custShowLst>
    <p:custShow name="재구성한 쇼 1" id="0">
      <p:sldLst>
        <p:sld r:id="rId2"/>
        <p:sld r:id="rId3"/>
        <p:sld r:id="rId4"/>
        <p:sld r:id="rId5"/>
        <p:sld r:id="rId6"/>
        <p:sld r:id="rId7"/>
        <p:sld r:id="rId8"/>
        <p:sld r:id="rId10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</p:sldLst>
    </p:custShow>
  </p:custShow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m" initials="L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86B"/>
    <a:srgbClr val="F12727"/>
    <a:srgbClr val="F55D5D"/>
    <a:srgbClr val="7E0000"/>
    <a:srgbClr val="3B3838"/>
    <a:srgbClr val="071F87"/>
    <a:srgbClr val="030649"/>
    <a:srgbClr val="041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06" autoAdjust="0"/>
    <p:restoredTop sz="96429" autoAdjust="0"/>
  </p:normalViewPr>
  <p:slideViewPr>
    <p:cSldViewPr snapToGrid="0">
      <p:cViewPr varScale="1">
        <p:scale>
          <a:sx n="98" d="100"/>
          <a:sy n="98" d="100"/>
        </p:scale>
        <p:origin x="224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commentAuthors" Target="commentAuthor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층간소음 발생 </a:t>
            </a:r>
            <a:r>
              <a:rPr lang="ko-KR" altLang="en-US" dirty="0" smtClean="0"/>
              <a:t>원인</a:t>
            </a:r>
            <a:endParaRPr lang="en-US" altLang="ko-KR" dirty="0" smtClean="0"/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400" dirty="0" smtClean="0"/>
              <a:t>(</a:t>
            </a:r>
            <a:r>
              <a:rPr lang="ko-KR" altLang="en-US" sz="1400" dirty="0" smtClean="0"/>
              <a:t>출처 </a:t>
            </a:r>
            <a:r>
              <a:rPr lang="en-US" altLang="ko-KR" sz="1400" dirty="0" smtClean="0"/>
              <a:t>:</a:t>
            </a:r>
            <a:r>
              <a:rPr lang="ko-KR" altLang="en-US" sz="1400" dirty="0" smtClean="0"/>
              <a:t> 층간소음 이웃사이센터</a:t>
            </a:r>
            <a:r>
              <a:rPr lang="en-US" altLang="ko-KR" sz="1400" dirty="0" smtClean="0"/>
              <a:t>)</a:t>
            </a:r>
            <a:endParaRPr lang="ko-KR" altLang="en-US" sz="1400" dirty="0"/>
          </a:p>
        </c:rich>
      </c:tx>
      <c:layout>
        <c:manualLayout>
          <c:xMode val="edge"/>
          <c:yMode val="edge"/>
          <c:x val="0.331239319047059"/>
          <c:y val="0.030999532322016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780570275324727"/>
          <c:y val="0.248366826098132"/>
          <c:w val="0.848672742570264"/>
          <c:h val="0.583141642178827"/>
        </c:manualLayout>
      </c:layout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779826707743136"/>
          <c:y val="0.851928415001235"/>
          <c:w val="0.844034658451373"/>
          <c:h val="0.1232719591411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층간소음 발생 </a:t>
            </a:r>
            <a:r>
              <a:rPr lang="ko-KR" altLang="en-US" dirty="0" smtClean="0"/>
              <a:t>원인</a:t>
            </a:r>
            <a:endParaRPr lang="en-US" altLang="ko-KR" dirty="0" smtClean="0"/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400" dirty="0" smtClean="0"/>
              <a:t>(</a:t>
            </a:r>
            <a:r>
              <a:rPr lang="ko-KR" altLang="en-US" sz="1400" dirty="0" smtClean="0"/>
              <a:t>출처 </a:t>
            </a:r>
            <a:r>
              <a:rPr lang="en-US" altLang="ko-KR" sz="1400" dirty="0" smtClean="0"/>
              <a:t>:</a:t>
            </a:r>
            <a:r>
              <a:rPr lang="ko-KR" altLang="en-US" sz="1400" dirty="0" smtClean="0"/>
              <a:t> 층간소음 이웃사이센터</a:t>
            </a:r>
            <a:r>
              <a:rPr lang="en-US" altLang="ko-KR" sz="1400" dirty="0" smtClean="0"/>
              <a:t>)</a:t>
            </a:r>
            <a:endParaRPr lang="ko-KR" altLang="en-US" sz="1400" dirty="0"/>
          </a:p>
        </c:rich>
      </c:tx>
      <c:layout>
        <c:manualLayout>
          <c:xMode val="edge"/>
          <c:yMode val="edge"/>
          <c:x val="0.331239319047059"/>
          <c:y val="0.030999532322016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780570275324727"/>
          <c:y val="0.248366826098132"/>
          <c:w val="0.848672742570264"/>
          <c:h val="0.583141642178827"/>
        </c:manualLayout>
      </c:layout>
      <c:pie3DChart>
        <c:varyColors val="1"/>
        <c:ser>
          <c:idx val="0"/>
          <c:order val="0"/>
          <c:tx>
            <c:strRef>
              <c:f>시트1!$B$1</c:f>
              <c:strCache>
                <c:ptCount val="1"/>
                <c:pt idx="0">
                  <c:v>층간소음 발생 원인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시트1!$A$2:$A$6</c:f>
              <c:strCache>
                <c:ptCount val="5"/>
                <c:pt idx="0">
                  <c:v>아이들 뛰거나 발걸음</c:v>
                </c:pt>
                <c:pt idx="1">
                  <c:v>망치소리</c:v>
                </c:pt>
                <c:pt idx="2">
                  <c:v>가구끄는소리</c:v>
                </c:pt>
                <c:pt idx="3">
                  <c:v>가전제품</c:v>
                </c:pt>
                <c:pt idx="4">
                  <c:v>그 외</c:v>
                </c:pt>
              </c:strCache>
            </c:strRef>
          </c:cat>
          <c:val>
            <c:numRef>
              <c:f>시트1!$B$2:$B$6</c:f>
              <c:numCache>
                <c:formatCode>General</c:formatCode>
                <c:ptCount val="5"/>
                <c:pt idx="0">
                  <c:v>72.2</c:v>
                </c:pt>
                <c:pt idx="1">
                  <c:v>4.2</c:v>
                </c:pt>
                <c:pt idx="2">
                  <c:v>3.3</c:v>
                </c:pt>
                <c:pt idx="3">
                  <c:v>3.2</c:v>
                </c:pt>
                <c:pt idx="4">
                  <c:v>17.1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779826707743136"/>
          <c:y val="0.851928415001235"/>
          <c:w val="0.844034658451373"/>
          <c:h val="0.1232719591411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층간소음 발생 </a:t>
            </a:r>
            <a:r>
              <a:rPr lang="ko-KR" altLang="en-US" dirty="0" smtClean="0"/>
              <a:t>원인</a:t>
            </a:r>
            <a:endParaRPr lang="en-US" altLang="ko-KR" dirty="0" smtClean="0"/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400" dirty="0" smtClean="0"/>
              <a:t>(</a:t>
            </a:r>
            <a:r>
              <a:rPr lang="ko-KR" altLang="en-US" sz="1400" dirty="0" smtClean="0"/>
              <a:t>출처 </a:t>
            </a:r>
            <a:r>
              <a:rPr lang="en-US" altLang="ko-KR" sz="1400" dirty="0" smtClean="0"/>
              <a:t>:</a:t>
            </a:r>
            <a:r>
              <a:rPr lang="ko-KR" altLang="en-US" sz="1400" dirty="0" smtClean="0"/>
              <a:t> 층간소음 이웃사이센터</a:t>
            </a:r>
            <a:r>
              <a:rPr lang="en-US" altLang="ko-KR" sz="1400" dirty="0" smtClean="0"/>
              <a:t>)</a:t>
            </a:r>
            <a:endParaRPr lang="ko-KR" altLang="en-US" sz="1400" dirty="0"/>
          </a:p>
        </c:rich>
      </c:tx>
      <c:layout>
        <c:manualLayout>
          <c:xMode val="edge"/>
          <c:yMode val="edge"/>
          <c:x val="0.331239319047059"/>
          <c:y val="0.030999532322016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780570275324727"/>
          <c:y val="0.248366826098132"/>
          <c:w val="0.848672742570264"/>
          <c:h val="0.583141642178827"/>
        </c:manualLayout>
      </c:layout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779826707743136"/>
          <c:y val="0.851928415001235"/>
          <c:w val="0.844034658451373"/>
          <c:h val="0.1232719591411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/>
              <a:t>연도별 층간소음 민원 접수 및 해결 건수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민원 접수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5"/>
                <c:pt idx="0">
                  <c:v>2012(3~12월)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2016(1~8.22)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8795.0</c:v>
                </c:pt>
                <c:pt idx="1">
                  <c:v>18524.0</c:v>
                </c:pt>
                <c:pt idx="2">
                  <c:v>20641.0</c:v>
                </c:pt>
                <c:pt idx="3">
                  <c:v>19278.0</c:v>
                </c:pt>
                <c:pt idx="4">
                  <c:v>10558.0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해결 건수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5"/>
                <c:pt idx="0">
                  <c:v>2012(3~12월)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2016(1~8.22)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5412.0</c:v>
                </c:pt>
                <c:pt idx="1">
                  <c:v>12491.0</c:v>
                </c:pt>
                <c:pt idx="2">
                  <c:v>15242.0</c:v>
                </c:pt>
                <c:pt idx="3">
                  <c:v>14067.0</c:v>
                </c:pt>
                <c:pt idx="4">
                  <c:v>6805.0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24993968"/>
        <c:axId val="-12499083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열1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5"/>
                <c:pt idx="0">
                  <c:v>2012(3~12월)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2016(1~8.22)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24993968"/>
        <c:axId val="-124990832"/>
      </c:lineChart>
      <c:catAx>
        <c:axId val="-12499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124990832"/>
        <c:crosses val="autoZero"/>
        <c:auto val="1"/>
        <c:lblAlgn val="ctr"/>
        <c:lblOffset val="100"/>
        <c:noMultiLvlLbl val="0"/>
      </c:catAx>
      <c:valAx>
        <c:axId val="-124990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12499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층간소음 발생 </a:t>
            </a:r>
            <a:r>
              <a:rPr lang="ko-KR" altLang="en-US" dirty="0" smtClean="0"/>
              <a:t>원인</a:t>
            </a:r>
            <a:endParaRPr lang="en-US" altLang="ko-KR" dirty="0" smtClean="0"/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400" dirty="0" smtClean="0"/>
              <a:t>(</a:t>
            </a:r>
            <a:r>
              <a:rPr lang="ko-KR" altLang="en-US" sz="1400" dirty="0" smtClean="0"/>
              <a:t>출처 </a:t>
            </a:r>
            <a:r>
              <a:rPr lang="en-US" altLang="ko-KR" sz="1400" dirty="0" smtClean="0"/>
              <a:t>:</a:t>
            </a:r>
            <a:r>
              <a:rPr lang="ko-KR" altLang="en-US" sz="1400" dirty="0" smtClean="0"/>
              <a:t> 층간소음 이웃사이센터</a:t>
            </a:r>
            <a:r>
              <a:rPr lang="en-US" altLang="ko-KR" sz="1400" dirty="0" smtClean="0"/>
              <a:t>)</a:t>
            </a:r>
            <a:endParaRPr lang="ko-KR" altLang="en-US" sz="1400" dirty="0"/>
          </a:p>
        </c:rich>
      </c:tx>
      <c:layout>
        <c:manualLayout>
          <c:xMode val="edge"/>
          <c:yMode val="edge"/>
          <c:x val="0.331239319047059"/>
          <c:y val="0.030999532322016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780570275324727"/>
          <c:y val="0.248366826098132"/>
          <c:w val="0.848672742570264"/>
          <c:h val="0.583141642178827"/>
        </c:manualLayout>
      </c:layout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779826707743136"/>
          <c:y val="0.851928415001235"/>
          <c:w val="0.844034658451373"/>
          <c:h val="0.1232719591411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42B08-159E-4F54-8637-E09F3570B490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9E053-0413-4D0E-B4D1-F7811EF551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983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620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464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276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463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56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69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048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267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82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9193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696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9F235-6F87-4223-BE45-23C5DF64E0FE}" type="datetimeFigureOut">
              <a:rPr lang="ko-KR" altLang="en-US" smtClean="0"/>
              <a:t>2016. 12. 14.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D327-5D8D-458F-B672-75E30DC40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51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상자 15"/>
          <p:cNvSpPr txBox="1"/>
          <p:nvPr/>
        </p:nvSpPr>
        <p:spPr>
          <a:xfrm>
            <a:off x="3668821" y="2754578"/>
            <a:ext cx="4430150" cy="646331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3600" b="1" dirty="0" err="1" smtClean="0">
                <a:solidFill>
                  <a:schemeClr val="bg1"/>
                </a:solidFill>
              </a:rPr>
              <a:t>이웃사이더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5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smtClean="0">
                <a:solidFill>
                  <a:schemeClr val="bg1"/>
                </a:solidFill>
              </a:rPr>
              <a:t>관련기술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234830488" descr="EMB0000231482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5" y="1569493"/>
            <a:ext cx="1980687" cy="375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234824328" descr="EMB0000231482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69" y="2965630"/>
            <a:ext cx="3133237" cy="23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69" y="795297"/>
            <a:ext cx="11239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24" y="2104021"/>
            <a:ext cx="10477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057" y="4144128"/>
            <a:ext cx="10191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09" y="2296378"/>
            <a:ext cx="96202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4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9866741" y="842323"/>
            <a:ext cx="9261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5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”</a:t>
            </a:r>
            <a:endParaRPr lang="ko-KR" altLang="en-US" sz="115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smtClean="0">
                <a:solidFill>
                  <a:schemeClr val="bg1"/>
                </a:solidFill>
              </a:rPr>
              <a:t>계획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248262"/>
              </p:ext>
            </p:extLst>
          </p:nvPr>
        </p:nvGraphicFramePr>
        <p:xfrm>
          <a:off x="433218" y="1201004"/>
          <a:ext cx="11325564" cy="4061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9717"/>
                <a:gridCol w="3208421"/>
                <a:gridCol w="1187116"/>
                <a:gridCol w="347640"/>
                <a:gridCol w="400905"/>
                <a:gridCol w="400905"/>
                <a:gridCol w="400905"/>
                <a:gridCol w="400905"/>
                <a:gridCol w="400905"/>
                <a:gridCol w="400905"/>
                <a:gridCol w="400905"/>
                <a:gridCol w="400905"/>
                <a:gridCol w="400905"/>
                <a:gridCol w="400905"/>
                <a:gridCol w="400905"/>
                <a:gridCol w="400905"/>
                <a:gridCol w="400905"/>
                <a:gridCol w="400905"/>
              </a:tblGrid>
              <a:tr h="315076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Task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Activity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sz="1400" kern="100" dirty="0">
                          <a:effectLst/>
                        </a:rPr>
                        <a:t>상세기간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5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sz="1400" kern="100" dirty="0">
                          <a:effectLst/>
                        </a:rPr>
                        <a:t>기간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150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9</a:t>
                      </a:r>
                      <a:r>
                        <a:rPr lang="ko-KR" sz="1400" kern="100">
                          <a:effectLst/>
                        </a:rPr>
                        <a:t>월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</a:t>
                      </a:r>
                      <a:r>
                        <a:rPr lang="ko-KR" sz="1400" kern="100" dirty="0">
                          <a:effectLst/>
                        </a:rPr>
                        <a:t>월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11</a:t>
                      </a:r>
                      <a:r>
                        <a:rPr lang="ko-KR" sz="1400" kern="100">
                          <a:effectLst/>
                        </a:rPr>
                        <a:t>월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12</a:t>
                      </a:r>
                      <a:r>
                        <a:rPr lang="ko-KR" sz="1400" kern="100">
                          <a:effectLst/>
                        </a:rPr>
                        <a:t>월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15076">
                <a:tc rowSpan="3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sz="1400" kern="100" dirty="0">
                          <a:effectLst/>
                        </a:rPr>
                        <a:t>착수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ko-KR" sz="1400" kern="100" dirty="0">
                          <a:effectLst/>
                        </a:rPr>
                        <a:t>계획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sz="1400" kern="100" dirty="0">
                          <a:effectLst/>
                        </a:rPr>
                        <a:t>조 편성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9.7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sz="1400" kern="100" dirty="0">
                          <a:effectLst/>
                        </a:rPr>
                        <a:t>아이디어 및 정보 수집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9.</a:t>
                      </a:r>
                      <a:r>
                        <a:rPr lang="en-US" altLang="ko-KR" sz="1400" kern="100" dirty="0" smtClean="0">
                          <a:effectLst/>
                        </a:rPr>
                        <a:t>7~21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sz="1400" kern="100" dirty="0">
                          <a:effectLst/>
                        </a:rPr>
                        <a:t>기본 계획서 작성</a:t>
                      </a:r>
                      <a:r>
                        <a:rPr lang="en-US" sz="1400" kern="100" dirty="0">
                          <a:effectLst/>
                        </a:rPr>
                        <a:t/>
                      </a:r>
                      <a:br>
                        <a:rPr lang="en-US" sz="1400" kern="100" dirty="0">
                          <a:effectLst/>
                        </a:rPr>
                      </a:br>
                      <a:r>
                        <a:rPr lang="en-US" sz="1400" kern="100" dirty="0">
                          <a:effectLst/>
                        </a:rPr>
                        <a:t>(Business Canvas Model  &amp; Proposal)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9.21</a:t>
                      </a:r>
                      <a:r>
                        <a:rPr lang="en-US" altLang="ko-KR" sz="1400" kern="100" dirty="0" smtClean="0">
                          <a:effectLst/>
                        </a:rPr>
                        <a:t>-10.5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00">
                <a:tc rowSpan="3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sz="1400" kern="100" dirty="0">
                          <a:effectLst/>
                        </a:rPr>
                        <a:t>설계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400" kern="100" dirty="0" err="1" smtClean="0">
                          <a:effectLst/>
                          <a:latin typeface="맑은 고딕" charset="-127"/>
                          <a:ea typeface="맑은 고딕" charset="-127"/>
                          <a:cs typeface="Times New Roman" charset="0"/>
                        </a:rPr>
                        <a:t>아두이노</a:t>
                      </a:r>
                      <a:r>
                        <a:rPr lang="ko-KR" altLang="en-US" sz="1400" kern="100" dirty="0" smtClean="0">
                          <a:effectLst/>
                          <a:latin typeface="맑은 고딕" charset="-127"/>
                          <a:ea typeface="맑은 고딕" charset="-127"/>
                          <a:cs typeface="Times New Roman" charset="0"/>
                        </a:rPr>
                        <a:t> 하드웨어</a:t>
                      </a:r>
                      <a:r>
                        <a:rPr lang="en-US" altLang="ko-KR" sz="1400" kern="100" dirty="0" smtClean="0">
                          <a:effectLst/>
                          <a:latin typeface="맑은 고딕" charset="-127"/>
                          <a:ea typeface="맑은 고딕" charset="-127"/>
                          <a:cs typeface="Times New Roman" charset="0"/>
                        </a:rPr>
                        <a:t>(</a:t>
                      </a:r>
                      <a:r>
                        <a:rPr lang="ko-KR" altLang="en-US" sz="1400" kern="100" dirty="0" smtClean="0">
                          <a:effectLst/>
                          <a:latin typeface="맑은 고딕" charset="-127"/>
                          <a:ea typeface="맑은 고딕" charset="-127"/>
                          <a:cs typeface="Times New Roman" charset="0"/>
                        </a:rPr>
                        <a:t>회로</a:t>
                      </a:r>
                      <a:r>
                        <a:rPr lang="en-US" altLang="ko-KR" sz="1400" kern="100" dirty="0" smtClean="0">
                          <a:effectLst/>
                          <a:latin typeface="맑은 고딕" charset="-127"/>
                          <a:ea typeface="맑은 고딕" charset="-127"/>
                          <a:cs typeface="Times New Roman" charset="0"/>
                        </a:rPr>
                        <a:t>)</a:t>
                      </a:r>
                      <a:r>
                        <a:rPr lang="ko-KR" altLang="en-US" sz="1400" kern="100" dirty="0" smtClean="0">
                          <a:effectLst/>
                          <a:latin typeface="맑은 고딕" charset="-127"/>
                          <a:ea typeface="맑은 고딕" charset="-127"/>
                          <a:cs typeface="Times New Roman" charset="0"/>
                        </a:rPr>
                        <a:t> 제작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10.</a:t>
                      </a:r>
                      <a:r>
                        <a:rPr lang="en-US" altLang="ko-KR" sz="1400" kern="100" dirty="0" smtClean="0">
                          <a:effectLst/>
                        </a:rPr>
                        <a:t>12~16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40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400" kern="100" dirty="0" err="1" smtClean="0">
                          <a:effectLst/>
                          <a:latin typeface="맑은 고딕" charset="-127"/>
                          <a:ea typeface="맑은 고딕" charset="-127"/>
                          <a:cs typeface="Times New Roman" charset="0"/>
                        </a:rPr>
                        <a:t>아두이노</a:t>
                      </a:r>
                      <a:r>
                        <a:rPr lang="ko-KR" altLang="en-US" sz="1400" kern="100" dirty="0" smtClean="0">
                          <a:effectLst/>
                          <a:latin typeface="맑은 고딕" charset="-127"/>
                          <a:ea typeface="맑은 고딕" charset="-127"/>
                          <a:cs typeface="Times New Roman" charset="0"/>
                        </a:rPr>
                        <a:t> 소프트웨어 제작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 charset="-127"/>
                          <a:ea typeface="맑은 고딕" charset="-127"/>
                          <a:cs typeface="Times New Roman" charset="0"/>
                        </a:rPr>
                        <a:t>10.16~11.2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40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400" kern="100" dirty="0" smtClean="0">
                          <a:effectLst/>
                          <a:latin typeface="맑은 고딕" charset="-127"/>
                          <a:ea typeface="맑은 고딕" charset="-127"/>
                          <a:cs typeface="Times New Roman" charset="0"/>
                        </a:rPr>
                        <a:t>중간발표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 charset="-127"/>
                          <a:ea typeface="맑은 고딕" charset="-127"/>
                          <a:cs typeface="Times New Roman" charset="0"/>
                        </a:rPr>
                        <a:t>11.2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76">
                <a:tc rowSpan="3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sz="1400" kern="100" dirty="0">
                          <a:effectLst/>
                        </a:rPr>
                        <a:t>최종단계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sz="1400" kern="100" dirty="0">
                          <a:effectLst/>
                        </a:rPr>
                        <a:t>디버깅 수행 및 </a:t>
                      </a:r>
                      <a:r>
                        <a:rPr lang="en-US" altLang="ko-KR" sz="1400" kern="100" dirty="0" smtClean="0">
                          <a:effectLst/>
                        </a:rPr>
                        <a:t>App</a:t>
                      </a:r>
                      <a:r>
                        <a:rPr lang="ko-KR" altLang="en-US" sz="1400" kern="100" dirty="0" smtClean="0">
                          <a:effectLst/>
                        </a:rPr>
                        <a:t>연동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400" kern="100" dirty="0" smtClean="0">
                          <a:effectLst/>
                        </a:rPr>
                        <a:t>11.2~</a:t>
                      </a:r>
                      <a:r>
                        <a:rPr lang="en-US" sz="1400" kern="100" dirty="0" smtClean="0">
                          <a:effectLst/>
                        </a:rPr>
                        <a:t>16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4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기준치 설정 및 보강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400" kern="100" dirty="0" smtClean="0">
                          <a:effectLst/>
                        </a:rPr>
                        <a:t>11.16~12.14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sz="1400" kern="100" dirty="0">
                          <a:effectLst/>
                        </a:rPr>
                        <a:t>최종 마무리 및 시연</a:t>
                      </a:r>
                      <a:r>
                        <a:rPr lang="en-US" sz="1400" kern="100" dirty="0">
                          <a:effectLst/>
                        </a:rPr>
                        <a:t/>
                      </a:r>
                      <a:br>
                        <a:rPr lang="en-US" sz="1400" kern="100" dirty="0">
                          <a:effectLst/>
                        </a:rPr>
                      </a:br>
                      <a:r>
                        <a:rPr lang="en-US" sz="1400" kern="100" dirty="0">
                          <a:effectLst/>
                        </a:rPr>
                        <a:t>(Final Report </a:t>
                      </a:r>
                      <a:r>
                        <a:rPr lang="ko-KR" sz="1400" kern="100" dirty="0">
                          <a:effectLst/>
                        </a:rPr>
                        <a:t>작성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12.15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14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직사각형 8"/>
          <p:cNvSpPr>
            <a:spLocks noChangeArrowheads="1"/>
          </p:cNvSpPr>
          <p:nvPr/>
        </p:nvSpPr>
        <p:spPr bwMode="auto">
          <a:xfrm>
            <a:off x="5983705" y="2219323"/>
            <a:ext cx="624147" cy="1321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5846598" y="1881938"/>
            <a:ext cx="137107" cy="2230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>
            <a:spLocks noChangeArrowheads="1"/>
          </p:cNvSpPr>
          <p:nvPr/>
        </p:nvSpPr>
        <p:spPr bwMode="auto">
          <a:xfrm>
            <a:off x="6529135" y="2631906"/>
            <a:ext cx="980166" cy="1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13" name="직사각형 12"/>
          <p:cNvSpPr>
            <a:spLocks noChangeArrowheads="1"/>
          </p:cNvSpPr>
          <p:nvPr/>
        </p:nvSpPr>
        <p:spPr bwMode="auto">
          <a:xfrm>
            <a:off x="7509301" y="3116000"/>
            <a:ext cx="535066" cy="1573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14" name="직사각형 13"/>
          <p:cNvSpPr>
            <a:spLocks noChangeArrowheads="1"/>
          </p:cNvSpPr>
          <p:nvPr/>
        </p:nvSpPr>
        <p:spPr bwMode="auto">
          <a:xfrm>
            <a:off x="11053304" y="4845351"/>
            <a:ext cx="231567" cy="1764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15" name="직사각형 14"/>
          <p:cNvSpPr>
            <a:spLocks noChangeArrowheads="1"/>
          </p:cNvSpPr>
          <p:nvPr/>
        </p:nvSpPr>
        <p:spPr bwMode="auto">
          <a:xfrm>
            <a:off x="9417220" y="3768557"/>
            <a:ext cx="72271" cy="1688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17" name="직사각형 16"/>
          <p:cNvSpPr>
            <a:spLocks noChangeArrowheads="1"/>
          </p:cNvSpPr>
          <p:nvPr/>
        </p:nvSpPr>
        <p:spPr bwMode="auto">
          <a:xfrm>
            <a:off x="8055940" y="3494191"/>
            <a:ext cx="1385425" cy="1471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18" name="직사각형 17"/>
          <p:cNvSpPr>
            <a:spLocks noChangeArrowheads="1"/>
          </p:cNvSpPr>
          <p:nvPr/>
        </p:nvSpPr>
        <p:spPr bwMode="auto">
          <a:xfrm>
            <a:off x="9369094" y="4092448"/>
            <a:ext cx="1097629" cy="16430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0" name="직사각형 19"/>
          <p:cNvSpPr>
            <a:spLocks noChangeArrowheads="1"/>
          </p:cNvSpPr>
          <p:nvPr/>
        </p:nvSpPr>
        <p:spPr bwMode="auto">
          <a:xfrm>
            <a:off x="10450203" y="4459902"/>
            <a:ext cx="603101" cy="1612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1" name="설명선 2 20"/>
          <p:cNvSpPr/>
          <p:nvPr/>
        </p:nvSpPr>
        <p:spPr>
          <a:xfrm>
            <a:off x="8231232" y="1866334"/>
            <a:ext cx="1411941" cy="603645"/>
          </a:xfrm>
          <a:prstGeom prst="borderCallout2">
            <a:avLst>
              <a:gd name="adj1" fmla="val 102768"/>
              <a:gd name="adj2" fmla="val 27833"/>
              <a:gd name="adj3" fmla="val 170591"/>
              <a:gd name="adj4" fmla="val 15294"/>
              <a:gd name="adj5" fmla="val 216157"/>
              <a:gd name="adj6" fmla="val -11342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~10.16</a:t>
            </a:r>
          </a:p>
          <a:p>
            <a:pPr algn="ctr"/>
            <a:r>
              <a:rPr lang="ko-KR" altLang="en-US" sz="1100" dirty="0" smtClean="0"/>
              <a:t>소음 측정에 필요한 </a:t>
            </a:r>
            <a:r>
              <a:rPr lang="ko-KR" altLang="en-US" sz="1100" dirty="0" err="1" smtClean="0"/>
              <a:t>아두이노</a:t>
            </a:r>
            <a:r>
              <a:rPr lang="ko-KR" altLang="en-US" sz="1100" dirty="0" smtClean="0"/>
              <a:t> 기기 제작</a:t>
            </a:r>
            <a:endParaRPr lang="en-US" altLang="ko-KR" sz="1100" dirty="0" smtClean="0"/>
          </a:p>
        </p:txBody>
      </p:sp>
      <p:sp>
        <p:nvSpPr>
          <p:cNvPr id="22" name="설명선 2 21"/>
          <p:cNvSpPr/>
          <p:nvPr/>
        </p:nvSpPr>
        <p:spPr>
          <a:xfrm>
            <a:off x="9319569" y="2506028"/>
            <a:ext cx="1411941" cy="560076"/>
          </a:xfrm>
          <a:prstGeom prst="borderCallout2">
            <a:avLst>
              <a:gd name="adj1" fmla="val 31946"/>
              <a:gd name="adj2" fmla="val -763"/>
              <a:gd name="adj3" fmla="val 78130"/>
              <a:gd name="adj4" fmla="val -15826"/>
              <a:gd name="adj5" fmla="val 185555"/>
              <a:gd name="adj6" fmla="val -23117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~10.24</a:t>
            </a:r>
          </a:p>
          <a:p>
            <a:pPr algn="ctr"/>
            <a:r>
              <a:rPr lang="ko-KR" altLang="en-US" sz="1100" dirty="0" smtClean="0"/>
              <a:t>센서를 이용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소리 </a:t>
            </a:r>
            <a:r>
              <a:rPr lang="ko-KR" altLang="en-US" sz="1100" dirty="0" err="1" smtClean="0"/>
              <a:t>진동값</a:t>
            </a:r>
            <a:r>
              <a:rPr lang="ko-KR" altLang="en-US" sz="1100" dirty="0"/>
              <a:t> </a:t>
            </a:r>
            <a:r>
              <a:rPr lang="ko-KR" altLang="en-US" sz="1100" dirty="0" smtClean="0"/>
              <a:t>전송</a:t>
            </a:r>
            <a:endParaRPr lang="en-US" altLang="ko-KR" sz="1100" dirty="0" smtClean="0"/>
          </a:p>
        </p:txBody>
      </p:sp>
      <p:sp>
        <p:nvSpPr>
          <p:cNvPr id="23" name="타원 22"/>
          <p:cNvSpPr/>
          <p:nvPr/>
        </p:nvSpPr>
        <p:spPr>
          <a:xfrm>
            <a:off x="8010991" y="3144199"/>
            <a:ext cx="98823" cy="1009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8937203" y="3520556"/>
            <a:ext cx="98823" cy="1009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설명선 2 24"/>
          <p:cNvSpPr/>
          <p:nvPr/>
        </p:nvSpPr>
        <p:spPr>
          <a:xfrm>
            <a:off x="7207834" y="4061061"/>
            <a:ext cx="1411941" cy="560076"/>
          </a:xfrm>
          <a:prstGeom prst="borderCallout2">
            <a:avLst>
              <a:gd name="adj1" fmla="val 34066"/>
              <a:gd name="adj2" fmla="val 101847"/>
              <a:gd name="adj3" fmla="val 3919"/>
              <a:gd name="adj4" fmla="val 131360"/>
              <a:gd name="adj5" fmla="val -85844"/>
              <a:gd name="adj6" fmla="val 156030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~11.02</a:t>
            </a:r>
          </a:p>
          <a:p>
            <a:pPr algn="ctr"/>
            <a:r>
              <a:rPr lang="ko-KR" altLang="en-US" sz="1100" dirty="0" smtClean="0"/>
              <a:t>센서로부터 측정된 값을 </a:t>
            </a:r>
            <a:r>
              <a:rPr lang="en-US" altLang="ko-KR" sz="1100" dirty="0" smtClean="0"/>
              <a:t>dB, Hz </a:t>
            </a:r>
            <a:r>
              <a:rPr lang="ko-KR" altLang="en-US" sz="1100" dirty="0" smtClean="0"/>
              <a:t>변</a:t>
            </a:r>
            <a:r>
              <a:rPr lang="ko-KR" altLang="en-US" sz="1100" dirty="0"/>
              <a:t>환</a:t>
            </a:r>
            <a:endParaRPr lang="en-US" altLang="ko-KR" sz="1100" dirty="0" smtClean="0"/>
          </a:p>
        </p:txBody>
      </p:sp>
      <p:sp>
        <p:nvSpPr>
          <p:cNvPr id="26" name="타원 25"/>
          <p:cNvSpPr/>
          <p:nvPr/>
        </p:nvSpPr>
        <p:spPr>
          <a:xfrm>
            <a:off x="9374603" y="3518581"/>
            <a:ext cx="98823" cy="1009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설명선 2 26"/>
          <p:cNvSpPr/>
          <p:nvPr/>
        </p:nvSpPr>
        <p:spPr>
          <a:xfrm>
            <a:off x="10201915" y="3372926"/>
            <a:ext cx="1411941" cy="390021"/>
          </a:xfrm>
          <a:prstGeom prst="borderCallout2">
            <a:avLst>
              <a:gd name="adj1" fmla="val 31946"/>
              <a:gd name="adj2" fmla="val -763"/>
              <a:gd name="adj3" fmla="val 78130"/>
              <a:gd name="adj4" fmla="val -15826"/>
              <a:gd name="adj5" fmla="val 199041"/>
              <a:gd name="adj6" fmla="val -23117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~11.12</a:t>
            </a:r>
          </a:p>
          <a:p>
            <a:pPr algn="ctr"/>
            <a:r>
              <a:rPr lang="en-US" altLang="ko-KR" sz="1100" dirty="0" smtClean="0"/>
              <a:t>App </a:t>
            </a:r>
            <a:r>
              <a:rPr lang="ko-KR" altLang="en-US" sz="1100" dirty="0" smtClean="0"/>
              <a:t>기능과</a:t>
            </a:r>
            <a:r>
              <a:rPr lang="en-US" altLang="ko-KR" sz="1100" dirty="0" smtClean="0"/>
              <a:t> UI</a:t>
            </a:r>
            <a:r>
              <a:rPr lang="ko-KR" altLang="en-US" sz="1100" dirty="0" smtClean="0"/>
              <a:t>제작</a:t>
            </a:r>
            <a:endParaRPr lang="en-US" altLang="ko-KR" sz="1100" dirty="0" smtClean="0"/>
          </a:p>
        </p:txBody>
      </p:sp>
      <p:sp>
        <p:nvSpPr>
          <p:cNvPr id="28" name="타원 27"/>
          <p:cNvSpPr/>
          <p:nvPr/>
        </p:nvSpPr>
        <p:spPr>
          <a:xfrm>
            <a:off x="9835753" y="4110356"/>
            <a:ext cx="98823" cy="1009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설명선 2 28"/>
          <p:cNvSpPr/>
          <p:nvPr/>
        </p:nvSpPr>
        <p:spPr>
          <a:xfrm>
            <a:off x="8268768" y="4653544"/>
            <a:ext cx="1411941" cy="560076"/>
          </a:xfrm>
          <a:prstGeom prst="borderCallout2">
            <a:avLst>
              <a:gd name="adj1" fmla="val 34066"/>
              <a:gd name="adj2" fmla="val 101847"/>
              <a:gd name="adj3" fmla="val 42085"/>
              <a:gd name="adj4" fmla="val 128836"/>
              <a:gd name="adj5" fmla="val -17993"/>
              <a:gd name="adj6" fmla="val 177898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~11.28</a:t>
            </a:r>
          </a:p>
          <a:p>
            <a:pPr algn="ctr"/>
            <a:r>
              <a:rPr lang="ko-KR" altLang="en-US" sz="1100" dirty="0" err="1" smtClean="0"/>
              <a:t>상황별</a:t>
            </a:r>
            <a:r>
              <a:rPr lang="ko-KR" altLang="en-US" sz="1100" dirty="0" smtClean="0"/>
              <a:t> 측정값에 따른 기준치</a:t>
            </a:r>
            <a:endParaRPr lang="en-US" altLang="ko-KR" sz="1100" dirty="0" smtClean="0"/>
          </a:p>
        </p:txBody>
      </p:sp>
      <p:sp>
        <p:nvSpPr>
          <p:cNvPr id="30" name="타원 29"/>
          <p:cNvSpPr/>
          <p:nvPr/>
        </p:nvSpPr>
        <p:spPr>
          <a:xfrm>
            <a:off x="10728856" y="4501924"/>
            <a:ext cx="98823" cy="1009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821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9866741" y="842323"/>
            <a:ext cx="9261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5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”</a:t>
            </a:r>
            <a:endParaRPr lang="ko-KR" altLang="en-US" sz="115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smtClean="0">
                <a:solidFill>
                  <a:schemeClr val="bg1"/>
                </a:solidFill>
              </a:rPr>
              <a:t>개</a:t>
            </a:r>
            <a:r>
              <a:rPr kumimoji="1" lang="ko-KR" altLang="en-US" sz="2000" b="1" dirty="0">
                <a:solidFill>
                  <a:schemeClr val="bg1"/>
                </a:solidFill>
              </a:rPr>
              <a:t>요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234824328" descr="EMB00002314827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5" y="1172453"/>
            <a:ext cx="11300349" cy="421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0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 smtClean="0">
                <a:solidFill>
                  <a:schemeClr val="bg1"/>
                </a:solidFill>
              </a:rPr>
              <a:t>Design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234823768" descr="EMB000023148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5" y="1623662"/>
            <a:ext cx="4605032" cy="244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40173" y="1254330"/>
            <a:ext cx="230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dirty="0" smtClean="0"/>
              <a:t>1. </a:t>
            </a:r>
            <a:r>
              <a:rPr lang="ko-KR" altLang="en-US" dirty="0" smtClean="0"/>
              <a:t>진동 </a:t>
            </a:r>
            <a:r>
              <a:rPr lang="ko-KR" altLang="en-US" dirty="0"/>
              <a:t>및 소음 측정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9" name="_x234830728" descr="EMB0000231482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02" y="3200910"/>
            <a:ext cx="5711092" cy="252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5945202" y="2844305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dirty="0" smtClean="0"/>
              <a:t>2. </a:t>
            </a:r>
            <a:r>
              <a:rPr lang="ko-KR" altLang="en-US" dirty="0" smtClean="0"/>
              <a:t>통신 </a:t>
            </a:r>
            <a:r>
              <a:rPr lang="ko-KR" altLang="en-US" dirty="0"/>
              <a:t>및 </a:t>
            </a:r>
            <a:r>
              <a:rPr lang="ko-KR" altLang="en-US" dirty="0" err="1"/>
              <a:t>알림시스템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02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상자 15"/>
          <p:cNvSpPr txBox="1"/>
          <p:nvPr/>
        </p:nvSpPr>
        <p:spPr>
          <a:xfrm>
            <a:off x="3668821" y="2754578"/>
            <a:ext cx="4430150" cy="646331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3600" b="1" dirty="0" smtClean="0">
                <a:solidFill>
                  <a:schemeClr val="bg1"/>
                </a:solidFill>
              </a:rPr>
              <a:t>프로젝트 상세내용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8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2237470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err="1" smtClean="0">
                <a:solidFill>
                  <a:schemeClr val="bg1"/>
                </a:solidFill>
              </a:rPr>
              <a:t>안드로이드</a:t>
            </a:r>
            <a:r>
              <a:rPr kumimoji="1" lang="ko-KR" altLang="en-US" sz="2000" b="1" dirty="0" smtClean="0">
                <a:solidFill>
                  <a:schemeClr val="bg1"/>
                </a:solidFill>
              </a:rPr>
              <a:t> 코딩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627" y="764024"/>
            <a:ext cx="3366878" cy="50057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76727" y="390812"/>
            <a:ext cx="318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수신 및 메인 기능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616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2237470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err="1" smtClean="0">
                <a:solidFill>
                  <a:schemeClr val="bg1"/>
                </a:solidFill>
              </a:rPr>
              <a:t>안드로이드</a:t>
            </a:r>
            <a:r>
              <a:rPr kumimoji="1" lang="ko-KR" altLang="en-US" sz="2000" b="1" dirty="0" smtClean="0">
                <a:solidFill>
                  <a:schemeClr val="bg1"/>
                </a:solidFill>
              </a:rPr>
              <a:t> 코딩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876727" y="390812"/>
            <a:ext cx="318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수신 및 메인 기능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096" y="760144"/>
            <a:ext cx="3295859" cy="49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2237470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 smtClean="0">
                <a:solidFill>
                  <a:schemeClr val="bg1"/>
                </a:solidFill>
              </a:rPr>
              <a:t>User Interface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750" y="833455"/>
            <a:ext cx="2794500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2237470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 smtClean="0">
                <a:solidFill>
                  <a:schemeClr val="bg1"/>
                </a:solidFill>
              </a:rPr>
              <a:t>User Interface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750" y="833455"/>
            <a:ext cx="2794500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2237470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 smtClean="0">
                <a:solidFill>
                  <a:schemeClr val="bg1"/>
                </a:solidFill>
              </a:rPr>
              <a:t>User Interface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876727" y="390812"/>
            <a:ext cx="318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수신 및 메인 기능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750" y="833455"/>
            <a:ext cx="2794500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9866741" y="842323"/>
            <a:ext cx="9261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5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”</a:t>
            </a:r>
            <a:endParaRPr lang="ko-KR" altLang="en-US" sz="115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 smtClean="0">
                <a:solidFill>
                  <a:schemeClr val="bg1"/>
                </a:solidFill>
              </a:rPr>
              <a:t>Content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7682" y="2880324"/>
            <a:ext cx="4690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 smtClean="0"/>
              <a:t>프로젝트 개요</a:t>
            </a:r>
            <a:endParaRPr lang="en-US" altLang="ko-KR" dirty="0" smtClean="0"/>
          </a:p>
          <a:p>
            <a:pPr marL="342900" indent="-342900">
              <a:buAutoNum type="arabicPeriod"/>
            </a:pP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dirty="0" smtClean="0"/>
              <a:t>프로젝트 상세내용</a:t>
            </a:r>
            <a:endParaRPr lang="en-US" altLang="ko-KR" dirty="0" smtClean="0"/>
          </a:p>
          <a:p>
            <a:pPr marL="342900" indent="-342900">
              <a:buAutoNum type="arabicPeriod"/>
            </a:pP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dirty="0" smtClean="0"/>
              <a:t>프로젝트 결과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06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상자 15"/>
          <p:cNvSpPr txBox="1"/>
          <p:nvPr/>
        </p:nvSpPr>
        <p:spPr>
          <a:xfrm>
            <a:off x="3668821" y="2754578"/>
            <a:ext cx="4430150" cy="646331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3600" b="1" dirty="0" smtClean="0">
                <a:solidFill>
                  <a:schemeClr val="bg1"/>
                </a:solidFill>
              </a:rPr>
              <a:t>프로젝트 결과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2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smtClean="0">
                <a:solidFill>
                  <a:schemeClr val="bg1"/>
                </a:solidFill>
              </a:rPr>
              <a:t>프로젝트 결과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231" y="1773257"/>
            <a:ext cx="1981200" cy="26289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98" y="1803401"/>
            <a:ext cx="1981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smtClean="0">
                <a:solidFill>
                  <a:schemeClr val="bg1"/>
                </a:solidFill>
              </a:rPr>
              <a:t>프로젝트 결과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종합설계2 6조 시연영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" y="317501"/>
            <a:ext cx="11506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상자 15"/>
          <p:cNvSpPr txBox="1"/>
          <p:nvPr/>
        </p:nvSpPr>
        <p:spPr>
          <a:xfrm>
            <a:off x="3668821" y="2754578"/>
            <a:ext cx="4430150" cy="646331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600" b="1" dirty="0" smtClean="0">
                <a:solidFill>
                  <a:schemeClr val="bg1"/>
                </a:solidFill>
              </a:rPr>
              <a:t>THANK YOU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9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상자 15"/>
          <p:cNvSpPr txBox="1"/>
          <p:nvPr/>
        </p:nvSpPr>
        <p:spPr>
          <a:xfrm>
            <a:off x="3668821" y="2754578"/>
            <a:ext cx="4430150" cy="646331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3600" b="1" dirty="0" smtClean="0">
                <a:solidFill>
                  <a:schemeClr val="bg1"/>
                </a:solidFill>
              </a:rPr>
              <a:t>프로젝트 개요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8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9866741" y="842323"/>
            <a:ext cx="9261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5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”</a:t>
            </a:r>
            <a:endParaRPr lang="ko-KR" altLang="en-US" sz="115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smtClean="0">
                <a:solidFill>
                  <a:schemeClr val="bg1"/>
                </a:solidFill>
              </a:rPr>
              <a:t>개</a:t>
            </a:r>
            <a:r>
              <a:rPr kumimoji="1" lang="ko-KR" altLang="en-US" sz="2000" b="1" dirty="0">
                <a:solidFill>
                  <a:schemeClr val="bg1"/>
                </a:solidFill>
              </a:rPr>
              <a:t>요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07" y="1584326"/>
            <a:ext cx="378142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5459104" y="2704370"/>
            <a:ext cx="1273791" cy="721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 descr="C:\Users\wlsgu\Desktop\종설 관련 사진 및 동영상\마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9259">
            <a:off x="7446752" y="2161445"/>
            <a:ext cx="301942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9866741" y="842323"/>
            <a:ext cx="9261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5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”</a:t>
            </a:r>
            <a:endParaRPr lang="ko-KR" altLang="en-US" sz="115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smtClean="0">
                <a:solidFill>
                  <a:schemeClr val="bg1"/>
                </a:solidFill>
              </a:rPr>
              <a:t>개</a:t>
            </a:r>
            <a:r>
              <a:rPr kumimoji="1" lang="ko-KR" altLang="en-US" sz="2000" b="1" dirty="0">
                <a:solidFill>
                  <a:schemeClr val="bg1"/>
                </a:solidFill>
              </a:rPr>
              <a:t>요</a:t>
            </a:r>
          </a:p>
        </p:txBody>
      </p:sp>
      <p:graphicFrame>
        <p:nvGraphicFramePr>
          <p:cNvPr id="6" name="차트 5"/>
          <p:cNvGraphicFramePr/>
          <p:nvPr>
            <p:extLst>
              <p:ext uri="{D42A27DB-BD31-4B8C-83A1-F6EECF244321}">
                <p14:modId xmlns:p14="http://schemas.microsoft.com/office/powerpoint/2010/main" val="2501136763"/>
              </p:ext>
            </p:extLst>
          </p:nvPr>
        </p:nvGraphicFramePr>
        <p:xfrm>
          <a:off x="885273" y="1175355"/>
          <a:ext cx="10612523" cy="460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97" y="1042378"/>
            <a:ext cx="5059574" cy="473044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12" y="1035919"/>
            <a:ext cx="4258646" cy="47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6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9866741" y="842323"/>
            <a:ext cx="9261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5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”</a:t>
            </a:r>
            <a:endParaRPr lang="ko-KR" altLang="en-US" sz="115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smtClean="0">
                <a:solidFill>
                  <a:schemeClr val="bg1"/>
                </a:solidFill>
              </a:rPr>
              <a:t>개</a:t>
            </a:r>
            <a:r>
              <a:rPr kumimoji="1" lang="ko-KR" altLang="en-US" sz="2000" b="1" dirty="0">
                <a:solidFill>
                  <a:schemeClr val="bg1"/>
                </a:solidFill>
              </a:rPr>
              <a:t>요</a:t>
            </a:r>
          </a:p>
        </p:txBody>
      </p:sp>
      <p:graphicFrame>
        <p:nvGraphicFramePr>
          <p:cNvPr id="8" name="차트 7"/>
          <p:cNvGraphicFramePr/>
          <p:nvPr>
            <p:extLst>
              <p:ext uri="{D42A27DB-BD31-4B8C-83A1-F6EECF244321}">
                <p14:modId xmlns:p14="http://schemas.microsoft.com/office/powerpoint/2010/main" val="2847074460"/>
              </p:ext>
            </p:extLst>
          </p:nvPr>
        </p:nvGraphicFramePr>
        <p:xfrm>
          <a:off x="789739" y="1125816"/>
          <a:ext cx="10612523" cy="460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32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9866741" y="842323"/>
            <a:ext cx="9261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5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”</a:t>
            </a:r>
            <a:endParaRPr lang="ko-KR" altLang="en-US" sz="115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smtClean="0">
                <a:solidFill>
                  <a:schemeClr val="bg1"/>
                </a:solidFill>
              </a:rPr>
              <a:t>개</a:t>
            </a:r>
            <a:r>
              <a:rPr kumimoji="1" lang="ko-KR" altLang="en-US" sz="2000" b="1" dirty="0">
                <a:solidFill>
                  <a:schemeClr val="bg1"/>
                </a:solidFill>
              </a:rPr>
              <a:t>요</a:t>
            </a:r>
          </a:p>
        </p:txBody>
      </p:sp>
      <p:graphicFrame>
        <p:nvGraphicFramePr>
          <p:cNvPr id="6" name="차트 5"/>
          <p:cNvGraphicFramePr/>
          <p:nvPr>
            <p:extLst>
              <p:ext uri="{D42A27DB-BD31-4B8C-83A1-F6EECF244321}">
                <p14:modId xmlns:p14="http://schemas.microsoft.com/office/powerpoint/2010/main" val="3718518712"/>
              </p:ext>
            </p:extLst>
          </p:nvPr>
        </p:nvGraphicFramePr>
        <p:xfrm>
          <a:off x="885273" y="1175355"/>
          <a:ext cx="10612523" cy="460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" name="차트 31"/>
          <p:cNvGraphicFramePr/>
          <p:nvPr>
            <p:extLst>
              <p:ext uri="{D42A27DB-BD31-4B8C-83A1-F6EECF244321}">
                <p14:modId xmlns:p14="http://schemas.microsoft.com/office/powerpoint/2010/main" val="4132783728"/>
              </p:ext>
            </p:extLst>
          </p:nvPr>
        </p:nvGraphicFramePr>
        <p:xfrm>
          <a:off x="2522178" y="1042378"/>
          <a:ext cx="7088996" cy="4887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9611174" y="3268517"/>
            <a:ext cx="1886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</a:t>
            </a:r>
            <a:r>
              <a:rPr lang="en-US" altLang="ko-KR" dirty="0" smtClean="0"/>
              <a:t>     </a:t>
            </a:r>
            <a:r>
              <a:rPr lang="ko-KR" altLang="en-US" dirty="0" err="1" smtClean="0"/>
              <a:t>해결율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sz="1600" dirty="0" smtClean="0"/>
              <a:t>2012 61%</a:t>
            </a:r>
          </a:p>
          <a:p>
            <a:r>
              <a:rPr lang="en-US" altLang="ko-KR" sz="1600" dirty="0" smtClean="0"/>
              <a:t>2013 67%</a:t>
            </a:r>
          </a:p>
          <a:p>
            <a:r>
              <a:rPr lang="en-US" altLang="ko-KR" sz="1600" dirty="0" smtClean="0"/>
              <a:t>2014 73%</a:t>
            </a:r>
          </a:p>
          <a:p>
            <a:r>
              <a:rPr lang="en-US" altLang="ko-KR" sz="1600" dirty="0" smtClean="0"/>
              <a:t>2015 72%</a:t>
            </a:r>
          </a:p>
          <a:p>
            <a:r>
              <a:rPr lang="en-US" altLang="ko-KR" sz="1600" dirty="0" smtClean="0"/>
              <a:t>2016 64%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944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텍스트 상자 15"/>
          <p:cNvSpPr txBox="1"/>
          <p:nvPr/>
        </p:nvSpPr>
        <p:spPr>
          <a:xfrm>
            <a:off x="355605" y="642268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smtClean="0">
                <a:solidFill>
                  <a:schemeClr val="bg1"/>
                </a:solidFill>
              </a:rPr>
              <a:t>규정</a:t>
            </a:r>
            <a:endParaRPr kumimoji="1"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83" y="1169870"/>
            <a:ext cx="4561838" cy="458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593558"/>
              </p:ext>
            </p:extLst>
          </p:nvPr>
        </p:nvGraphicFramePr>
        <p:xfrm>
          <a:off x="6523630" y="1678675"/>
          <a:ext cx="5199797" cy="2291870"/>
        </p:xfrm>
        <a:graphic>
          <a:graphicData uri="http://schemas.openxmlformats.org/drawingml/2006/table">
            <a:tbl>
              <a:tblPr/>
              <a:tblGrid>
                <a:gridCol w="1335238"/>
                <a:gridCol w="1335238"/>
                <a:gridCol w="1288186"/>
                <a:gridCol w="1241135"/>
              </a:tblGrid>
              <a:tr h="3532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구분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평가방법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주간</a:t>
                      </a:r>
                      <a:endParaRPr lang="ko-KR" altLang="en-US" sz="14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야간</a:t>
                      </a:r>
                      <a:endParaRPr lang="ko-KR" altLang="en-US" sz="14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54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ffectLst/>
                          <a:ea typeface="함초롬바탕"/>
                        </a:rPr>
                        <a:t>직접충격소음</a:t>
                      </a:r>
                      <a:endParaRPr lang="ko-KR" alt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1</a:t>
                      </a: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ffectLst/>
                          <a:ea typeface="함초롬바탕"/>
                        </a:rPr>
                        <a:t>분 등가소음도</a:t>
                      </a:r>
                      <a:endParaRPr lang="ko-KR" alt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43 dB</a:t>
                      </a:r>
                      <a:endParaRPr 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38 dB</a:t>
                      </a:r>
                      <a:endParaRPr 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5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ffectLst/>
                          <a:ea typeface="함초롬바탕"/>
                        </a:rPr>
                        <a:t>최고소음도</a:t>
                      </a:r>
                      <a:endParaRPr lang="ko-KR" alt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57 dB</a:t>
                      </a:r>
                      <a:endParaRPr 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52 </a:t>
                      </a:r>
                      <a:r>
                        <a:rPr lang="en-US" sz="14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dB</a:t>
                      </a:r>
                      <a:endParaRPr 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5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공기전달음</a:t>
                      </a:r>
                      <a:endParaRPr lang="ko-KR" altLang="en-US" sz="14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5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분 등가소음도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45 dB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40 dB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30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42900" y="317501"/>
            <a:ext cx="11506200" cy="5600700"/>
          </a:xfrm>
          <a:prstGeom prst="rect">
            <a:avLst/>
          </a:prstGeom>
          <a:noFill/>
          <a:ln w="25400">
            <a:solidFill>
              <a:srgbClr val="051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9866741" y="842323"/>
            <a:ext cx="9261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5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”</a:t>
            </a:r>
            <a:endParaRPr lang="ko-KR" altLang="en-US" sz="115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16" name="텍스트 상자 15"/>
          <p:cNvSpPr txBox="1"/>
          <p:nvPr/>
        </p:nvSpPr>
        <p:spPr>
          <a:xfrm>
            <a:off x="1360440" y="1405943"/>
            <a:ext cx="1911007" cy="400110"/>
          </a:xfrm>
          <a:prstGeom prst="rect">
            <a:avLst/>
          </a:prstGeom>
          <a:solidFill>
            <a:srgbClr val="05186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000" b="1" dirty="0" smtClean="0">
                <a:solidFill>
                  <a:schemeClr val="bg1"/>
                </a:solidFill>
              </a:rPr>
              <a:t>개</a:t>
            </a:r>
            <a:r>
              <a:rPr kumimoji="1" lang="ko-KR" altLang="en-US" sz="2000" b="1" dirty="0">
                <a:solidFill>
                  <a:schemeClr val="bg1"/>
                </a:solidFill>
              </a:rPr>
              <a:t>요</a:t>
            </a:r>
          </a:p>
        </p:txBody>
      </p:sp>
      <p:graphicFrame>
        <p:nvGraphicFramePr>
          <p:cNvPr id="6" name="차트 5"/>
          <p:cNvGraphicFramePr/>
          <p:nvPr>
            <p:extLst/>
          </p:nvPr>
        </p:nvGraphicFramePr>
        <p:xfrm>
          <a:off x="885273" y="1175355"/>
          <a:ext cx="10612523" cy="460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14" y="1302076"/>
            <a:ext cx="47625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4678</TotalTime>
  <Words>251</Words>
  <Application>Microsoft Macintosh PowerPoint</Application>
  <PresentationFormat>와이드스크린</PresentationFormat>
  <Paragraphs>223</Paragraphs>
  <Slides>23</Slides>
  <Notes>0</Notes>
  <HiddenSlides>0</HiddenSlides>
  <MMClips>1</MMClips>
  <ScaleCrop>false</ScaleCrop>
  <HeadingPairs>
    <vt:vector size="8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  <vt:variant>
        <vt:lpstr>재구성한 쇼</vt:lpstr>
      </vt:variant>
      <vt:variant>
        <vt:i4>1</vt:i4>
      </vt:variant>
    </vt:vector>
  </HeadingPairs>
  <TitlesOfParts>
    <vt:vector size="30" baseType="lpstr">
      <vt:lpstr>나눔손글씨 펜</vt:lpstr>
      <vt:lpstr>맑은 고딕</vt:lpstr>
      <vt:lpstr>함초롬바탕</vt:lpstr>
      <vt:lpstr>Arial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재구성한 쇼 1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HP DEMO HUB</dc:creator>
  <cp:lastModifiedBy>Microsoft Office 사용자</cp:lastModifiedBy>
  <cp:revision>309</cp:revision>
  <dcterms:created xsi:type="dcterms:W3CDTF">2015-08-19T02:56:30Z</dcterms:created>
  <dcterms:modified xsi:type="dcterms:W3CDTF">2016-12-14T00:36:22Z</dcterms:modified>
</cp:coreProperties>
</file>