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m" initials="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86B"/>
    <a:srgbClr val="F12727"/>
    <a:srgbClr val="F55D5D"/>
    <a:srgbClr val="7E0000"/>
    <a:srgbClr val="3B3838"/>
    <a:srgbClr val="071F87"/>
    <a:srgbClr val="030649"/>
    <a:srgbClr val="041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06" autoAdjust="0"/>
    <p:restoredTop sz="96429" autoAdjust="0"/>
  </p:normalViewPr>
  <p:slideViewPr>
    <p:cSldViewPr snapToGrid="0">
      <p:cViewPr varScale="1">
        <p:scale>
          <a:sx n="100" d="100"/>
          <a:sy n="100" d="100"/>
        </p:scale>
        <p:origin x="7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42B08-159E-4F54-8637-E09F3570B490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E053-0413-4D0E-B4D1-F7811EF551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83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20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64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276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463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56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9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048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67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82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19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69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9F235-6F87-4223-BE45-23C5DF64E0FE}" type="datetimeFigureOut">
              <a:rPr lang="ko-KR" altLang="en-US" smtClean="0"/>
              <a:t>2016-10-09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D327-5D8D-458F-B672-75E30DC403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951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42900" y="317501"/>
            <a:ext cx="11506200" cy="6002336"/>
          </a:xfrm>
          <a:prstGeom prst="rect">
            <a:avLst/>
          </a:prstGeom>
          <a:noFill/>
          <a:ln w="25400">
            <a:solidFill>
              <a:srgbClr val="051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415550" y="852371"/>
            <a:ext cx="92610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1500" dirty="0" smtClean="0">
                <a:ln>
                  <a:solidFill>
                    <a:schemeClr val="bg1">
                      <a:alpha val="30000"/>
                    </a:schemeClr>
                  </a:solidFill>
                </a:ln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“</a:t>
            </a:r>
            <a:endParaRPr lang="ko-KR" altLang="en-US" sz="11500" dirty="0">
              <a:ln>
                <a:solidFill>
                  <a:schemeClr val="bg1">
                    <a:alpha val="30000"/>
                  </a:schemeClr>
                </a:solidFill>
              </a:ln>
              <a:solidFill>
                <a:schemeClr val="bg1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1462503" y="523987"/>
            <a:ext cx="10132206" cy="324615"/>
            <a:chOff x="6084320" y="457488"/>
            <a:chExt cx="5009982" cy="336359"/>
          </a:xfrm>
        </p:grpSpPr>
        <p:sp>
          <p:nvSpPr>
            <p:cNvPr id="24" name="직사각형 23"/>
            <p:cNvSpPr/>
            <p:nvPr/>
          </p:nvSpPr>
          <p:spPr>
            <a:xfrm>
              <a:off x="6718399" y="475905"/>
              <a:ext cx="662610" cy="251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 smtClean="0">
                  <a:solidFill>
                    <a:schemeClr val="tx1"/>
                  </a:solidFill>
                </a:rPr>
                <a:t>시연 시나리오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084320" y="460246"/>
              <a:ext cx="530132" cy="3189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400" dirty="0" smtClean="0"/>
                <a:t>설계주제</a:t>
              </a:r>
              <a:endParaRPr lang="ko-KR" altLang="en-US" sz="1400" dirty="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10529814" y="474935"/>
              <a:ext cx="564488" cy="3189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400" dirty="0" smtClean="0"/>
                <a:t>Q&amp;A</a:t>
              </a:r>
              <a:endParaRPr lang="ko-KR" altLang="en-US" sz="1400" dirty="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8637907" y="457488"/>
              <a:ext cx="705222" cy="3189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400" dirty="0" smtClean="0"/>
                <a:t>Required items</a:t>
              </a:r>
              <a:endParaRPr lang="ko-KR" altLang="en-US" sz="1400" dirty="0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4221083" y="531800"/>
            <a:ext cx="1000138" cy="223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Output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288993" y="493699"/>
            <a:ext cx="1091598" cy="299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Design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8151561" y="532378"/>
            <a:ext cx="10698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/>
              <a:t>Role</a:t>
            </a:r>
            <a:endParaRPr lang="ko-KR" altLang="en-US" sz="1400" dirty="0"/>
          </a:p>
        </p:txBody>
      </p:sp>
      <p:sp>
        <p:nvSpPr>
          <p:cNvPr id="30" name="직사각형 29"/>
          <p:cNvSpPr/>
          <p:nvPr/>
        </p:nvSpPr>
        <p:spPr>
          <a:xfrm>
            <a:off x="9385394" y="531800"/>
            <a:ext cx="931009" cy="307777"/>
          </a:xfrm>
          <a:prstGeom prst="rect">
            <a:avLst/>
          </a:prstGeom>
          <a:solidFill>
            <a:srgbClr val="05186B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</a:rPr>
              <a:t>Schedule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cxnSp>
        <p:nvCxnSpPr>
          <p:cNvPr id="4" name="직선 연결선[R] 3"/>
          <p:cNvCxnSpPr/>
          <p:nvPr/>
        </p:nvCxnSpPr>
        <p:spPr>
          <a:xfrm>
            <a:off x="342900" y="1003534"/>
            <a:ext cx="11506200" cy="0"/>
          </a:xfrm>
          <a:prstGeom prst="line">
            <a:avLst/>
          </a:prstGeom>
          <a:ln w="63500" cmpd="dbl">
            <a:solidFill>
              <a:srgbClr val="0518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텍스트 상자 15"/>
          <p:cNvSpPr txBox="1"/>
          <p:nvPr/>
        </p:nvSpPr>
        <p:spPr>
          <a:xfrm>
            <a:off x="355604" y="1187118"/>
            <a:ext cx="2467807" cy="400110"/>
          </a:xfrm>
          <a:prstGeom prst="rect">
            <a:avLst/>
          </a:prstGeom>
          <a:solidFill>
            <a:srgbClr val="05186B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2000" b="1" dirty="0" smtClean="0">
                <a:solidFill>
                  <a:schemeClr val="bg1"/>
                </a:solidFill>
              </a:rPr>
              <a:t>Schedule</a:t>
            </a:r>
            <a:endParaRPr kumimoji="1" lang="ko-KR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73993"/>
              </p:ext>
            </p:extLst>
          </p:nvPr>
        </p:nvGraphicFramePr>
        <p:xfrm>
          <a:off x="425946" y="1841937"/>
          <a:ext cx="11325564" cy="4061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717"/>
                <a:gridCol w="3208421"/>
                <a:gridCol w="1187116"/>
                <a:gridCol w="347640"/>
                <a:gridCol w="400905"/>
                <a:gridCol w="400905"/>
                <a:gridCol w="400905"/>
                <a:gridCol w="400905"/>
                <a:gridCol w="400905"/>
                <a:gridCol w="400905"/>
                <a:gridCol w="400905"/>
                <a:gridCol w="400905"/>
                <a:gridCol w="400905"/>
                <a:gridCol w="400905"/>
                <a:gridCol w="400905"/>
                <a:gridCol w="400905"/>
                <a:gridCol w="400905"/>
                <a:gridCol w="400905"/>
              </a:tblGrid>
              <a:tr h="31507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Task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Activity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상세기간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기간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50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9</a:t>
                      </a:r>
                      <a:r>
                        <a:rPr lang="ko-KR" sz="1400" kern="100">
                          <a:effectLst/>
                        </a:rPr>
                        <a:t>월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</a:t>
                      </a:r>
                      <a:r>
                        <a:rPr lang="ko-KR" sz="1400" kern="100" dirty="0">
                          <a:effectLst/>
                        </a:rPr>
                        <a:t>월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11</a:t>
                      </a:r>
                      <a:r>
                        <a:rPr lang="ko-KR" sz="1400" kern="100">
                          <a:effectLst/>
                        </a:rPr>
                        <a:t>월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12</a:t>
                      </a:r>
                      <a:r>
                        <a:rPr lang="ko-KR" sz="1400" kern="100">
                          <a:effectLst/>
                        </a:rPr>
                        <a:t>월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5076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착수</a:t>
                      </a:r>
                      <a:r>
                        <a:rPr lang="en-US" sz="1400" kern="100" dirty="0">
                          <a:effectLst/>
                        </a:rPr>
                        <a:t>/</a:t>
                      </a:r>
                      <a:r>
                        <a:rPr lang="ko-KR" sz="1400" kern="100" dirty="0">
                          <a:effectLst/>
                        </a:rPr>
                        <a:t>계획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조 편성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9.7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아이디어 및 정보 수집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9.</a:t>
                      </a:r>
                      <a:r>
                        <a:rPr lang="en-US" altLang="ko-KR" sz="1400" kern="100" dirty="0" smtClean="0">
                          <a:effectLst/>
                        </a:rPr>
                        <a:t>7~21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기본 계획서 작성</a:t>
                      </a:r>
                      <a:r>
                        <a:rPr lang="en-US" sz="1400" kern="100" dirty="0">
                          <a:effectLst/>
                        </a:rPr>
                        <a:t/>
                      </a:r>
                      <a:br>
                        <a:rPr lang="en-US" sz="1400" kern="100" dirty="0">
                          <a:effectLst/>
                        </a:rPr>
                      </a:br>
                      <a:r>
                        <a:rPr lang="en-US" sz="1400" kern="100" dirty="0">
                          <a:effectLst/>
                        </a:rPr>
                        <a:t>(Business Canvas Model  &amp; Proposal)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9.21</a:t>
                      </a:r>
                      <a:r>
                        <a:rPr lang="en-US" altLang="ko-KR" sz="1400" kern="100" dirty="0" smtClean="0">
                          <a:effectLst/>
                        </a:rPr>
                        <a:t>-10.5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설계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400" kern="100" dirty="0" err="1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아두이노</a:t>
                      </a:r>
                      <a:r>
                        <a:rPr lang="ko-KR" altLang="en-US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 하드웨어</a:t>
                      </a:r>
                      <a:r>
                        <a:rPr lang="en-US" altLang="ko-KR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(</a:t>
                      </a:r>
                      <a:r>
                        <a:rPr lang="ko-KR" altLang="en-US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회로</a:t>
                      </a:r>
                      <a:r>
                        <a:rPr lang="en-US" altLang="ko-KR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)</a:t>
                      </a:r>
                      <a:r>
                        <a:rPr lang="ko-KR" altLang="en-US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 제작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10.</a:t>
                      </a:r>
                      <a:r>
                        <a:rPr lang="en-US" altLang="ko-KR" sz="1400" kern="100" dirty="0" smtClean="0">
                          <a:effectLst/>
                        </a:rPr>
                        <a:t>12~16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400" kern="100" dirty="0" err="1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아두이노</a:t>
                      </a:r>
                      <a:r>
                        <a:rPr lang="ko-KR" altLang="en-US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 소프트웨어 제작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10.16~11.2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0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중간발표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400" kern="100" dirty="0" smtClean="0">
                          <a:effectLst/>
                          <a:latin typeface="맑은 고딕" charset="-127"/>
                          <a:ea typeface="맑은 고딕" charset="-127"/>
                          <a:cs typeface="Times New Roman" charset="0"/>
                        </a:rPr>
                        <a:t>11.2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76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최종단계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디버깅 수행 및 </a:t>
                      </a:r>
                      <a:r>
                        <a:rPr lang="en-US" altLang="ko-KR" sz="1400" kern="100" dirty="0" smtClean="0">
                          <a:effectLst/>
                        </a:rPr>
                        <a:t>App</a:t>
                      </a:r>
                      <a:r>
                        <a:rPr lang="ko-KR" altLang="en-US" sz="1400" kern="100" dirty="0" smtClean="0">
                          <a:effectLst/>
                        </a:rPr>
                        <a:t>연동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400" kern="100" dirty="0" smtClean="0">
                          <a:effectLst/>
                        </a:rPr>
                        <a:t>11.2~</a:t>
                      </a:r>
                      <a:r>
                        <a:rPr lang="en-US" sz="1400" kern="100" dirty="0" smtClean="0">
                          <a:effectLst/>
                        </a:rPr>
                        <a:t>16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altLang="en-US" sz="14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기준치 설정 및 보강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400" kern="100" dirty="0" smtClean="0">
                          <a:effectLst/>
                        </a:rPr>
                        <a:t>11.16~12.14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o-KR" sz="1400" kern="100" dirty="0">
                          <a:effectLst/>
                        </a:rPr>
                        <a:t>최종 마무리 및 시연</a:t>
                      </a:r>
                      <a:r>
                        <a:rPr lang="en-US" sz="1400" kern="100" dirty="0">
                          <a:effectLst/>
                        </a:rPr>
                        <a:t/>
                      </a:r>
                      <a:br>
                        <a:rPr lang="en-US" sz="1400" kern="100" dirty="0">
                          <a:effectLst/>
                        </a:rPr>
                      </a:br>
                      <a:r>
                        <a:rPr lang="en-US" sz="1400" kern="100" dirty="0">
                          <a:effectLst/>
                        </a:rPr>
                        <a:t>(Final Report </a:t>
                      </a:r>
                      <a:r>
                        <a:rPr lang="ko-KR" sz="1400" kern="100" dirty="0">
                          <a:effectLst/>
                        </a:rPr>
                        <a:t>작성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12.15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1400" kern="10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ko-KR" sz="1400" kern="100" dirty="0">
                        <a:effectLst/>
                        <a:latin typeface="맑은 고딕" charset="-127"/>
                        <a:ea typeface="맑은 고딕" charset="-127"/>
                        <a:cs typeface="Times New Roman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직사각형 39"/>
          <p:cNvSpPr>
            <a:spLocks noChangeArrowheads="1"/>
          </p:cNvSpPr>
          <p:nvPr/>
        </p:nvSpPr>
        <p:spPr bwMode="auto">
          <a:xfrm>
            <a:off x="5976433" y="2860256"/>
            <a:ext cx="624147" cy="1321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1" name="직사각형 40"/>
          <p:cNvSpPr>
            <a:spLocks noChangeArrowheads="1"/>
          </p:cNvSpPr>
          <p:nvPr/>
        </p:nvSpPr>
        <p:spPr bwMode="auto">
          <a:xfrm>
            <a:off x="5839326" y="2522871"/>
            <a:ext cx="137107" cy="2230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2" name="직사각형 41"/>
          <p:cNvSpPr>
            <a:spLocks noChangeArrowheads="1"/>
          </p:cNvSpPr>
          <p:nvPr/>
        </p:nvSpPr>
        <p:spPr bwMode="auto">
          <a:xfrm>
            <a:off x="6521863" y="3272839"/>
            <a:ext cx="980166" cy="159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3" name="직사각형 42"/>
          <p:cNvSpPr>
            <a:spLocks noChangeArrowheads="1"/>
          </p:cNvSpPr>
          <p:nvPr/>
        </p:nvSpPr>
        <p:spPr bwMode="auto">
          <a:xfrm>
            <a:off x="7502029" y="3756933"/>
            <a:ext cx="535066" cy="1573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4" name="직사각형 43"/>
          <p:cNvSpPr>
            <a:spLocks noChangeArrowheads="1"/>
          </p:cNvSpPr>
          <p:nvPr/>
        </p:nvSpPr>
        <p:spPr bwMode="auto">
          <a:xfrm>
            <a:off x="11046032" y="5486284"/>
            <a:ext cx="231567" cy="176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5" name="직사각형 44"/>
          <p:cNvSpPr>
            <a:spLocks noChangeArrowheads="1"/>
          </p:cNvSpPr>
          <p:nvPr/>
        </p:nvSpPr>
        <p:spPr bwMode="auto">
          <a:xfrm>
            <a:off x="9409948" y="4409490"/>
            <a:ext cx="72271" cy="1688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6" name="직사각형 45"/>
          <p:cNvSpPr>
            <a:spLocks noChangeArrowheads="1"/>
          </p:cNvSpPr>
          <p:nvPr/>
        </p:nvSpPr>
        <p:spPr bwMode="auto">
          <a:xfrm>
            <a:off x="8048668" y="4135124"/>
            <a:ext cx="1385425" cy="1471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7" name="직사각형 46"/>
          <p:cNvSpPr>
            <a:spLocks noChangeArrowheads="1"/>
          </p:cNvSpPr>
          <p:nvPr/>
        </p:nvSpPr>
        <p:spPr bwMode="auto">
          <a:xfrm>
            <a:off x="9361822" y="4733381"/>
            <a:ext cx="1097629" cy="1643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48" name="직사각형 47"/>
          <p:cNvSpPr>
            <a:spLocks noChangeArrowheads="1"/>
          </p:cNvSpPr>
          <p:nvPr/>
        </p:nvSpPr>
        <p:spPr bwMode="auto">
          <a:xfrm>
            <a:off x="10442931" y="5100835"/>
            <a:ext cx="603101" cy="1612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o-KR" alt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762250" y="2290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설명선 2 2"/>
          <p:cNvSpPr/>
          <p:nvPr/>
        </p:nvSpPr>
        <p:spPr>
          <a:xfrm>
            <a:off x="8223960" y="2507267"/>
            <a:ext cx="1411941" cy="603645"/>
          </a:xfrm>
          <a:prstGeom prst="borderCallout2">
            <a:avLst>
              <a:gd name="adj1" fmla="val 102768"/>
              <a:gd name="adj2" fmla="val 27833"/>
              <a:gd name="adj3" fmla="val 170591"/>
              <a:gd name="adj4" fmla="val 15294"/>
              <a:gd name="adj5" fmla="val 216157"/>
              <a:gd name="adj6" fmla="val -1134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~10.16</a:t>
            </a:r>
          </a:p>
          <a:p>
            <a:pPr algn="ctr"/>
            <a:r>
              <a:rPr lang="ko-KR" altLang="en-US" sz="1100" dirty="0" smtClean="0"/>
              <a:t>소음 측정에 필요한 </a:t>
            </a:r>
            <a:r>
              <a:rPr lang="ko-KR" altLang="en-US" sz="1100" dirty="0" err="1" smtClean="0"/>
              <a:t>아두이노</a:t>
            </a:r>
            <a:r>
              <a:rPr lang="ko-KR" altLang="en-US" sz="1100" dirty="0" smtClean="0"/>
              <a:t> 기기 제작</a:t>
            </a:r>
            <a:endParaRPr lang="en-US" altLang="ko-KR" sz="1100" dirty="0" smtClean="0"/>
          </a:p>
        </p:txBody>
      </p:sp>
      <p:sp>
        <p:nvSpPr>
          <p:cNvPr id="31" name="설명선 2 30"/>
          <p:cNvSpPr/>
          <p:nvPr/>
        </p:nvSpPr>
        <p:spPr>
          <a:xfrm>
            <a:off x="9312297" y="3146961"/>
            <a:ext cx="1411941" cy="560076"/>
          </a:xfrm>
          <a:prstGeom prst="borderCallout2">
            <a:avLst>
              <a:gd name="adj1" fmla="val 31946"/>
              <a:gd name="adj2" fmla="val -763"/>
              <a:gd name="adj3" fmla="val 78130"/>
              <a:gd name="adj4" fmla="val -15826"/>
              <a:gd name="adj5" fmla="val 185555"/>
              <a:gd name="adj6" fmla="val -2311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~10.24</a:t>
            </a:r>
          </a:p>
          <a:p>
            <a:pPr algn="ctr"/>
            <a:r>
              <a:rPr lang="ko-KR" altLang="en-US" sz="1100" dirty="0" smtClean="0"/>
              <a:t>센서를 이용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소리 </a:t>
            </a:r>
            <a:r>
              <a:rPr lang="ko-KR" altLang="en-US" sz="1100" dirty="0" err="1" smtClean="0"/>
              <a:t>진동값</a:t>
            </a:r>
            <a:r>
              <a:rPr lang="ko-KR" altLang="en-US" sz="1100" dirty="0"/>
              <a:t> </a:t>
            </a:r>
            <a:r>
              <a:rPr lang="ko-KR" altLang="en-US" sz="1100" dirty="0" smtClean="0"/>
              <a:t>전송</a:t>
            </a:r>
            <a:endParaRPr lang="en-US" altLang="ko-KR" sz="1100" dirty="0" smtClean="0"/>
          </a:p>
        </p:txBody>
      </p:sp>
      <p:sp>
        <p:nvSpPr>
          <p:cNvPr id="8" name="타원 7"/>
          <p:cNvSpPr/>
          <p:nvPr/>
        </p:nvSpPr>
        <p:spPr>
          <a:xfrm>
            <a:off x="8003719" y="3785132"/>
            <a:ext cx="98823" cy="1009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8929931" y="4161489"/>
            <a:ext cx="98823" cy="1009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설명선 2 32"/>
          <p:cNvSpPr/>
          <p:nvPr/>
        </p:nvSpPr>
        <p:spPr>
          <a:xfrm>
            <a:off x="7200562" y="4701994"/>
            <a:ext cx="1411941" cy="560076"/>
          </a:xfrm>
          <a:prstGeom prst="borderCallout2">
            <a:avLst>
              <a:gd name="adj1" fmla="val 34066"/>
              <a:gd name="adj2" fmla="val 101847"/>
              <a:gd name="adj3" fmla="val 3919"/>
              <a:gd name="adj4" fmla="val 131360"/>
              <a:gd name="adj5" fmla="val -85844"/>
              <a:gd name="adj6" fmla="val 15603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~11.02</a:t>
            </a:r>
          </a:p>
          <a:p>
            <a:pPr algn="ctr"/>
            <a:r>
              <a:rPr lang="ko-KR" altLang="en-US" sz="1100" dirty="0" smtClean="0"/>
              <a:t>센서로부터 측정된 값을 </a:t>
            </a:r>
            <a:r>
              <a:rPr lang="en-US" altLang="ko-KR" sz="1100" dirty="0" smtClean="0"/>
              <a:t>dB, Hz </a:t>
            </a:r>
            <a:r>
              <a:rPr lang="ko-KR" altLang="en-US" sz="1100" dirty="0" smtClean="0"/>
              <a:t>변</a:t>
            </a:r>
            <a:r>
              <a:rPr lang="ko-KR" altLang="en-US" sz="1100" dirty="0"/>
              <a:t>환</a:t>
            </a:r>
            <a:endParaRPr lang="en-US" altLang="ko-KR" sz="1100" dirty="0" smtClean="0"/>
          </a:p>
        </p:txBody>
      </p:sp>
      <p:sp>
        <p:nvSpPr>
          <p:cNvPr id="34" name="타원 33"/>
          <p:cNvSpPr/>
          <p:nvPr/>
        </p:nvSpPr>
        <p:spPr>
          <a:xfrm>
            <a:off x="9367331" y="4159514"/>
            <a:ext cx="98823" cy="1009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설명선 2 34"/>
          <p:cNvSpPr/>
          <p:nvPr/>
        </p:nvSpPr>
        <p:spPr>
          <a:xfrm>
            <a:off x="10194643" y="4013859"/>
            <a:ext cx="1411941" cy="390021"/>
          </a:xfrm>
          <a:prstGeom prst="borderCallout2">
            <a:avLst>
              <a:gd name="adj1" fmla="val 31946"/>
              <a:gd name="adj2" fmla="val -763"/>
              <a:gd name="adj3" fmla="val 78130"/>
              <a:gd name="adj4" fmla="val -15826"/>
              <a:gd name="adj5" fmla="val 199041"/>
              <a:gd name="adj6" fmla="val -2311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~11.12</a:t>
            </a:r>
          </a:p>
          <a:p>
            <a:pPr algn="ctr"/>
            <a:r>
              <a:rPr lang="en-US" altLang="ko-KR" sz="1100" dirty="0" smtClean="0"/>
              <a:t>App </a:t>
            </a:r>
            <a:r>
              <a:rPr lang="ko-KR" altLang="en-US" sz="1100" dirty="0" smtClean="0"/>
              <a:t>기능과</a:t>
            </a:r>
            <a:r>
              <a:rPr lang="en-US" altLang="ko-KR" sz="1100" dirty="0" smtClean="0"/>
              <a:t> UI</a:t>
            </a:r>
            <a:r>
              <a:rPr lang="ko-KR" altLang="en-US" sz="1100" dirty="0" smtClean="0"/>
              <a:t>제작</a:t>
            </a:r>
            <a:endParaRPr lang="en-US" altLang="ko-KR" sz="1100" dirty="0" smtClean="0"/>
          </a:p>
        </p:txBody>
      </p:sp>
      <p:sp>
        <p:nvSpPr>
          <p:cNvPr id="36" name="타원 35"/>
          <p:cNvSpPr/>
          <p:nvPr/>
        </p:nvSpPr>
        <p:spPr>
          <a:xfrm>
            <a:off x="9828481" y="4751289"/>
            <a:ext cx="98823" cy="1009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설명선 2 36"/>
          <p:cNvSpPr/>
          <p:nvPr/>
        </p:nvSpPr>
        <p:spPr>
          <a:xfrm>
            <a:off x="8261496" y="5294477"/>
            <a:ext cx="1411941" cy="560076"/>
          </a:xfrm>
          <a:prstGeom prst="borderCallout2">
            <a:avLst>
              <a:gd name="adj1" fmla="val 34066"/>
              <a:gd name="adj2" fmla="val 101847"/>
              <a:gd name="adj3" fmla="val 42085"/>
              <a:gd name="adj4" fmla="val 128836"/>
              <a:gd name="adj5" fmla="val -17993"/>
              <a:gd name="adj6" fmla="val 177898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~11.28</a:t>
            </a:r>
          </a:p>
          <a:p>
            <a:pPr algn="ctr"/>
            <a:r>
              <a:rPr lang="ko-KR" altLang="en-US" sz="1100" dirty="0" err="1" smtClean="0"/>
              <a:t>상황별</a:t>
            </a:r>
            <a:r>
              <a:rPr lang="ko-KR" altLang="en-US" sz="1100" dirty="0" smtClean="0"/>
              <a:t> 측정값에 따른 기준치</a:t>
            </a:r>
            <a:endParaRPr lang="en-US" altLang="ko-KR" sz="1100" dirty="0" smtClean="0"/>
          </a:p>
        </p:txBody>
      </p:sp>
      <p:sp>
        <p:nvSpPr>
          <p:cNvPr id="38" name="타원 37"/>
          <p:cNvSpPr/>
          <p:nvPr/>
        </p:nvSpPr>
        <p:spPr>
          <a:xfrm>
            <a:off x="10721584" y="5142857"/>
            <a:ext cx="98823" cy="1009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9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3357</TotalTime>
  <Words>107</Words>
  <Application>Microsoft Office PowerPoint</Application>
  <PresentationFormat>와이드스크린</PresentationFormat>
  <Paragraphs>161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나눔손글씨 펜</vt:lpstr>
      <vt:lpstr>맑은 고딕</vt:lpstr>
      <vt:lpstr>Arial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HP DEMO HUB</dc:creator>
  <cp:lastModifiedBy>choijm</cp:lastModifiedBy>
  <cp:revision>245</cp:revision>
  <dcterms:created xsi:type="dcterms:W3CDTF">2015-08-19T02:56:30Z</dcterms:created>
  <dcterms:modified xsi:type="dcterms:W3CDTF">2016-10-08T16:14:35Z</dcterms:modified>
</cp:coreProperties>
</file>