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1" r:id="rId3"/>
    <p:sldId id="265" r:id="rId4"/>
    <p:sldId id="266" r:id="rId5"/>
    <p:sldId id="267" r:id="rId6"/>
    <p:sldId id="268" r:id="rId7"/>
    <p:sldId id="269" r:id="rId8"/>
    <p:sldId id="275" r:id="rId9"/>
    <p:sldId id="274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Lbls>
            <c:dLbl>
              <c:idx val="0"/>
              <c:layout>
                <c:manualLayout>
                  <c:x val="-0.16784509575564402"/>
                  <c:y val="0.1881788963019703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9D-43B1-93A2-8C2C5107618B}"/>
                </c:ext>
              </c:extLst>
            </c:dLbl>
            <c:dLbl>
              <c:idx val="1"/>
              <c:layout>
                <c:manualLayout>
                  <c:x val="-0.17687234943243854"/>
                  <c:y val="-7.308715210980455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9D-43B1-93A2-8C2C5107618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9D-43B1-93A2-8C2C5107618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9D-43B1-93A2-8C2C5107618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9D-43B1-93A2-8C2C51076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Data</c:v>
                </c:pt>
                <c:pt idx="1">
                  <c:v>Hardware</c:v>
                </c:pt>
                <c:pt idx="2">
                  <c:v>Server</c:v>
                </c:pt>
                <c:pt idx="3">
                  <c:v>Machine Learning </c:v>
                </c:pt>
                <c:pt idx="4">
                  <c:v>Data Analysis, Learning System &amp; Algorithm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9D-43B1-93A2-8C2C5107618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4452E-DCB6-4ED4-A6A3-20ECF881E78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5DE6499-E783-40EA-8BE9-C54F4CC6C15D}">
      <dgm:prSet phldrT="[텍스트]"/>
      <dgm:spPr/>
      <dgm:t>
        <a:bodyPr/>
        <a:lstStyle/>
        <a:p>
          <a:pPr latinLnBrk="1"/>
          <a:r>
            <a:rPr lang="ko-KR" altLang="en-US" dirty="0" smtClean="0"/>
            <a:t>정류장 광고</a:t>
          </a:r>
          <a:endParaRPr lang="ko-KR" altLang="en-US" dirty="0"/>
        </a:p>
      </dgm:t>
    </dgm:pt>
    <dgm:pt modelId="{BF817FEE-EC69-4435-A3B7-A9E6FFB5AF48}" type="parTrans" cxnId="{AA4F05D7-D283-4F6B-B7D6-EC7B278A9E14}">
      <dgm:prSet/>
      <dgm:spPr/>
      <dgm:t>
        <a:bodyPr/>
        <a:lstStyle/>
        <a:p>
          <a:pPr latinLnBrk="1"/>
          <a:endParaRPr lang="ko-KR" altLang="en-US"/>
        </a:p>
      </dgm:t>
    </dgm:pt>
    <dgm:pt modelId="{16EC5B8E-616E-4768-AFD0-C93D6630AD5B}" type="sibTrans" cxnId="{AA4F05D7-D283-4F6B-B7D6-EC7B278A9E14}">
      <dgm:prSet/>
      <dgm:spPr/>
      <dgm:t>
        <a:bodyPr/>
        <a:lstStyle/>
        <a:p>
          <a:pPr latinLnBrk="1"/>
          <a:endParaRPr lang="ko-KR" altLang="en-US"/>
        </a:p>
      </dgm:t>
    </dgm:pt>
    <dgm:pt modelId="{AC3AC034-D4B6-4D44-A656-2E37A6545BB9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C5944BCA-0B55-47A5-A85C-A59DDE741759}" type="parTrans" cxnId="{8A355223-C779-4CFC-AA06-8EF79CD5F181}">
      <dgm:prSet/>
      <dgm:spPr/>
      <dgm:t>
        <a:bodyPr/>
        <a:lstStyle/>
        <a:p>
          <a:pPr latinLnBrk="1"/>
          <a:endParaRPr lang="ko-KR" altLang="en-US"/>
        </a:p>
      </dgm:t>
    </dgm:pt>
    <dgm:pt modelId="{DA3F1B63-4B01-400F-AE3D-BCC8AD032C2D}" type="sibTrans" cxnId="{8A355223-C779-4CFC-AA06-8EF79CD5F181}">
      <dgm:prSet/>
      <dgm:spPr/>
      <dgm:t>
        <a:bodyPr/>
        <a:lstStyle/>
        <a:p>
          <a:pPr latinLnBrk="1"/>
          <a:endParaRPr lang="ko-KR" altLang="en-US"/>
        </a:p>
      </dgm:t>
    </dgm:pt>
    <dgm:pt modelId="{A1B18E15-2A54-4B0A-9798-FBB7E8306F10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05480122-E51B-4001-BDDE-8FE27F691077}" type="parTrans" cxnId="{DC6570F8-88F9-4D9A-AE57-BAAEEC815BC3}">
      <dgm:prSet/>
      <dgm:spPr/>
      <dgm:t>
        <a:bodyPr/>
        <a:lstStyle/>
        <a:p>
          <a:pPr latinLnBrk="1"/>
          <a:endParaRPr lang="ko-KR" altLang="en-US"/>
        </a:p>
      </dgm:t>
    </dgm:pt>
    <dgm:pt modelId="{06BF8A7B-9DB5-42CC-A0DA-68AE1565932C}" type="sibTrans" cxnId="{DC6570F8-88F9-4D9A-AE57-BAAEEC815BC3}">
      <dgm:prSet/>
      <dgm:spPr/>
      <dgm:t>
        <a:bodyPr/>
        <a:lstStyle/>
        <a:p>
          <a:pPr latinLnBrk="1"/>
          <a:endParaRPr lang="ko-KR" altLang="en-US"/>
        </a:p>
      </dgm:t>
    </dgm:pt>
    <dgm:pt modelId="{B6E21649-1DBB-4C03-A1F2-D0B80EA7ED40}">
      <dgm:prSet phldrT="[텍스트]"/>
      <dgm:spPr/>
      <dgm:t>
        <a:bodyPr/>
        <a:lstStyle/>
        <a:p>
          <a:pPr latinLnBrk="1"/>
          <a:r>
            <a:rPr lang="en-US" altLang="ko-KR" dirty="0" smtClean="0"/>
            <a:t>SNS</a:t>
          </a:r>
          <a:endParaRPr lang="ko-KR" altLang="en-US" dirty="0"/>
        </a:p>
      </dgm:t>
    </dgm:pt>
    <dgm:pt modelId="{2298BEFE-FA14-4F07-83C7-46731FD12CB2}" type="sibTrans" cxnId="{7E06BDAD-1D5D-4DA0-B0F7-1C0640D44073}">
      <dgm:prSet/>
      <dgm:spPr/>
      <dgm:t>
        <a:bodyPr/>
        <a:lstStyle/>
        <a:p>
          <a:pPr latinLnBrk="1"/>
          <a:endParaRPr lang="ko-KR" altLang="en-US"/>
        </a:p>
      </dgm:t>
    </dgm:pt>
    <dgm:pt modelId="{CCFC9DEB-9D84-4D20-BCD7-95682FE67865}" type="parTrans" cxnId="{7E06BDAD-1D5D-4DA0-B0F7-1C0640D44073}">
      <dgm:prSet/>
      <dgm:spPr/>
      <dgm:t>
        <a:bodyPr/>
        <a:lstStyle/>
        <a:p>
          <a:pPr latinLnBrk="1"/>
          <a:endParaRPr lang="ko-KR" altLang="en-US"/>
        </a:p>
      </dgm:t>
    </dgm:pt>
    <dgm:pt modelId="{2794BCA1-BFE7-4076-B82D-B4B909B4ED76}" type="pres">
      <dgm:prSet presAssocID="{1C14452E-DCB6-4ED4-A6A3-20ECF881E7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A06D51-DFFC-4C10-8615-B8861650173A}" type="pres">
      <dgm:prSet presAssocID="{05DE6499-E783-40EA-8BE9-C54F4CC6C15D}" presName="compNode" presStyleCnt="0"/>
      <dgm:spPr/>
    </dgm:pt>
    <dgm:pt modelId="{0455C714-D98A-4362-968C-DC077CFDD9FB}" type="pres">
      <dgm:prSet presAssocID="{05DE6499-E783-40EA-8BE9-C54F4CC6C15D}" presName="pictRect" presStyleLbl="node1" presStyleIdx="0" presStyleCnt="4" custLinFactNeighborX="71308" custLinFactNeighborY="-50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03E111E3-49DD-486D-B7BB-2F5BB642618D}" type="pres">
      <dgm:prSet presAssocID="{05DE6499-E783-40EA-8BE9-C54F4CC6C15D}" presName="textRect" presStyleLbl="revTx" presStyleIdx="0" presStyleCnt="4" custLinFactNeighborX="66782" custLinFactNeighborY="-21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AE9DF1-205F-47A2-AF70-82C90F28180F}" type="pres">
      <dgm:prSet presAssocID="{16EC5B8E-616E-4768-AFD0-C93D6630AD5B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FDC928CE-0F27-4164-BB47-684EEF348A05}" type="pres">
      <dgm:prSet presAssocID="{B6E21649-1DBB-4C03-A1F2-D0B80EA7ED40}" presName="compNode" presStyleCnt="0"/>
      <dgm:spPr/>
    </dgm:pt>
    <dgm:pt modelId="{A4B6A070-7F37-4C3F-B7A3-BA9A625DA192}" type="pres">
      <dgm:prSet presAssocID="{B6E21649-1DBB-4C03-A1F2-D0B80EA7ED40}" presName="pictRect" presStyleLbl="node1" presStyleIdx="1" presStyleCnt="4" custScaleX="72248" custScaleY="92365" custLinFactNeighborX="83012" custLinFactNeighborY="38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B5D298-F3EB-4371-81B3-CA3AA609C00A}" type="pres">
      <dgm:prSet presAssocID="{B6E21649-1DBB-4C03-A1F2-D0B80EA7ED40}" presName="textRect" presStyleLbl="revTx" presStyleIdx="1" presStyleCnt="4" custLinFactX="46694" custLinFactNeighborX="100000" custLinFactNeighborY="114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C49019-FB91-4C08-A8E0-698C41300E5F}" type="pres">
      <dgm:prSet presAssocID="{2298BEFE-FA14-4F07-83C7-46731FD12CB2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A8D57300-BDD4-4277-A037-B7DA2664E316}" type="pres">
      <dgm:prSet presAssocID="{AC3AC034-D4B6-4D44-A656-2E37A6545BB9}" presName="compNode" presStyleCnt="0"/>
      <dgm:spPr/>
    </dgm:pt>
    <dgm:pt modelId="{1157B6D2-6CAE-40B1-87C6-25FBA2EA8382}" type="pres">
      <dgm:prSet presAssocID="{AC3AC034-D4B6-4D44-A656-2E37A6545BB9}" presName="pictRect" presStyleLbl="node1" presStyleIdx="2" presStyleCnt="4" custScaleX="43411" custScaleY="64890" custLinFactNeighborX="36689" custLinFactNeighborY="135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A16D2E0A-09E4-438A-BB6A-1F51DD20D7FF}" type="pres">
      <dgm:prSet presAssocID="{AC3AC034-D4B6-4D44-A656-2E37A6545BB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EEBA19-92B0-4E4F-8867-B52FD6B5CFD1}" type="pres">
      <dgm:prSet presAssocID="{DA3F1B63-4B01-400F-AE3D-BCC8AD032C2D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518DDCF-F1CD-4C5D-907D-D60DD589B968}" type="pres">
      <dgm:prSet presAssocID="{A1B18E15-2A54-4B0A-9798-FBB7E8306F10}" presName="compNode" presStyleCnt="0"/>
      <dgm:spPr/>
    </dgm:pt>
    <dgm:pt modelId="{1BEDEAA0-B3FF-4706-AA46-A600598FDBDF}" type="pres">
      <dgm:prSet presAssocID="{A1B18E15-2A54-4B0A-9798-FBB7E8306F10}" presName="pictRect" presStyleLbl="node1" presStyleIdx="3" presStyleCnt="4" custScaleX="52975" custScaleY="79454" custLinFactNeighborX="-11048" custLinFactNeighborY="1168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0970937-1F8B-4A68-809C-8F382D57F89D}" type="pres">
      <dgm:prSet presAssocID="{A1B18E15-2A54-4B0A-9798-FBB7E8306F10}" presName="textRect" presStyleLbl="revTx" presStyleIdx="3" presStyleCnt="4" custLinFactNeighborX="-59094" custLinFactNeighborY="-461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6570F8-88F9-4D9A-AE57-BAAEEC815BC3}" srcId="{1C14452E-DCB6-4ED4-A6A3-20ECF881E78D}" destId="{A1B18E15-2A54-4B0A-9798-FBB7E8306F10}" srcOrd="3" destOrd="0" parTransId="{05480122-E51B-4001-BDDE-8FE27F691077}" sibTransId="{06BF8A7B-9DB5-42CC-A0DA-68AE1565932C}"/>
    <dgm:cxn modelId="{40456E9F-3FAE-458C-868C-733B3808F226}" type="presOf" srcId="{A1B18E15-2A54-4B0A-9798-FBB7E8306F10}" destId="{10970937-1F8B-4A68-809C-8F382D57F89D}" srcOrd="0" destOrd="0" presId="urn:microsoft.com/office/officeart/2005/8/layout/pList1"/>
    <dgm:cxn modelId="{258B4DC7-A236-44A0-943B-4D4D46B55AB5}" type="presOf" srcId="{B6E21649-1DBB-4C03-A1F2-D0B80EA7ED40}" destId="{4BB5D298-F3EB-4371-81B3-CA3AA609C00A}" srcOrd="0" destOrd="0" presId="urn:microsoft.com/office/officeart/2005/8/layout/pList1"/>
    <dgm:cxn modelId="{0B1FA7B2-3898-48F4-80B7-BF17F0CC6C66}" type="presOf" srcId="{05DE6499-E783-40EA-8BE9-C54F4CC6C15D}" destId="{03E111E3-49DD-486D-B7BB-2F5BB642618D}" srcOrd="0" destOrd="0" presId="urn:microsoft.com/office/officeart/2005/8/layout/pList1"/>
    <dgm:cxn modelId="{8A355223-C779-4CFC-AA06-8EF79CD5F181}" srcId="{1C14452E-DCB6-4ED4-A6A3-20ECF881E78D}" destId="{AC3AC034-D4B6-4D44-A656-2E37A6545BB9}" srcOrd="2" destOrd="0" parTransId="{C5944BCA-0B55-47A5-A85C-A59DDE741759}" sibTransId="{DA3F1B63-4B01-400F-AE3D-BCC8AD032C2D}"/>
    <dgm:cxn modelId="{2DE4DECE-DAE0-48FA-94B8-87C47913D084}" type="presOf" srcId="{DA3F1B63-4B01-400F-AE3D-BCC8AD032C2D}" destId="{92EEBA19-92B0-4E4F-8867-B52FD6B5CFD1}" srcOrd="0" destOrd="0" presId="urn:microsoft.com/office/officeart/2005/8/layout/pList1"/>
    <dgm:cxn modelId="{7E06BDAD-1D5D-4DA0-B0F7-1C0640D44073}" srcId="{1C14452E-DCB6-4ED4-A6A3-20ECF881E78D}" destId="{B6E21649-1DBB-4C03-A1F2-D0B80EA7ED40}" srcOrd="1" destOrd="0" parTransId="{CCFC9DEB-9D84-4D20-BCD7-95682FE67865}" sibTransId="{2298BEFE-FA14-4F07-83C7-46731FD12CB2}"/>
    <dgm:cxn modelId="{F9804EEE-E5E0-4C87-9D17-81AC4E510606}" type="presOf" srcId="{AC3AC034-D4B6-4D44-A656-2E37A6545BB9}" destId="{A16D2E0A-09E4-438A-BB6A-1F51DD20D7FF}" srcOrd="0" destOrd="0" presId="urn:microsoft.com/office/officeart/2005/8/layout/pList1"/>
    <dgm:cxn modelId="{AA4F05D7-D283-4F6B-B7D6-EC7B278A9E14}" srcId="{1C14452E-DCB6-4ED4-A6A3-20ECF881E78D}" destId="{05DE6499-E783-40EA-8BE9-C54F4CC6C15D}" srcOrd="0" destOrd="0" parTransId="{BF817FEE-EC69-4435-A3B7-A9E6FFB5AF48}" sibTransId="{16EC5B8E-616E-4768-AFD0-C93D6630AD5B}"/>
    <dgm:cxn modelId="{0B8756DA-1177-4D00-BD8E-DF33CF1A3DCE}" type="presOf" srcId="{1C14452E-DCB6-4ED4-A6A3-20ECF881E78D}" destId="{2794BCA1-BFE7-4076-B82D-B4B909B4ED76}" srcOrd="0" destOrd="0" presId="urn:microsoft.com/office/officeart/2005/8/layout/pList1"/>
    <dgm:cxn modelId="{4088947B-37B6-4D48-9C38-B06A0BDD0CB5}" type="presOf" srcId="{16EC5B8E-616E-4768-AFD0-C93D6630AD5B}" destId="{26AE9DF1-205F-47A2-AF70-82C90F28180F}" srcOrd="0" destOrd="0" presId="urn:microsoft.com/office/officeart/2005/8/layout/pList1"/>
    <dgm:cxn modelId="{789A13F9-0351-484B-B165-021F8DD8B94F}" type="presOf" srcId="{2298BEFE-FA14-4F07-83C7-46731FD12CB2}" destId="{95C49019-FB91-4C08-A8E0-698C41300E5F}" srcOrd="0" destOrd="0" presId="urn:microsoft.com/office/officeart/2005/8/layout/pList1"/>
    <dgm:cxn modelId="{33B9EB77-EF90-4093-9988-5E734CA4FD07}" type="presParOf" srcId="{2794BCA1-BFE7-4076-B82D-B4B909B4ED76}" destId="{25A06D51-DFFC-4C10-8615-B8861650173A}" srcOrd="0" destOrd="0" presId="urn:microsoft.com/office/officeart/2005/8/layout/pList1"/>
    <dgm:cxn modelId="{15834FD7-AA57-4535-B07F-80FB55E18881}" type="presParOf" srcId="{25A06D51-DFFC-4C10-8615-B8861650173A}" destId="{0455C714-D98A-4362-968C-DC077CFDD9FB}" srcOrd="0" destOrd="0" presId="urn:microsoft.com/office/officeart/2005/8/layout/pList1"/>
    <dgm:cxn modelId="{F3D113B9-ADE3-46D8-A415-CDD7588B7111}" type="presParOf" srcId="{25A06D51-DFFC-4C10-8615-B8861650173A}" destId="{03E111E3-49DD-486D-B7BB-2F5BB642618D}" srcOrd="1" destOrd="0" presId="urn:microsoft.com/office/officeart/2005/8/layout/pList1"/>
    <dgm:cxn modelId="{D51E16D2-5B93-4E1E-AFBA-E7A97D26F6CA}" type="presParOf" srcId="{2794BCA1-BFE7-4076-B82D-B4B909B4ED76}" destId="{26AE9DF1-205F-47A2-AF70-82C90F28180F}" srcOrd="1" destOrd="0" presId="urn:microsoft.com/office/officeart/2005/8/layout/pList1"/>
    <dgm:cxn modelId="{BC7DDF28-8F81-4F55-9836-AF2AC9790244}" type="presParOf" srcId="{2794BCA1-BFE7-4076-B82D-B4B909B4ED76}" destId="{FDC928CE-0F27-4164-BB47-684EEF348A05}" srcOrd="2" destOrd="0" presId="urn:microsoft.com/office/officeart/2005/8/layout/pList1"/>
    <dgm:cxn modelId="{BE9FF6E4-08D2-4DEF-B02D-A8978ECD9DFE}" type="presParOf" srcId="{FDC928CE-0F27-4164-BB47-684EEF348A05}" destId="{A4B6A070-7F37-4C3F-B7A3-BA9A625DA192}" srcOrd="0" destOrd="0" presId="urn:microsoft.com/office/officeart/2005/8/layout/pList1"/>
    <dgm:cxn modelId="{05CCFA3B-A28A-4327-9902-BBF000A83FF4}" type="presParOf" srcId="{FDC928CE-0F27-4164-BB47-684EEF348A05}" destId="{4BB5D298-F3EB-4371-81B3-CA3AA609C00A}" srcOrd="1" destOrd="0" presId="urn:microsoft.com/office/officeart/2005/8/layout/pList1"/>
    <dgm:cxn modelId="{3A3E6EB2-81EE-4844-A290-CE5864B914F4}" type="presParOf" srcId="{2794BCA1-BFE7-4076-B82D-B4B909B4ED76}" destId="{95C49019-FB91-4C08-A8E0-698C41300E5F}" srcOrd="3" destOrd="0" presId="urn:microsoft.com/office/officeart/2005/8/layout/pList1"/>
    <dgm:cxn modelId="{B85F0E9C-F3EE-4287-AF62-2B42D77A92C6}" type="presParOf" srcId="{2794BCA1-BFE7-4076-B82D-B4B909B4ED76}" destId="{A8D57300-BDD4-4277-A037-B7DA2664E316}" srcOrd="4" destOrd="0" presId="urn:microsoft.com/office/officeart/2005/8/layout/pList1"/>
    <dgm:cxn modelId="{90EBD842-C5C9-49BA-8A80-3217ECAA0FFA}" type="presParOf" srcId="{A8D57300-BDD4-4277-A037-B7DA2664E316}" destId="{1157B6D2-6CAE-40B1-87C6-25FBA2EA8382}" srcOrd="0" destOrd="0" presId="urn:microsoft.com/office/officeart/2005/8/layout/pList1"/>
    <dgm:cxn modelId="{55D1EF39-6561-4D68-9D1E-9AD8339E0051}" type="presParOf" srcId="{A8D57300-BDD4-4277-A037-B7DA2664E316}" destId="{A16D2E0A-09E4-438A-BB6A-1F51DD20D7FF}" srcOrd="1" destOrd="0" presId="urn:microsoft.com/office/officeart/2005/8/layout/pList1"/>
    <dgm:cxn modelId="{9AC5E218-B7DE-42C1-8A56-E21352378A3B}" type="presParOf" srcId="{2794BCA1-BFE7-4076-B82D-B4B909B4ED76}" destId="{92EEBA19-92B0-4E4F-8867-B52FD6B5CFD1}" srcOrd="5" destOrd="0" presId="urn:microsoft.com/office/officeart/2005/8/layout/pList1"/>
    <dgm:cxn modelId="{ACE8F195-8AA5-4710-999E-6A3EEBB7AB16}" type="presParOf" srcId="{2794BCA1-BFE7-4076-B82D-B4B909B4ED76}" destId="{8518DDCF-F1CD-4C5D-907D-D60DD589B968}" srcOrd="6" destOrd="0" presId="urn:microsoft.com/office/officeart/2005/8/layout/pList1"/>
    <dgm:cxn modelId="{62638C17-E5E8-4E9F-ADA2-B10523FBAEBD}" type="presParOf" srcId="{8518DDCF-F1CD-4C5D-907D-D60DD589B968}" destId="{1BEDEAA0-B3FF-4706-AA46-A600598FDBDF}" srcOrd="0" destOrd="0" presId="urn:microsoft.com/office/officeart/2005/8/layout/pList1"/>
    <dgm:cxn modelId="{77537CEF-CE25-4DF8-A55C-81A83DFBFEEE}" type="presParOf" srcId="{8518DDCF-F1CD-4C5D-907D-D60DD589B968}" destId="{10970937-1F8B-4A68-809C-8F382D57F8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5C714-D98A-4362-968C-DC077CFDD9FB}">
      <dsp:nvSpPr>
        <dsp:cNvPr id="0" name=""/>
        <dsp:cNvSpPr/>
      </dsp:nvSpPr>
      <dsp:spPr>
        <a:xfrm>
          <a:off x="1367380" y="720479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111E3-49DD-486D-B7BB-2F5BB642618D}">
      <dsp:nvSpPr>
        <dsp:cNvPr id="0" name=""/>
        <dsp:cNvSpPr/>
      </dsp:nvSpPr>
      <dsp:spPr>
        <a:xfrm>
          <a:off x="1280846" y="2088631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정류장 광고</a:t>
          </a:r>
          <a:endParaRPr lang="ko-KR" altLang="en-US" sz="2300" kern="1200" dirty="0"/>
        </a:p>
      </dsp:txBody>
      <dsp:txXfrm>
        <a:off x="1280846" y="2088631"/>
        <a:ext cx="1911935" cy="709328"/>
      </dsp:txXfrm>
    </dsp:sp>
    <dsp:sp modelId="{A4B6A070-7F37-4C3F-B7A3-BA9A625DA192}">
      <dsp:nvSpPr>
        <dsp:cNvPr id="0" name=""/>
        <dsp:cNvSpPr/>
      </dsp:nvSpPr>
      <dsp:spPr>
        <a:xfrm>
          <a:off x="3959663" y="863405"/>
          <a:ext cx="1381335" cy="121674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D298-F3EB-4371-81B3-CA3AA609C00A}">
      <dsp:nvSpPr>
        <dsp:cNvPr id="0" name=""/>
        <dsp:cNvSpPr/>
      </dsp:nvSpPr>
      <dsp:spPr>
        <a:xfrm>
          <a:off x="4911922" y="216063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SNS</a:t>
          </a:r>
          <a:endParaRPr lang="ko-KR" altLang="en-US" sz="2300" kern="1200" dirty="0"/>
        </a:p>
      </dsp:txBody>
      <dsp:txXfrm>
        <a:off x="4911922" y="2160636"/>
        <a:ext cx="1911935" cy="709328"/>
      </dsp:txXfrm>
    </dsp:sp>
    <dsp:sp modelId="{1157B6D2-6CAE-40B1-87C6-25FBA2EA8382}">
      <dsp:nvSpPr>
        <dsp:cNvPr id="0" name=""/>
        <dsp:cNvSpPr/>
      </dsp:nvSpPr>
      <dsp:spPr>
        <a:xfrm>
          <a:off x="5452879" y="1080510"/>
          <a:ext cx="829990" cy="85481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D2E0A-09E4-438A-BB6A-1F51DD20D7FF}">
      <dsp:nvSpPr>
        <dsp:cNvPr id="0" name=""/>
        <dsp:cNvSpPr/>
      </dsp:nvSpPr>
      <dsp:spPr>
        <a:xfrm>
          <a:off x="4210436" y="1988594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 dirty="0"/>
        </a:p>
      </dsp:txBody>
      <dsp:txXfrm>
        <a:off x="4210436" y="1988594"/>
        <a:ext cx="1911935" cy="709328"/>
      </dsp:txXfrm>
    </dsp:sp>
    <dsp:sp modelId="{1BEDEAA0-B3FF-4706-AA46-A600598FDBDF}">
      <dsp:nvSpPr>
        <dsp:cNvPr id="0" name=""/>
        <dsp:cNvSpPr/>
      </dsp:nvSpPr>
      <dsp:spPr>
        <a:xfrm>
          <a:off x="6551959" y="1008505"/>
          <a:ext cx="1012847" cy="104666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70937-1F8B-4A68-809C-8F382D57F89D}">
      <dsp:nvSpPr>
        <dsp:cNvPr id="0" name=""/>
        <dsp:cNvSpPr/>
      </dsp:nvSpPr>
      <dsp:spPr>
        <a:xfrm>
          <a:off x="5183807" y="170943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 dirty="0"/>
        </a:p>
      </dsp:txBody>
      <dsp:txXfrm>
        <a:off x="5183807" y="1709430"/>
        <a:ext cx="1911935" cy="709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0.18966</cdr:x>
      <cdr:y>0.10526</cdr:y>
    </cdr:from>
    <cdr:to>
      <cdr:x>0.31034</cdr:x>
      <cdr:y>0.24561</cdr:y>
    </cdr:to>
    <cdr:sp macro="" textlink="">
      <cdr:nvSpPr>
        <cdr:cNvPr id="3" name="꺾인 연결선 2"/>
        <cdr:cNvSpPr/>
      </cdr:nvSpPr>
      <cdr:spPr>
        <a:xfrm xmlns:a="http://schemas.openxmlformats.org/drawingml/2006/main" rot="16200000" flipV="1">
          <a:off x="792088" y="432047"/>
          <a:ext cx="504056" cy="576065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/>
          <p:nvPr/>
        </p:nvSpPr>
        <p:spPr>
          <a:xfrm>
            <a:off x="3851920" y="3573016"/>
            <a:ext cx="4896544" cy="2664296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11515" y="570424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윤주성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이윤희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노지혜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04456" y="4281769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대중교통 이용 도우미</a:t>
            </a:r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Team Consultant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2448" y="380007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</a:t>
            </a:r>
            <a:r>
              <a:rPr kumimoji="0" lang="en-US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Stoming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5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187624" y="0"/>
            <a:ext cx="7956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Content Placeholder 12"/>
          <p:cNvSpPr>
            <a:spLocks noGrp="1"/>
          </p:cNvSpPr>
          <p:nvPr>
            <p:ph idx="10"/>
          </p:nvPr>
        </p:nvSpPr>
        <p:spPr>
          <a:xfrm>
            <a:off x="1547664" y="1412776"/>
            <a:ext cx="7149480" cy="5445224"/>
          </a:xfrm>
        </p:spPr>
        <p:txBody>
          <a:bodyPr/>
          <a:lstStyle/>
          <a:p>
            <a:r>
              <a:rPr lang="en-US" altLang="ko-KR" sz="1800" b="1" dirty="0"/>
              <a:t>&lt;Data Analysis, Learning System &amp; Algorithm&gt;</a:t>
            </a:r>
          </a:p>
          <a:p>
            <a:r>
              <a:rPr lang="en-US" altLang="ko-KR" sz="1800" dirty="0"/>
              <a:t> -Consultant </a:t>
            </a:r>
          </a:p>
          <a:p>
            <a:endParaRPr lang="en-US" altLang="ko-KR" sz="1800" dirty="0"/>
          </a:p>
          <a:p>
            <a:r>
              <a:rPr lang="en-US" altLang="ko-KR" sz="1800" b="1" dirty="0"/>
              <a:t>&lt;Machine Learning&gt; </a:t>
            </a:r>
          </a:p>
          <a:p>
            <a:r>
              <a:rPr lang="en-US" altLang="ko-KR" sz="1800" dirty="0"/>
              <a:t>-</a:t>
            </a:r>
            <a:r>
              <a:rPr lang="ko-KR" altLang="en-US" sz="1800" dirty="0" err="1"/>
              <a:t>구글의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텐서플로우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&lt;Server&gt;</a:t>
            </a:r>
          </a:p>
          <a:p>
            <a:r>
              <a:rPr lang="en-US" altLang="ko-KR" sz="1800" dirty="0"/>
              <a:t>-</a:t>
            </a:r>
            <a:r>
              <a:rPr lang="ko-KR" altLang="en-US" sz="1800" dirty="0" err="1"/>
              <a:t>클라우드</a:t>
            </a:r>
            <a:r>
              <a:rPr lang="ko-KR" altLang="en-US" sz="1800" dirty="0"/>
              <a:t> 환경 제공 업체</a:t>
            </a:r>
            <a:endParaRPr lang="en-US" altLang="ko-KR" sz="1800" dirty="0"/>
          </a:p>
          <a:p>
            <a:r>
              <a:rPr lang="ko-KR" altLang="en-US" sz="1800" dirty="0"/>
              <a:t> 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구글</a:t>
            </a:r>
            <a:r>
              <a:rPr lang="en-US" altLang="ko-KR" sz="1800" dirty="0"/>
              <a:t>,C9,</a:t>
            </a:r>
            <a:r>
              <a:rPr lang="ko-KR" altLang="en-US" sz="1800" dirty="0"/>
              <a:t>아마존 기타 등등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&lt;Hardware&gt;</a:t>
            </a:r>
          </a:p>
          <a:p>
            <a:r>
              <a:rPr lang="en-US" altLang="ko-KR" sz="1800" dirty="0"/>
              <a:t>-</a:t>
            </a:r>
            <a:r>
              <a:rPr lang="ko-KR" altLang="en-US" sz="1800" dirty="0"/>
              <a:t>버스의 카드인식</a:t>
            </a:r>
            <a:r>
              <a:rPr lang="en-US" altLang="ko-KR" sz="1800" dirty="0"/>
              <a:t>+</a:t>
            </a:r>
            <a:r>
              <a:rPr lang="ko-KR" altLang="en-US" sz="1800" dirty="0"/>
              <a:t>버스위치정보송수신 시스템 제공 업자</a:t>
            </a:r>
            <a:r>
              <a:rPr lang="en-US" altLang="ko-KR" sz="1800" dirty="0"/>
              <a:t>, </a:t>
            </a:r>
            <a:r>
              <a:rPr lang="ko-KR" altLang="en-US" sz="1800" dirty="0"/>
              <a:t>지하철 시스템</a:t>
            </a:r>
            <a:r>
              <a:rPr lang="en-US" altLang="ko-KR" sz="1800" dirty="0"/>
              <a:t>, </a:t>
            </a:r>
            <a:r>
              <a:rPr lang="ko-KR" altLang="en-US" sz="1800" dirty="0"/>
              <a:t>운송회사 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&lt;Data&gt;</a:t>
            </a:r>
          </a:p>
          <a:p>
            <a:r>
              <a:rPr lang="en-US" altLang="ko-KR" sz="2000" dirty="0"/>
              <a:t>-</a:t>
            </a:r>
            <a:r>
              <a:rPr lang="ko-KR" altLang="en-US" sz="1800" dirty="0"/>
              <a:t>공공</a:t>
            </a:r>
            <a:r>
              <a:rPr lang="en-US" altLang="ko-KR" sz="1800" dirty="0"/>
              <a:t>OPEN-API</a:t>
            </a:r>
            <a:r>
              <a:rPr lang="ko-KR" altLang="en-US" sz="1800" dirty="0"/>
              <a:t>기반 데이터 활용</a:t>
            </a:r>
            <a:r>
              <a:rPr lang="en-US" altLang="ko-KR" sz="1800" dirty="0"/>
              <a:t>, </a:t>
            </a:r>
            <a:r>
              <a:rPr lang="ko-KR" altLang="en-US" sz="1800" dirty="0"/>
              <a:t>또는 대중교통</a:t>
            </a:r>
            <a:r>
              <a:rPr lang="en-US" altLang="ko-KR" sz="1800" dirty="0"/>
              <a:t>API(</a:t>
            </a:r>
            <a:r>
              <a:rPr lang="ko-KR" altLang="en-US" sz="1800" dirty="0"/>
              <a:t>유료서비스</a:t>
            </a:r>
            <a:r>
              <a:rPr lang="en-US" altLang="ko-KR" sz="1800" dirty="0"/>
              <a:t>) </a:t>
            </a:r>
          </a:p>
          <a:p>
            <a:endParaRPr lang="en-US" altLang="ko-KR" sz="2000" dirty="0"/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3668" y="0"/>
            <a:ext cx="7524328" cy="1069514"/>
          </a:xfrm>
        </p:spPr>
        <p:txBody>
          <a:bodyPr/>
          <a:lstStyle/>
          <a:p>
            <a:r>
              <a:rPr lang="en-US" altLang="ko-KR" dirty="0"/>
              <a:t> Key Partners</a:t>
            </a:r>
            <a:endParaRPr lang="ko-KR" altLang="en-US" dirty="0"/>
          </a:p>
        </p:txBody>
      </p:sp>
      <p:graphicFrame>
        <p:nvGraphicFramePr>
          <p:cNvPr id="17" name="차트 16"/>
          <p:cNvGraphicFramePr/>
          <p:nvPr/>
        </p:nvGraphicFramePr>
        <p:xfrm>
          <a:off x="5220072" y="1340768"/>
          <a:ext cx="41764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948264" y="4221088"/>
            <a:ext cx="84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Server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96136" y="3356992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Machine </a:t>
            </a:r>
          </a:p>
          <a:p>
            <a:r>
              <a:rPr lang="en-US" altLang="ko-KR" dirty="0"/>
              <a:t>Learning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814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259632" y="0"/>
            <a:ext cx="7884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9652" y="188640"/>
            <a:ext cx="7524328" cy="1069514"/>
          </a:xfrm>
        </p:spPr>
        <p:txBody>
          <a:bodyPr/>
          <a:lstStyle/>
          <a:p>
            <a:r>
              <a:rPr lang="en-US" altLang="ko-KR" dirty="0"/>
              <a:t>Cost Structure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763688" y="2919778"/>
            <a:ext cx="2592288" cy="20162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서버</a:t>
            </a:r>
            <a:r>
              <a:rPr lang="en-US" altLang="ko-KR" dirty="0"/>
              <a:t> </a:t>
            </a:r>
            <a:r>
              <a:rPr lang="ko-KR" altLang="en-US" dirty="0"/>
              <a:t>유지 비용</a:t>
            </a:r>
          </a:p>
        </p:txBody>
      </p:sp>
      <p:sp>
        <p:nvSpPr>
          <p:cNvPr id="7" name="타원 6"/>
          <p:cNvSpPr/>
          <p:nvPr/>
        </p:nvSpPr>
        <p:spPr>
          <a:xfrm>
            <a:off x="5236123" y="2919778"/>
            <a:ext cx="2664296" cy="20162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시스템 유지 비용</a:t>
            </a:r>
          </a:p>
        </p:txBody>
      </p:sp>
    </p:spTree>
    <p:extLst>
      <p:ext uri="{BB962C8B-B14F-4D97-AF65-F5344CB8AC3E}">
        <p14:creationId xmlns:p14="http://schemas.microsoft.com/office/powerpoint/2010/main" val="107217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187624" y="0"/>
            <a:ext cx="7956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Content Placeholder 1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</p:spPr>
        <p:txBody>
          <a:bodyPr/>
          <a:lstStyle/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3668" y="0"/>
            <a:ext cx="7524328" cy="1069514"/>
          </a:xfrm>
        </p:spPr>
        <p:txBody>
          <a:bodyPr/>
          <a:lstStyle/>
          <a:p>
            <a:r>
              <a:rPr lang="en-US" altLang="ko-KR" dirty="0"/>
              <a:t> Revenue streams</a:t>
            </a:r>
            <a:endParaRPr lang="ko-KR" altLang="en-US" dirty="0"/>
          </a:p>
        </p:txBody>
      </p:sp>
      <p:sp>
        <p:nvSpPr>
          <p:cNvPr id="6" name="순서도: 자기 디스크 5"/>
          <p:cNvSpPr/>
          <p:nvPr/>
        </p:nvSpPr>
        <p:spPr>
          <a:xfrm>
            <a:off x="1835696" y="3212976"/>
            <a:ext cx="1944216" cy="1944216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운송업자</a:t>
            </a:r>
          </a:p>
        </p:txBody>
      </p:sp>
      <p:sp>
        <p:nvSpPr>
          <p:cNvPr id="7" name="순서도: 자기 디스크 6"/>
          <p:cNvSpPr/>
          <p:nvPr/>
        </p:nvSpPr>
        <p:spPr>
          <a:xfrm>
            <a:off x="4292934" y="3212976"/>
            <a:ext cx="1944216" cy="1944216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데이터가 필요한 기업</a:t>
            </a:r>
          </a:p>
        </p:txBody>
      </p:sp>
      <p:sp>
        <p:nvSpPr>
          <p:cNvPr id="8" name="순서도: 자기 디스크 7"/>
          <p:cNvSpPr/>
          <p:nvPr/>
        </p:nvSpPr>
        <p:spPr>
          <a:xfrm>
            <a:off x="6804248" y="3212976"/>
            <a:ext cx="1944216" cy="1944216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자영업자</a:t>
            </a:r>
          </a:p>
        </p:txBody>
      </p:sp>
      <p:sp>
        <p:nvSpPr>
          <p:cNvPr id="13" name="덧셈 기호 12"/>
          <p:cNvSpPr/>
          <p:nvPr/>
        </p:nvSpPr>
        <p:spPr>
          <a:xfrm>
            <a:off x="3891182" y="4158727"/>
            <a:ext cx="288032" cy="3202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덧셈 기호 15"/>
          <p:cNvSpPr/>
          <p:nvPr/>
        </p:nvSpPr>
        <p:spPr>
          <a:xfrm>
            <a:off x="6376683" y="4185084"/>
            <a:ext cx="288032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구름 18"/>
          <p:cNvSpPr/>
          <p:nvPr/>
        </p:nvSpPr>
        <p:spPr>
          <a:xfrm>
            <a:off x="3352347" y="1493173"/>
            <a:ext cx="3024336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>
          <a:xfrm>
            <a:off x="1868840" y="1812417"/>
            <a:ext cx="5976664" cy="460648"/>
          </a:xfrm>
        </p:spPr>
        <p:txBody>
          <a:bodyPr/>
          <a:lstStyle/>
          <a:p>
            <a:pPr algn="ctr"/>
            <a:r>
              <a:rPr lang="ko-KR" altLang="en-US" b="1" dirty="0">
                <a:latin typeface="Arial" pitchFamily="34" charset="0"/>
                <a:cs typeface="Arial" pitchFamily="34" charset="0"/>
              </a:rPr>
              <a:t>서비스 판매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4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Idea Proposal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r>
              <a:rPr lang="ko-KR" altLang="en-US" b="1" dirty="0"/>
              <a:t>아이디어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0"/>
          </p:nvPr>
        </p:nvSpPr>
        <p:spPr>
          <a:xfrm>
            <a:off x="467544" y="2089447"/>
            <a:ext cx="8229600" cy="3600400"/>
          </a:xfrm>
        </p:spPr>
        <p:txBody>
          <a:bodyPr/>
          <a:lstStyle/>
          <a:p>
            <a:r>
              <a:rPr lang="ko-KR" altLang="en-US" dirty="0"/>
              <a:t>만원버스일때 </a:t>
            </a:r>
            <a:r>
              <a:rPr lang="ko-KR" altLang="en-US" dirty="0" err="1"/>
              <a:t>내림벨을</a:t>
            </a:r>
            <a:r>
              <a:rPr lang="ko-KR" altLang="en-US" dirty="0"/>
              <a:t> 누르기가 힘들다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대중교통 </a:t>
            </a:r>
            <a:r>
              <a:rPr lang="ko-KR" altLang="en-US" dirty="0" err="1"/>
              <a:t>이용중에</a:t>
            </a:r>
            <a:r>
              <a:rPr lang="ko-KR" altLang="en-US" dirty="0"/>
              <a:t> 잠들거나</a:t>
            </a:r>
            <a:r>
              <a:rPr lang="en-US" altLang="ko-KR" dirty="0"/>
              <a:t>, </a:t>
            </a:r>
            <a:r>
              <a:rPr lang="ko-KR" altLang="en-US" dirty="0"/>
              <a:t>스마트폰 </a:t>
            </a:r>
            <a:r>
              <a:rPr lang="ko-KR" altLang="en-US" dirty="0" err="1"/>
              <a:t>사용중</a:t>
            </a:r>
            <a:r>
              <a:rPr lang="ko-KR" altLang="en-US" dirty="0"/>
              <a:t> </a:t>
            </a:r>
            <a:r>
              <a:rPr lang="ko-KR" altLang="en-US" dirty="0" err="1"/>
              <a:t>내리는곳을</a:t>
            </a:r>
            <a:r>
              <a:rPr lang="ko-KR" altLang="en-US" dirty="0"/>
              <a:t> 지나칠 때가 많다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시각 장애인들은 대중교통 이용에 불편함이 많다</a:t>
            </a:r>
            <a:r>
              <a:rPr lang="en-US" altLang="ko-KR" dirty="0"/>
              <a:t>.</a:t>
            </a:r>
          </a:p>
        </p:txBody>
      </p:sp>
      <p:sp>
        <p:nvSpPr>
          <p:cNvPr id="3" name="사각형: 둥근 모서리 2"/>
          <p:cNvSpPr/>
          <p:nvPr/>
        </p:nvSpPr>
        <p:spPr>
          <a:xfrm>
            <a:off x="529208" y="3140968"/>
            <a:ext cx="2314600" cy="15121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/>
          <p:cNvSpPr/>
          <p:nvPr/>
        </p:nvSpPr>
        <p:spPr>
          <a:xfrm>
            <a:off x="3347864" y="3140968"/>
            <a:ext cx="2314600" cy="15121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65" y="3212976"/>
            <a:ext cx="2011333" cy="136815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2" name="사각형: 둥근 모서리 11"/>
          <p:cNvSpPr/>
          <p:nvPr/>
        </p:nvSpPr>
        <p:spPr>
          <a:xfrm>
            <a:off x="6145832" y="3140968"/>
            <a:ext cx="2314600" cy="15121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12976"/>
            <a:ext cx="2016223" cy="138233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5" name="직사각형 14"/>
          <p:cNvSpPr/>
          <p:nvPr/>
        </p:nvSpPr>
        <p:spPr>
          <a:xfrm>
            <a:off x="683568" y="4558347"/>
            <a:ext cx="2016224" cy="3828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만원버스 힘들어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2016224" cy="134537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6" name="직사각형 15"/>
          <p:cNvSpPr/>
          <p:nvPr/>
        </p:nvSpPr>
        <p:spPr>
          <a:xfrm>
            <a:off x="3491880" y="4581128"/>
            <a:ext cx="2016224" cy="3828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졸면 안되요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300192" y="4558347"/>
            <a:ext cx="2016224" cy="3828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우리도 좀 탑시다</a:t>
            </a:r>
          </a:p>
        </p:txBody>
      </p:sp>
      <p:sp>
        <p:nvSpPr>
          <p:cNvPr id="18" name="사각형: 둥근 모서리 17"/>
          <p:cNvSpPr/>
          <p:nvPr/>
        </p:nvSpPr>
        <p:spPr>
          <a:xfrm>
            <a:off x="1321296" y="5085184"/>
            <a:ext cx="6347048" cy="15121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말풍선: 모서리가 둥근 사각형 18"/>
          <p:cNvSpPr/>
          <p:nvPr/>
        </p:nvSpPr>
        <p:spPr>
          <a:xfrm>
            <a:off x="1547664" y="5229200"/>
            <a:ext cx="5904656" cy="108012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FF0000"/>
                </a:solidFill>
              </a:rPr>
              <a:t>내림벨은</a:t>
            </a:r>
            <a:r>
              <a:rPr lang="ko-KR" altLang="en-US" dirty="0">
                <a:solidFill>
                  <a:srgbClr val="FF0000"/>
                </a:solidFill>
              </a:rPr>
              <a:t> 원격 조작 할 수 없을까</a:t>
            </a:r>
            <a:r>
              <a:rPr lang="en-US" altLang="ko-KR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ko-KR" altLang="en-US" dirty="0">
                <a:solidFill>
                  <a:srgbClr val="FF0000"/>
                </a:solidFill>
              </a:rPr>
              <a:t>알아서 내가 내릴 곳을 알려주는 존재가 있었으면</a:t>
            </a:r>
            <a:r>
              <a:rPr lang="en-US" altLang="ko-KR" dirty="0">
                <a:solidFill>
                  <a:srgbClr val="FF0000"/>
                </a:solidFill>
              </a:rPr>
              <a:t>…</a:t>
            </a:r>
          </a:p>
          <a:p>
            <a:pPr algn="ctr"/>
            <a:r>
              <a:rPr lang="ko-KR" altLang="en-US" dirty="0">
                <a:solidFill>
                  <a:srgbClr val="FF0000"/>
                </a:solidFill>
              </a:rPr>
              <a:t>장애인들도 대중교통을 이용 하고 싶어요</a:t>
            </a:r>
            <a:r>
              <a:rPr lang="en-US" altLang="ko-KR" dirty="0">
                <a:solidFill>
                  <a:srgbClr val="FF0000"/>
                </a:solidFill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6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78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Scenario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10" name="사각형: 둥근 모서리 9"/>
          <p:cNvSpPr/>
          <p:nvPr/>
        </p:nvSpPr>
        <p:spPr>
          <a:xfrm>
            <a:off x="395536" y="5014114"/>
            <a:ext cx="1944216" cy="122413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비즈니스 고객</a:t>
            </a:r>
          </a:p>
        </p:txBody>
      </p:sp>
      <p:cxnSp>
        <p:nvCxnSpPr>
          <p:cNvPr id="13" name="직선 화살표 연결선 12"/>
          <p:cNvCxnSpPr>
            <a:cxnSpLocks/>
          </p:cNvCxnSpPr>
          <p:nvPr/>
        </p:nvCxnSpPr>
        <p:spPr>
          <a:xfrm>
            <a:off x="2339752" y="2492896"/>
            <a:ext cx="1101947" cy="62110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/>
          <p:cNvSpPr/>
          <p:nvPr/>
        </p:nvSpPr>
        <p:spPr>
          <a:xfrm>
            <a:off x="5601140" y="2913706"/>
            <a:ext cx="1610553" cy="173149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서버</a:t>
            </a:r>
            <a:endParaRPr lang="en-US" altLang="ko-KR" dirty="0"/>
          </a:p>
        </p:txBody>
      </p:sp>
      <p:sp>
        <p:nvSpPr>
          <p:cNvPr id="17" name="사각형: 둥근 모서리 16"/>
          <p:cNvSpPr/>
          <p:nvPr/>
        </p:nvSpPr>
        <p:spPr>
          <a:xfrm>
            <a:off x="329472" y="2126808"/>
            <a:ext cx="1944216" cy="122413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일반 사용자</a:t>
            </a:r>
            <a:endParaRPr lang="en-US" altLang="ko-KR" dirty="0"/>
          </a:p>
          <a:p>
            <a:pPr algn="ctr"/>
            <a:r>
              <a:rPr lang="en-US" altLang="ko-KR" dirty="0"/>
              <a:t>(</a:t>
            </a:r>
            <a:r>
              <a:rPr lang="ko-KR" altLang="en-US" dirty="0"/>
              <a:t>안드로이드</a:t>
            </a:r>
            <a:r>
              <a:rPr lang="en-US" altLang="ko-KR" dirty="0"/>
              <a:t>)</a:t>
            </a:r>
          </a:p>
        </p:txBody>
      </p:sp>
      <p:cxnSp>
        <p:nvCxnSpPr>
          <p:cNvPr id="18" name="직선 화살표 연결선 17"/>
          <p:cNvCxnSpPr>
            <a:cxnSpLocks/>
          </p:cNvCxnSpPr>
          <p:nvPr/>
        </p:nvCxnSpPr>
        <p:spPr>
          <a:xfrm flipH="1" flipV="1">
            <a:off x="2206204" y="3068960"/>
            <a:ext cx="942781" cy="51268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/>
          <p:cNvSpPr/>
          <p:nvPr/>
        </p:nvSpPr>
        <p:spPr>
          <a:xfrm>
            <a:off x="3133836" y="3149554"/>
            <a:ext cx="1510172" cy="122413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웹</a:t>
            </a:r>
            <a:endParaRPr lang="en-US" altLang="ko-KR" dirty="0"/>
          </a:p>
        </p:txBody>
      </p:sp>
      <p:cxnSp>
        <p:nvCxnSpPr>
          <p:cNvPr id="20" name="직선 화살표 연결선 19"/>
          <p:cNvCxnSpPr>
            <a:cxnSpLocks/>
          </p:cNvCxnSpPr>
          <p:nvPr/>
        </p:nvCxnSpPr>
        <p:spPr>
          <a:xfrm flipV="1">
            <a:off x="4751124" y="3584930"/>
            <a:ext cx="841278" cy="681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cxnSpLocks/>
          </p:cNvCxnSpPr>
          <p:nvPr/>
        </p:nvCxnSpPr>
        <p:spPr>
          <a:xfrm flipH="1">
            <a:off x="2324667" y="4373690"/>
            <a:ext cx="910118" cy="85551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cxnSpLocks/>
          </p:cNvCxnSpPr>
          <p:nvPr/>
        </p:nvCxnSpPr>
        <p:spPr>
          <a:xfrm flipH="1" flipV="1">
            <a:off x="4733287" y="3965880"/>
            <a:ext cx="794278" cy="1253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>
            <a:off x="6783788" y="5071139"/>
            <a:ext cx="1944216" cy="1375116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머신 러닝</a:t>
            </a:r>
          </a:p>
        </p:txBody>
      </p:sp>
      <p:cxnSp>
        <p:nvCxnSpPr>
          <p:cNvPr id="47" name="직선 화살표 연결선 46"/>
          <p:cNvCxnSpPr>
            <a:cxnSpLocks/>
          </p:cNvCxnSpPr>
          <p:nvPr/>
        </p:nvCxnSpPr>
        <p:spPr>
          <a:xfrm flipH="1" flipV="1">
            <a:off x="6811197" y="4546598"/>
            <a:ext cx="612912" cy="77527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59282" y="337946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분석정보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4008" y="311400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위치정보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19939" y="486883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패턴분석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77594" y="238621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위치정보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03935" y="481808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분석정보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4008" y="412650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분석정보</a:t>
            </a:r>
          </a:p>
        </p:txBody>
      </p:sp>
      <p:sp>
        <p:nvSpPr>
          <p:cNvPr id="70" name="타원 69"/>
          <p:cNvSpPr/>
          <p:nvPr/>
        </p:nvSpPr>
        <p:spPr>
          <a:xfrm>
            <a:off x="6936032" y="1149467"/>
            <a:ext cx="1944216" cy="1375116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대중교통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공공 </a:t>
            </a:r>
            <a:r>
              <a:rPr lang="en-US" altLang="ko-KR" dirty="0"/>
              <a:t>API</a:t>
            </a:r>
            <a:endParaRPr lang="ko-KR" altLang="en-US" dirty="0"/>
          </a:p>
        </p:txBody>
      </p:sp>
      <p:cxnSp>
        <p:nvCxnSpPr>
          <p:cNvPr id="71" name="직선 화살표 연결선 70"/>
          <p:cNvCxnSpPr>
            <a:cxnSpLocks/>
          </p:cNvCxnSpPr>
          <p:nvPr/>
        </p:nvCxnSpPr>
        <p:spPr>
          <a:xfrm flipH="1">
            <a:off x="6880223" y="2241857"/>
            <a:ext cx="412778" cy="89642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394050" y="229405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데이터</a:t>
            </a:r>
          </a:p>
        </p:txBody>
      </p:sp>
    </p:spTree>
    <p:extLst>
      <p:ext uri="{BB962C8B-B14F-4D97-AF65-F5344CB8AC3E}">
        <p14:creationId xmlns:p14="http://schemas.microsoft.com/office/powerpoint/2010/main" val="148703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Business Model Canvas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2070" t="17355" r="983" b="16983"/>
          <a:stretch/>
        </p:blipFill>
        <p:spPr>
          <a:xfrm>
            <a:off x="179512" y="1342465"/>
            <a:ext cx="8795360" cy="5155614"/>
          </a:xfrm>
          <a:prstGeom prst="rect">
            <a:avLst/>
          </a:prstGeom>
        </p:spPr>
      </p:pic>
      <p:sp>
        <p:nvSpPr>
          <p:cNvPr id="12" name="텍스트 개체 틀 2"/>
          <p:cNvSpPr txBox="1">
            <a:spLocks/>
          </p:cNvSpPr>
          <p:nvPr/>
        </p:nvSpPr>
        <p:spPr>
          <a:xfrm>
            <a:off x="307948" y="1844824"/>
            <a:ext cx="1563392" cy="2860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API)</a:t>
            </a: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버스운송업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지하철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네이버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구글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텍스트 개체 틀 2"/>
          <p:cNvSpPr txBox="1">
            <a:spLocks/>
          </p:cNvSpPr>
          <p:nvPr/>
        </p:nvSpPr>
        <p:spPr>
          <a:xfrm>
            <a:off x="3854782" y="1748792"/>
            <a:ext cx="1488834" cy="31868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목적지를 놓치지 않고 내릴 수 있다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기계가 학습을 통해 사용자에게 미리 알림을 계획해 준다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내림벨을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직접 조작이 힘들 경우 원격으로 조작할 수 있다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4" name="텍스트 개체 틀 2"/>
          <p:cNvSpPr txBox="1">
            <a:spLocks/>
          </p:cNvSpPr>
          <p:nvPr/>
        </p:nvSpPr>
        <p:spPr>
          <a:xfrm>
            <a:off x="7376582" y="1757368"/>
            <a:ext cx="1220511" cy="31868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대중교통이용객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버스운송업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333" y="5496926"/>
            <a:ext cx="338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가상 버스 구축 비용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라즈베리파이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센서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 서버 이용 비용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806" y="5509526"/>
            <a:ext cx="339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분석된 데이터를 필요로 하는 기업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자영업자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3128" y="1698226"/>
            <a:ext cx="1690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편리함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대중교통 이용 패턴 분석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텍스트 개체 틀 2"/>
          <p:cNvSpPr txBox="1">
            <a:spLocks/>
          </p:cNvSpPr>
          <p:nvPr/>
        </p:nvSpPr>
        <p:spPr>
          <a:xfrm>
            <a:off x="2063808" y="1748792"/>
            <a:ext cx="1359563" cy="1207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위치정보를 기반으로 하는 </a:t>
            </a:r>
            <a:r>
              <a:rPr lang="ko-KR" alt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알림서비스와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이용 패턴 정보 수집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와이파이를 이용한 버스와의 통신으로 </a:t>
            </a:r>
            <a:r>
              <a:rPr lang="ko-KR" alt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내림벨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조작</a:t>
            </a:r>
            <a:endParaRPr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텍스트 개체 틀 2"/>
          <p:cNvSpPr txBox="1">
            <a:spLocks/>
          </p:cNvSpPr>
          <p:nvPr/>
        </p:nvSpPr>
        <p:spPr>
          <a:xfrm>
            <a:off x="2034604" y="3528592"/>
            <a:ext cx="1437555" cy="1395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TensorFlow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Cloud</a:t>
            </a:r>
          </a:p>
          <a:p>
            <a:pPr marL="0" indent="0" algn="ctr">
              <a:buNone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안드로이드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GPS</a:t>
            </a:r>
          </a:p>
          <a:p>
            <a:pPr marL="0" indent="0" algn="ctr">
              <a:buNone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텍스트 개체 틀 2"/>
          <p:cNvSpPr txBox="1">
            <a:spLocks/>
          </p:cNvSpPr>
          <p:nvPr/>
        </p:nvSpPr>
        <p:spPr>
          <a:xfrm>
            <a:off x="5417312" y="3663358"/>
            <a:ext cx="1757159" cy="1386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</a:p>
          <a:p>
            <a:pPr marL="0" indent="0" algn="ctr">
              <a:buNone/>
            </a:pPr>
            <a:r>
              <a: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정류장 광고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BTB</a:t>
            </a:r>
          </a:p>
          <a:p>
            <a:pPr marL="0" indent="0" algn="ctr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28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Value Proposition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13676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648"/>
          </a:xfrm>
        </p:spPr>
        <p:txBody>
          <a:bodyPr/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서비스 가치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0"/>
          </p:nvPr>
        </p:nvSpPr>
        <p:spPr>
          <a:xfrm>
            <a:off x="467544" y="1844824"/>
            <a:ext cx="8229600" cy="3600400"/>
          </a:xfrm>
        </p:spPr>
        <p:txBody>
          <a:bodyPr/>
          <a:lstStyle/>
          <a:p>
            <a:r>
              <a:rPr lang="ko-KR" altLang="en-US" dirty="0"/>
              <a:t>기존 대중교통 도착 알림 어플과의 </a:t>
            </a:r>
            <a:r>
              <a:rPr lang="ko-KR" altLang="en-US" dirty="0" err="1"/>
              <a:t>차별점</a:t>
            </a:r>
            <a:r>
              <a:rPr lang="ko-KR" altLang="en-US" dirty="0"/>
              <a:t> 및 추가사항</a:t>
            </a:r>
            <a:r>
              <a:rPr lang="en-US" altLang="ko-KR" dirty="0"/>
              <a:t>.</a:t>
            </a:r>
          </a:p>
        </p:txBody>
      </p:sp>
      <p:sp>
        <p:nvSpPr>
          <p:cNvPr id="10" name="사각형: 둥근 모서리 9"/>
          <p:cNvSpPr/>
          <p:nvPr/>
        </p:nvSpPr>
        <p:spPr>
          <a:xfrm>
            <a:off x="899592" y="2276872"/>
            <a:ext cx="7344816" cy="7776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기존 버스 도착 알림 어플 과 달리 버스의 </a:t>
            </a:r>
            <a:r>
              <a:rPr lang="ko-KR" altLang="en-US" dirty="0" err="1"/>
              <a:t>내림벨</a:t>
            </a:r>
            <a:r>
              <a:rPr lang="ko-KR" altLang="en-US" dirty="0"/>
              <a:t> 기능을 대신해준다</a:t>
            </a:r>
            <a:r>
              <a:rPr lang="en-US" altLang="ko-KR" dirty="0"/>
              <a:t>.</a:t>
            </a:r>
          </a:p>
        </p:txBody>
      </p:sp>
      <p:sp>
        <p:nvSpPr>
          <p:cNvPr id="15" name="사각형: 둥근 모서리 14"/>
          <p:cNvSpPr/>
          <p:nvPr/>
        </p:nvSpPr>
        <p:spPr>
          <a:xfrm>
            <a:off x="897478" y="3140968"/>
            <a:ext cx="7344816" cy="77795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사용자 이용 패턴 분석을 통해 검색하지 않아도 알아서 안내한다</a:t>
            </a:r>
            <a:r>
              <a:rPr lang="en-US" altLang="ko-KR" dirty="0"/>
              <a:t>.</a:t>
            </a:r>
          </a:p>
        </p:txBody>
      </p:sp>
      <p:sp>
        <p:nvSpPr>
          <p:cNvPr id="16" name="사각형: 둥근 모서리 15"/>
          <p:cNvSpPr/>
          <p:nvPr/>
        </p:nvSpPr>
        <p:spPr>
          <a:xfrm>
            <a:off x="897478" y="4005064"/>
            <a:ext cx="7344816" cy="7776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사용자의 실시간 위치 변경에 따른 최적 루트 안내</a:t>
            </a:r>
            <a:endParaRPr lang="en-US" altLang="ko-KR" dirty="0"/>
          </a:p>
        </p:txBody>
      </p:sp>
      <p:sp>
        <p:nvSpPr>
          <p:cNvPr id="17" name="사각형: 둥근 모서리 16"/>
          <p:cNvSpPr/>
          <p:nvPr/>
        </p:nvSpPr>
        <p:spPr>
          <a:xfrm>
            <a:off x="883568" y="4869160"/>
            <a:ext cx="7344816" cy="7776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실시간 음성 안내 기능을 통해 시각장애인의 대중교통 이용 도움</a:t>
            </a:r>
            <a:endParaRPr lang="en-US" altLang="ko-KR" dirty="0"/>
          </a:p>
        </p:txBody>
      </p:sp>
      <p:sp>
        <p:nvSpPr>
          <p:cNvPr id="18" name="사각형: 둥근 모서리 17"/>
          <p:cNvSpPr/>
          <p:nvPr/>
        </p:nvSpPr>
        <p:spPr>
          <a:xfrm>
            <a:off x="899592" y="5733256"/>
            <a:ext cx="7344816" cy="7776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사용자들의 움직임 데이터를 수집하여 목적에 맞게 분석</a:t>
            </a:r>
            <a:r>
              <a:rPr lang="en-US" altLang="ko-KR" dirty="0"/>
              <a:t>,</a:t>
            </a:r>
            <a:r>
              <a:rPr lang="ko-KR" altLang="en-US" dirty="0"/>
              <a:t>제공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659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8F8F8"/>
                </a:solidFill>
              </a:rPr>
              <a:t>  </a:t>
            </a:r>
            <a:r>
              <a:rPr lang="en-US" altLang="ko-KR" dirty="0">
                <a:solidFill>
                  <a:srgbClr val="F8F8F8"/>
                </a:solidFill>
              </a:rPr>
              <a:t>Customer Segments</a:t>
            </a:r>
            <a:endParaRPr lang="ko-KR" altLang="en-US" dirty="0">
              <a:solidFill>
                <a:srgbClr val="F8F8F8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/>
          <p:cNvSpPr/>
          <p:nvPr/>
        </p:nvSpPr>
        <p:spPr>
          <a:xfrm>
            <a:off x="3131840" y="1767006"/>
            <a:ext cx="5472608" cy="1440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학습을 통하여 성장하는 보다 높은 정확도의</a:t>
            </a:r>
            <a:endParaRPr lang="en-US" altLang="ko-KR" dirty="0"/>
          </a:p>
          <a:p>
            <a:pPr algn="ctr"/>
            <a:r>
              <a:rPr lang="ko-KR" altLang="en-US" dirty="0"/>
              <a:t>사용자 맞춤형 예측 서비스</a:t>
            </a:r>
            <a:endParaRPr lang="en-US" altLang="ko-KR" dirty="0"/>
          </a:p>
        </p:txBody>
      </p:sp>
      <p:sp>
        <p:nvSpPr>
          <p:cNvPr id="8" name="사각형: 둥근 모서리 7"/>
          <p:cNvSpPr/>
          <p:nvPr/>
        </p:nvSpPr>
        <p:spPr>
          <a:xfrm>
            <a:off x="559804" y="1767006"/>
            <a:ext cx="2254342" cy="1440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일반 사용자</a:t>
            </a:r>
            <a:endParaRPr lang="en-US" altLang="ko-KR" dirty="0"/>
          </a:p>
        </p:txBody>
      </p:sp>
      <p:sp>
        <p:nvSpPr>
          <p:cNvPr id="9" name="사각형: 둥근 모서리 8"/>
          <p:cNvSpPr/>
          <p:nvPr/>
        </p:nvSpPr>
        <p:spPr>
          <a:xfrm>
            <a:off x="3131395" y="3310078"/>
            <a:ext cx="5472608" cy="1440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음성 인식</a:t>
            </a:r>
            <a:r>
              <a:rPr lang="en-US" altLang="ko-KR" dirty="0"/>
              <a:t>, </a:t>
            </a:r>
            <a:r>
              <a:rPr lang="ko-KR" altLang="en-US" dirty="0"/>
              <a:t>안내를 통하여 교통약자도 이용할 수</a:t>
            </a:r>
            <a:endParaRPr lang="en-US" altLang="ko-KR" dirty="0"/>
          </a:p>
          <a:p>
            <a:pPr algn="ctr"/>
            <a:r>
              <a:rPr lang="ko-KR" altLang="en-US" dirty="0"/>
              <a:t>있도록 해주는 서비스</a:t>
            </a:r>
            <a:endParaRPr lang="en-US" altLang="ko-KR" dirty="0"/>
          </a:p>
        </p:txBody>
      </p:sp>
      <p:sp>
        <p:nvSpPr>
          <p:cNvPr id="10" name="사각형: 둥근 모서리 9"/>
          <p:cNvSpPr/>
          <p:nvPr/>
        </p:nvSpPr>
        <p:spPr>
          <a:xfrm>
            <a:off x="559359" y="3310078"/>
            <a:ext cx="2254342" cy="1440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시각 장애인</a:t>
            </a:r>
            <a:endParaRPr lang="en-US" altLang="ko-KR" dirty="0"/>
          </a:p>
        </p:txBody>
      </p:sp>
      <p:sp>
        <p:nvSpPr>
          <p:cNvPr id="11" name="사각형: 둥근 모서리 10"/>
          <p:cNvSpPr/>
          <p:nvPr/>
        </p:nvSpPr>
        <p:spPr>
          <a:xfrm>
            <a:off x="3131395" y="4869320"/>
            <a:ext cx="5472608" cy="1440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마케팅</a:t>
            </a:r>
            <a:r>
              <a:rPr lang="en-US" altLang="ko-KR" dirty="0"/>
              <a:t>, </a:t>
            </a:r>
            <a:r>
              <a:rPr lang="ko-KR" altLang="en-US" dirty="0"/>
              <a:t>가게 위치선정</a:t>
            </a:r>
            <a:r>
              <a:rPr lang="en-US" altLang="ko-KR" dirty="0"/>
              <a:t> </a:t>
            </a:r>
            <a:r>
              <a:rPr lang="ko-KR" altLang="en-US" dirty="0"/>
              <a:t>등 대중교통 이용 패턴과</a:t>
            </a:r>
            <a:endParaRPr lang="en-US" altLang="ko-KR" dirty="0"/>
          </a:p>
          <a:p>
            <a:pPr algn="ctr"/>
            <a:r>
              <a:rPr lang="ko-KR" altLang="en-US" dirty="0"/>
              <a:t>사람들의 일상 움직임 데이터를 </a:t>
            </a:r>
            <a:endParaRPr lang="en-US" altLang="ko-KR" dirty="0"/>
          </a:p>
          <a:p>
            <a:pPr algn="ctr"/>
            <a:r>
              <a:rPr lang="ko-KR" altLang="en-US" dirty="0"/>
              <a:t>필요로 하는 고객</a:t>
            </a:r>
            <a:endParaRPr lang="en-US" altLang="ko-KR" dirty="0"/>
          </a:p>
        </p:txBody>
      </p:sp>
      <p:sp>
        <p:nvSpPr>
          <p:cNvPr id="12" name="사각형: 둥근 모서리 11"/>
          <p:cNvSpPr/>
          <p:nvPr/>
        </p:nvSpPr>
        <p:spPr>
          <a:xfrm>
            <a:off x="559359" y="4869320"/>
            <a:ext cx="2254342" cy="1440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비즈니스 고객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9853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 </a:t>
            </a:r>
            <a:r>
              <a:rPr lang="en-US" altLang="ko-KR" dirty="0" smtClean="0"/>
              <a:t>Channel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563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93141016"/>
              </p:ext>
            </p:extLst>
          </p:nvPr>
        </p:nvGraphicFramePr>
        <p:xfrm>
          <a:off x="468313" y="2276475"/>
          <a:ext cx="82296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타원 3"/>
          <p:cNvSpPr/>
          <p:nvPr/>
        </p:nvSpPr>
        <p:spPr>
          <a:xfrm>
            <a:off x="4283968" y="2405948"/>
            <a:ext cx="4104456" cy="3271773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187624" y="2405948"/>
            <a:ext cx="3096344" cy="30963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en-US" altLang="ko-KR" dirty="0" smtClean="0"/>
              <a:t>Key Activities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1086292"/>
            <a:ext cx="9144000" cy="577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11560" y="2231098"/>
            <a:ext cx="8229600" cy="1008112"/>
          </a:xfrm>
        </p:spPr>
        <p:txBody>
          <a:bodyPr/>
          <a:lstStyle/>
          <a:p>
            <a:r>
              <a:rPr lang="en-US" altLang="ko-KR" b="1" dirty="0" smtClean="0">
                <a:latin typeface="+mn-ea"/>
              </a:rPr>
              <a:t>-</a:t>
            </a:r>
            <a:r>
              <a:rPr lang="ko-KR" altLang="en-US" b="1" dirty="0" smtClean="0">
                <a:latin typeface="+mn-ea"/>
              </a:rPr>
              <a:t>위치정보를 </a:t>
            </a:r>
            <a:r>
              <a:rPr lang="ko-KR" altLang="en-US" b="1" dirty="0">
                <a:latin typeface="+mn-ea"/>
              </a:rPr>
              <a:t>기반으로 하는 알림서비스와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사용자 이용 패턴 정보 </a:t>
            </a:r>
            <a:r>
              <a:rPr lang="ko-KR" altLang="en-US" b="1" dirty="0" smtClean="0">
                <a:latin typeface="+mn-ea"/>
              </a:rPr>
              <a:t>수집</a:t>
            </a:r>
            <a:r>
              <a:rPr lang="en-US" altLang="ko-KR" b="1" dirty="0">
                <a:latin typeface="+mn-ea"/>
              </a:rPr>
              <a:t>, </a:t>
            </a:r>
            <a:r>
              <a:rPr lang="en-US" altLang="ko-KR" b="1" dirty="0" smtClean="0">
                <a:latin typeface="+mn-ea"/>
              </a:rPr>
              <a:t>   </a:t>
            </a:r>
            <a:r>
              <a:rPr lang="ko-KR" altLang="en-US" b="1" dirty="0" smtClean="0">
                <a:latin typeface="+mn-ea"/>
              </a:rPr>
              <a:t>분석</a:t>
            </a:r>
            <a:endParaRPr lang="en-US" altLang="ko-KR" b="1" dirty="0" smtClean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-</a:t>
            </a:r>
            <a:r>
              <a:rPr lang="ko-KR" altLang="en-US" b="1" dirty="0" smtClean="0">
                <a:latin typeface="+mn-ea"/>
              </a:rPr>
              <a:t>와이파이를 이용한 버스와의 통신으로 </a:t>
            </a:r>
            <a:r>
              <a:rPr lang="ko-KR" altLang="en-US" b="1" dirty="0" err="1" smtClean="0">
                <a:latin typeface="+mn-ea"/>
              </a:rPr>
              <a:t>내림벨</a:t>
            </a:r>
            <a:r>
              <a:rPr lang="ko-KR" altLang="en-US" b="1" dirty="0" smtClean="0">
                <a:latin typeface="+mn-ea"/>
              </a:rPr>
              <a:t> 조작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0"/>
          </p:nvPr>
        </p:nvSpPr>
        <p:spPr>
          <a:xfrm>
            <a:off x="467544" y="3994458"/>
            <a:ext cx="8229600" cy="1882814"/>
          </a:xfrm>
        </p:spPr>
        <p:txBody>
          <a:bodyPr/>
          <a:lstStyle/>
          <a:p>
            <a:r>
              <a:rPr lang="en-US" altLang="ko-KR" b="1" dirty="0" smtClean="0">
                <a:latin typeface="+mj-ea"/>
                <a:ea typeface="+mj-ea"/>
              </a:rPr>
              <a:t>1.                                                            2.</a:t>
            </a:r>
            <a:endParaRPr lang="en-US" altLang="ko-KR" b="1" dirty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8" y="3966804"/>
            <a:ext cx="3384376" cy="22265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7327">
            <a:off x="5379458" y="3809606"/>
            <a:ext cx="1356274" cy="9579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964429"/>
            <a:ext cx="2258118" cy="2362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0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259632" y="0"/>
            <a:ext cx="7956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>
          <a:xfrm>
            <a:off x="668642" y="1337777"/>
            <a:ext cx="6563072" cy="460648"/>
          </a:xfrm>
        </p:spPr>
        <p:txBody>
          <a:bodyPr/>
          <a:lstStyle/>
          <a:p>
            <a:pPr algn="ctr"/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위치기반 데이터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/ 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지도 데이터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  <a:p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12"/>
          <p:cNvSpPr>
            <a:spLocks noGrp="1"/>
          </p:cNvSpPr>
          <p:nvPr>
            <p:ph idx="10"/>
          </p:nvPr>
        </p:nvSpPr>
        <p:spPr>
          <a:xfrm>
            <a:off x="1334408" y="1864300"/>
            <a:ext cx="6563072" cy="2851721"/>
          </a:xfrm>
        </p:spPr>
        <p:txBody>
          <a:bodyPr/>
          <a:lstStyle/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ko-KR" altLang="en-US" sz="1800" b="1" dirty="0" smtClean="0">
                <a:latin typeface="Arial" pitchFamily="34" charset="0"/>
                <a:cs typeface="Arial" pitchFamily="34" charset="0"/>
              </a:rPr>
              <a:t>안드로이드를 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이용한 위치정보 송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수신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endParaRPr lang="en-US" altLang="ko-K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ko-KR" altLang="en-US" sz="1800" b="1" dirty="0" smtClean="0">
                <a:latin typeface="Arial" pitchFamily="34" charset="0"/>
                <a:cs typeface="Arial" pitchFamily="34" charset="0"/>
              </a:rPr>
              <a:t>대중교통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버스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지하철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)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과 사용자 위치를 동기화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ko-KR" altLang="en-US" sz="1800" b="1" dirty="0" err="1" smtClean="0">
                <a:latin typeface="Arial" pitchFamily="34" charset="0"/>
                <a:cs typeface="Arial" pitchFamily="34" charset="0"/>
              </a:rPr>
              <a:t>클라우드</a:t>
            </a:r>
            <a:r>
              <a:rPr lang="ko-KR" alt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기반 서버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ko-KR" altLang="en-US" sz="1800" b="1" dirty="0" err="1" smtClean="0">
                <a:latin typeface="Arial" pitchFamily="34" charset="0"/>
                <a:cs typeface="Arial" pitchFamily="34" charset="0"/>
              </a:rPr>
              <a:t>텐서플로우</a:t>
            </a:r>
            <a:r>
              <a:rPr lang="ko-KR" alt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기반 </a:t>
            </a:r>
            <a:r>
              <a:rPr lang="ko-KR" altLang="en-US" sz="1800" b="1" dirty="0" err="1">
                <a:latin typeface="Arial" pitchFamily="34" charset="0"/>
                <a:cs typeface="Arial" pitchFamily="34" charset="0"/>
              </a:rPr>
              <a:t>머신러닝</a:t>
            </a:r>
            <a:r>
              <a:rPr lang="ko-KR" alt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800" b="1" dirty="0" smtClean="0">
                <a:latin typeface="Arial" pitchFamily="34" charset="0"/>
                <a:cs typeface="Arial" pitchFamily="34" charset="0"/>
              </a:rPr>
              <a:t>시스템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3668" y="0"/>
            <a:ext cx="7524328" cy="1069514"/>
          </a:xfrm>
        </p:spPr>
        <p:txBody>
          <a:bodyPr/>
          <a:lstStyle/>
          <a:p>
            <a:r>
              <a:rPr lang="en-US" altLang="ko-KR" dirty="0"/>
              <a:t> Key Resources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31" y="2132856"/>
            <a:ext cx="1310048" cy="2029895"/>
          </a:xfrm>
          <a:prstGeom prst="rect">
            <a:avLst/>
          </a:prstGeom>
        </p:spPr>
      </p:pic>
      <p:pic>
        <p:nvPicPr>
          <p:cNvPr id="7" name="내용 개체 틀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2" y="4550250"/>
            <a:ext cx="2168980" cy="213512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28" y="4541514"/>
            <a:ext cx="1424594" cy="1937658"/>
          </a:xfrm>
          <a:prstGeom prst="rect">
            <a:avLst/>
          </a:prstGeom>
        </p:spPr>
      </p:pic>
      <p:pic>
        <p:nvPicPr>
          <p:cNvPr id="9" name="내용 개체 틀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75" y="4747320"/>
            <a:ext cx="1732266" cy="1844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8876" y="619287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Buzzer</a:t>
            </a:r>
            <a:endParaRPr lang="ko-KR" altLang="en-US" sz="24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874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452</Words>
  <Application>Microsoft Office PowerPoint</Application>
  <PresentationFormat>화면 슬라이드 쇼(4:3)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맑은 고딕</vt:lpstr>
      <vt:lpstr>Aharoni</vt:lpstr>
      <vt:lpstr>Arial</vt:lpstr>
      <vt:lpstr>Arial Rounded MT Bold</vt:lpstr>
      <vt:lpstr>Calibri</vt:lpstr>
      <vt:lpstr>Office Theme</vt:lpstr>
      <vt:lpstr>Custom Design</vt:lpstr>
      <vt:lpstr>PowerPoint 프레젠테이션</vt:lpstr>
      <vt:lpstr>  Idea Proposal</vt:lpstr>
      <vt:lpstr>  Scenario</vt:lpstr>
      <vt:lpstr>  Business Model Canvas</vt:lpstr>
      <vt:lpstr>  Value Proposition</vt:lpstr>
      <vt:lpstr>  Customer Segments</vt:lpstr>
      <vt:lpstr>  Channel</vt:lpstr>
      <vt:lpstr> Key Activities</vt:lpstr>
      <vt:lpstr> Key Resources</vt:lpstr>
      <vt:lpstr> Key Partners</vt:lpstr>
      <vt:lpstr>Cost Structure</vt:lpstr>
      <vt:lpstr> Revenue streams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DB400T6A</cp:lastModifiedBy>
  <cp:revision>61</cp:revision>
  <dcterms:created xsi:type="dcterms:W3CDTF">2014-04-01T16:35:38Z</dcterms:created>
  <dcterms:modified xsi:type="dcterms:W3CDTF">2017-03-21T09:09:10Z</dcterms:modified>
</cp:coreProperties>
</file>