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60" r:id="rId2"/>
    <p:sldId id="257" r:id="rId3"/>
    <p:sldId id="258" r:id="rId4"/>
    <p:sldId id="279" r:id="rId5"/>
    <p:sldId id="280" r:id="rId6"/>
    <p:sldId id="281" r:id="rId7"/>
    <p:sldId id="282" r:id="rId8"/>
    <p:sldId id="283" r:id="rId9"/>
    <p:sldId id="284" r:id="rId10"/>
    <p:sldId id="285" r:id="rId11"/>
    <p:sldId id="286" r:id="rId12"/>
    <p:sldId id="287" r:id="rId13"/>
    <p:sldId id="288" r:id="rId14"/>
    <p:sldId id="289" r:id="rId15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33" autoAdjust="0"/>
    <p:restoredTop sz="86659" autoAdjust="0"/>
  </p:normalViewPr>
  <p:slideViewPr>
    <p:cSldViewPr snapToGrid="0">
      <p:cViewPr varScale="1">
        <p:scale>
          <a:sx n="103" d="100"/>
          <a:sy n="103" d="100"/>
        </p:scale>
        <p:origin x="43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980B69-992E-48DB-ADFF-6A635B3E21D8}" type="datetimeFigureOut">
              <a:rPr lang="ko-KR" altLang="en-US" smtClean="0"/>
              <a:t>2017-05-10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53A91B-4405-450F-852C-F36BAC6735F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079018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ko-KR" altLang="en-US" dirty="0"/>
              <a:t>안녕하세요 </a:t>
            </a:r>
            <a:r>
              <a:rPr lang="en-US" altLang="ko-KR" dirty="0"/>
              <a:t>2</a:t>
            </a:r>
            <a:r>
              <a:rPr lang="ko-KR" altLang="en-US" dirty="0"/>
              <a:t>조 발표를 맡은 윤주성 입니다</a:t>
            </a:r>
            <a:r>
              <a:rPr lang="en-US" altLang="ko-KR" dirty="0"/>
              <a:t>.</a:t>
            </a:r>
          </a:p>
          <a:p>
            <a:r>
              <a:rPr lang="ko-KR" altLang="en-US" dirty="0"/>
              <a:t>저희 조는 </a:t>
            </a:r>
            <a:r>
              <a:rPr lang="ko-KR" altLang="en-US" dirty="0" err="1"/>
              <a:t>블루밍고라는</a:t>
            </a:r>
            <a:r>
              <a:rPr lang="ko-KR" altLang="en-US" dirty="0"/>
              <a:t> </a:t>
            </a:r>
            <a:r>
              <a:rPr lang="ko-KR" altLang="en-US" dirty="0" err="1"/>
              <a:t>이커머스</a:t>
            </a:r>
            <a:r>
              <a:rPr lang="ko-KR" altLang="en-US" dirty="0"/>
              <a:t> 서비스를 설계해 보았습니다</a:t>
            </a:r>
            <a:r>
              <a:rPr lang="en-US" altLang="ko-KR" dirty="0"/>
              <a:t>.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53A91B-4405-450F-852C-F36BAC6735F2}" type="slidenum">
              <a:rPr lang="ko-KR" altLang="en-US" smtClean="0"/>
              <a:t>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6777053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ko-KR" altLang="en-US" dirty="0"/>
              <a:t>동작인식에 대해서 좀더 자세히 </a:t>
            </a:r>
            <a:r>
              <a:rPr lang="ko-KR" altLang="en-US" dirty="0" err="1"/>
              <a:t>설명드리겠습니다</a:t>
            </a:r>
            <a:r>
              <a:rPr lang="en-US" altLang="ko-KR" dirty="0"/>
              <a:t>.</a:t>
            </a:r>
          </a:p>
          <a:p>
            <a:r>
              <a:rPr lang="ko-KR" altLang="en-US" dirty="0"/>
              <a:t>운동이나 </a:t>
            </a:r>
            <a:r>
              <a:rPr lang="ko-KR" altLang="en-US" dirty="0" err="1"/>
              <a:t>과식등은</a:t>
            </a:r>
            <a:r>
              <a:rPr lang="ko-KR" altLang="en-US" dirty="0"/>
              <a:t> 단순한 동작이 아닌 어떠한 행동이라고 표현하는게 좀더 맞는 것 같아</a:t>
            </a:r>
            <a:r>
              <a:rPr lang="en-US" altLang="ko-KR" dirty="0"/>
              <a:t>. </a:t>
            </a:r>
            <a:r>
              <a:rPr lang="ko-KR" altLang="en-US" dirty="0"/>
              <a:t>개념을 </a:t>
            </a:r>
            <a:r>
              <a:rPr lang="ko-KR" altLang="en-US" dirty="0" err="1"/>
              <a:t>확장시켜</a:t>
            </a:r>
            <a:r>
              <a:rPr lang="ko-KR" altLang="en-US" dirty="0"/>
              <a:t> 보았습니다</a:t>
            </a:r>
            <a:r>
              <a:rPr lang="en-US" altLang="ko-KR" dirty="0"/>
              <a:t>.</a:t>
            </a:r>
          </a:p>
          <a:p>
            <a:r>
              <a:rPr lang="ko-KR" altLang="en-US" dirty="0"/>
              <a:t>단순히 앉기와 서기의 경우만 해도 앉아있는 상태와 서있는 </a:t>
            </a:r>
            <a:r>
              <a:rPr lang="ko-KR" altLang="en-US" dirty="0" err="1"/>
              <a:t>상태가아닌</a:t>
            </a:r>
            <a:r>
              <a:rPr lang="ko-KR" altLang="en-US" dirty="0"/>
              <a:t> 앉거나 서는 동작을 </a:t>
            </a:r>
            <a:r>
              <a:rPr lang="ko-KR" altLang="en-US" dirty="0" err="1"/>
              <a:t>나태냅니다</a:t>
            </a:r>
            <a:r>
              <a:rPr lang="en-US" altLang="ko-KR" dirty="0"/>
              <a:t>. </a:t>
            </a:r>
          </a:p>
          <a:p>
            <a:r>
              <a:rPr lang="ko-KR" altLang="en-US" dirty="0"/>
              <a:t>하지만 어떠한 방식으로 정적인 두 상태를 구분할 수 있을까</a:t>
            </a:r>
            <a:r>
              <a:rPr lang="en-US" altLang="ko-KR" dirty="0"/>
              <a:t>? </a:t>
            </a:r>
            <a:r>
              <a:rPr lang="ko-KR" altLang="en-US" dirty="0"/>
              <a:t>란 물음에 저희 시스템은 압력센서를 사용하게 되었습니다</a:t>
            </a:r>
            <a:r>
              <a:rPr lang="en-US" altLang="ko-KR" dirty="0"/>
              <a:t>.</a:t>
            </a:r>
          </a:p>
          <a:p>
            <a:r>
              <a:rPr lang="ko-KR" altLang="en-US" dirty="0"/>
              <a:t>앉은 상태의 경우 서있는 상태에 비하여 벨트에 가해지는 압력이 다소 커집니다 이를 이용하면 단순한 동작만이 아닌 다양한 행동을 인식 할 수 있습니다</a:t>
            </a:r>
            <a:r>
              <a:rPr lang="en-US" altLang="ko-KR" dirty="0"/>
              <a:t>.</a:t>
            </a:r>
          </a:p>
          <a:p>
            <a:r>
              <a:rPr lang="ko-KR" altLang="en-US" dirty="0"/>
              <a:t>첫번째로 동작인식은 </a:t>
            </a:r>
            <a:r>
              <a:rPr lang="en-US" altLang="ko-KR" dirty="0"/>
              <a:t>6</a:t>
            </a:r>
            <a:r>
              <a:rPr lang="ko-KR" altLang="en-US" dirty="0" err="1"/>
              <a:t>축센서값을</a:t>
            </a:r>
            <a:r>
              <a:rPr lang="ko-KR" altLang="en-US" dirty="0"/>
              <a:t>  </a:t>
            </a:r>
            <a:r>
              <a:rPr lang="en-US" altLang="ko-KR" dirty="0"/>
              <a:t>FFT(</a:t>
            </a:r>
            <a:r>
              <a:rPr lang="ko-KR" altLang="en-US" dirty="0" err="1"/>
              <a:t>고속푸리에변환</a:t>
            </a:r>
            <a:r>
              <a:rPr lang="en-US" altLang="ko-KR" dirty="0"/>
              <a:t>)</a:t>
            </a:r>
            <a:r>
              <a:rPr lang="ko-KR" altLang="en-US" dirty="0"/>
              <a:t>을 통해 변환된 데이터를 사용하여 이루어집니다</a:t>
            </a:r>
            <a:r>
              <a:rPr lang="en-US" altLang="ko-KR" dirty="0"/>
              <a:t>.</a:t>
            </a:r>
          </a:p>
          <a:p>
            <a:r>
              <a:rPr lang="ko-KR" altLang="en-US" dirty="0"/>
              <a:t>두번째로 행동인식을 위해서 </a:t>
            </a:r>
            <a:r>
              <a:rPr lang="ko-KR" altLang="en-US" dirty="0" err="1"/>
              <a:t>동작인식값과</a:t>
            </a:r>
            <a:r>
              <a:rPr lang="ko-KR" altLang="en-US" dirty="0"/>
              <a:t> </a:t>
            </a:r>
            <a:r>
              <a:rPr lang="ko-KR" altLang="en-US" dirty="0" err="1"/>
              <a:t>압력센싱값을</a:t>
            </a:r>
            <a:r>
              <a:rPr lang="ko-KR" altLang="en-US" dirty="0"/>
              <a:t> 은닉 </a:t>
            </a:r>
            <a:r>
              <a:rPr lang="ko-KR" altLang="en-US" dirty="0" err="1"/>
              <a:t>마르코프</a:t>
            </a:r>
            <a:r>
              <a:rPr lang="ko-KR" altLang="en-US" dirty="0"/>
              <a:t> 모델을 이용하여 분석합니다</a:t>
            </a:r>
            <a:r>
              <a:rPr lang="en-US" altLang="ko-KR" dirty="0"/>
              <a:t>. 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BF9EED-CEFB-461F-909A-AE384EBBF76D}" type="slidenum">
              <a:rPr lang="ko-KR" altLang="en-US" smtClean="0"/>
              <a:t>10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3334675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ko-KR" altLang="en-US" dirty="0"/>
              <a:t>각각 </a:t>
            </a:r>
            <a:r>
              <a:rPr lang="ko-KR" altLang="en-US" dirty="0" err="1"/>
              <a:t>이런거</a:t>
            </a:r>
            <a:r>
              <a:rPr lang="ko-KR" altLang="en-US" dirty="0"/>
              <a:t> 쓰겠다 말함</a:t>
            </a:r>
            <a:endParaRPr lang="en-US" altLang="ko-KR" dirty="0"/>
          </a:p>
          <a:p>
            <a:endParaRPr lang="en-US" altLang="ko-KR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BF9EED-CEFB-461F-909A-AE384EBBF76D}" type="slidenum">
              <a:rPr lang="ko-KR" altLang="en-US" smtClean="0"/>
              <a:t>11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5575902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ko-KR" altLang="en-US" dirty="0"/>
              <a:t>다음은 안드로이드의 </a:t>
            </a:r>
            <a:r>
              <a:rPr lang="en-US" altLang="ko-KR" dirty="0"/>
              <a:t>6</a:t>
            </a:r>
            <a:r>
              <a:rPr lang="ko-KR" altLang="en-US" dirty="0"/>
              <a:t>축센서를 통해 얻은 데이터를 가지고 </a:t>
            </a:r>
            <a:r>
              <a:rPr lang="en-US" altLang="ko-KR" dirty="0"/>
              <a:t>Python Markov </a:t>
            </a:r>
            <a:r>
              <a:rPr lang="ko-KR" altLang="en-US" dirty="0"/>
              <a:t>를 통해 분석해본 결과입니다</a:t>
            </a:r>
            <a:r>
              <a:rPr lang="en-US" altLang="ko-KR" dirty="0"/>
              <a:t>.</a:t>
            </a:r>
          </a:p>
          <a:p>
            <a:r>
              <a:rPr lang="en-US" altLang="ko-KR" dirty="0"/>
              <a:t>FFT</a:t>
            </a:r>
            <a:r>
              <a:rPr lang="ko-KR" altLang="en-US" dirty="0"/>
              <a:t> 변환은 쓰지 않은 데이터를 이용하여 분석한 형태인데 생각보다 인식률이 높을 수 있음을 확인 할 수 있습니다</a:t>
            </a:r>
            <a:r>
              <a:rPr lang="en-US" altLang="ko-KR" dirty="0"/>
              <a:t>.</a:t>
            </a:r>
          </a:p>
          <a:p>
            <a:r>
              <a:rPr lang="ko-KR" altLang="en-US" dirty="0"/>
              <a:t>이후 구현에서는 </a:t>
            </a:r>
            <a:r>
              <a:rPr lang="en-US" altLang="ko-KR" dirty="0"/>
              <a:t>FFT </a:t>
            </a:r>
            <a:r>
              <a:rPr lang="ko-KR" altLang="en-US" dirty="0"/>
              <a:t>변환을 통해 얻은 </a:t>
            </a:r>
            <a:r>
              <a:rPr lang="ko-KR" altLang="en-US" dirty="0" err="1"/>
              <a:t>동작값을</a:t>
            </a:r>
            <a:r>
              <a:rPr lang="ko-KR" altLang="en-US" dirty="0"/>
              <a:t> </a:t>
            </a:r>
            <a:r>
              <a:rPr lang="ko-KR" altLang="en-US" dirty="0" err="1"/>
              <a:t>마르코프</a:t>
            </a:r>
            <a:r>
              <a:rPr lang="ko-KR" altLang="en-US" dirty="0"/>
              <a:t> 모델을 이용한 분석에 </a:t>
            </a:r>
            <a:r>
              <a:rPr lang="ko-KR" altLang="en-US" dirty="0" err="1"/>
              <a:t>압력센서값과</a:t>
            </a:r>
            <a:r>
              <a:rPr lang="ko-KR" altLang="en-US" dirty="0"/>
              <a:t> 함께 사용할 것 입니다</a:t>
            </a:r>
            <a:r>
              <a:rPr lang="en-US" altLang="ko-KR" dirty="0"/>
              <a:t>.</a:t>
            </a:r>
          </a:p>
          <a:p>
            <a:endParaRPr lang="en-US" altLang="ko-KR" dirty="0"/>
          </a:p>
          <a:p>
            <a:r>
              <a:rPr lang="en-US" altLang="ko-KR" dirty="0"/>
              <a:t>(</a:t>
            </a:r>
            <a:r>
              <a:rPr lang="ko-KR" altLang="en-US" dirty="0" err="1"/>
              <a:t>웹상에</a:t>
            </a:r>
            <a:r>
              <a:rPr lang="ko-KR" altLang="en-US" dirty="0"/>
              <a:t> 있는 코드를 그대로 사용하여서 얻은 결과임으로 코드는 공개하지 않겠습니다</a:t>
            </a:r>
            <a:r>
              <a:rPr lang="en-US" altLang="ko-KR" dirty="0"/>
              <a:t>.)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BF9EED-CEFB-461F-909A-AE384EBBF76D}" type="slidenum">
              <a:rPr lang="ko-KR" altLang="en-US" smtClean="0"/>
              <a:t>12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3907098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ko-KR" altLang="en-US" dirty="0"/>
              <a:t>다음은 안드로이드의 </a:t>
            </a:r>
            <a:r>
              <a:rPr lang="en-US" altLang="ko-KR" dirty="0"/>
              <a:t>6</a:t>
            </a:r>
            <a:r>
              <a:rPr lang="ko-KR" altLang="en-US" dirty="0"/>
              <a:t>축센서를 통해 얻은 데이터를 가지고 </a:t>
            </a:r>
            <a:r>
              <a:rPr lang="en-US" altLang="ko-KR" dirty="0"/>
              <a:t>Python Markov </a:t>
            </a:r>
            <a:r>
              <a:rPr lang="ko-KR" altLang="en-US" dirty="0"/>
              <a:t>를 통해 분석해본 결과입니다</a:t>
            </a:r>
            <a:r>
              <a:rPr lang="en-US" altLang="ko-KR" dirty="0"/>
              <a:t>.</a:t>
            </a:r>
          </a:p>
          <a:p>
            <a:endParaRPr lang="en-US" altLang="ko-KR" dirty="0"/>
          </a:p>
          <a:p>
            <a:endParaRPr lang="en-US" altLang="ko-KR" dirty="0"/>
          </a:p>
          <a:p>
            <a:r>
              <a:rPr lang="en-US" altLang="ko-KR" dirty="0"/>
              <a:t>(</a:t>
            </a:r>
            <a:r>
              <a:rPr lang="ko-KR" altLang="en-US" dirty="0" err="1"/>
              <a:t>웹상에</a:t>
            </a:r>
            <a:r>
              <a:rPr lang="ko-KR" altLang="en-US" dirty="0"/>
              <a:t> 있는 코드를 그대로 사용하여서 얻은 결과임으로 코드는 공개하지 않겠습니다</a:t>
            </a:r>
            <a:r>
              <a:rPr lang="en-US" altLang="ko-KR" dirty="0"/>
              <a:t>.)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BF9EED-CEFB-461F-909A-AE384EBBF76D}" type="slidenum">
              <a:rPr lang="ko-KR" altLang="en-US" smtClean="0"/>
              <a:t>13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502015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ko-KR" altLang="en-US" dirty="0"/>
              <a:t>다음은 안드로이드의 </a:t>
            </a:r>
            <a:r>
              <a:rPr lang="en-US" altLang="ko-KR" dirty="0"/>
              <a:t>6</a:t>
            </a:r>
            <a:r>
              <a:rPr lang="ko-KR" altLang="en-US" dirty="0"/>
              <a:t>축센서를 통해 얻은 데이터를 가지고 </a:t>
            </a:r>
            <a:r>
              <a:rPr lang="en-US" altLang="ko-KR" dirty="0"/>
              <a:t>Python Markov </a:t>
            </a:r>
            <a:r>
              <a:rPr lang="ko-KR" altLang="en-US" dirty="0"/>
              <a:t>를 통해 분석해본 결과입니다</a:t>
            </a:r>
            <a:r>
              <a:rPr lang="en-US" altLang="ko-KR" dirty="0"/>
              <a:t>.</a:t>
            </a:r>
          </a:p>
          <a:p>
            <a:endParaRPr lang="en-US" altLang="ko-KR" dirty="0"/>
          </a:p>
          <a:p>
            <a:endParaRPr lang="en-US" altLang="ko-KR" dirty="0"/>
          </a:p>
          <a:p>
            <a:r>
              <a:rPr lang="en-US" altLang="ko-KR" dirty="0"/>
              <a:t>(</a:t>
            </a:r>
            <a:r>
              <a:rPr lang="ko-KR" altLang="en-US" dirty="0" err="1"/>
              <a:t>웹상에</a:t>
            </a:r>
            <a:r>
              <a:rPr lang="ko-KR" altLang="en-US" dirty="0"/>
              <a:t> 있는 코드를 그대로 사용하여서 얻은 결과임으로 코드는 공개하지 않겠습니다</a:t>
            </a:r>
            <a:r>
              <a:rPr lang="en-US" altLang="ko-KR" dirty="0"/>
              <a:t>.)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BF9EED-CEFB-461F-909A-AE384EBBF76D}" type="slidenum">
              <a:rPr lang="ko-KR" altLang="en-US" smtClean="0"/>
              <a:t>14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785969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ko-KR" altLang="en-US" dirty="0"/>
              <a:t>다음은 목차입니다</a:t>
            </a:r>
            <a:r>
              <a:rPr lang="en-US" altLang="ko-KR" dirty="0"/>
              <a:t>.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BF9EED-CEFB-461F-909A-AE384EBBF76D}" type="slidenum">
              <a:rPr lang="ko-KR" altLang="en-US" smtClean="0"/>
              <a:t>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440331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ko-KR" altLang="en-US" dirty="0"/>
              <a:t>이전에 작성 되었던 스케쥴입니다</a:t>
            </a:r>
            <a:r>
              <a:rPr lang="en-US" altLang="ko-KR" dirty="0"/>
              <a:t>.</a:t>
            </a:r>
          </a:p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BF9EED-CEFB-461F-909A-AE384EBBF76D}" type="slidenum">
              <a:rPr lang="ko-KR" altLang="en-US" smtClean="0"/>
              <a:t>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6344850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노트 개체 틀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ko-KR" altLang="en-US" dirty="0"/>
              <a:t>중간고사와 늦어진 물품수령에 의해 스케쥴이 대폭 수정 되었습니다</a:t>
            </a:r>
            <a:r>
              <a:rPr lang="en-US" altLang="ko-KR" dirty="0"/>
              <a:t>.</a:t>
            </a:r>
          </a:p>
          <a:p>
            <a:r>
              <a:rPr lang="en-US" altLang="ko-KR" dirty="0"/>
              <a:t>5</a:t>
            </a:r>
            <a:r>
              <a:rPr lang="ko-KR" altLang="en-US" dirty="0"/>
              <a:t>월</a:t>
            </a:r>
            <a:r>
              <a:rPr lang="en-US" altLang="ko-KR" dirty="0"/>
              <a:t>3</a:t>
            </a:r>
            <a:r>
              <a:rPr lang="ko-KR" altLang="en-US" dirty="0" err="1"/>
              <a:t>째주</a:t>
            </a:r>
            <a:r>
              <a:rPr lang="ko-KR" altLang="en-US" dirty="0"/>
              <a:t> 까지 </a:t>
            </a:r>
            <a:r>
              <a:rPr lang="en-US" altLang="ko-KR" dirty="0"/>
              <a:t>App</a:t>
            </a:r>
            <a:r>
              <a:rPr lang="ko-KR" altLang="en-US" dirty="0"/>
              <a:t>에서 기기의 센싱 결과를 받아 볼 수 있는 </a:t>
            </a:r>
            <a:r>
              <a:rPr lang="en-US" altLang="ko-KR" dirty="0"/>
              <a:t>Test Set</a:t>
            </a:r>
            <a:r>
              <a:rPr lang="ko-KR" altLang="en-US" dirty="0"/>
              <a:t>을 완성 시킬 계획이며</a:t>
            </a:r>
            <a:endParaRPr lang="en-US" altLang="ko-KR" dirty="0"/>
          </a:p>
          <a:p>
            <a:r>
              <a:rPr lang="en-US" altLang="ko-KR" dirty="0"/>
              <a:t>6</a:t>
            </a:r>
            <a:r>
              <a:rPr lang="ko-KR" altLang="en-US" dirty="0" err="1"/>
              <a:t>월첫째주안에는</a:t>
            </a:r>
            <a:r>
              <a:rPr lang="ko-KR" altLang="en-US" dirty="0"/>
              <a:t> </a:t>
            </a:r>
            <a:r>
              <a:rPr lang="en-US" altLang="ko-KR" dirty="0"/>
              <a:t>Proto</a:t>
            </a:r>
            <a:r>
              <a:rPr lang="ko-KR" altLang="en-US" dirty="0"/>
              <a:t> </a:t>
            </a:r>
            <a:r>
              <a:rPr lang="en-US" altLang="ko-KR" dirty="0"/>
              <a:t>Type</a:t>
            </a:r>
            <a:r>
              <a:rPr lang="ko-KR" altLang="en-US" dirty="0"/>
              <a:t>을 만들 계획 입니다</a:t>
            </a:r>
            <a:r>
              <a:rPr lang="en-US" altLang="ko-KR" dirty="0"/>
              <a:t>. </a:t>
            </a:r>
          </a:p>
          <a:p>
            <a:r>
              <a:rPr lang="ko-KR" altLang="en-US" dirty="0"/>
              <a:t>이후에는 테스트를 통해 정확도를 보다 높일 것 입니다</a:t>
            </a:r>
            <a:r>
              <a:rPr lang="en-US" altLang="ko-KR" dirty="0"/>
              <a:t>.</a:t>
            </a:r>
            <a:endParaRPr lang="ko-KR" alt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ko-KR" altLang="en-US" dirty="0"/>
              <a:t>이번에 작성된 최초 앱 디자인입니다</a:t>
            </a:r>
            <a:r>
              <a:rPr lang="en-US" altLang="ko-KR" dirty="0"/>
              <a:t>.  </a:t>
            </a:r>
          </a:p>
          <a:p>
            <a:r>
              <a:rPr lang="ko-KR" altLang="en-US" dirty="0"/>
              <a:t>로고화면과 홈화면의 구성 모습입니다</a:t>
            </a:r>
            <a:r>
              <a:rPr lang="en-US" altLang="ko-KR" dirty="0"/>
              <a:t>.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BF9EED-CEFB-461F-909A-AE384EBBF76D}" type="slidenum">
              <a:rPr lang="ko-KR" altLang="en-US" smtClean="0"/>
              <a:t>5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0366676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BF9EED-CEFB-461F-909A-AE384EBBF76D}" type="slidenum">
              <a:rPr lang="ko-KR" altLang="en-US" smtClean="0"/>
              <a:t>6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5264974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ko-KR" altLang="en-US" dirty="0"/>
              <a:t>각 </a:t>
            </a:r>
            <a:r>
              <a:rPr lang="ko-KR" altLang="en-US" dirty="0" err="1"/>
              <a:t>메뉴별</a:t>
            </a:r>
            <a:r>
              <a:rPr lang="ko-KR" altLang="en-US" dirty="0"/>
              <a:t> 모습입니다</a:t>
            </a:r>
            <a:r>
              <a:rPr lang="en-US" altLang="ko-KR" dirty="0"/>
              <a:t>. </a:t>
            </a:r>
            <a:r>
              <a:rPr lang="ko-KR" altLang="en-US" dirty="0"/>
              <a:t>아직 초기 디자인이라 점차 </a:t>
            </a:r>
            <a:r>
              <a:rPr lang="ko-KR" altLang="en-US" dirty="0" err="1"/>
              <a:t>디벨롭</a:t>
            </a:r>
            <a:r>
              <a:rPr lang="ko-KR" altLang="en-US" dirty="0"/>
              <a:t> </a:t>
            </a:r>
            <a:r>
              <a:rPr lang="ko-KR" altLang="en-US" dirty="0" err="1"/>
              <a:t>해나갈</a:t>
            </a:r>
            <a:r>
              <a:rPr lang="ko-KR" altLang="en-US" dirty="0"/>
              <a:t> 예정입니다</a:t>
            </a:r>
            <a:r>
              <a:rPr lang="en-US" altLang="ko-KR" dirty="0"/>
              <a:t>.</a:t>
            </a:r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BF9EED-CEFB-461F-909A-AE384EBBF76D}" type="slidenum">
              <a:rPr lang="ko-KR" altLang="en-US" smtClean="0"/>
              <a:t>7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4621175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ko-KR" altLang="en-US" dirty="0"/>
              <a:t>저희 </a:t>
            </a:r>
            <a:r>
              <a:rPr lang="ko-KR" altLang="en-US" dirty="0" err="1"/>
              <a:t>스케쥴상</a:t>
            </a:r>
            <a:r>
              <a:rPr lang="ko-KR" altLang="en-US" dirty="0"/>
              <a:t> 아직 조사</a:t>
            </a:r>
            <a:r>
              <a:rPr lang="en-US" altLang="ko-KR" dirty="0"/>
              <a:t>-</a:t>
            </a:r>
            <a:r>
              <a:rPr lang="ko-KR" altLang="en-US" dirty="0"/>
              <a:t>설계 단계에 있어 실질적인 구현 내용은 없기에 조사한 내용과 이를 토대로 한 설계 내용을 </a:t>
            </a:r>
            <a:r>
              <a:rPr lang="ko-KR" altLang="en-US" dirty="0" err="1"/>
              <a:t>설명드리겠습니다</a:t>
            </a:r>
            <a:r>
              <a:rPr lang="en-US" altLang="ko-KR" dirty="0"/>
              <a:t>.</a:t>
            </a:r>
          </a:p>
          <a:p>
            <a:r>
              <a:rPr lang="ko-KR" altLang="en-US" dirty="0"/>
              <a:t>보시는 그림은 </a:t>
            </a:r>
            <a:r>
              <a:rPr lang="en-US" altLang="ko-KR" dirty="0" err="1"/>
              <a:t>Omnibelt</a:t>
            </a:r>
            <a:r>
              <a:rPr lang="ko-KR" altLang="en-US" dirty="0"/>
              <a:t>의 시스템 흐름도 입니다</a:t>
            </a:r>
            <a:r>
              <a:rPr lang="en-US" altLang="ko-KR" dirty="0"/>
              <a:t>. </a:t>
            </a:r>
            <a:r>
              <a:rPr lang="ko-KR" altLang="en-US" dirty="0"/>
              <a:t>센서에서 </a:t>
            </a:r>
            <a:r>
              <a:rPr lang="ko-KR" altLang="en-US" dirty="0" err="1"/>
              <a:t>센싱된</a:t>
            </a:r>
            <a:r>
              <a:rPr lang="ko-KR" altLang="en-US" dirty="0"/>
              <a:t> 데이터는 </a:t>
            </a:r>
            <a:r>
              <a:rPr lang="ko-KR" altLang="en-US" dirty="0" err="1"/>
              <a:t>라즈베리파이에서</a:t>
            </a:r>
            <a:r>
              <a:rPr lang="ko-KR" altLang="en-US" dirty="0"/>
              <a:t> 처리를 거쳐서 결과값을 도출합니다</a:t>
            </a:r>
            <a:r>
              <a:rPr lang="en-US" altLang="ko-KR" dirty="0"/>
              <a:t>.</a:t>
            </a:r>
          </a:p>
          <a:p>
            <a:r>
              <a:rPr lang="ko-KR" altLang="en-US" dirty="0"/>
              <a:t>이후 블루투스 통신을 통해 사용자의 스마트폰 어플리케이션에 결과값을 전달하고 사용자에게 전달됩니다</a:t>
            </a:r>
            <a:r>
              <a:rPr lang="en-US" altLang="ko-KR" dirty="0"/>
              <a:t>.</a:t>
            </a:r>
          </a:p>
          <a:p>
            <a:endParaRPr lang="en-US" altLang="ko-KR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BF9EED-CEFB-461F-909A-AE384EBBF76D}" type="slidenum">
              <a:rPr lang="ko-KR" altLang="en-US" smtClean="0"/>
              <a:t>8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5473245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ko-KR" altLang="en-US" dirty="0"/>
              <a:t>센싱 부분부터 조금 더 자세히 설명 드리겠습니다</a:t>
            </a:r>
            <a:r>
              <a:rPr lang="en-US" altLang="ko-KR" dirty="0"/>
              <a:t>.</a:t>
            </a:r>
          </a:p>
          <a:p>
            <a:r>
              <a:rPr lang="ko-KR" altLang="en-US" dirty="0"/>
              <a:t>저희 시스템에 사용되는 센서는 총 </a:t>
            </a:r>
            <a:r>
              <a:rPr lang="en-US" altLang="ko-KR" dirty="0"/>
              <a:t>2</a:t>
            </a:r>
            <a:r>
              <a:rPr lang="ko-KR" altLang="en-US" dirty="0"/>
              <a:t>종류인데 동작인식센서인 </a:t>
            </a:r>
            <a:r>
              <a:rPr lang="en-US" altLang="ko-KR" dirty="0"/>
              <a:t>6</a:t>
            </a:r>
            <a:r>
              <a:rPr lang="ko-KR" altLang="en-US" dirty="0"/>
              <a:t>축센서는 디지털</a:t>
            </a:r>
            <a:r>
              <a:rPr lang="en-US" altLang="ko-KR" dirty="0"/>
              <a:t>, </a:t>
            </a:r>
            <a:r>
              <a:rPr lang="ko-KR" altLang="en-US" dirty="0"/>
              <a:t>압력센서는 아날로그 센서입니다</a:t>
            </a:r>
            <a:r>
              <a:rPr lang="en-US" altLang="ko-KR" dirty="0"/>
              <a:t>.</a:t>
            </a:r>
          </a:p>
          <a:p>
            <a:r>
              <a:rPr lang="ko-KR" altLang="en-US" dirty="0"/>
              <a:t>그렇기 때문에 압력센서는 </a:t>
            </a:r>
            <a:r>
              <a:rPr lang="en-US" altLang="ko-KR" dirty="0"/>
              <a:t>explorer phat</a:t>
            </a:r>
            <a:r>
              <a:rPr lang="ko-KR" altLang="en-US" dirty="0"/>
              <a:t>이라는 확장보드를 통해 </a:t>
            </a:r>
            <a:r>
              <a:rPr lang="ko-KR" altLang="en-US" dirty="0" err="1"/>
              <a:t>디지털값으로</a:t>
            </a:r>
            <a:r>
              <a:rPr lang="ko-KR" altLang="en-US" dirty="0"/>
              <a:t> 변환됩니다</a:t>
            </a:r>
            <a:r>
              <a:rPr lang="en-US" altLang="ko-KR" dirty="0"/>
              <a:t>.</a:t>
            </a:r>
          </a:p>
          <a:p>
            <a:r>
              <a:rPr lang="ko-KR" altLang="en-US" dirty="0" err="1"/>
              <a:t>센싱된</a:t>
            </a:r>
            <a:r>
              <a:rPr lang="ko-KR" altLang="en-US" dirty="0"/>
              <a:t> 데이터들은 </a:t>
            </a:r>
            <a:r>
              <a:rPr lang="ko-KR" altLang="en-US" dirty="0" err="1"/>
              <a:t>라즈베리파이에서</a:t>
            </a:r>
            <a:r>
              <a:rPr lang="ko-KR" altLang="en-US" dirty="0"/>
              <a:t> </a:t>
            </a:r>
            <a:r>
              <a:rPr lang="en-US" altLang="ko-KR" dirty="0"/>
              <a:t>python</a:t>
            </a:r>
            <a:r>
              <a:rPr lang="ko-KR" altLang="en-US" dirty="0"/>
              <a:t>으로 작성된 프로그램에 의해 처리됩니다</a:t>
            </a:r>
            <a:r>
              <a:rPr lang="en-US" altLang="ko-KR" dirty="0"/>
              <a:t>. </a:t>
            </a:r>
          </a:p>
          <a:p>
            <a:r>
              <a:rPr lang="ko-KR" altLang="en-US" dirty="0"/>
              <a:t>이때 동작인식이 이루어집니다</a:t>
            </a:r>
            <a:r>
              <a:rPr lang="en-US" altLang="ko-KR" dirty="0"/>
              <a:t>. </a:t>
            </a: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BF9EED-CEFB-461F-909A-AE384EBBF76D}" type="slidenum">
              <a:rPr lang="ko-KR" altLang="en-US" smtClean="0"/>
              <a:t>9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375855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6EC1BD-23FE-4960-A1D1-D07C542EF1BB}" type="datetimeFigureOut">
              <a:rPr lang="ko-KR" altLang="en-US" smtClean="0"/>
              <a:t>2017-05-10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F3A49-1BE6-4436-9481-1DC62D101FF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177010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6EC1BD-23FE-4960-A1D1-D07C542EF1BB}" type="datetimeFigureOut">
              <a:rPr lang="ko-KR" altLang="en-US" smtClean="0"/>
              <a:t>2017-05-10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F3A49-1BE6-4436-9481-1DC62D101FF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909239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6EC1BD-23FE-4960-A1D1-D07C542EF1BB}" type="datetimeFigureOut">
              <a:rPr lang="ko-KR" altLang="en-US" smtClean="0"/>
              <a:t>2017-05-10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F3A49-1BE6-4436-9481-1DC62D101FF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9146175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16778"/>
            <a:ext cx="12192000" cy="1069514"/>
          </a:xfrm>
          <a:prstGeom prst="rect">
            <a:avLst/>
          </a:prstGeom>
        </p:spPr>
        <p:txBody>
          <a:bodyPr anchor="ctr"/>
          <a:lstStyle>
            <a:lvl1pPr>
              <a:defRPr b="1" baseline="0">
                <a:solidFill>
                  <a:schemeClr val="accent1">
                    <a:lumMod val="20000"/>
                    <a:lumOff val="80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altLang="ko-KR" dirty="0"/>
              <a:t> Click to add title</a:t>
            </a:r>
            <a:endParaRPr lang="ko-KR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60648"/>
          </a:xfrm>
          <a:prstGeom prst="rect">
            <a:avLst/>
          </a:prstGeom>
        </p:spPr>
        <p:txBody>
          <a:bodyPr anchor="ctr"/>
          <a:lstStyle>
            <a:lvl1pPr marL="0" indent="0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en-US" altLang="ko-KR" dirty="0"/>
              <a:t>Click to edit Master text styles</a:t>
            </a:r>
          </a:p>
        </p:txBody>
      </p:sp>
      <p:sp>
        <p:nvSpPr>
          <p:cNvPr id="4" name="Content Placeholder 2"/>
          <p:cNvSpPr>
            <a:spLocks noGrp="1"/>
          </p:cNvSpPr>
          <p:nvPr>
            <p:ph idx="10"/>
          </p:nvPr>
        </p:nvSpPr>
        <p:spPr>
          <a:xfrm>
            <a:off x="623392" y="2276872"/>
            <a:ext cx="10972800" cy="3600400"/>
          </a:xfrm>
          <a:prstGeom prst="rect">
            <a:avLst/>
          </a:prstGeom>
        </p:spPr>
        <p:txBody>
          <a:bodyPr lIns="396000" anchor="t"/>
          <a:lstStyle>
            <a:lvl1pPr marL="0" indent="0"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en-US" altLang="ko-KR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0858467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658663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6EC1BD-23FE-4960-A1D1-D07C542EF1BB}" type="datetimeFigureOut">
              <a:rPr lang="ko-KR" altLang="en-US" smtClean="0"/>
              <a:t>2017-05-10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F3A49-1BE6-4436-9481-1DC62D101FF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186715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6EC1BD-23FE-4960-A1D1-D07C542EF1BB}" type="datetimeFigureOut">
              <a:rPr lang="ko-KR" altLang="en-US" smtClean="0"/>
              <a:t>2017-05-10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F3A49-1BE6-4436-9481-1DC62D101FF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550610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6EC1BD-23FE-4960-A1D1-D07C542EF1BB}" type="datetimeFigureOut">
              <a:rPr lang="ko-KR" altLang="en-US" smtClean="0"/>
              <a:t>2017-05-10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F3A49-1BE6-4436-9481-1DC62D101FF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951970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6EC1BD-23FE-4960-A1D1-D07C542EF1BB}" type="datetimeFigureOut">
              <a:rPr lang="ko-KR" altLang="en-US" smtClean="0"/>
              <a:t>2017-05-10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F3A49-1BE6-4436-9481-1DC62D101FF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057877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6EC1BD-23FE-4960-A1D1-D07C542EF1BB}" type="datetimeFigureOut">
              <a:rPr lang="ko-KR" altLang="en-US" smtClean="0"/>
              <a:t>2017-05-10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F3A49-1BE6-4436-9481-1DC62D101FF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959677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6EC1BD-23FE-4960-A1D1-D07C542EF1BB}" type="datetimeFigureOut">
              <a:rPr lang="ko-KR" altLang="en-US" smtClean="0"/>
              <a:t>2017-05-10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F3A49-1BE6-4436-9481-1DC62D101FF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5353018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6EC1BD-23FE-4960-A1D1-D07C542EF1BB}" type="datetimeFigureOut">
              <a:rPr lang="ko-KR" altLang="en-US" smtClean="0"/>
              <a:t>2017-05-10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F3A49-1BE6-4436-9481-1DC62D101FF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481613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6EC1BD-23FE-4960-A1D1-D07C542EF1BB}" type="datetimeFigureOut">
              <a:rPr lang="ko-KR" altLang="en-US" smtClean="0"/>
              <a:t>2017-05-10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EF3A49-1BE6-4436-9481-1DC62D101FF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707889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5">
            <a:lum/>
          </a:blip>
          <a:srcRect/>
          <a:stretch>
            <a:fillRect t="-7000" b="-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6EC1BD-23FE-4960-A1D1-D07C542EF1BB}" type="datetimeFigureOut">
              <a:rPr lang="ko-KR" altLang="en-US" smtClean="0"/>
              <a:t>2017-05-10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EF3A49-1BE6-4436-9481-1DC62D101FF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507963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6.png"/><Relationship Id="rId4" Type="http://schemas.openxmlformats.org/officeDocument/2006/relationships/image" Target="../media/image5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11.jpg"/><Relationship Id="rId4" Type="http://schemas.openxmlformats.org/officeDocument/2006/relationships/image" Target="../media/image10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"/>
          <p:cNvSpPr/>
          <p:nvPr/>
        </p:nvSpPr>
        <p:spPr>
          <a:xfrm>
            <a:off x="1231900" y="4093840"/>
            <a:ext cx="4423974" cy="2154560"/>
          </a:xfrm>
          <a:prstGeom prst="roundRect">
            <a:avLst>
              <a:gd name="adj" fmla="val 5329"/>
            </a:avLst>
          </a:prstGeom>
          <a:solidFill>
            <a:srgbClr val="FF0000">
              <a:alpha val="39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TextBox 1"/>
          <p:cNvSpPr txBox="1">
            <a:spLocks noChangeArrowheads="1"/>
          </p:cNvSpPr>
          <p:nvPr/>
        </p:nvSpPr>
        <p:spPr bwMode="auto">
          <a:xfrm>
            <a:off x="1387086" y="4378916"/>
            <a:ext cx="45720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altLang="ko-KR" sz="4800" b="1" dirty="0" err="1">
                <a:solidFill>
                  <a:schemeClr val="bg1"/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OmniBelt</a:t>
            </a:r>
            <a:endParaRPr lang="en-US" altLang="ko-KR" sz="4800" b="1" dirty="0">
              <a:solidFill>
                <a:schemeClr val="bg1"/>
              </a:solidFill>
              <a:latin typeface="Arial" pitchFamily="34" charset="0"/>
              <a:ea typeface="맑은 고딕" pitchFamily="50" charset="-127"/>
              <a:cs typeface="Arial" pitchFamily="34" charset="0"/>
            </a:endParaRPr>
          </a:p>
          <a:p>
            <a:pPr lvl="6"/>
            <a:r>
              <a:rPr lang="en-US" altLang="ko-KR" sz="2400" b="1" dirty="0">
                <a:solidFill>
                  <a:schemeClr val="bg1"/>
                </a:solidFill>
                <a:latin typeface="Arial" pitchFamily="34" charset="0"/>
                <a:ea typeface="맑은 고딕" pitchFamily="50" charset="-127"/>
                <a:cs typeface="Arial" pitchFamily="34" charset="0"/>
              </a:rPr>
              <a:t>progress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387086" y="5771569"/>
            <a:ext cx="26054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Team </a:t>
            </a:r>
            <a:r>
              <a:rPr lang="en-US" altLang="ko-KR" b="1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Consoltant</a:t>
            </a:r>
            <a:endParaRPr lang="ko-KR" alt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012664" y="5631480"/>
            <a:ext cx="45720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endParaRPr kumimoji="0" lang="en-US" altLang="ko-KR" sz="12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ko-KR" altLang="en-US" sz="12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윤주성  이윤희  노지혜</a:t>
            </a:r>
            <a:endParaRPr kumimoji="0" lang="en-US" altLang="ko-KR" sz="12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12217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>
                <a:solidFill>
                  <a:srgbClr val="F8F8F8"/>
                </a:solidFill>
              </a:rPr>
              <a:t> </a:t>
            </a:r>
            <a:endParaRPr lang="ko-KR" altLang="en-US" dirty="0">
              <a:solidFill>
                <a:srgbClr val="F8F8F8"/>
              </a:solidFill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0" y="619433"/>
            <a:ext cx="12192000" cy="623856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1"/>
          <p:cNvSpPr txBox="1">
            <a:spLocks/>
          </p:cNvSpPr>
          <p:nvPr/>
        </p:nvSpPr>
        <p:spPr>
          <a:xfrm>
            <a:off x="412954" y="16778"/>
            <a:ext cx="8731045" cy="60265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</a:bodyPr>
          <a:lstStyle>
            <a:lvl1pPr algn="l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4400" b="1" kern="1200" baseline="0">
                <a:solidFill>
                  <a:schemeClr val="accent1">
                    <a:lumMod val="20000"/>
                    <a:lumOff val="80000"/>
                  </a:schemeClr>
                </a:solidFill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ko-KR" altLang="en-US" dirty="0">
                <a:solidFill>
                  <a:srgbClr val="F8F8F8"/>
                </a:solidFill>
              </a:rPr>
              <a:t>  </a:t>
            </a:r>
            <a:r>
              <a:rPr lang="en-US" altLang="ko-KR" sz="3600" dirty="0">
                <a:solidFill>
                  <a:srgbClr val="F8F8F8"/>
                </a:solidFill>
              </a:rPr>
              <a:t>System - Design</a:t>
            </a:r>
            <a:endParaRPr lang="ko-KR" altLang="en-US" dirty="0">
              <a:solidFill>
                <a:srgbClr val="F8F8F8"/>
              </a:solidFill>
            </a:endParaRPr>
          </a:p>
        </p:txBody>
      </p:sp>
      <p:sp>
        <p:nvSpPr>
          <p:cNvPr id="26" name="직사각형 25"/>
          <p:cNvSpPr/>
          <p:nvPr/>
        </p:nvSpPr>
        <p:spPr>
          <a:xfrm>
            <a:off x="790404" y="1545446"/>
            <a:ext cx="2829874" cy="528473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>
                <a:solidFill>
                  <a:schemeClr val="tx1"/>
                </a:solidFill>
              </a:rPr>
              <a:t>데이터 수집</a:t>
            </a:r>
          </a:p>
        </p:txBody>
      </p:sp>
      <p:sp>
        <p:nvSpPr>
          <p:cNvPr id="28" name="직사각형 27"/>
          <p:cNvSpPr/>
          <p:nvPr/>
        </p:nvSpPr>
        <p:spPr>
          <a:xfrm>
            <a:off x="790404" y="2375247"/>
            <a:ext cx="2829874" cy="528473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>
                <a:solidFill>
                  <a:schemeClr val="tx1"/>
                </a:solidFill>
              </a:rPr>
              <a:t>FFT</a:t>
            </a:r>
            <a:r>
              <a:rPr lang="ko-KR" altLang="en-US" dirty="0">
                <a:solidFill>
                  <a:schemeClr val="tx1"/>
                </a:solidFill>
              </a:rPr>
              <a:t> 변환</a:t>
            </a:r>
          </a:p>
        </p:txBody>
      </p:sp>
      <p:cxnSp>
        <p:nvCxnSpPr>
          <p:cNvPr id="20" name="직선 화살표 연결선 19"/>
          <p:cNvCxnSpPr>
            <a:endCxn id="28" idx="0"/>
          </p:cNvCxnSpPr>
          <p:nvPr/>
        </p:nvCxnSpPr>
        <p:spPr>
          <a:xfrm>
            <a:off x="2205341" y="2111010"/>
            <a:ext cx="0" cy="26423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직사각형 28"/>
          <p:cNvSpPr/>
          <p:nvPr/>
        </p:nvSpPr>
        <p:spPr>
          <a:xfrm>
            <a:off x="790404" y="3205048"/>
            <a:ext cx="2829874" cy="528473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>
                <a:solidFill>
                  <a:schemeClr val="tx1"/>
                </a:solidFill>
              </a:rPr>
              <a:t>동작 인식</a:t>
            </a:r>
          </a:p>
        </p:txBody>
      </p:sp>
      <p:cxnSp>
        <p:nvCxnSpPr>
          <p:cNvPr id="30" name="직선 화살표 연결선 29"/>
          <p:cNvCxnSpPr>
            <a:endCxn id="29" idx="0"/>
          </p:cNvCxnSpPr>
          <p:nvPr/>
        </p:nvCxnSpPr>
        <p:spPr>
          <a:xfrm>
            <a:off x="2205341" y="2940811"/>
            <a:ext cx="0" cy="26423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직사각형 30"/>
          <p:cNvSpPr/>
          <p:nvPr/>
        </p:nvSpPr>
        <p:spPr>
          <a:xfrm>
            <a:off x="790404" y="4054786"/>
            <a:ext cx="2829874" cy="528473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>
                <a:solidFill>
                  <a:schemeClr val="tx1"/>
                </a:solidFill>
              </a:rPr>
              <a:t>은닉 </a:t>
            </a:r>
            <a:r>
              <a:rPr lang="ko-KR" altLang="en-US" dirty="0" err="1">
                <a:solidFill>
                  <a:schemeClr val="tx1"/>
                </a:solidFill>
              </a:rPr>
              <a:t>마르코프</a:t>
            </a:r>
            <a:endParaRPr lang="ko-KR" altLang="en-US" dirty="0">
              <a:solidFill>
                <a:schemeClr val="tx1"/>
              </a:solidFill>
            </a:endParaRPr>
          </a:p>
        </p:txBody>
      </p:sp>
      <p:cxnSp>
        <p:nvCxnSpPr>
          <p:cNvPr id="32" name="직선 화살표 연결선 31"/>
          <p:cNvCxnSpPr>
            <a:endCxn id="31" idx="0"/>
          </p:cNvCxnSpPr>
          <p:nvPr/>
        </p:nvCxnSpPr>
        <p:spPr>
          <a:xfrm>
            <a:off x="2205341" y="3790549"/>
            <a:ext cx="0" cy="26423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직사각형 32"/>
          <p:cNvSpPr/>
          <p:nvPr/>
        </p:nvSpPr>
        <p:spPr>
          <a:xfrm>
            <a:off x="790404" y="4904524"/>
            <a:ext cx="2829874" cy="528473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>
                <a:solidFill>
                  <a:schemeClr val="tx1"/>
                </a:solidFill>
              </a:rPr>
              <a:t>행동 인식</a:t>
            </a:r>
          </a:p>
        </p:txBody>
      </p:sp>
      <p:cxnSp>
        <p:nvCxnSpPr>
          <p:cNvPr id="34" name="직선 화살표 연결선 33"/>
          <p:cNvCxnSpPr>
            <a:endCxn id="33" idx="0"/>
          </p:cNvCxnSpPr>
          <p:nvPr/>
        </p:nvCxnSpPr>
        <p:spPr>
          <a:xfrm>
            <a:off x="2205341" y="4640287"/>
            <a:ext cx="0" cy="26423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직사각형 35"/>
          <p:cNvSpPr/>
          <p:nvPr/>
        </p:nvSpPr>
        <p:spPr>
          <a:xfrm>
            <a:off x="4824335" y="938060"/>
            <a:ext cx="2829874" cy="528473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>
                <a:solidFill>
                  <a:schemeClr val="tx1"/>
                </a:solidFill>
              </a:rPr>
              <a:t>동작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37" name="직사각형 36"/>
          <p:cNvSpPr/>
          <p:nvPr/>
        </p:nvSpPr>
        <p:spPr>
          <a:xfrm>
            <a:off x="8326428" y="955969"/>
            <a:ext cx="2829874" cy="528473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>
                <a:solidFill>
                  <a:schemeClr val="tx1"/>
                </a:solidFill>
              </a:rPr>
              <a:t>행동</a:t>
            </a:r>
          </a:p>
        </p:txBody>
      </p:sp>
      <p:sp>
        <p:nvSpPr>
          <p:cNvPr id="38" name="직사각형 37"/>
          <p:cNvSpPr/>
          <p:nvPr/>
        </p:nvSpPr>
        <p:spPr>
          <a:xfrm>
            <a:off x="4824335" y="1809682"/>
            <a:ext cx="2829874" cy="528473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>
                <a:solidFill>
                  <a:schemeClr val="tx1"/>
                </a:solidFill>
              </a:rPr>
              <a:t>앉기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39" name="직사각형 38"/>
          <p:cNvSpPr/>
          <p:nvPr/>
        </p:nvSpPr>
        <p:spPr>
          <a:xfrm>
            <a:off x="4824335" y="2544456"/>
            <a:ext cx="2829874" cy="528473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>
                <a:solidFill>
                  <a:schemeClr val="tx1"/>
                </a:solidFill>
              </a:rPr>
              <a:t>서기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40" name="직사각형 39"/>
          <p:cNvSpPr/>
          <p:nvPr/>
        </p:nvSpPr>
        <p:spPr>
          <a:xfrm>
            <a:off x="4824335" y="3262076"/>
            <a:ext cx="2829874" cy="528473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>
                <a:solidFill>
                  <a:schemeClr val="tx1"/>
                </a:solidFill>
              </a:rPr>
              <a:t>걷기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41" name="직사각형 40"/>
          <p:cNvSpPr/>
          <p:nvPr/>
        </p:nvSpPr>
        <p:spPr>
          <a:xfrm>
            <a:off x="4824335" y="3979696"/>
            <a:ext cx="2829874" cy="528473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>
                <a:solidFill>
                  <a:schemeClr val="tx1"/>
                </a:solidFill>
              </a:rPr>
              <a:t>뛰기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45" name="직사각형 44"/>
          <p:cNvSpPr/>
          <p:nvPr/>
        </p:nvSpPr>
        <p:spPr>
          <a:xfrm>
            <a:off x="8326428" y="1809682"/>
            <a:ext cx="2829874" cy="528473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 err="1">
                <a:solidFill>
                  <a:schemeClr val="tx1"/>
                </a:solidFill>
              </a:rPr>
              <a:t>업무중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46" name="직사각형 45"/>
          <p:cNvSpPr/>
          <p:nvPr/>
        </p:nvSpPr>
        <p:spPr>
          <a:xfrm>
            <a:off x="8326428" y="2544456"/>
            <a:ext cx="2829874" cy="528473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>
                <a:solidFill>
                  <a:schemeClr val="tx1"/>
                </a:solidFill>
              </a:rPr>
              <a:t>과식</a:t>
            </a:r>
          </a:p>
        </p:txBody>
      </p:sp>
      <p:sp>
        <p:nvSpPr>
          <p:cNvPr id="47" name="직사각형 46"/>
          <p:cNvSpPr/>
          <p:nvPr/>
        </p:nvSpPr>
        <p:spPr>
          <a:xfrm>
            <a:off x="8326428" y="3262076"/>
            <a:ext cx="2829874" cy="528473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>
                <a:solidFill>
                  <a:schemeClr val="tx1"/>
                </a:solidFill>
              </a:rPr>
              <a:t>줄넘기</a:t>
            </a:r>
          </a:p>
        </p:txBody>
      </p:sp>
      <p:sp>
        <p:nvSpPr>
          <p:cNvPr id="48" name="직사각형 47"/>
          <p:cNvSpPr/>
          <p:nvPr/>
        </p:nvSpPr>
        <p:spPr>
          <a:xfrm>
            <a:off x="8326428" y="3979696"/>
            <a:ext cx="2829874" cy="528473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>
                <a:solidFill>
                  <a:schemeClr val="tx1"/>
                </a:solidFill>
              </a:rPr>
              <a:t>등산</a:t>
            </a:r>
          </a:p>
        </p:txBody>
      </p:sp>
      <p:sp>
        <p:nvSpPr>
          <p:cNvPr id="49" name="직사각형 48"/>
          <p:cNvSpPr/>
          <p:nvPr/>
        </p:nvSpPr>
        <p:spPr>
          <a:xfrm>
            <a:off x="8326428" y="4697316"/>
            <a:ext cx="2829874" cy="528473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>
                <a:solidFill>
                  <a:schemeClr val="tx1"/>
                </a:solidFill>
              </a:rPr>
              <a:t>농구</a:t>
            </a:r>
          </a:p>
        </p:txBody>
      </p:sp>
      <p:sp>
        <p:nvSpPr>
          <p:cNvPr id="51" name="직사각형 50"/>
          <p:cNvSpPr/>
          <p:nvPr/>
        </p:nvSpPr>
        <p:spPr>
          <a:xfrm>
            <a:off x="8326428" y="5414936"/>
            <a:ext cx="2829874" cy="528473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>
                <a:solidFill>
                  <a:schemeClr val="tx1"/>
                </a:solidFill>
              </a:rPr>
              <a:t>허리를 사용한 운동</a:t>
            </a:r>
          </a:p>
        </p:txBody>
      </p:sp>
      <p:sp>
        <p:nvSpPr>
          <p:cNvPr id="52" name="직사각형 51"/>
          <p:cNvSpPr/>
          <p:nvPr/>
        </p:nvSpPr>
        <p:spPr>
          <a:xfrm>
            <a:off x="4824335" y="4697316"/>
            <a:ext cx="2829874" cy="528473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>
                <a:solidFill>
                  <a:schemeClr val="tx1"/>
                </a:solidFill>
              </a:rPr>
              <a:t>점프</a:t>
            </a:r>
          </a:p>
        </p:txBody>
      </p:sp>
      <p:sp>
        <p:nvSpPr>
          <p:cNvPr id="53" name="직사각형 52"/>
          <p:cNvSpPr/>
          <p:nvPr/>
        </p:nvSpPr>
        <p:spPr>
          <a:xfrm>
            <a:off x="4824335" y="5414935"/>
            <a:ext cx="2829874" cy="528473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>
                <a:solidFill>
                  <a:schemeClr val="tx1"/>
                </a:solidFill>
              </a:rPr>
              <a:t>허리 비틀기</a:t>
            </a:r>
          </a:p>
        </p:txBody>
      </p:sp>
      <p:sp>
        <p:nvSpPr>
          <p:cNvPr id="56" name="직사각형 55"/>
          <p:cNvSpPr/>
          <p:nvPr/>
        </p:nvSpPr>
        <p:spPr>
          <a:xfrm>
            <a:off x="3363539" y="2129556"/>
            <a:ext cx="2829874" cy="528473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>
                <a:solidFill>
                  <a:schemeClr val="tx1"/>
                </a:solidFill>
              </a:rPr>
              <a:t>압력 센싱 값</a:t>
            </a:r>
          </a:p>
        </p:txBody>
      </p:sp>
      <p:cxnSp>
        <p:nvCxnSpPr>
          <p:cNvPr id="24" name="직선 화살표 연결선 23"/>
          <p:cNvCxnSpPr>
            <a:cxnSpLocks/>
          </p:cNvCxnSpPr>
          <p:nvPr/>
        </p:nvCxnSpPr>
        <p:spPr>
          <a:xfrm flipH="1">
            <a:off x="3409399" y="2627567"/>
            <a:ext cx="1001284" cy="1691455"/>
          </a:xfrm>
          <a:prstGeom prst="straightConnector1">
            <a:avLst/>
          </a:prstGeom>
          <a:ln w="190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405937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 animBg="1"/>
      <p:bldP spid="39" grpId="0" animBg="1"/>
      <p:bldP spid="40" grpId="0" animBg="1"/>
      <p:bldP spid="41" grpId="0" animBg="1"/>
      <p:bldP spid="45" grpId="1" animBg="1"/>
      <p:bldP spid="46" grpId="1" animBg="1"/>
      <p:bldP spid="47" grpId="1" animBg="1"/>
      <p:bldP spid="48" grpId="1" animBg="1"/>
      <p:bldP spid="49" grpId="1" animBg="1"/>
      <p:bldP spid="51" grpId="1" animBg="1"/>
      <p:bldP spid="52" grpId="0" animBg="1"/>
      <p:bldP spid="53" grpId="0" animBg="1"/>
      <p:bldP spid="5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>
                <a:solidFill>
                  <a:srgbClr val="F8F8F8"/>
                </a:solidFill>
              </a:rPr>
              <a:t> </a:t>
            </a:r>
            <a:endParaRPr lang="ko-KR" altLang="en-US" dirty="0">
              <a:solidFill>
                <a:srgbClr val="F8F8F8"/>
              </a:solidFill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0" y="619433"/>
            <a:ext cx="12192000" cy="623856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1"/>
          <p:cNvSpPr txBox="1">
            <a:spLocks/>
          </p:cNvSpPr>
          <p:nvPr/>
        </p:nvSpPr>
        <p:spPr>
          <a:xfrm>
            <a:off x="412954" y="16778"/>
            <a:ext cx="8731045" cy="60265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</a:bodyPr>
          <a:lstStyle>
            <a:lvl1pPr algn="l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4400" b="1" kern="1200" baseline="0">
                <a:solidFill>
                  <a:schemeClr val="accent1">
                    <a:lumMod val="20000"/>
                    <a:lumOff val="80000"/>
                  </a:schemeClr>
                </a:solidFill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ko-KR" altLang="en-US" dirty="0">
                <a:solidFill>
                  <a:srgbClr val="F8F8F8"/>
                </a:solidFill>
              </a:rPr>
              <a:t>  </a:t>
            </a:r>
            <a:r>
              <a:rPr lang="en-US" altLang="ko-KR" sz="3600" dirty="0">
                <a:solidFill>
                  <a:srgbClr val="F8F8F8"/>
                </a:solidFill>
              </a:rPr>
              <a:t>System - Design</a:t>
            </a:r>
            <a:endParaRPr lang="ko-KR" altLang="en-US" dirty="0">
              <a:solidFill>
                <a:srgbClr val="F8F8F8"/>
              </a:solidFill>
            </a:endParaRPr>
          </a:p>
        </p:txBody>
      </p:sp>
      <p:sp>
        <p:nvSpPr>
          <p:cNvPr id="26" name="직사각형 25"/>
          <p:cNvSpPr/>
          <p:nvPr/>
        </p:nvSpPr>
        <p:spPr>
          <a:xfrm>
            <a:off x="790404" y="1545446"/>
            <a:ext cx="2829874" cy="528473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>
                <a:solidFill>
                  <a:schemeClr val="tx1"/>
                </a:solidFill>
              </a:rPr>
              <a:t>데이터 수집</a:t>
            </a:r>
          </a:p>
        </p:txBody>
      </p:sp>
      <p:sp>
        <p:nvSpPr>
          <p:cNvPr id="28" name="직사각형 27"/>
          <p:cNvSpPr/>
          <p:nvPr/>
        </p:nvSpPr>
        <p:spPr>
          <a:xfrm>
            <a:off x="790404" y="2375247"/>
            <a:ext cx="2829874" cy="528473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>
                <a:solidFill>
                  <a:schemeClr val="tx1"/>
                </a:solidFill>
              </a:rPr>
              <a:t>FFT</a:t>
            </a:r>
            <a:r>
              <a:rPr lang="ko-KR" altLang="en-US" dirty="0">
                <a:solidFill>
                  <a:schemeClr val="tx1"/>
                </a:solidFill>
              </a:rPr>
              <a:t> 변환</a:t>
            </a:r>
          </a:p>
        </p:txBody>
      </p:sp>
      <p:cxnSp>
        <p:nvCxnSpPr>
          <p:cNvPr id="20" name="직선 화살표 연결선 19"/>
          <p:cNvCxnSpPr>
            <a:cxnSpLocks/>
            <a:endCxn id="28" idx="0"/>
          </p:cNvCxnSpPr>
          <p:nvPr/>
        </p:nvCxnSpPr>
        <p:spPr>
          <a:xfrm>
            <a:off x="2205341" y="2111010"/>
            <a:ext cx="0" cy="26423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직사각형 28"/>
          <p:cNvSpPr/>
          <p:nvPr/>
        </p:nvSpPr>
        <p:spPr>
          <a:xfrm>
            <a:off x="790404" y="3205048"/>
            <a:ext cx="2829874" cy="528473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>
                <a:solidFill>
                  <a:schemeClr val="tx1"/>
                </a:solidFill>
              </a:rPr>
              <a:t>동작 인식</a:t>
            </a:r>
          </a:p>
        </p:txBody>
      </p:sp>
      <p:cxnSp>
        <p:nvCxnSpPr>
          <p:cNvPr id="30" name="직선 화살표 연결선 29"/>
          <p:cNvCxnSpPr>
            <a:cxnSpLocks/>
            <a:endCxn id="29" idx="0"/>
          </p:cNvCxnSpPr>
          <p:nvPr/>
        </p:nvCxnSpPr>
        <p:spPr>
          <a:xfrm>
            <a:off x="2205341" y="2940811"/>
            <a:ext cx="0" cy="26423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직사각형 30"/>
          <p:cNvSpPr/>
          <p:nvPr/>
        </p:nvSpPr>
        <p:spPr>
          <a:xfrm>
            <a:off x="790404" y="4054786"/>
            <a:ext cx="2829874" cy="528473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>
                <a:solidFill>
                  <a:schemeClr val="tx1"/>
                </a:solidFill>
              </a:rPr>
              <a:t>은닉 </a:t>
            </a:r>
            <a:r>
              <a:rPr lang="ko-KR" altLang="en-US" dirty="0" err="1">
                <a:solidFill>
                  <a:schemeClr val="tx1"/>
                </a:solidFill>
              </a:rPr>
              <a:t>마르코프</a:t>
            </a:r>
            <a:endParaRPr lang="ko-KR" altLang="en-US" dirty="0">
              <a:solidFill>
                <a:schemeClr val="tx1"/>
              </a:solidFill>
            </a:endParaRPr>
          </a:p>
        </p:txBody>
      </p:sp>
      <p:cxnSp>
        <p:nvCxnSpPr>
          <p:cNvPr id="32" name="직선 화살표 연결선 31"/>
          <p:cNvCxnSpPr>
            <a:cxnSpLocks/>
            <a:endCxn id="31" idx="0"/>
          </p:cNvCxnSpPr>
          <p:nvPr/>
        </p:nvCxnSpPr>
        <p:spPr>
          <a:xfrm>
            <a:off x="2205341" y="3790549"/>
            <a:ext cx="0" cy="26423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직사각형 32"/>
          <p:cNvSpPr/>
          <p:nvPr/>
        </p:nvSpPr>
        <p:spPr>
          <a:xfrm>
            <a:off x="790404" y="4904524"/>
            <a:ext cx="2829874" cy="528473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o-KR" altLang="en-US" dirty="0">
                <a:solidFill>
                  <a:schemeClr val="tx1"/>
                </a:solidFill>
              </a:rPr>
              <a:t>행동 인식</a:t>
            </a:r>
          </a:p>
        </p:txBody>
      </p:sp>
      <p:cxnSp>
        <p:nvCxnSpPr>
          <p:cNvPr id="34" name="직선 화살표 연결선 33"/>
          <p:cNvCxnSpPr>
            <a:cxnSpLocks/>
            <a:endCxn id="33" idx="0"/>
          </p:cNvCxnSpPr>
          <p:nvPr/>
        </p:nvCxnSpPr>
        <p:spPr>
          <a:xfrm>
            <a:off x="2205341" y="4640287"/>
            <a:ext cx="0" cy="26423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직사각형 34"/>
          <p:cNvSpPr/>
          <p:nvPr/>
        </p:nvSpPr>
        <p:spPr>
          <a:xfrm>
            <a:off x="4311154" y="2375246"/>
            <a:ext cx="6885580" cy="528473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err="1">
                <a:solidFill>
                  <a:schemeClr val="tx1"/>
                </a:solidFill>
              </a:rPr>
              <a:t>Pyhon</a:t>
            </a:r>
            <a:r>
              <a:rPr lang="en-US" altLang="ko-KR" dirty="0">
                <a:solidFill>
                  <a:schemeClr val="tx1"/>
                </a:solidFill>
              </a:rPr>
              <a:t> </a:t>
            </a:r>
            <a:r>
              <a:rPr lang="en-US" altLang="ko-KR" dirty="0" err="1">
                <a:solidFill>
                  <a:schemeClr val="tx1"/>
                </a:solidFill>
              </a:rPr>
              <a:t>numpy</a:t>
            </a:r>
            <a:r>
              <a:rPr lang="ko-KR" altLang="en-US" dirty="0">
                <a:solidFill>
                  <a:schemeClr val="tx1"/>
                </a:solidFill>
              </a:rPr>
              <a:t>에서 제공되는 </a:t>
            </a:r>
            <a:r>
              <a:rPr lang="en-US" altLang="ko-KR" dirty="0" err="1">
                <a:solidFill>
                  <a:schemeClr val="tx1"/>
                </a:solidFill>
              </a:rPr>
              <a:t>fft</a:t>
            </a:r>
            <a:r>
              <a:rPr lang="en-US" altLang="ko-KR" dirty="0">
                <a:solidFill>
                  <a:schemeClr val="tx1"/>
                </a:solidFill>
              </a:rPr>
              <a:t> </a:t>
            </a:r>
            <a:r>
              <a:rPr lang="ko-KR" altLang="en-US" dirty="0">
                <a:solidFill>
                  <a:schemeClr val="tx1"/>
                </a:solidFill>
              </a:rPr>
              <a:t>라이브러리 사용</a:t>
            </a:r>
            <a:r>
              <a:rPr lang="en-US" altLang="ko-KR" dirty="0">
                <a:solidFill>
                  <a:schemeClr val="tx1"/>
                </a:solidFill>
              </a:rPr>
              <a:t> 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42" name="직사각형 41"/>
          <p:cNvSpPr/>
          <p:nvPr/>
        </p:nvSpPr>
        <p:spPr>
          <a:xfrm>
            <a:off x="4311154" y="4054785"/>
            <a:ext cx="6885580" cy="528473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 err="1">
                <a:solidFill>
                  <a:schemeClr val="tx1"/>
                </a:solidFill>
              </a:rPr>
              <a:t>Pyhon</a:t>
            </a:r>
            <a:r>
              <a:rPr lang="en-US" altLang="ko-KR" dirty="0">
                <a:solidFill>
                  <a:schemeClr val="tx1"/>
                </a:solidFill>
              </a:rPr>
              <a:t> </a:t>
            </a:r>
            <a:r>
              <a:rPr lang="ko-KR" altLang="en-US" dirty="0">
                <a:solidFill>
                  <a:schemeClr val="tx1"/>
                </a:solidFill>
              </a:rPr>
              <a:t>제공 및 </a:t>
            </a:r>
            <a:r>
              <a:rPr lang="en-US" altLang="ko-KR" dirty="0" err="1">
                <a:solidFill>
                  <a:schemeClr val="tx1"/>
                </a:solidFill>
              </a:rPr>
              <a:t>Github</a:t>
            </a:r>
            <a:r>
              <a:rPr lang="ko-KR" altLang="en-US" dirty="0">
                <a:solidFill>
                  <a:schemeClr val="tx1"/>
                </a:solidFill>
              </a:rPr>
              <a:t>에서 공유되는 </a:t>
            </a:r>
            <a:r>
              <a:rPr lang="ko-KR" altLang="en-US" dirty="0" err="1">
                <a:solidFill>
                  <a:schemeClr val="tx1"/>
                </a:solidFill>
              </a:rPr>
              <a:t>마르코프</a:t>
            </a:r>
            <a:r>
              <a:rPr lang="ko-KR" altLang="en-US" dirty="0">
                <a:solidFill>
                  <a:schemeClr val="tx1"/>
                </a:solidFill>
              </a:rPr>
              <a:t> 모델 사용 </a:t>
            </a:r>
          </a:p>
        </p:txBody>
      </p:sp>
    </p:spTree>
    <p:extLst>
      <p:ext uri="{BB962C8B-B14F-4D97-AF65-F5344CB8AC3E}">
        <p14:creationId xmlns:p14="http://schemas.microsoft.com/office/powerpoint/2010/main" val="93059815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>
                <a:solidFill>
                  <a:srgbClr val="F8F8F8"/>
                </a:solidFill>
              </a:rPr>
              <a:t> </a:t>
            </a:r>
            <a:endParaRPr lang="ko-KR" altLang="en-US" dirty="0">
              <a:solidFill>
                <a:srgbClr val="F8F8F8"/>
              </a:solidFill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0" y="619433"/>
            <a:ext cx="12192000" cy="623856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1"/>
          <p:cNvSpPr txBox="1">
            <a:spLocks/>
          </p:cNvSpPr>
          <p:nvPr/>
        </p:nvSpPr>
        <p:spPr>
          <a:xfrm>
            <a:off x="412954" y="16778"/>
            <a:ext cx="8731045" cy="60265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</a:bodyPr>
          <a:lstStyle>
            <a:lvl1pPr algn="l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4400" b="1" kern="1200" baseline="0">
                <a:solidFill>
                  <a:schemeClr val="accent1">
                    <a:lumMod val="20000"/>
                    <a:lumOff val="80000"/>
                  </a:schemeClr>
                </a:solidFill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ko-KR" altLang="en-US" dirty="0">
                <a:solidFill>
                  <a:srgbClr val="F8F8F8"/>
                </a:solidFill>
              </a:rPr>
              <a:t>  </a:t>
            </a:r>
            <a:r>
              <a:rPr lang="en-US" altLang="ko-KR" sz="3600" dirty="0">
                <a:solidFill>
                  <a:srgbClr val="F8F8F8"/>
                </a:solidFill>
              </a:rPr>
              <a:t>System - Design</a:t>
            </a:r>
            <a:endParaRPr lang="ko-KR" altLang="en-US" dirty="0">
              <a:solidFill>
                <a:srgbClr val="F8F8F8"/>
              </a:solidFill>
            </a:endParaRPr>
          </a:p>
        </p:txBody>
      </p:sp>
      <p:sp>
        <p:nvSpPr>
          <p:cNvPr id="35" name="직사각형 34"/>
          <p:cNvSpPr/>
          <p:nvPr/>
        </p:nvSpPr>
        <p:spPr>
          <a:xfrm>
            <a:off x="2653210" y="1160474"/>
            <a:ext cx="6885580" cy="845608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>
                <a:solidFill>
                  <a:schemeClr val="tx1"/>
                </a:solidFill>
              </a:rPr>
              <a:t>Android 6</a:t>
            </a:r>
            <a:r>
              <a:rPr lang="ko-KR" altLang="en-US" dirty="0">
                <a:solidFill>
                  <a:schemeClr val="tx1"/>
                </a:solidFill>
              </a:rPr>
              <a:t>축센서를 통해 얻은 데이터를</a:t>
            </a:r>
            <a:endParaRPr lang="en-US" altLang="ko-KR" dirty="0">
              <a:solidFill>
                <a:schemeClr val="tx1"/>
              </a:solidFill>
            </a:endParaRPr>
          </a:p>
          <a:p>
            <a:pPr algn="ctr"/>
            <a:r>
              <a:rPr lang="en-US" altLang="ko-KR" dirty="0">
                <a:solidFill>
                  <a:schemeClr val="tx1"/>
                </a:solidFill>
              </a:rPr>
              <a:t>Python </a:t>
            </a:r>
            <a:r>
              <a:rPr lang="ko-KR" altLang="en-US" dirty="0">
                <a:solidFill>
                  <a:schemeClr val="tx1"/>
                </a:solidFill>
              </a:rPr>
              <a:t>제공 </a:t>
            </a:r>
            <a:r>
              <a:rPr lang="en-US" altLang="ko-KR" dirty="0">
                <a:solidFill>
                  <a:schemeClr val="tx1"/>
                </a:solidFill>
              </a:rPr>
              <a:t>Markov</a:t>
            </a:r>
            <a:r>
              <a:rPr lang="ko-KR" altLang="en-US" dirty="0">
                <a:solidFill>
                  <a:schemeClr val="tx1"/>
                </a:solidFill>
              </a:rPr>
              <a:t>로  분석해본 결과</a:t>
            </a:r>
          </a:p>
        </p:txBody>
      </p:sp>
      <p:pic>
        <p:nvPicPr>
          <p:cNvPr id="3" name="그림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05162" y="2152871"/>
            <a:ext cx="5781675" cy="3638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844768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>
                <a:solidFill>
                  <a:srgbClr val="F8F8F8"/>
                </a:solidFill>
              </a:rPr>
              <a:t> </a:t>
            </a:r>
            <a:endParaRPr lang="ko-KR" altLang="en-US" dirty="0">
              <a:solidFill>
                <a:srgbClr val="F8F8F8"/>
              </a:solidFill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0" y="619433"/>
            <a:ext cx="12192000" cy="623856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1"/>
          <p:cNvSpPr txBox="1">
            <a:spLocks/>
          </p:cNvSpPr>
          <p:nvPr/>
        </p:nvSpPr>
        <p:spPr>
          <a:xfrm>
            <a:off x="412954" y="16778"/>
            <a:ext cx="8731045" cy="60265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4400" b="1" kern="1200" baseline="0">
                <a:solidFill>
                  <a:schemeClr val="accent1">
                    <a:lumMod val="20000"/>
                    <a:lumOff val="80000"/>
                  </a:schemeClr>
                </a:solidFill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en-US" altLang="ko-KR" sz="3600" dirty="0">
                <a:solidFill>
                  <a:srgbClr val="F8F8F8"/>
                </a:solidFill>
              </a:rPr>
              <a:t>Issue</a:t>
            </a:r>
            <a:endParaRPr lang="ko-KR" altLang="en-US" dirty="0">
              <a:solidFill>
                <a:srgbClr val="F8F8F8"/>
              </a:solidFill>
            </a:endParaRPr>
          </a:p>
        </p:txBody>
      </p:sp>
      <p:sp>
        <p:nvSpPr>
          <p:cNvPr id="35" name="직사각형 34"/>
          <p:cNvSpPr/>
          <p:nvPr/>
        </p:nvSpPr>
        <p:spPr>
          <a:xfrm>
            <a:off x="2653210" y="1160473"/>
            <a:ext cx="6885580" cy="491375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ko-KR" altLang="en-US" dirty="0" err="1">
                <a:solidFill>
                  <a:schemeClr val="tx1"/>
                </a:solidFill>
              </a:rPr>
              <a:t>데이터값의</a:t>
            </a:r>
            <a:r>
              <a:rPr lang="ko-KR" altLang="en-US" dirty="0">
                <a:solidFill>
                  <a:schemeClr val="tx1"/>
                </a:solidFill>
              </a:rPr>
              <a:t> 갱신 주기는 </a:t>
            </a:r>
            <a:r>
              <a:rPr lang="ko-KR" altLang="en-US" dirty="0" err="1">
                <a:solidFill>
                  <a:schemeClr val="tx1"/>
                </a:solidFill>
              </a:rPr>
              <a:t>어느정도로</a:t>
            </a:r>
            <a:r>
              <a:rPr lang="ko-KR" altLang="en-US" dirty="0">
                <a:solidFill>
                  <a:schemeClr val="tx1"/>
                </a:solidFill>
              </a:rPr>
              <a:t> 해야 하는가</a:t>
            </a:r>
            <a:r>
              <a:rPr lang="en-US" altLang="ko-KR" dirty="0">
                <a:solidFill>
                  <a:schemeClr val="tx1"/>
                </a:solidFill>
              </a:rPr>
              <a:t>?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ko-KR" altLang="en-US" dirty="0">
                <a:solidFill>
                  <a:schemeClr val="tx1"/>
                </a:solidFill>
              </a:rPr>
              <a:t>사용자별</a:t>
            </a:r>
            <a:r>
              <a:rPr lang="en-US" altLang="ko-KR" dirty="0">
                <a:solidFill>
                  <a:schemeClr val="tx1"/>
                </a:solidFill>
              </a:rPr>
              <a:t>(</a:t>
            </a:r>
            <a:r>
              <a:rPr lang="ko-KR" altLang="en-US" dirty="0">
                <a:solidFill>
                  <a:schemeClr val="tx1"/>
                </a:solidFill>
              </a:rPr>
              <a:t>신체수치</a:t>
            </a:r>
            <a:r>
              <a:rPr lang="en-US" altLang="ko-KR" dirty="0">
                <a:solidFill>
                  <a:schemeClr val="tx1"/>
                </a:solidFill>
              </a:rPr>
              <a:t>) </a:t>
            </a:r>
            <a:r>
              <a:rPr lang="ko-KR" altLang="en-US" dirty="0">
                <a:solidFill>
                  <a:schemeClr val="tx1"/>
                </a:solidFill>
              </a:rPr>
              <a:t>학습 모델 구상을 </a:t>
            </a:r>
            <a:r>
              <a:rPr lang="ko-KR" altLang="en-US" dirty="0" err="1">
                <a:solidFill>
                  <a:schemeClr val="tx1"/>
                </a:solidFill>
              </a:rPr>
              <a:t>해야한다</a:t>
            </a:r>
            <a:r>
              <a:rPr lang="en-US" altLang="ko-KR" dirty="0">
                <a:solidFill>
                  <a:schemeClr val="tx1"/>
                </a:solidFill>
              </a:rPr>
              <a:t>.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ko-KR" altLang="en-US" dirty="0">
                <a:solidFill>
                  <a:schemeClr val="tx1"/>
                </a:solidFill>
              </a:rPr>
              <a:t>분석에 걸리는 최대 </a:t>
            </a:r>
            <a:r>
              <a:rPr lang="ko-KR" altLang="en-US" dirty="0" err="1">
                <a:solidFill>
                  <a:schemeClr val="tx1"/>
                </a:solidFill>
              </a:rPr>
              <a:t>시간값은</a:t>
            </a:r>
            <a:r>
              <a:rPr lang="ko-KR" altLang="en-US" dirty="0">
                <a:solidFill>
                  <a:schemeClr val="tx1"/>
                </a:solidFill>
              </a:rPr>
              <a:t> </a:t>
            </a:r>
            <a:r>
              <a:rPr lang="ko-KR" altLang="en-US" dirty="0" err="1">
                <a:solidFill>
                  <a:schemeClr val="tx1"/>
                </a:solidFill>
              </a:rPr>
              <a:t>어느정도로</a:t>
            </a:r>
            <a:r>
              <a:rPr lang="ko-KR" altLang="en-US" dirty="0">
                <a:solidFill>
                  <a:schemeClr val="tx1"/>
                </a:solidFill>
              </a:rPr>
              <a:t> </a:t>
            </a:r>
            <a:r>
              <a:rPr lang="ko-KR" altLang="en-US" dirty="0" err="1">
                <a:solidFill>
                  <a:schemeClr val="tx1"/>
                </a:solidFill>
              </a:rPr>
              <a:t>해야하는가</a:t>
            </a:r>
            <a:r>
              <a:rPr lang="en-US" altLang="ko-KR" dirty="0">
                <a:solidFill>
                  <a:schemeClr val="tx1"/>
                </a:solidFill>
              </a:rPr>
              <a:t>?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endParaRPr lang="en-US" altLang="ko-KR" dirty="0">
              <a:solidFill>
                <a:schemeClr val="tx1"/>
              </a:solidFill>
            </a:endParaRPr>
          </a:p>
          <a:p>
            <a:pPr marL="342900" indent="-342900" algn="ctr">
              <a:buAutoNum type="arabicPeriod"/>
            </a:pPr>
            <a:endParaRPr lang="en-US" altLang="ko-KR" dirty="0">
              <a:solidFill>
                <a:schemeClr val="tx1"/>
              </a:solidFill>
            </a:endParaRPr>
          </a:p>
          <a:p>
            <a:pPr marL="342900" indent="-342900" algn="ctr">
              <a:buAutoNum type="arabicPeriod"/>
            </a:pPr>
            <a:endParaRPr lang="en-US" altLang="ko-KR" dirty="0">
              <a:solidFill>
                <a:schemeClr val="tx1"/>
              </a:solidFill>
            </a:endParaRPr>
          </a:p>
          <a:p>
            <a:pPr marL="342900" indent="-342900" algn="ctr">
              <a:buAutoNum type="arabicPeriod"/>
            </a:pPr>
            <a:endParaRPr lang="en-US" altLang="ko-KR" dirty="0">
              <a:solidFill>
                <a:schemeClr val="tx1"/>
              </a:solidFill>
            </a:endParaRPr>
          </a:p>
          <a:p>
            <a:pPr marL="342900" indent="-342900" algn="ctr">
              <a:buAutoNum type="arabicPeriod"/>
            </a:pPr>
            <a:r>
              <a:rPr lang="ko-KR" altLang="en-US" dirty="0" err="1">
                <a:solidFill>
                  <a:schemeClr val="tx1"/>
                </a:solidFill>
              </a:rPr>
              <a:t>라즈베리파이</a:t>
            </a:r>
            <a:r>
              <a:rPr lang="ko-KR" altLang="en-US" dirty="0">
                <a:solidFill>
                  <a:schemeClr val="tx1"/>
                </a:solidFill>
              </a:rPr>
              <a:t> </a:t>
            </a:r>
            <a:r>
              <a:rPr lang="ko-KR" altLang="en-US" dirty="0" err="1">
                <a:solidFill>
                  <a:schemeClr val="tx1"/>
                </a:solidFill>
              </a:rPr>
              <a:t>납땝은</a:t>
            </a:r>
            <a:r>
              <a:rPr lang="ko-KR" altLang="en-US" dirty="0">
                <a:solidFill>
                  <a:schemeClr val="tx1"/>
                </a:solidFill>
              </a:rPr>
              <a:t> 너무 어렵다</a:t>
            </a:r>
            <a:r>
              <a:rPr lang="en-US" altLang="ko-KR" dirty="0">
                <a:solidFill>
                  <a:schemeClr val="tx1"/>
                </a:solidFill>
              </a:rPr>
              <a:t>…</a:t>
            </a:r>
          </a:p>
          <a:p>
            <a:pPr marL="342900" indent="-342900" algn="ctr">
              <a:buAutoNum type="arabicPeriod"/>
            </a:pPr>
            <a:r>
              <a:rPr lang="ko-KR" altLang="en-US" dirty="0">
                <a:solidFill>
                  <a:schemeClr val="tx1"/>
                </a:solidFill>
              </a:rPr>
              <a:t>회로 구성도 너무 어렵다</a:t>
            </a:r>
            <a:r>
              <a:rPr lang="en-US" altLang="ko-KR" dirty="0">
                <a:solidFill>
                  <a:schemeClr val="tx1"/>
                </a:solidFill>
              </a:rPr>
              <a:t>…</a:t>
            </a:r>
          </a:p>
          <a:p>
            <a:pPr marL="342900" indent="-342900" algn="ctr">
              <a:buAutoNum type="arabicPeriod"/>
            </a:pPr>
            <a:r>
              <a:rPr lang="ko-KR" altLang="en-US" dirty="0">
                <a:solidFill>
                  <a:schemeClr val="tx1"/>
                </a:solidFill>
              </a:rPr>
              <a:t>은닉 </a:t>
            </a:r>
            <a:r>
              <a:rPr lang="ko-KR" altLang="en-US" dirty="0" err="1">
                <a:solidFill>
                  <a:schemeClr val="tx1"/>
                </a:solidFill>
              </a:rPr>
              <a:t>마르코프</a:t>
            </a:r>
            <a:r>
              <a:rPr lang="ko-KR" altLang="en-US" dirty="0">
                <a:solidFill>
                  <a:schemeClr val="tx1"/>
                </a:solidFill>
              </a:rPr>
              <a:t> 모델 이해도 너무 어렵다</a:t>
            </a:r>
            <a:r>
              <a:rPr lang="en-US" altLang="ko-KR" dirty="0">
                <a:solidFill>
                  <a:schemeClr val="tx1"/>
                </a:solidFill>
              </a:rPr>
              <a:t>…</a:t>
            </a:r>
          </a:p>
          <a:p>
            <a:pPr marL="342900" indent="-342900" algn="ctr">
              <a:buAutoNum type="arabicPeriod"/>
            </a:pPr>
            <a:endParaRPr lang="ko-KR" alt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972274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>
                <a:solidFill>
                  <a:srgbClr val="F8F8F8"/>
                </a:solidFill>
              </a:rPr>
              <a:t> </a:t>
            </a:r>
            <a:endParaRPr lang="ko-KR" altLang="en-US" dirty="0">
              <a:solidFill>
                <a:srgbClr val="F8F8F8"/>
              </a:solidFill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0" y="619433"/>
            <a:ext cx="12192000" cy="623856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1"/>
          <p:cNvSpPr txBox="1">
            <a:spLocks/>
          </p:cNvSpPr>
          <p:nvPr/>
        </p:nvSpPr>
        <p:spPr>
          <a:xfrm>
            <a:off x="412954" y="16778"/>
            <a:ext cx="8731045" cy="60265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4400" b="1" kern="1200" baseline="0">
                <a:solidFill>
                  <a:schemeClr val="accent1">
                    <a:lumMod val="20000"/>
                    <a:lumOff val="80000"/>
                  </a:schemeClr>
                </a:solidFill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en-US" altLang="ko-KR" sz="3600" dirty="0">
                <a:solidFill>
                  <a:srgbClr val="F8F8F8"/>
                </a:solidFill>
              </a:rPr>
              <a:t>Q &amp; A</a:t>
            </a:r>
            <a:endParaRPr lang="ko-KR" altLang="en-US" dirty="0">
              <a:solidFill>
                <a:srgbClr val="F8F8F8"/>
              </a:solidFill>
            </a:endParaRPr>
          </a:p>
        </p:txBody>
      </p:sp>
      <p:sp>
        <p:nvSpPr>
          <p:cNvPr id="35" name="직사각형 34"/>
          <p:cNvSpPr/>
          <p:nvPr/>
        </p:nvSpPr>
        <p:spPr>
          <a:xfrm>
            <a:off x="2653210" y="1160473"/>
            <a:ext cx="6885580" cy="491375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sz="6600" b="1" dirty="0">
                <a:solidFill>
                  <a:schemeClr val="tx1"/>
                </a:solidFill>
              </a:rPr>
              <a:t>Q &amp; A</a:t>
            </a:r>
            <a:endParaRPr lang="ko-KR" altLang="en-US" sz="66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37971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>
                <a:solidFill>
                  <a:srgbClr val="F8F8F8"/>
                </a:solidFill>
              </a:rPr>
              <a:t> </a:t>
            </a:r>
            <a:endParaRPr lang="ko-KR" altLang="en-US" dirty="0">
              <a:solidFill>
                <a:srgbClr val="F8F8F8"/>
              </a:solidFill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0" y="619433"/>
            <a:ext cx="12192000" cy="623856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1" name="Content Placeholder 5"/>
          <p:cNvSpPr>
            <a:spLocks noGrp="1"/>
          </p:cNvSpPr>
          <p:nvPr>
            <p:ph idx="1"/>
          </p:nvPr>
        </p:nvSpPr>
        <p:spPr>
          <a:xfrm>
            <a:off x="3369924" y="1012083"/>
            <a:ext cx="6840875" cy="4896544"/>
          </a:xfrm>
        </p:spPr>
        <p:txBody>
          <a:bodyPr>
            <a:normAutofit/>
          </a:bodyPr>
          <a:lstStyle/>
          <a:p>
            <a:pPr marL="742950" indent="-742950">
              <a:lnSpc>
                <a:spcPts val="4500"/>
              </a:lnSpc>
              <a:buAutoNum type="arabicPeriod"/>
            </a:pPr>
            <a:r>
              <a:rPr lang="en-US" altLang="ko-KR" sz="2800" b="1" dirty="0">
                <a:latin typeface="나눔고딕" panose="020D0604000000000000" pitchFamily="50" charset="-127"/>
                <a:ea typeface="나눔고딕" panose="020D0604000000000000" pitchFamily="50" charset="-127"/>
                <a:cs typeface="Arial" pitchFamily="34" charset="0"/>
              </a:rPr>
              <a:t>Schedule</a:t>
            </a:r>
          </a:p>
          <a:p>
            <a:pPr marL="742950" indent="-742950">
              <a:lnSpc>
                <a:spcPts val="4500"/>
              </a:lnSpc>
              <a:buAutoNum type="arabicPeriod"/>
            </a:pPr>
            <a:r>
              <a:rPr lang="en-US" altLang="ko-KR" sz="2800" b="1" dirty="0">
                <a:latin typeface="나눔고딕" panose="020D0604000000000000" pitchFamily="50" charset="-127"/>
                <a:ea typeface="나눔고딕" panose="020D0604000000000000" pitchFamily="50" charset="-127"/>
                <a:cs typeface="Arial" pitchFamily="34" charset="0"/>
              </a:rPr>
              <a:t>App - Design</a:t>
            </a:r>
          </a:p>
          <a:p>
            <a:pPr marL="742950" indent="-742950">
              <a:lnSpc>
                <a:spcPts val="4500"/>
              </a:lnSpc>
              <a:buAutoNum type="arabicPeriod"/>
            </a:pPr>
            <a:r>
              <a:rPr lang="en-US" altLang="ko-KR" sz="2800" b="1" dirty="0">
                <a:latin typeface="나눔고딕" panose="020D0604000000000000" pitchFamily="50" charset="-127"/>
                <a:ea typeface="나눔고딕" panose="020D0604000000000000" pitchFamily="50" charset="-127"/>
                <a:cs typeface="Arial" pitchFamily="34" charset="0"/>
              </a:rPr>
              <a:t>System - Design</a:t>
            </a:r>
          </a:p>
          <a:p>
            <a:pPr marL="742950" indent="-742950">
              <a:lnSpc>
                <a:spcPts val="4500"/>
              </a:lnSpc>
              <a:buAutoNum type="arabicPeriod"/>
            </a:pPr>
            <a:r>
              <a:rPr lang="en-US" altLang="ko-KR" sz="2800" b="1" dirty="0">
                <a:latin typeface="나눔고딕" panose="020D0604000000000000" pitchFamily="50" charset="-127"/>
                <a:ea typeface="나눔고딕" panose="020D0604000000000000" pitchFamily="50" charset="-127"/>
                <a:cs typeface="Arial" pitchFamily="34" charset="0"/>
              </a:rPr>
              <a:t>Issue</a:t>
            </a:r>
          </a:p>
        </p:txBody>
      </p:sp>
      <p:sp>
        <p:nvSpPr>
          <p:cNvPr id="5" name="제목 1"/>
          <p:cNvSpPr txBox="1">
            <a:spLocks/>
          </p:cNvSpPr>
          <p:nvPr/>
        </p:nvSpPr>
        <p:spPr>
          <a:xfrm>
            <a:off x="412954" y="16778"/>
            <a:ext cx="8731045" cy="60265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</a:bodyPr>
          <a:lstStyle>
            <a:lvl1pPr algn="l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4400" b="1" kern="1200" baseline="0">
                <a:solidFill>
                  <a:schemeClr val="accent1">
                    <a:lumMod val="20000"/>
                    <a:lumOff val="80000"/>
                  </a:schemeClr>
                </a:solidFill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ko-KR" altLang="en-US" dirty="0">
                <a:solidFill>
                  <a:srgbClr val="F8F8F8"/>
                </a:solidFill>
              </a:rPr>
              <a:t>  </a:t>
            </a:r>
            <a:r>
              <a:rPr lang="ko-KR" altLang="en-US" sz="3600" dirty="0">
                <a:solidFill>
                  <a:srgbClr val="F8F8F8"/>
                </a:solidFill>
              </a:rPr>
              <a:t>목차</a:t>
            </a:r>
            <a:endParaRPr lang="ko-KR" altLang="en-US" dirty="0">
              <a:solidFill>
                <a:srgbClr val="F8F8F8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76090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>
                <a:solidFill>
                  <a:srgbClr val="F8F8F8"/>
                </a:solidFill>
              </a:rPr>
              <a:t> </a:t>
            </a:r>
            <a:endParaRPr lang="ko-KR" altLang="en-US" dirty="0">
              <a:solidFill>
                <a:srgbClr val="F8F8F8"/>
              </a:solidFill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0" y="619433"/>
            <a:ext cx="12192000" cy="623856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1"/>
          <p:cNvSpPr txBox="1">
            <a:spLocks/>
          </p:cNvSpPr>
          <p:nvPr/>
        </p:nvSpPr>
        <p:spPr>
          <a:xfrm>
            <a:off x="412954" y="16778"/>
            <a:ext cx="8731045" cy="60265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</a:bodyPr>
          <a:lstStyle>
            <a:lvl1pPr algn="l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4400" b="1" kern="1200" baseline="0">
                <a:solidFill>
                  <a:schemeClr val="accent1">
                    <a:lumMod val="20000"/>
                    <a:lumOff val="80000"/>
                  </a:schemeClr>
                </a:solidFill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ko-KR" altLang="en-US" dirty="0">
                <a:solidFill>
                  <a:srgbClr val="F8F8F8"/>
                </a:solidFill>
              </a:rPr>
              <a:t>  </a:t>
            </a:r>
            <a:r>
              <a:rPr lang="en-US" altLang="ko-KR" sz="3600" dirty="0">
                <a:solidFill>
                  <a:srgbClr val="F8F8F8"/>
                </a:solidFill>
              </a:rPr>
              <a:t>Schedule - before</a:t>
            </a:r>
            <a:endParaRPr lang="ko-KR" altLang="en-US" dirty="0">
              <a:solidFill>
                <a:srgbClr val="F8F8F8"/>
              </a:solidFill>
            </a:endParaRPr>
          </a:p>
        </p:txBody>
      </p:sp>
      <p:pic>
        <p:nvPicPr>
          <p:cNvPr id="11" name="그림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43037" y="1004887"/>
            <a:ext cx="9305925" cy="4848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09131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>
                <a:solidFill>
                  <a:srgbClr val="F8F8F8"/>
                </a:solidFill>
              </a:rPr>
              <a:t> </a:t>
            </a:r>
            <a:endParaRPr lang="ko-KR" altLang="en-US" dirty="0">
              <a:solidFill>
                <a:srgbClr val="F8F8F8"/>
              </a:solidFill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0" y="619433"/>
            <a:ext cx="12192000" cy="623856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1"/>
          <p:cNvSpPr txBox="1">
            <a:spLocks/>
          </p:cNvSpPr>
          <p:nvPr/>
        </p:nvSpPr>
        <p:spPr>
          <a:xfrm>
            <a:off x="412954" y="16778"/>
            <a:ext cx="8731045" cy="60265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</a:bodyPr>
          <a:lstStyle>
            <a:lvl1pPr algn="l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4400" b="1" kern="1200" baseline="0">
                <a:solidFill>
                  <a:schemeClr val="accent1">
                    <a:lumMod val="20000"/>
                    <a:lumOff val="80000"/>
                  </a:schemeClr>
                </a:solidFill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ko-KR" altLang="en-US" dirty="0">
                <a:solidFill>
                  <a:srgbClr val="F8F8F8"/>
                </a:solidFill>
              </a:rPr>
              <a:t>  </a:t>
            </a:r>
            <a:r>
              <a:rPr lang="en-US" altLang="ko-KR" sz="3600" dirty="0">
                <a:solidFill>
                  <a:srgbClr val="F8F8F8"/>
                </a:solidFill>
              </a:rPr>
              <a:t>Schedule - after</a:t>
            </a:r>
            <a:endParaRPr lang="ko-KR" altLang="en-US" dirty="0">
              <a:solidFill>
                <a:srgbClr val="F8F8F8"/>
              </a:solidFill>
            </a:endParaRPr>
          </a:p>
        </p:txBody>
      </p:sp>
      <p:pic>
        <p:nvPicPr>
          <p:cNvPr id="3" name="그림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43037" y="895350"/>
            <a:ext cx="9305925" cy="5067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76460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>
                <a:solidFill>
                  <a:srgbClr val="F8F8F8"/>
                </a:solidFill>
              </a:rPr>
              <a:t> </a:t>
            </a:r>
            <a:endParaRPr lang="ko-KR" altLang="en-US" dirty="0">
              <a:solidFill>
                <a:srgbClr val="F8F8F8"/>
              </a:solidFill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0" y="619433"/>
            <a:ext cx="12192000" cy="623856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1" name="Content Placeholder 5"/>
          <p:cNvSpPr>
            <a:spLocks noGrp="1"/>
          </p:cNvSpPr>
          <p:nvPr>
            <p:ph idx="1"/>
          </p:nvPr>
        </p:nvSpPr>
        <p:spPr>
          <a:xfrm>
            <a:off x="3369924" y="1012083"/>
            <a:ext cx="6840875" cy="4896544"/>
          </a:xfrm>
        </p:spPr>
        <p:txBody>
          <a:bodyPr>
            <a:normAutofit/>
          </a:bodyPr>
          <a:lstStyle/>
          <a:p>
            <a:pPr>
              <a:lnSpc>
                <a:spcPts val="4500"/>
              </a:lnSpc>
            </a:pPr>
            <a:endParaRPr lang="en-US" altLang="ko-KR" sz="2800" b="1" dirty="0">
              <a:latin typeface="나눔고딕" panose="020D0604000000000000" pitchFamily="50" charset="-127"/>
              <a:ea typeface="나눔고딕" panose="020D0604000000000000" pitchFamily="50" charset="-127"/>
              <a:cs typeface="Arial" pitchFamily="34" charset="0"/>
            </a:endParaRPr>
          </a:p>
        </p:txBody>
      </p:sp>
      <p:sp>
        <p:nvSpPr>
          <p:cNvPr id="5" name="제목 1"/>
          <p:cNvSpPr txBox="1">
            <a:spLocks/>
          </p:cNvSpPr>
          <p:nvPr/>
        </p:nvSpPr>
        <p:spPr>
          <a:xfrm>
            <a:off x="412954" y="16778"/>
            <a:ext cx="8731045" cy="60265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</a:bodyPr>
          <a:lstStyle>
            <a:lvl1pPr algn="l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4400" b="1" kern="1200" baseline="0">
                <a:solidFill>
                  <a:schemeClr val="accent1">
                    <a:lumMod val="20000"/>
                    <a:lumOff val="80000"/>
                  </a:schemeClr>
                </a:solidFill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ko-KR" altLang="en-US" dirty="0">
                <a:solidFill>
                  <a:srgbClr val="F8F8F8"/>
                </a:solidFill>
              </a:rPr>
              <a:t>  </a:t>
            </a:r>
            <a:r>
              <a:rPr lang="en-US" altLang="ko-KR" sz="3600" dirty="0">
                <a:solidFill>
                  <a:srgbClr val="F8F8F8"/>
                </a:solidFill>
              </a:rPr>
              <a:t>App - Design</a:t>
            </a:r>
            <a:endParaRPr lang="ko-KR" altLang="en-US" dirty="0">
              <a:solidFill>
                <a:srgbClr val="F8F8F8"/>
              </a:solidFill>
            </a:endParaRPr>
          </a:p>
        </p:txBody>
      </p:sp>
      <p:grpSp>
        <p:nvGrpSpPr>
          <p:cNvPr id="23" name="그룹 22"/>
          <p:cNvGrpSpPr/>
          <p:nvPr/>
        </p:nvGrpSpPr>
        <p:grpSpPr>
          <a:xfrm>
            <a:off x="2441381" y="851028"/>
            <a:ext cx="7309237" cy="5775378"/>
            <a:chOff x="739273" y="966953"/>
            <a:chExt cx="7309237" cy="5775378"/>
          </a:xfrm>
        </p:grpSpPr>
        <p:sp>
          <p:nvSpPr>
            <p:cNvPr id="24" name="타원 23"/>
            <p:cNvSpPr/>
            <p:nvPr/>
          </p:nvSpPr>
          <p:spPr>
            <a:xfrm>
              <a:off x="1503123" y="2724410"/>
              <a:ext cx="1478072" cy="1471809"/>
            </a:xfrm>
            <a:prstGeom prst="ellipse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pic>
          <p:nvPicPr>
            <p:cNvPr id="25" name="그림 24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80394" y="1020819"/>
              <a:ext cx="2935540" cy="4892566"/>
            </a:xfrm>
            <a:prstGeom prst="rect">
              <a:avLst/>
            </a:prstGeom>
            <a:ln>
              <a:solidFill>
                <a:schemeClr val="tx1"/>
              </a:solidFill>
            </a:ln>
          </p:spPr>
        </p:pic>
        <p:pic>
          <p:nvPicPr>
            <p:cNvPr id="26" name="그림 25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201306" y="966953"/>
              <a:ext cx="2812668" cy="5000298"/>
            </a:xfrm>
            <a:prstGeom prst="rect">
              <a:avLst/>
            </a:prstGeom>
            <a:ln>
              <a:solidFill>
                <a:schemeClr val="tx1"/>
              </a:solidFill>
            </a:ln>
          </p:spPr>
        </p:pic>
        <p:sp>
          <p:nvSpPr>
            <p:cNvPr id="27" name="오른쪽 화살표 5"/>
            <p:cNvSpPr/>
            <p:nvPr/>
          </p:nvSpPr>
          <p:spPr>
            <a:xfrm>
              <a:off x="4038206" y="3088729"/>
              <a:ext cx="840828" cy="756745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739273" y="6096000"/>
              <a:ext cx="3298933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3600" dirty="0"/>
                <a:t>1</a:t>
              </a:r>
              <a:r>
                <a:rPr lang="en-US" altLang="ko-KR" dirty="0"/>
                <a:t>. </a:t>
              </a:r>
              <a:r>
                <a:rPr lang="ko-KR" altLang="en-US" dirty="0"/>
                <a:t>앱 실행</a:t>
              </a:r>
              <a:r>
                <a:rPr lang="en-US" altLang="ko-KR" dirty="0"/>
                <a:t>,</a:t>
              </a:r>
              <a:r>
                <a:rPr lang="ko-KR" altLang="en-US" dirty="0"/>
                <a:t> 로고 띄우고 로딩</a:t>
              </a: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5071849" y="5957500"/>
              <a:ext cx="2976661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3600" dirty="0"/>
                <a:t>2</a:t>
              </a:r>
              <a:r>
                <a:rPr lang="en-US" altLang="ko-KR" dirty="0"/>
                <a:t>. HOME </a:t>
              </a:r>
              <a:r>
                <a:rPr lang="ko-KR" altLang="en-US" dirty="0"/>
                <a:t>화면 띄움</a:t>
              </a:r>
              <a:endParaRPr lang="en-US" altLang="ko-KR" dirty="0"/>
            </a:p>
          </p:txBody>
        </p:sp>
        <p:sp>
          <p:nvSpPr>
            <p:cNvPr id="30" name="타원 29"/>
            <p:cNvSpPr/>
            <p:nvPr/>
          </p:nvSpPr>
          <p:spPr>
            <a:xfrm>
              <a:off x="1503123" y="2724410"/>
              <a:ext cx="1478072" cy="1471809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pic>
          <p:nvPicPr>
            <p:cNvPr id="31" name="그림 30"/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503123" y="2724411"/>
              <a:ext cx="1478072" cy="1471808"/>
            </a:xfrm>
            <a:prstGeom prst="rect">
              <a:avLst/>
            </a:prstGeom>
          </p:spPr>
        </p:pic>
        <p:sp>
          <p:nvSpPr>
            <p:cNvPr id="32" name="직사각형 31"/>
            <p:cNvSpPr/>
            <p:nvPr/>
          </p:nvSpPr>
          <p:spPr>
            <a:xfrm>
              <a:off x="5201306" y="1665962"/>
              <a:ext cx="2812668" cy="392064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3" name="사각형: 둥근 모서리 32"/>
            <p:cNvSpPr/>
            <p:nvPr/>
          </p:nvSpPr>
          <p:spPr>
            <a:xfrm>
              <a:off x="5375066" y="2345186"/>
              <a:ext cx="710979" cy="2276918"/>
            </a:xfrm>
            <a:prstGeom prst="round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eaVert" rtlCol="0" anchor="ctr"/>
            <a:lstStyle/>
            <a:p>
              <a:pPr algn="ctr"/>
              <a:r>
                <a:rPr lang="ko-KR" altLang="en-US" b="1" dirty="0">
                  <a:solidFill>
                    <a:schemeClr val="tx1"/>
                  </a:solidFill>
                </a:rPr>
                <a:t>허리둘레</a:t>
              </a:r>
            </a:p>
          </p:txBody>
        </p:sp>
        <p:sp>
          <p:nvSpPr>
            <p:cNvPr id="34" name="사각형: 둥근 모서리 33"/>
            <p:cNvSpPr/>
            <p:nvPr/>
          </p:nvSpPr>
          <p:spPr>
            <a:xfrm>
              <a:off x="6252150" y="2345186"/>
              <a:ext cx="710979" cy="2276918"/>
            </a:xfrm>
            <a:prstGeom prst="round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eaVert" rtlCol="0" anchor="ctr"/>
            <a:lstStyle/>
            <a:p>
              <a:pPr algn="ctr"/>
              <a:r>
                <a:rPr lang="ko-KR" altLang="en-US" dirty="0">
                  <a:solidFill>
                    <a:schemeClr val="tx1"/>
                  </a:solidFill>
                </a:rPr>
                <a:t>운동량</a:t>
              </a:r>
            </a:p>
          </p:txBody>
        </p:sp>
        <p:sp>
          <p:nvSpPr>
            <p:cNvPr id="35" name="사각형: 둥근 모서리 34"/>
            <p:cNvSpPr/>
            <p:nvPr/>
          </p:nvSpPr>
          <p:spPr>
            <a:xfrm>
              <a:off x="7092586" y="2345186"/>
              <a:ext cx="710979" cy="2276918"/>
            </a:xfrm>
            <a:prstGeom prst="round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eaVert" rtlCol="0" anchor="ctr"/>
            <a:lstStyle/>
            <a:p>
              <a:pPr algn="ctr"/>
              <a:r>
                <a:rPr lang="ko-KR" altLang="en-US" dirty="0">
                  <a:solidFill>
                    <a:schemeClr val="tx1"/>
                  </a:solidFill>
                </a:rPr>
                <a:t>알림</a:t>
              </a:r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5730556" y="1820908"/>
              <a:ext cx="189832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ko-KR" altLang="en-US" dirty="0"/>
                <a:t>○선택된 운동</a:t>
              </a:r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5375066" y="5047989"/>
              <a:ext cx="242849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ko-KR" altLang="en-US" dirty="0"/>
                <a:t>  현재 </a:t>
              </a:r>
              <a:r>
                <a:rPr lang="en-US" altLang="ko-KR" dirty="0"/>
                <a:t>___</a:t>
              </a:r>
              <a:r>
                <a:rPr lang="ko-KR" altLang="en-US" dirty="0"/>
                <a:t>칼로리 소모</a:t>
              </a:r>
            </a:p>
          </p:txBody>
        </p:sp>
        <p:sp>
          <p:nvSpPr>
            <p:cNvPr id="38" name="직사각형 37"/>
            <p:cNvSpPr/>
            <p:nvPr/>
          </p:nvSpPr>
          <p:spPr>
            <a:xfrm>
              <a:off x="6086045" y="1216232"/>
              <a:ext cx="1167466" cy="279487"/>
            </a:xfrm>
            <a:prstGeom prst="rect">
              <a:avLst/>
            </a:prstGeom>
            <a:solidFill>
              <a:srgbClr val="F0F0F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14626515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>
                <a:solidFill>
                  <a:srgbClr val="F8F8F8"/>
                </a:solidFill>
              </a:rPr>
              <a:t> </a:t>
            </a:r>
            <a:endParaRPr lang="ko-KR" altLang="en-US" dirty="0">
              <a:solidFill>
                <a:srgbClr val="F8F8F8"/>
              </a:solidFill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0" y="619433"/>
            <a:ext cx="12192000" cy="623856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1"/>
          <p:cNvSpPr txBox="1">
            <a:spLocks/>
          </p:cNvSpPr>
          <p:nvPr/>
        </p:nvSpPr>
        <p:spPr>
          <a:xfrm>
            <a:off x="412954" y="16778"/>
            <a:ext cx="8731045" cy="60265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</a:bodyPr>
          <a:lstStyle>
            <a:lvl1pPr algn="l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4400" b="1" kern="1200" baseline="0">
                <a:solidFill>
                  <a:schemeClr val="accent1">
                    <a:lumMod val="20000"/>
                    <a:lumOff val="80000"/>
                  </a:schemeClr>
                </a:solidFill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ko-KR" altLang="en-US" dirty="0">
                <a:solidFill>
                  <a:srgbClr val="F8F8F8"/>
                </a:solidFill>
              </a:rPr>
              <a:t>  </a:t>
            </a:r>
            <a:r>
              <a:rPr lang="en-US" altLang="ko-KR" sz="3600" dirty="0">
                <a:solidFill>
                  <a:srgbClr val="F8F8F8"/>
                </a:solidFill>
              </a:rPr>
              <a:t>App - Design</a:t>
            </a:r>
            <a:endParaRPr lang="ko-KR" altLang="en-US" dirty="0">
              <a:solidFill>
                <a:srgbClr val="F8F8F8"/>
              </a:solidFill>
            </a:endParaRPr>
          </a:p>
        </p:txBody>
      </p:sp>
      <p:grpSp>
        <p:nvGrpSpPr>
          <p:cNvPr id="22" name="그룹 21"/>
          <p:cNvGrpSpPr/>
          <p:nvPr/>
        </p:nvGrpSpPr>
        <p:grpSpPr>
          <a:xfrm>
            <a:off x="1751962" y="1076985"/>
            <a:ext cx="8688075" cy="5323463"/>
            <a:chOff x="254589" y="891797"/>
            <a:chExt cx="8688075" cy="5323463"/>
          </a:xfrm>
        </p:grpSpPr>
        <p:pic>
          <p:nvPicPr>
            <p:cNvPr id="39" name="그림 38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272297" y="891797"/>
              <a:ext cx="2812668" cy="5000298"/>
            </a:xfrm>
            <a:prstGeom prst="rect">
              <a:avLst/>
            </a:prstGeom>
            <a:ln>
              <a:solidFill>
                <a:schemeClr val="tx1"/>
              </a:solidFill>
            </a:ln>
          </p:spPr>
        </p:pic>
        <p:sp>
          <p:nvSpPr>
            <p:cNvPr id="40" name="직사각형 39"/>
            <p:cNvSpPr/>
            <p:nvPr/>
          </p:nvSpPr>
          <p:spPr>
            <a:xfrm>
              <a:off x="3272297" y="1590806"/>
              <a:ext cx="2812668" cy="392064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41" name="사각형: 둥근 모서리 40"/>
            <p:cNvSpPr/>
            <p:nvPr/>
          </p:nvSpPr>
          <p:spPr>
            <a:xfrm>
              <a:off x="3446057" y="2270030"/>
              <a:ext cx="710979" cy="2276918"/>
            </a:xfrm>
            <a:prstGeom prst="round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eaVert" rtlCol="0" anchor="ctr"/>
            <a:lstStyle/>
            <a:p>
              <a:pPr algn="ctr"/>
              <a:r>
                <a:rPr lang="ko-KR" altLang="en-US" b="1" dirty="0">
                  <a:solidFill>
                    <a:schemeClr val="tx1"/>
                  </a:solidFill>
                </a:rPr>
                <a:t>허리둘레</a:t>
              </a:r>
            </a:p>
          </p:txBody>
        </p:sp>
        <p:sp>
          <p:nvSpPr>
            <p:cNvPr id="42" name="사각형: 둥근 모서리 41"/>
            <p:cNvSpPr/>
            <p:nvPr/>
          </p:nvSpPr>
          <p:spPr>
            <a:xfrm>
              <a:off x="4323141" y="2270030"/>
              <a:ext cx="710979" cy="2276918"/>
            </a:xfrm>
            <a:prstGeom prst="round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eaVert" rtlCol="0" anchor="ctr"/>
            <a:lstStyle/>
            <a:p>
              <a:pPr algn="ctr"/>
              <a:r>
                <a:rPr lang="ko-KR" altLang="en-US" dirty="0">
                  <a:solidFill>
                    <a:schemeClr val="tx1"/>
                  </a:solidFill>
                </a:rPr>
                <a:t>운동량</a:t>
              </a:r>
            </a:p>
          </p:txBody>
        </p:sp>
        <p:sp>
          <p:nvSpPr>
            <p:cNvPr id="43" name="사각형: 둥근 모서리 42"/>
            <p:cNvSpPr/>
            <p:nvPr/>
          </p:nvSpPr>
          <p:spPr>
            <a:xfrm>
              <a:off x="5163577" y="2270030"/>
              <a:ext cx="710979" cy="2276918"/>
            </a:xfrm>
            <a:prstGeom prst="round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eaVert" rtlCol="0" anchor="ctr"/>
            <a:lstStyle/>
            <a:p>
              <a:pPr algn="ctr"/>
              <a:r>
                <a:rPr lang="ko-KR" altLang="en-US" dirty="0">
                  <a:solidFill>
                    <a:schemeClr val="tx1"/>
                  </a:solidFill>
                </a:rPr>
                <a:t>알림</a:t>
              </a:r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3801547" y="1745752"/>
              <a:ext cx="189832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ko-KR" altLang="en-US" dirty="0"/>
                <a:t>○선택된 운동</a:t>
              </a:r>
            </a:p>
          </p:txBody>
        </p:sp>
        <p:sp>
          <p:nvSpPr>
            <p:cNvPr id="45" name="TextBox 44"/>
            <p:cNvSpPr txBox="1"/>
            <p:nvPr/>
          </p:nvSpPr>
          <p:spPr>
            <a:xfrm>
              <a:off x="3446057" y="4972833"/>
              <a:ext cx="242849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ko-KR" altLang="en-US" dirty="0"/>
                <a:t>  현재 </a:t>
              </a:r>
              <a:r>
                <a:rPr lang="en-US" altLang="ko-KR" dirty="0"/>
                <a:t>___</a:t>
              </a:r>
              <a:r>
                <a:rPr lang="ko-KR" altLang="en-US" dirty="0"/>
                <a:t>칼로리 소모</a:t>
              </a:r>
            </a:p>
          </p:txBody>
        </p:sp>
        <p:sp>
          <p:nvSpPr>
            <p:cNvPr id="46" name="타원 45"/>
            <p:cNvSpPr/>
            <p:nvPr/>
          </p:nvSpPr>
          <p:spPr>
            <a:xfrm>
              <a:off x="3801547" y="1745752"/>
              <a:ext cx="355489" cy="369332"/>
            </a:xfrm>
            <a:prstGeom prst="ellipse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cxnSp>
          <p:nvCxnSpPr>
            <p:cNvPr id="47" name="직선 연결선 46"/>
            <p:cNvCxnSpPr/>
            <p:nvPr/>
          </p:nvCxnSpPr>
          <p:spPr>
            <a:xfrm flipH="1">
              <a:off x="2217107" y="1996272"/>
              <a:ext cx="1584440" cy="817821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8" name="TextBox 47"/>
            <p:cNvSpPr txBox="1"/>
            <p:nvPr/>
          </p:nvSpPr>
          <p:spPr>
            <a:xfrm>
              <a:off x="447594" y="2814093"/>
              <a:ext cx="265859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ko-KR" altLang="en-US" dirty="0"/>
                <a:t>누르면 모드 목록이 나옴</a:t>
              </a:r>
            </a:p>
          </p:txBody>
        </p:sp>
        <p:sp>
          <p:nvSpPr>
            <p:cNvPr id="49" name="화살표: 아래쪽 48"/>
            <p:cNvSpPr/>
            <p:nvPr/>
          </p:nvSpPr>
          <p:spPr>
            <a:xfrm>
              <a:off x="1373968" y="3219559"/>
              <a:ext cx="321545" cy="489238"/>
            </a:xfrm>
            <a:prstGeom prst="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350729" y="3807912"/>
              <a:ext cx="2755463" cy="1200329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ko-KR" altLang="en-US" dirty="0"/>
                <a:t>○ 일상생활</a:t>
              </a:r>
              <a:endParaRPr lang="en-US" altLang="ko-KR" dirty="0"/>
            </a:p>
            <a:p>
              <a:r>
                <a:rPr lang="ko-KR" altLang="en-US" dirty="0"/>
                <a:t>○ 줄넘기</a:t>
              </a:r>
              <a:endParaRPr lang="en-US" altLang="ko-KR" dirty="0"/>
            </a:p>
            <a:p>
              <a:r>
                <a:rPr lang="ko-KR" altLang="en-US" dirty="0"/>
                <a:t>○ </a:t>
              </a:r>
              <a:r>
                <a:rPr lang="ko-KR" altLang="en-US" dirty="0" err="1"/>
                <a:t>스쿼트</a:t>
              </a:r>
              <a:endParaRPr lang="en-US" altLang="ko-KR" dirty="0"/>
            </a:p>
            <a:p>
              <a:r>
                <a:rPr lang="ko-KR" altLang="en-US" dirty="0"/>
                <a:t>○ 달리기</a:t>
              </a:r>
              <a:r>
                <a:rPr lang="en-US" altLang="ko-KR" dirty="0"/>
                <a:t>/</a:t>
              </a:r>
              <a:r>
                <a:rPr lang="ko-KR" altLang="en-US" dirty="0"/>
                <a:t>걷기</a:t>
              </a:r>
            </a:p>
          </p:txBody>
        </p:sp>
        <p:sp>
          <p:nvSpPr>
            <p:cNvPr id="51" name="TextBox 50"/>
            <p:cNvSpPr txBox="1"/>
            <p:nvPr/>
          </p:nvSpPr>
          <p:spPr>
            <a:xfrm>
              <a:off x="254589" y="5070871"/>
              <a:ext cx="293082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ko-KR" altLang="en-US"/>
                <a:t>자신이 해당하는 모드 선택</a:t>
              </a:r>
            </a:p>
          </p:txBody>
        </p:sp>
        <p:sp>
          <p:nvSpPr>
            <p:cNvPr id="52" name="직사각형 51"/>
            <p:cNvSpPr/>
            <p:nvPr/>
          </p:nvSpPr>
          <p:spPr>
            <a:xfrm>
              <a:off x="4157036" y="1127324"/>
              <a:ext cx="1167466" cy="321033"/>
            </a:xfrm>
            <a:prstGeom prst="rect">
              <a:avLst/>
            </a:prstGeom>
            <a:solidFill>
              <a:srgbClr val="F0F0F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cxnSp>
          <p:nvCxnSpPr>
            <p:cNvPr id="53" name="연결선: 꺾임 52"/>
            <p:cNvCxnSpPr>
              <a:cxnSpLocks/>
            </p:cNvCxnSpPr>
            <p:nvPr/>
          </p:nvCxnSpPr>
          <p:spPr>
            <a:xfrm>
              <a:off x="5699876" y="5157499"/>
              <a:ext cx="1222530" cy="647683"/>
            </a:xfrm>
            <a:prstGeom prst="bentConnector3">
              <a:avLst/>
            </a:prstGeom>
            <a:ln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4" name="TextBox 53"/>
            <p:cNvSpPr txBox="1"/>
            <p:nvPr/>
          </p:nvSpPr>
          <p:spPr>
            <a:xfrm>
              <a:off x="6922406" y="5568929"/>
              <a:ext cx="2020258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ko-KR" altLang="en-US" dirty="0"/>
                <a:t>센서를 통한 </a:t>
              </a:r>
              <a:r>
                <a:rPr lang="ko-KR" altLang="en-US"/>
                <a:t>실시간 칼로리 체크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2374186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>
                <a:solidFill>
                  <a:srgbClr val="F8F8F8"/>
                </a:solidFill>
              </a:rPr>
              <a:t> </a:t>
            </a:r>
            <a:endParaRPr lang="ko-KR" altLang="en-US" dirty="0">
              <a:solidFill>
                <a:srgbClr val="F8F8F8"/>
              </a:solidFill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0" y="619433"/>
            <a:ext cx="12192000" cy="623856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1"/>
          <p:cNvSpPr txBox="1">
            <a:spLocks/>
          </p:cNvSpPr>
          <p:nvPr/>
        </p:nvSpPr>
        <p:spPr>
          <a:xfrm>
            <a:off x="412954" y="16778"/>
            <a:ext cx="8731045" cy="60265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</a:bodyPr>
          <a:lstStyle>
            <a:lvl1pPr algn="l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4400" b="1" kern="1200" baseline="0">
                <a:solidFill>
                  <a:schemeClr val="accent1">
                    <a:lumMod val="20000"/>
                    <a:lumOff val="80000"/>
                  </a:schemeClr>
                </a:solidFill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ko-KR" altLang="en-US" dirty="0">
                <a:solidFill>
                  <a:srgbClr val="F8F8F8"/>
                </a:solidFill>
              </a:rPr>
              <a:t>  </a:t>
            </a:r>
            <a:r>
              <a:rPr lang="en-US" altLang="ko-KR" sz="3600" dirty="0">
                <a:solidFill>
                  <a:srgbClr val="F8F8F8"/>
                </a:solidFill>
              </a:rPr>
              <a:t>App - Design</a:t>
            </a:r>
            <a:endParaRPr lang="ko-KR" altLang="en-US" dirty="0">
              <a:solidFill>
                <a:srgbClr val="F8F8F8"/>
              </a:solidFill>
            </a:endParaRPr>
          </a:p>
        </p:txBody>
      </p:sp>
      <p:grpSp>
        <p:nvGrpSpPr>
          <p:cNvPr id="73" name="그룹 72"/>
          <p:cNvGrpSpPr/>
          <p:nvPr/>
        </p:nvGrpSpPr>
        <p:grpSpPr>
          <a:xfrm>
            <a:off x="1883761" y="590074"/>
            <a:ext cx="8424477" cy="6297285"/>
            <a:chOff x="113595" y="313151"/>
            <a:chExt cx="8937403" cy="6603566"/>
          </a:xfrm>
        </p:grpSpPr>
        <p:sp>
          <p:nvSpPr>
            <p:cNvPr id="74" name="TextBox 73"/>
            <p:cNvSpPr txBox="1"/>
            <p:nvPr/>
          </p:nvSpPr>
          <p:spPr>
            <a:xfrm>
              <a:off x="4122139" y="313151"/>
              <a:ext cx="2409624" cy="3872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ko-KR" altLang="en-US" dirty="0"/>
                <a:t>목표 </a:t>
              </a:r>
              <a:r>
                <a:rPr lang="ko-KR" altLang="en-US" dirty="0" err="1"/>
                <a:t>뜀갯수</a:t>
              </a:r>
              <a:r>
                <a:rPr lang="ko-KR" altLang="en-US" dirty="0"/>
                <a:t> 입력 </a:t>
              </a:r>
            </a:p>
          </p:txBody>
        </p:sp>
        <p:grpSp>
          <p:nvGrpSpPr>
            <p:cNvPr id="75" name="그룹 74"/>
            <p:cNvGrpSpPr/>
            <p:nvPr/>
          </p:nvGrpSpPr>
          <p:grpSpPr>
            <a:xfrm>
              <a:off x="113595" y="500265"/>
              <a:ext cx="8937403" cy="6416452"/>
              <a:chOff x="113595" y="500265"/>
              <a:chExt cx="8937403" cy="6416452"/>
            </a:xfrm>
          </p:grpSpPr>
          <p:pic>
            <p:nvPicPr>
              <p:cNvPr id="76" name="그림 75"/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113595" y="741484"/>
                <a:ext cx="2812668" cy="5000298"/>
              </a:xfrm>
              <a:prstGeom prst="rect">
                <a:avLst/>
              </a:prstGeom>
              <a:ln>
                <a:solidFill>
                  <a:schemeClr val="tx1"/>
                </a:solidFill>
              </a:ln>
            </p:spPr>
          </p:pic>
          <p:sp>
            <p:nvSpPr>
              <p:cNvPr id="77" name="직사각형 76"/>
              <p:cNvSpPr/>
              <p:nvPr/>
            </p:nvSpPr>
            <p:spPr>
              <a:xfrm>
                <a:off x="113595" y="1440493"/>
                <a:ext cx="2812668" cy="392064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78" name="사각형: 둥근 모서리 77"/>
              <p:cNvSpPr/>
              <p:nvPr/>
            </p:nvSpPr>
            <p:spPr>
              <a:xfrm>
                <a:off x="113595" y="1352811"/>
                <a:ext cx="2812667" cy="4008328"/>
              </a:xfrm>
              <a:prstGeom prst="round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eaVert" rtlCol="0" anchor="ctr"/>
              <a:lstStyle/>
              <a:p>
                <a:pPr algn="ctr"/>
                <a:endParaRPr lang="ko-KR" altLang="en-US" b="1" dirty="0">
                  <a:solidFill>
                    <a:schemeClr val="tx1"/>
                  </a:solidFill>
                </a:endParaRPr>
              </a:p>
            </p:txBody>
          </p:sp>
          <p:pic>
            <p:nvPicPr>
              <p:cNvPr id="79" name="그림 78"/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175962" y="741484"/>
                <a:ext cx="2812668" cy="5000298"/>
              </a:xfrm>
              <a:prstGeom prst="rect">
                <a:avLst/>
              </a:prstGeom>
              <a:ln>
                <a:solidFill>
                  <a:schemeClr val="tx1"/>
                </a:solidFill>
              </a:ln>
            </p:spPr>
          </p:pic>
          <p:sp>
            <p:nvSpPr>
              <p:cNvPr id="80" name="직사각형 79"/>
              <p:cNvSpPr/>
              <p:nvPr/>
            </p:nvSpPr>
            <p:spPr>
              <a:xfrm>
                <a:off x="3175962" y="1440493"/>
                <a:ext cx="2812668" cy="392064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81" name="사각형: 둥근 모서리 80"/>
              <p:cNvSpPr/>
              <p:nvPr/>
            </p:nvSpPr>
            <p:spPr>
              <a:xfrm>
                <a:off x="3175962" y="1352811"/>
                <a:ext cx="2812668" cy="4008328"/>
              </a:xfrm>
              <a:prstGeom prst="round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eaVert" rtlCol="0" anchor="ctr"/>
              <a:lstStyle/>
              <a:p>
                <a:pPr algn="ctr"/>
                <a:endParaRPr lang="ko-KR" altLang="en-US" dirty="0">
                  <a:solidFill>
                    <a:schemeClr val="tx1"/>
                  </a:solidFill>
                </a:endParaRPr>
              </a:p>
            </p:txBody>
          </p:sp>
          <p:pic>
            <p:nvPicPr>
              <p:cNvPr id="82" name="그림 81"/>
              <p:cNvPicPr>
                <a:picLocks noChangeAspect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6238330" y="741484"/>
                <a:ext cx="2812668" cy="5000298"/>
              </a:xfrm>
              <a:prstGeom prst="rect">
                <a:avLst/>
              </a:prstGeom>
              <a:ln>
                <a:solidFill>
                  <a:schemeClr val="tx1"/>
                </a:solidFill>
              </a:ln>
            </p:spPr>
          </p:pic>
          <p:sp>
            <p:nvSpPr>
              <p:cNvPr id="83" name="직사각형 82"/>
              <p:cNvSpPr/>
              <p:nvPr/>
            </p:nvSpPr>
            <p:spPr>
              <a:xfrm>
                <a:off x="6238330" y="1440493"/>
                <a:ext cx="2812668" cy="3920646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84" name="사각형: 둥근 모서리 83"/>
              <p:cNvSpPr/>
              <p:nvPr/>
            </p:nvSpPr>
            <p:spPr>
              <a:xfrm>
                <a:off x="6238330" y="1352811"/>
                <a:ext cx="2812668" cy="4008328"/>
              </a:xfrm>
              <a:prstGeom prst="round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vert="eaVert" rtlCol="0" anchor="ctr"/>
              <a:lstStyle/>
              <a:p>
                <a:pPr algn="ctr"/>
                <a:endParaRPr lang="ko-KR" alt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85" name="TextBox 84"/>
              <p:cNvSpPr txBox="1"/>
              <p:nvPr/>
            </p:nvSpPr>
            <p:spPr>
              <a:xfrm>
                <a:off x="725896" y="5983001"/>
                <a:ext cx="1588063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ko-KR" dirty="0"/>
                  <a:t>&lt;</a:t>
                </a:r>
                <a:r>
                  <a:rPr lang="ko-KR" altLang="en-US" dirty="0"/>
                  <a:t>허리둘레</a:t>
                </a:r>
                <a:r>
                  <a:rPr lang="en-US" altLang="ko-KR" dirty="0"/>
                  <a:t>&gt;</a:t>
                </a:r>
                <a:endParaRPr lang="ko-KR" altLang="en-US" dirty="0"/>
              </a:p>
            </p:txBody>
          </p:sp>
          <p:sp>
            <p:nvSpPr>
              <p:cNvPr id="86" name="TextBox 85"/>
              <p:cNvSpPr txBox="1"/>
              <p:nvPr/>
            </p:nvSpPr>
            <p:spPr>
              <a:xfrm>
                <a:off x="3966008" y="5983001"/>
                <a:ext cx="1535716" cy="38729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ko-KR" dirty="0"/>
                  <a:t>&lt;</a:t>
                </a:r>
                <a:r>
                  <a:rPr lang="ko-KR" altLang="en-US" dirty="0"/>
                  <a:t>운동량</a:t>
                </a:r>
                <a:r>
                  <a:rPr lang="en-US" altLang="ko-KR" dirty="0"/>
                  <a:t>&gt;</a:t>
                </a:r>
                <a:endParaRPr lang="ko-KR" altLang="en-US" dirty="0"/>
              </a:p>
            </p:txBody>
          </p:sp>
          <p:sp>
            <p:nvSpPr>
              <p:cNvPr id="87" name="TextBox 86"/>
              <p:cNvSpPr txBox="1"/>
              <p:nvPr/>
            </p:nvSpPr>
            <p:spPr>
              <a:xfrm>
                <a:off x="7270850" y="5935943"/>
                <a:ext cx="171752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ko-KR"/>
                  <a:t>&lt;</a:t>
                </a:r>
                <a:r>
                  <a:rPr lang="ko-KR" altLang="en-US" dirty="0"/>
                  <a:t>알림</a:t>
                </a:r>
                <a:r>
                  <a:rPr lang="en-US" altLang="ko-KR" dirty="0"/>
                  <a:t>&gt;</a:t>
                </a:r>
                <a:endParaRPr lang="ko-KR" altLang="en-US" dirty="0"/>
              </a:p>
            </p:txBody>
          </p:sp>
          <p:sp>
            <p:nvSpPr>
              <p:cNvPr id="88" name="자유형: 도형 87"/>
              <p:cNvSpPr/>
              <p:nvPr/>
            </p:nvSpPr>
            <p:spPr>
              <a:xfrm>
                <a:off x="651353" y="2617940"/>
                <a:ext cx="263047" cy="1466012"/>
              </a:xfrm>
              <a:custGeom>
                <a:avLst/>
                <a:gdLst>
                  <a:gd name="connsiteX0" fmla="*/ 0 w 263047"/>
                  <a:gd name="connsiteY0" fmla="*/ 0 h 1466012"/>
                  <a:gd name="connsiteX1" fmla="*/ 250521 w 263047"/>
                  <a:gd name="connsiteY1" fmla="*/ 676405 h 1466012"/>
                  <a:gd name="connsiteX2" fmla="*/ 150313 w 263047"/>
                  <a:gd name="connsiteY2" fmla="*/ 1465545 h 1466012"/>
                  <a:gd name="connsiteX3" fmla="*/ 263047 w 263047"/>
                  <a:gd name="connsiteY3" fmla="*/ 801665 h 1466012"/>
                  <a:gd name="connsiteX4" fmla="*/ 263047 w 263047"/>
                  <a:gd name="connsiteY4" fmla="*/ 801665 h 1466012"/>
                  <a:gd name="connsiteX5" fmla="*/ 263047 w 263047"/>
                  <a:gd name="connsiteY5" fmla="*/ 801665 h 146601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263047" h="1466012">
                    <a:moveTo>
                      <a:pt x="0" y="0"/>
                    </a:moveTo>
                    <a:cubicBezTo>
                      <a:pt x="112734" y="216074"/>
                      <a:pt x="225469" y="432148"/>
                      <a:pt x="250521" y="676405"/>
                    </a:cubicBezTo>
                    <a:cubicBezTo>
                      <a:pt x="275573" y="920663"/>
                      <a:pt x="148225" y="1444668"/>
                      <a:pt x="150313" y="1465545"/>
                    </a:cubicBezTo>
                    <a:cubicBezTo>
                      <a:pt x="152401" y="1486422"/>
                      <a:pt x="263047" y="801665"/>
                      <a:pt x="263047" y="801665"/>
                    </a:cubicBezTo>
                    <a:lnTo>
                      <a:pt x="263047" y="801665"/>
                    </a:lnTo>
                    <a:lnTo>
                      <a:pt x="263047" y="801665"/>
                    </a:lnTo>
                  </a:path>
                </a:pathLst>
              </a:custGeom>
              <a:solidFill>
                <a:schemeClr val="tx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89" name="자유형: 도형 88"/>
              <p:cNvSpPr/>
              <p:nvPr/>
            </p:nvSpPr>
            <p:spPr>
              <a:xfrm rot="10800000">
                <a:off x="1788807" y="2617940"/>
                <a:ext cx="263047" cy="1466012"/>
              </a:xfrm>
              <a:custGeom>
                <a:avLst/>
                <a:gdLst>
                  <a:gd name="connsiteX0" fmla="*/ 0 w 263047"/>
                  <a:gd name="connsiteY0" fmla="*/ 0 h 1466012"/>
                  <a:gd name="connsiteX1" fmla="*/ 250521 w 263047"/>
                  <a:gd name="connsiteY1" fmla="*/ 676405 h 1466012"/>
                  <a:gd name="connsiteX2" fmla="*/ 150313 w 263047"/>
                  <a:gd name="connsiteY2" fmla="*/ 1465545 h 1466012"/>
                  <a:gd name="connsiteX3" fmla="*/ 263047 w 263047"/>
                  <a:gd name="connsiteY3" fmla="*/ 801665 h 1466012"/>
                  <a:gd name="connsiteX4" fmla="*/ 263047 w 263047"/>
                  <a:gd name="connsiteY4" fmla="*/ 801665 h 1466012"/>
                  <a:gd name="connsiteX5" fmla="*/ 263047 w 263047"/>
                  <a:gd name="connsiteY5" fmla="*/ 801665 h 146601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263047" h="1466012">
                    <a:moveTo>
                      <a:pt x="0" y="0"/>
                    </a:moveTo>
                    <a:cubicBezTo>
                      <a:pt x="112734" y="216074"/>
                      <a:pt x="225469" y="432148"/>
                      <a:pt x="250521" y="676405"/>
                    </a:cubicBezTo>
                    <a:cubicBezTo>
                      <a:pt x="275573" y="920663"/>
                      <a:pt x="148225" y="1444668"/>
                      <a:pt x="150313" y="1465545"/>
                    </a:cubicBezTo>
                    <a:cubicBezTo>
                      <a:pt x="152401" y="1486422"/>
                      <a:pt x="263047" y="801665"/>
                      <a:pt x="263047" y="801665"/>
                    </a:cubicBezTo>
                    <a:lnTo>
                      <a:pt x="263047" y="801665"/>
                    </a:lnTo>
                    <a:lnTo>
                      <a:pt x="263047" y="801665"/>
                    </a:lnTo>
                  </a:path>
                </a:pathLst>
              </a:custGeom>
              <a:solidFill>
                <a:schemeClr val="tx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90" name="타원 89"/>
              <p:cNvSpPr/>
              <p:nvPr/>
            </p:nvSpPr>
            <p:spPr>
              <a:xfrm>
                <a:off x="1302707" y="3670126"/>
                <a:ext cx="45719" cy="112734"/>
              </a:xfrm>
              <a:prstGeom prst="ellipse">
                <a:avLst/>
              </a:prstGeom>
              <a:solidFill>
                <a:schemeClr val="tx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91" name="TextBox 90"/>
              <p:cNvSpPr txBox="1"/>
              <p:nvPr/>
            </p:nvSpPr>
            <p:spPr>
              <a:xfrm>
                <a:off x="571079" y="4325171"/>
                <a:ext cx="1897695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ko-KR" altLang="en-US" dirty="0"/>
                  <a:t>현재 허리둘레는</a:t>
                </a:r>
                <a:endParaRPr lang="en-US" altLang="ko-KR" dirty="0"/>
              </a:p>
              <a:p>
                <a:r>
                  <a:rPr lang="en-US" altLang="ko-KR" dirty="0"/>
                  <a:t>___cm</a:t>
                </a:r>
                <a:r>
                  <a:rPr lang="ko-KR" altLang="en-US" dirty="0"/>
                  <a:t>입니다</a:t>
                </a:r>
                <a:r>
                  <a:rPr lang="en-US" altLang="ko-KR" dirty="0"/>
                  <a:t>.</a:t>
                </a:r>
                <a:endParaRPr lang="ko-KR" altLang="en-US" dirty="0"/>
              </a:p>
            </p:txBody>
          </p:sp>
          <p:sp>
            <p:nvSpPr>
              <p:cNvPr id="92" name="화살표: 아래쪽 91"/>
              <p:cNvSpPr/>
              <p:nvPr/>
            </p:nvSpPr>
            <p:spPr>
              <a:xfrm rot="5400000">
                <a:off x="1883326" y="3310050"/>
                <a:ext cx="397081" cy="323071"/>
              </a:xfrm>
              <a:prstGeom prst="downArrow">
                <a:avLst/>
              </a:prstGeom>
              <a:solidFill>
                <a:schemeClr val="tx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93" name="화살표: 아래쪽 92"/>
              <p:cNvSpPr/>
              <p:nvPr/>
            </p:nvSpPr>
            <p:spPr>
              <a:xfrm rot="16200000">
                <a:off x="421306" y="3387951"/>
                <a:ext cx="397081" cy="323071"/>
              </a:xfrm>
              <a:prstGeom prst="downArrow">
                <a:avLst/>
              </a:prstGeom>
              <a:solidFill>
                <a:schemeClr val="tx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95" name="TextBox 94"/>
              <p:cNvSpPr txBox="1"/>
              <p:nvPr/>
            </p:nvSpPr>
            <p:spPr>
              <a:xfrm>
                <a:off x="3444658" y="6270386"/>
                <a:ext cx="2431238" cy="461665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lang="ko-KR" altLang="en-US" sz="1200" dirty="0">
                    <a:solidFill>
                      <a:srgbClr val="FF0000"/>
                    </a:solidFill>
                  </a:rPr>
                  <a:t>선택된 운동에 따라 운동량이 다르게 표시</a:t>
                </a:r>
                <a:r>
                  <a:rPr lang="en-US" altLang="ko-KR" sz="1200" dirty="0">
                    <a:solidFill>
                      <a:srgbClr val="FF0000"/>
                    </a:solidFill>
                  </a:rPr>
                  <a:t>(ex/</a:t>
                </a:r>
                <a:r>
                  <a:rPr lang="ko-KR" altLang="en-US" sz="1200" dirty="0">
                    <a:solidFill>
                      <a:srgbClr val="FF0000"/>
                    </a:solidFill>
                  </a:rPr>
                  <a:t>줄넘기</a:t>
                </a:r>
                <a:r>
                  <a:rPr lang="en-US" altLang="ko-KR" sz="1200" dirty="0">
                    <a:solidFill>
                      <a:srgbClr val="FF0000"/>
                    </a:solidFill>
                  </a:rPr>
                  <a:t>)</a:t>
                </a:r>
                <a:endParaRPr lang="ko-KR" altLang="en-US" sz="1200" dirty="0">
                  <a:solidFill>
                    <a:srgbClr val="FF0000"/>
                  </a:solidFill>
                </a:endParaRPr>
              </a:p>
            </p:txBody>
          </p:sp>
          <p:pic>
            <p:nvPicPr>
              <p:cNvPr id="96" name="그림 95"/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3853444" y="1785485"/>
                <a:ext cx="1457701" cy="2298467"/>
              </a:xfrm>
              <a:prstGeom prst="rect">
                <a:avLst/>
              </a:prstGeom>
            </p:spPr>
          </p:pic>
          <p:sp>
            <p:nvSpPr>
              <p:cNvPr id="97" name="TextBox 96"/>
              <p:cNvSpPr txBox="1"/>
              <p:nvPr/>
            </p:nvSpPr>
            <p:spPr>
              <a:xfrm>
                <a:off x="3683841" y="4581964"/>
                <a:ext cx="2304789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ko-KR" dirty="0"/>
                  <a:t>___</a:t>
                </a:r>
                <a:r>
                  <a:rPr lang="ko-KR" altLang="en-US" dirty="0"/>
                  <a:t>번 뛰셨습니다</a:t>
                </a:r>
                <a:r>
                  <a:rPr lang="en-US" altLang="ko-KR" dirty="0"/>
                  <a:t>!</a:t>
                </a:r>
              </a:p>
              <a:p>
                <a:endParaRPr lang="ko-KR" altLang="en-US" dirty="0"/>
              </a:p>
            </p:txBody>
          </p:sp>
          <p:sp>
            <p:nvSpPr>
              <p:cNvPr id="98" name="TextBox 97"/>
              <p:cNvSpPr txBox="1"/>
              <p:nvPr/>
            </p:nvSpPr>
            <p:spPr>
              <a:xfrm>
                <a:off x="3683840" y="4946644"/>
                <a:ext cx="2304789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ko-KR" altLang="en-US" dirty="0" err="1"/>
                  <a:t>목표갯수까지</a:t>
                </a:r>
                <a:r>
                  <a:rPr lang="en-US" altLang="ko-KR" dirty="0"/>
                  <a:t>___</a:t>
                </a:r>
                <a:r>
                  <a:rPr lang="ko-KR" altLang="en-US" dirty="0"/>
                  <a:t>개</a:t>
                </a:r>
              </a:p>
            </p:txBody>
          </p:sp>
          <p:sp>
            <p:nvSpPr>
              <p:cNvPr id="99" name="타원 98"/>
              <p:cNvSpPr/>
              <p:nvPr/>
            </p:nvSpPr>
            <p:spPr>
              <a:xfrm>
                <a:off x="3532339" y="1565753"/>
                <a:ext cx="151501" cy="112736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00" name="타원 99"/>
              <p:cNvSpPr/>
              <p:nvPr/>
            </p:nvSpPr>
            <p:spPr>
              <a:xfrm>
                <a:off x="3444658" y="1440493"/>
                <a:ext cx="408786" cy="344992"/>
              </a:xfrm>
              <a:prstGeom prst="ellipse">
                <a:avLst/>
              </a:prstGeom>
              <a:noFill/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cxnSp>
            <p:nvCxnSpPr>
              <p:cNvPr id="101" name="직선 화살표 연결선 100"/>
              <p:cNvCxnSpPr>
                <a:cxnSpLocks/>
                <a:stCxn id="100" idx="1"/>
              </p:cNvCxnSpPr>
              <p:nvPr/>
            </p:nvCxnSpPr>
            <p:spPr>
              <a:xfrm flipV="1">
                <a:off x="3504523" y="500265"/>
                <a:ext cx="578962" cy="990751"/>
              </a:xfrm>
              <a:prstGeom prst="straightConnector1">
                <a:avLst/>
              </a:prstGeom>
              <a:ln>
                <a:solidFill>
                  <a:srgbClr val="FF0000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02" name="TextBox 101"/>
              <p:cNvSpPr txBox="1"/>
              <p:nvPr/>
            </p:nvSpPr>
            <p:spPr>
              <a:xfrm>
                <a:off x="6531764" y="3978224"/>
                <a:ext cx="2408381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ko-KR" altLang="en-US" dirty="0"/>
                  <a:t> </a:t>
                </a:r>
                <a:r>
                  <a:rPr lang="ko-KR" altLang="en-US" dirty="0" err="1"/>
                  <a:t>과식하신거</a:t>
                </a:r>
                <a:r>
                  <a:rPr lang="ko-KR" altLang="en-US" dirty="0"/>
                  <a:t> 같아요</a:t>
                </a:r>
                <a:r>
                  <a:rPr lang="en-US" altLang="ko-KR" dirty="0"/>
                  <a:t>!!!</a:t>
                </a:r>
              </a:p>
              <a:p>
                <a:r>
                  <a:rPr lang="ko-KR" altLang="en-US" dirty="0"/>
                  <a:t>오늘은 여기까지</a:t>
                </a:r>
                <a:r>
                  <a:rPr lang="en-US" altLang="ko-KR" dirty="0"/>
                  <a:t>~</a:t>
                </a:r>
                <a:endParaRPr lang="ko-KR" altLang="en-US" dirty="0"/>
              </a:p>
            </p:txBody>
          </p:sp>
          <p:sp>
            <p:nvSpPr>
              <p:cNvPr id="104" name="TextBox 103"/>
              <p:cNvSpPr txBox="1"/>
              <p:nvPr/>
            </p:nvSpPr>
            <p:spPr>
              <a:xfrm>
                <a:off x="6666112" y="6270386"/>
                <a:ext cx="2322258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ko-KR" altLang="en-US" sz="1200" dirty="0">
                    <a:solidFill>
                      <a:srgbClr val="FF0000"/>
                    </a:solidFill>
                  </a:rPr>
                  <a:t>허리둘레의 상태에 따라 다른 알림이 뜸</a:t>
                </a:r>
                <a:r>
                  <a:rPr lang="en-US" altLang="ko-KR" sz="1200" dirty="0">
                    <a:solidFill>
                      <a:srgbClr val="FF0000"/>
                    </a:solidFill>
                  </a:rPr>
                  <a:t>(ex/</a:t>
                </a:r>
                <a:r>
                  <a:rPr lang="ko-KR" altLang="en-US" sz="1200" dirty="0" err="1">
                    <a:solidFill>
                      <a:srgbClr val="FF0000"/>
                    </a:solidFill>
                  </a:rPr>
                  <a:t>처음착용할때의</a:t>
                </a:r>
                <a:r>
                  <a:rPr lang="ko-KR" altLang="en-US" sz="1200" dirty="0">
                    <a:solidFill>
                      <a:srgbClr val="FF0000"/>
                    </a:solidFill>
                  </a:rPr>
                  <a:t> 허리둘레보다 늘어났을 경우</a:t>
                </a:r>
                <a:r>
                  <a:rPr lang="en-US" altLang="ko-KR" sz="1200" dirty="0">
                    <a:solidFill>
                      <a:srgbClr val="FF0000"/>
                    </a:solidFill>
                  </a:rPr>
                  <a:t>)</a:t>
                </a:r>
                <a:endParaRPr lang="ko-KR" altLang="en-US" sz="1200" dirty="0">
                  <a:solidFill>
                    <a:srgbClr val="FF0000"/>
                  </a:solidFill>
                </a:endParaRPr>
              </a:p>
            </p:txBody>
          </p:sp>
          <p:pic>
            <p:nvPicPr>
              <p:cNvPr id="105" name="그림 104"/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7236833" y="2324788"/>
                <a:ext cx="848427" cy="1389134"/>
              </a:xfrm>
              <a:prstGeom prst="rect">
                <a:avLst/>
              </a:prstGeom>
              <a:effectLst>
                <a:outerShdw dist="50800" dir="5400000" algn="ctr" rotWithShape="0">
                  <a:schemeClr val="tx1">
                    <a:alpha val="0"/>
                  </a:schemeClr>
                </a:outerShdw>
              </a:effectLst>
            </p:spPr>
          </p:pic>
          <p:sp>
            <p:nvSpPr>
              <p:cNvPr id="106" name="직사각형 105"/>
              <p:cNvSpPr/>
              <p:nvPr/>
            </p:nvSpPr>
            <p:spPr>
              <a:xfrm>
                <a:off x="914400" y="995640"/>
                <a:ext cx="1167466" cy="279487"/>
              </a:xfrm>
              <a:prstGeom prst="rect">
                <a:avLst/>
              </a:prstGeom>
              <a:solidFill>
                <a:srgbClr val="F0F0F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07" name="직사각형 106"/>
              <p:cNvSpPr/>
              <p:nvPr/>
            </p:nvSpPr>
            <p:spPr>
              <a:xfrm>
                <a:off x="4060270" y="1006280"/>
                <a:ext cx="1167466" cy="279487"/>
              </a:xfrm>
              <a:prstGeom prst="rect">
                <a:avLst/>
              </a:prstGeom>
              <a:solidFill>
                <a:srgbClr val="F0F0F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08" name="직사각형 107"/>
              <p:cNvSpPr/>
              <p:nvPr/>
            </p:nvSpPr>
            <p:spPr>
              <a:xfrm>
                <a:off x="7077313" y="995640"/>
                <a:ext cx="1167466" cy="279487"/>
              </a:xfrm>
              <a:prstGeom prst="rect">
                <a:avLst/>
              </a:prstGeom>
              <a:solidFill>
                <a:srgbClr val="F0F0F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0747140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>
                <a:solidFill>
                  <a:srgbClr val="F8F8F8"/>
                </a:solidFill>
              </a:rPr>
              <a:t> </a:t>
            </a:r>
            <a:endParaRPr lang="ko-KR" altLang="en-US" dirty="0">
              <a:solidFill>
                <a:srgbClr val="F8F8F8"/>
              </a:solidFill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0" y="619433"/>
            <a:ext cx="12192000" cy="623856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1"/>
          <p:cNvSpPr txBox="1">
            <a:spLocks/>
          </p:cNvSpPr>
          <p:nvPr/>
        </p:nvSpPr>
        <p:spPr>
          <a:xfrm>
            <a:off x="412954" y="16778"/>
            <a:ext cx="8731045" cy="60265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</a:bodyPr>
          <a:lstStyle>
            <a:lvl1pPr algn="l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4400" b="1" kern="1200" baseline="0">
                <a:solidFill>
                  <a:schemeClr val="accent1">
                    <a:lumMod val="20000"/>
                    <a:lumOff val="80000"/>
                  </a:schemeClr>
                </a:solidFill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ko-KR" altLang="en-US" dirty="0">
                <a:solidFill>
                  <a:srgbClr val="F8F8F8"/>
                </a:solidFill>
              </a:rPr>
              <a:t>  </a:t>
            </a:r>
            <a:r>
              <a:rPr lang="en-US" altLang="ko-KR" sz="3600" dirty="0">
                <a:solidFill>
                  <a:srgbClr val="F8F8F8"/>
                </a:solidFill>
              </a:rPr>
              <a:t>System - Design</a:t>
            </a:r>
            <a:endParaRPr lang="ko-KR" altLang="en-US" dirty="0">
              <a:solidFill>
                <a:srgbClr val="F8F8F8"/>
              </a:solidFill>
            </a:endParaRPr>
          </a:p>
        </p:txBody>
      </p:sp>
      <p:sp>
        <p:nvSpPr>
          <p:cNvPr id="40" name="직사각형 39"/>
          <p:cNvSpPr/>
          <p:nvPr/>
        </p:nvSpPr>
        <p:spPr>
          <a:xfrm>
            <a:off x="883710" y="1346980"/>
            <a:ext cx="2078027" cy="301637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>
                <a:solidFill>
                  <a:schemeClr val="tx1"/>
                </a:solidFill>
              </a:rPr>
              <a:t>App</a:t>
            </a:r>
          </a:p>
          <a:p>
            <a:pPr algn="ctr"/>
            <a:endParaRPr lang="en-US" altLang="ko-KR" dirty="0">
              <a:solidFill>
                <a:schemeClr val="tx1"/>
              </a:solidFill>
            </a:endParaRPr>
          </a:p>
          <a:p>
            <a:pPr algn="ctr"/>
            <a:r>
              <a:rPr lang="en-US" altLang="ko-KR" dirty="0">
                <a:solidFill>
                  <a:schemeClr val="tx1"/>
                </a:solidFill>
              </a:rPr>
              <a:t>OS – Android</a:t>
            </a:r>
          </a:p>
          <a:p>
            <a:pPr algn="ctr"/>
            <a:endParaRPr lang="en-US" altLang="ko-KR" dirty="0">
              <a:solidFill>
                <a:schemeClr val="tx1"/>
              </a:solidFill>
            </a:endParaRPr>
          </a:p>
          <a:p>
            <a:pPr algn="ctr"/>
            <a:r>
              <a:rPr lang="en-US" altLang="ko-KR" dirty="0">
                <a:solidFill>
                  <a:schemeClr val="tx1"/>
                </a:solidFill>
              </a:rPr>
              <a:t>Java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3" name="직사각형 2"/>
          <p:cNvSpPr/>
          <p:nvPr/>
        </p:nvSpPr>
        <p:spPr>
          <a:xfrm>
            <a:off x="4280053" y="1636229"/>
            <a:ext cx="2078027" cy="243787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>
                <a:solidFill>
                  <a:schemeClr val="tx1"/>
                </a:solidFill>
              </a:rPr>
              <a:t>Pi</a:t>
            </a:r>
          </a:p>
          <a:p>
            <a:pPr algn="ctr"/>
            <a:endParaRPr lang="en-US" altLang="ko-KR" dirty="0">
              <a:solidFill>
                <a:schemeClr val="tx1"/>
              </a:solidFill>
            </a:endParaRPr>
          </a:p>
          <a:p>
            <a:pPr algn="ctr"/>
            <a:r>
              <a:rPr lang="en-US" altLang="ko-KR" dirty="0">
                <a:solidFill>
                  <a:schemeClr val="tx1"/>
                </a:solidFill>
              </a:rPr>
              <a:t>OS - </a:t>
            </a:r>
            <a:r>
              <a:rPr lang="en-US" altLang="ko-KR" dirty="0" err="1">
                <a:solidFill>
                  <a:schemeClr val="tx1"/>
                </a:solidFill>
              </a:rPr>
              <a:t>Rasbian</a:t>
            </a:r>
            <a:r>
              <a:rPr lang="en-US" altLang="ko-KR" dirty="0">
                <a:solidFill>
                  <a:schemeClr val="tx1"/>
                </a:solidFill>
              </a:rPr>
              <a:t> </a:t>
            </a:r>
          </a:p>
          <a:p>
            <a:pPr algn="ctr"/>
            <a:endParaRPr lang="en-US" altLang="ko-KR" dirty="0">
              <a:solidFill>
                <a:schemeClr val="tx1"/>
              </a:solidFill>
            </a:endParaRPr>
          </a:p>
          <a:p>
            <a:pPr algn="ctr"/>
            <a:r>
              <a:rPr lang="en-US" altLang="ko-KR" dirty="0">
                <a:solidFill>
                  <a:schemeClr val="tx1"/>
                </a:solidFill>
              </a:rPr>
              <a:t>Python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4" name="타원 3"/>
          <p:cNvSpPr/>
          <p:nvPr/>
        </p:nvSpPr>
        <p:spPr>
          <a:xfrm>
            <a:off x="7467188" y="2444620"/>
            <a:ext cx="1418253" cy="793102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>
                <a:solidFill>
                  <a:schemeClr val="tx1"/>
                </a:solidFill>
              </a:rPr>
              <a:t>Sensor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9573208" y="1688947"/>
            <a:ext cx="12409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/>
              <a:t>6</a:t>
            </a:r>
            <a:r>
              <a:rPr lang="ko-KR" altLang="en-US" dirty="0"/>
              <a:t>축 센서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9573208" y="3602814"/>
            <a:ext cx="12409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/>
              <a:t>압력 센서</a:t>
            </a:r>
          </a:p>
        </p:txBody>
      </p:sp>
      <p:cxnSp>
        <p:nvCxnSpPr>
          <p:cNvPr id="9" name="직선 화살표 연결선 8"/>
          <p:cNvCxnSpPr>
            <a:cxnSpLocks/>
          </p:cNvCxnSpPr>
          <p:nvPr/>
        </p:nvCxnSpPr>
        <p:spPr>
          <a:xfrm flipH="1">
            <a:off x="8770776" y="1873613"/>
            <a:ext cx="802433" cy="62140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직선 화살표 연결선 10"/>
          <p:cNvCxnSpPr>
            <a:stCxn id="44" idx="1"/>
          </p:cNvCxnSpPr>
          <p:nvPr/>
        </p:nvCxnSpPr>
        <p:spPr>
          <a:xfrm flipH="1" flipV="1">
            <a:off x="8770776" y="3135086"/>
            <a:ext cx="802432" cy="65239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직선 화살표 연결선 13"/>
          <p:cNvCxnSpPr/>
          <p:nvPr/>
        </p:nvCxnSpPr>
        <p:spPr>
          <a:xfrm flipH="1">
            <a:off x="6372808" y="2855167"/>
            <a:ext cx="109438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직선 화살표 연결선 15"/>
          <p:cNvCxnSpPr/>
          <p:nvPr/>
        </p:nvCxnSpPr>
        <p:spPr>
          <a:xfrm>
            <a:off x="5990253" y="3738717"/>
            <a:ext cx="0" cy="92658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Box 53"/>
          <p:cNvSpPr txBox="1"/>
          <p:nvPr/>
        </p:nvSpPr>
        <p:spPr>
          <a:xfrm>
            <a:off x="5274128" y="4671918"/>
            <a:ext cx="14322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 err="1"/>
              <a:t>센싱값</a:t>
            </a:r>
            <a:r>
              <a:rPr lang="ko-KR" altLang="en-US" dirty="0"/>
              <a:t> 분석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5487749" y="5757482"/>
            <a:ext cx="14322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/>
              <a:t>결과 값</a:t>
            </a:r>
            <a:endParaRPr lang="ko-KR" altLang="en-US" dirty="0"/>
          </a:p>
        </p:txBody>
      </p:sp>
      <p:cxnSp>
        <p:nvCxnSpPr>
          <p:cNvPr id="18" name="직선 화살표 연결선 17"/>
          <p:cNvCxnSpPr/>
          <p:nvPr/>
        </p:nvCxnSpPr>
        <p:spPr>
          <a:xfrm>
            <a:off x="5990252" y="5047862"/>
            <a:ext cx="0" cy="71709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직선 화살표 연결선 19"/>
          <p:cNvCxnSpPr>
            <a:stCxn id="3" idx="1"/>
          </p:cNvCxnSpPr>
          <p:nvPr/>
        </p:nvCxnSpPr>
        <p:spPr>
          <a:xfrm flipH="1">
            <a:off x="2976465" y="2855167"/>
            <a:ext cx="1303588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TextBox 59"/>
          <p:cNvSpPr txBox="1"/>
          <p:nvPr/>
        </p:nvSpPr>
        <p:spPr>
          <a:xfrm>
            <a:off x="3019597" y="2436182"/>
            <a:ext cx="14322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/>
              <a:t>Bluetooth</a:t>
            </a:r>
            <a:endParaRPr lang="ko-KR" altLang="en-US" dirty="0"/>
          </a:p>
        </p:txBody>
      </p:sp>
      <p:cxnSp>
        <p:nvCxnSpPr>
          <p:cNvPr id="22" name="직선 화살표 연결선 21"/>
          <p:cNvCxnSpPr/>
          <p:nvPr/>
        </p:nvCxnSpPr>
        <p:spPr>
          <a:xfrm>
            <a:off x="2341984" y="3972146"/>
            <a:ext cx="0" cy="88443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TextBox 62"/>
          <p:cNvSpPr txBox="1"/>
          <p:nvPr/>
        </p:nvSpPr>
        <p:spPr>
          <a:xfrm>
            <a:off x="1547715" y="4887796"/>
            <a:ext cx="174599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/>
              <a:t>결과값 인식</a:t>
            </a:r>
            <a:endParaRPr lang="en-US" altLang="ko-KR" dirty="0"/>
          </a:p>
          <a:p>
            <a:r>
              <a:rPr lang="ko-KR" altLang="en-US" dirty="0"/>
              <a:t>해당 동작 수행</a:t>
            </a:r>
          </a:p>
        </p:txBody>
      </p:sp>
      <p:cxnSp>
        <p:nvCxnSpPr>
          <p:cNvPr id="24" name="직선 화살표 연결선 23"/>
          <p:cNvCxnSpPr>
            <a:cxnSpLocks/>
          </p:cNvCxnSpPr>
          <p:nvPr/>
        </p:nvCxnSpPr>
        <p:spPr>
          <a:xfrm>
            <a:off x="2341984" y="5534127"/>
            <a:ext cx="0" cy="40802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TextBox 66"/>
          <p:cNvSpPr txBox="1"/>
          <p:nvPr/>
        </p:nvSpPr>
        <p:spPr>
          <a:xfrm>
            <a:off x="1861456" y="5952116"/>
            <a:ext cx="14322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/>
              <a:t>사용자</a:t>
            </a:r>
          </a:p>
        </p:txBody>
      </p:sp>
    </p:spTree>
    <p:extLst>
      <p:ext uri="{BB962C8B-B14F-4D97-AF65-F5344CB8AC3E}">
        <p14:creationId xmlns:p14="http://schemas.microsoft.com/office/powerpoint/2010/main" val="13410458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>
                <a:solidFill>
                  <a:srgbClr val="F8F8F8"/>
                </a:solidFill>
              </a:rPr>
              <a:t> </a:t>
            </a:r>
            <a:endParaRPr lang="ko-KR" altLang="en-US" dirty="0">
              <a:solidFill>
                <a:srgbClr val="F8F8F8"/>
              </a:solidFill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0" y="619433"/>
            <a:ext cx="12192000" cy="623856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1"/>
          <p:cNvSpPr txBox="1">
            <a:spLocks/>
          </p:cNvSpPr>
          <p:nvPr/>
        </p:nvSpPr>
        <p:spPr>
          <a:xfrm>
            <a:off x="412954" y="16778"/>
            <a:ext cx="8731045" cy="60265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10000"/>
          </a:bodyPr>
          <a:lstStyle>
            <a:lvl1pPr algn="l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4400" b="1" kern="1200" baseline="0">
                <a:solidFill>
                  <a:schemeClr val="accent1">
                    <a:lumMod val="20000"/>
                    <a:lumOff val="80000"/>
                  </a:schemeClr>
                </a:solidFill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ko-KR" altLang="en-US" dirty="0">
                <a:solidFill>
                  <a:srgbClr val="F8F8F8"/>
                </a:solidFill>
              </a:rPr>
              <a:t>  </a:t>
            </a:r>
            <a:r>
              <a:rPr lang="en-US" altLang="ko-KR" sz="3600" dirty="0">
                <a:solidFill>
                  <a:srgbClr val="F8F8F8"/>
                </a:solidFill>
              </a:rPr>
              <a:t>System - Design</a:t>
            </a:r>
            <a:endParaRPr lang="ko-KR" altLang="en-US" dirty="0">
              <a:solidFill>
                <a:srgbClr val="F8F8F8"/>
              </a:solidFill>
            </a:endParaRPr>
          </a:p>
        </p:txBody>
      </p:sp>
      <p:sp>
        <p:nvSpPr>
          <p:cNvPr id="3" name="직사각형 2"/>
          <p:cNvSpPr/>
          <p:nvPr/>
        </p:nvSpPr>
        <p:spPr>
          <a:xfrm>
            <a:off x="734416" y="1636229"/>
            <a:ext cx="2078027" cy="243787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>
                <a:solidFill>
                  <a:schemeClr val="tx1"/>
                </a:solidFill>
              </a:rPr>
              <a:t>Pi</a:t>
            </a:r>
          </a:p>
          <a:p>
            <a:pPr algn="ctr"/>
            <a:endParaRPr lang="en-US" altLang="ko-KR" dirty="0">
              <a:solidFill>
                <a:schemeClr val="tx1"/>
              </a:solidFill>
            </a:endParaRPr>
          </a:p>
          <a:p>
            <a:pPr algn="ctr"/>
            <a:r>
              <a:rPr lang="en-US" altLang="ko-KR" dirty="0">
                <a:solidFill>
                  <a:schemeClr val="tx1"/>
                </a:solidFill>
              </a:rPr>
              <a:t>OS - </a:t>
            </a:r>
            <a:r>
              <a:rPr lang="en-US" altLang="ko-KR" dirty="0" err="1">
                <a:solidFill>
                  <a:schemeClr val="tx1"/>
                </a:solidFill>
              </a:rPr>
              <a:t>Rasbian</a:t>
            </a:r>
            <a:r>
              <a:rPr lang="en-US" altLang="ko-KR" dirty="0">
                <a:solidFill>
                  <a:schemeClr val="tx1"/>
                </a:solidFill>
              </a:rPr>
              <a:t> </a:t>
            </a:r>
          </a:p>
          <a:p>
            <a:pPr algn="ctr"/>
            <a:endParaRPr lang="en-US" altLang="ko-KR" dirty="0">
              <a:solidFill>
                <a:schemeClr val="tx1"/>
              </a:solidFill>
            </a:endParaRPr>
          </a:p>
          <a:p>
            <a:pPr algn="ctr"/>
            <a:r>
              <a:rPr lang="en-US" altLang="ko-KR" dirty="0">
                <a:solidFill>
                  <a:schemeClr val="tx1"/>
                </a:solidFill>
              </a:rPr>
              <a:t>Python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4" name="타원 3"/>
          <p:cNvSpPr/>
          <p:nvPr/>
        </p:nvSpPr>
        <p:spPr>
          <a:xfrm>
            <a:off x="3921551" y="2444620"/>
            <a:ext cx="1418253" cy="793102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ko-KR" dirty="0">
                <a:solidFill>
                  <a:schemeClr val="tx1"/>
                </a:solidFill>
              </a:rPr>
              <a:t>Sensor</a:t>
            </a:r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027571" y="1688947"/>
            <a:ext cx="12409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/>
              <a:t>6</a:t>
            </a:r>
            <a:r>
              <a:rPr lang="ko-KR" altLang="en-US" dirty="0"/>
              <a:t>축 센서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6027571" y="3602814"/>
            <a:ext cx="12409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/>
              <a:t>압력 센서</a:t>
            </a:r>
          </a:p>
        </p:txBody>
      </p:sp>
      <p:cxnSp>
        <p:nvCxnSpPr>
          <p:cNvPr id="9" name="직선 화살표 연결선 8"/>
          <p:cNvCxnSpPr>
            <a:cxnSpLocks/>
          </p:cNvCxnSpPr>
          <p:nvPr/>
        </p:nvCxnSpPr>
        <p:spPr>
          <a:xfrm flipH="1">
            <a:off x="5225139" y="1873613"/>
            <a:ext cx="802433" cy="62140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직선 화살표 연결선 10"/>
          <p:cNvCxnSpPr>
            <a:stCxn id="44" idx="1"/>
          </p:cNvCxnSpPr>
          <p:nvPr/>
        </p:nvCxnSpPr>
        <p:spPr>
          <a:xfrm flipH="1" flipV="1">
            <a:off x="5225139" y="3135086"/>
            <a:ext cx="802432" cy="65239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직선 화살표 연결선 13"/>
          <p:cNvCxnSpPr/>
          <p:nvPr/>
        </p:nvCxnSpPr>
        <p:spPr>
          <a:xfrm flipH="1">
            <a:off x="2827171" y="2855167"/>
            <a:ext cx="109438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직선 화살표 연결선 15"/>
          <p:cNvCxnSpPr/>
          <p:nvPr/>
        </p:nvCxnSpPr>
        <p:spPr>
          <a:xfrm>
            <a:off x="2444616" y="3738717"/>
            <a:ext cx="0" cy="92658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Box 53"/>
          <p:cNvSpPr txBox="1"/>
          <p:nvPr/>
        </p:nvSpPr>
        <p:spPr>
          <a:xfrm>
            <a:off x="1728491" y="4671918"/>
            <a:ext cx="14322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dirty="0" err="1"/>
              <a:t>센싱값</a:t>
            </a:r>
            <a:r>
              <a:rPr lang="ko-KR" altLang="en-US" dirty="0"/>
              <a:t> 분석</a:t>
            </a:r>
          </a:p>
        </p:txBody>
      </p:sp>
      <p:sp>
        <p:nvSpPr>
          <p:cNvPr id="55" name="TextBox 54"/>
          <p:cNvSpPr txBox="1"/>
          <p:nvPr/>
        </p:nvSpPr>
        <p:spPr>
          <a:xfrm>
            <a:off x="1942112" y="5757482"/>
            <a:ext cx="14322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/>
              <a:t>결과 값</a:t>
            </a:r>
            <a:endParaRPr lang="ko-KR" altLang="en-US" dirty="0"/>
          </a:p>
        </p:txBody>
      </p:sp>
      <p:cxnSp>
        <p:nvCxnSpPr>
          <p:cNvPr id="18" name="직선 화살표 연결선 17"/>
          <p:cNvCxnSpPr/>
          <p:nvPr/>
        </p:nvCxnSpPr>
        <p:spPr>
          <a:xfrm>
            <a:off x="2444615" y="5047862"/>
            <a:ext cx="0" cy="71709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직선 연결선 9"/>
          <p:cNvCxnSpPr>
            <a:cxnSpLocks/>
          </p:cNvCxnSpPr>
          <p:nvPr/>
        </p:nvCxnSpPr>
        <p:spPr>
          <a:xfrm flipV="1">
            <a:off x="5570376" y="3135087"/>
            <a:ext cx="1371600" cy="29857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타원 12"/>
          <p:cNvSpPr/>
          <p:nvPr/>
        </p:nvSpPr>
        <p:spPr>
          <a:xfrm>
            <a:off x="5467739" y="3340359"/>
            <a:ext cx="205273" cy="18661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7" name="TextBox 26"/>
          <p:cNvSpPr txBox="1"/>
          <p:nvPr/>
        </p:nvSpPr>
        <p:spPr>
          <a:xfrm>
            <a:off x="7038865" y="2868390"/>
            <a:ext cx="16854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/>
              <a:t>Explorer phat</a:t>
            </a:r>
            <a:endParaRPr lang="ko-KR" altLang="en-US" dirty="0"/>
          </a:p>
        </p:txBody>
      </p:sp>
      <p:pic>
        <p:nvPicPr>
          <p:cNvPr id="17" name="그림 16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848" t="15840" r="30731" b="26395"/>
          <a:stretch/>
        </p:blipFill>
        <p:spPr>
          <a:xfrm rot="16200000">
            <a:off x="8678637" y="2406128"/>
            <a:ext cx="1906495" cy="3961570"/>
          </a:xfrm>
          <a:prstGeom prst="rect">
            <a:avLst/>
          </a:prstGeom>
        </p:spPr>
      </p:pic>
      <p:pic>
        <p:nvPicPr>
          <p:cNvPr id="21" name="그림 20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561" t="22007" r="25852" b="5438"/>
          <a:stretch/>
        </p:blipFill>
        <p:spPr>
          <a:xfrm>
            <a:off x="4420641" y="3787480"/>
            <a:ext cx="1411000" cy="2817934"/>
          </a:xfrm>
          <a:prstGeom prst="rect">
            <a:avLst/>
          </a:prstGeom>
        </p:spPr>
      </p:pic>
      <p:pic>
        <p:nvPicPr>
          <p:cNvPr id="25" name="그림 24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797" t="45714" r="51774" b="34231"/>
          <a:stretch/>
        </p:blipFill>
        <p:spPr>
          <a:xfrm>
            <a:off x="7281306" y="1087947"/>
            <a:ext cx="942388" cy="13753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35204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1017</TotalTime>
  <Words>774</Words>
  <Application>Microsoft Office PowerPoint</Application>
  <PresentationFormat>와이드스크린</PresentationFormat>
  <Paragraphs>189</Paragraphs>
  <Slides>14</Slides>
  <Notes>14</Notes>
  <HiddenSlides>0</HiddenSlides>
  <MMClips>0</MMClips>
  <ScaleCrop>false</ScaleCrop>
  <HeadingPairs>
    <vt:vector size="6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14</vt:i4>
      </vt:variant>
    </vt:vector>
  </HeadingPairs>
  <TitlesOfParts>
    <vt:vector size="18" baseType="lpstr">
      <vt:lpstr>나눔고딕</vt:lpstr>
      <vt:lpstr>맑은 고딕</vt:lpstr>
      <vt:lpstr>Arial</vt:lpstr>
      <vt:lpstr>Office 테마</vt:lpstr>
      <vt:lpstr>PowerPoint 프레젠테이션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creator>윤주성</dc:creator>
  <cp:lastModifiedBy>윤주성</cp:lastModifiedBy>
  <cp:revision>61</cp:revision>
  <dcterms:created xsi:type="dcterms:W3CDTF">2017-04-29T05:27:05Z</dcterms:created>
  <dcterms:modified xsi:type="dcterms:W3CDTF">2017-05-09T21:55:53Z</dcterms:modified>
</cp:coreProperties>
</file>