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61" r:id="rId3"/>
    <p:sldId id="276" r:id="rId4"/>
    <p:sldId id="281" r:id="rId5"/>
    <p:sldId id="286" r:id="rId6"/>
    <p:sldId id="287" r:id="rId7"/>
    <p:sldId id="297" r:id="rId8"/>
    <p:sldId id="285" r:id="rId9"/>
    <p:sldId id="296" r:id="rId10"/>
    <p:sldId id="298" r:id="rId11"/>
    <p:sldId id="265" r:id="rId12"/>
    <p:sldId id="279" r:id="rId13"/>
    <p:sldId id="293" r:id="rId14"/>
    <p:sldId id="294" r:id="rId15"/>
    <p:sldId id="295" r:id="rId16"/>
    <p:sldId id="280" r:id="rId17"/>
    <p:sldId id="274" r:id="rId18"/>
    <p:sldId id="277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2D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43" autoAdjust="0"/>
  </p:normalViewPr>
  <p:slideViewPr>
    <p:cSldViewPr>
      <p:cViewPr varScale="1">
        <p:scale>
          <a:sx n="87" d="100"/>
          <a:sy n="87" d="100"/>
        </p:scale>
        <p:origin x="21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A4A5-B748-4DA9-8B58-F1FAA7346CAD}" type="datetimeFigureOut">
              <a:rPr lang="ko-KR" altLang="en-US" smtClean="0"/>
              <a:t>2017-03-29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EED-CEFB-461F-909A-AE384EBBF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60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 이번에 팀 </a:t>
            </a:r>
            <a:r>
              <a:rPr lang="ko-KR" altLang="en-US" dirty="0" err="1"/>
              <a:t>콘솔턴트의</a:t>
            </a:r>
            <a:r>
              <a:rPr lang="ko-KR" altLang="en-US" dirty="0"/>
              <a:t> 발표를 맞게 된 </a:t>
            </a:r>
            <a:r>
              <a:rPr lang="ko-KR" altLang="en-US" dirty="0" err="1"/>
              <a:t>윤주성입니다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69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 보시는 것은  </a:t>
            </a:r>
            <a:r>
              <a:rPr lang="en-US" altLang="ko-KR" dirty="0" err="1"/>
              <a:t>OmniBelt</a:t>
            </a:r>
            <a:r>
              <a:rPr lang="ko-KR" altLang="en-US" dirty="0"/>
              <a:t>의 예상 구성도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벨트는 버클과 </a:t>
            </a:r>
            <a:r>
              <a:rPr lang="ko-KR" altLang="en-US" dirty="0" err="1"/>
              <a:t>벨트끈</a:t>
            </a:r>
            <a:r>
              <a:rPr lang="ko-KR" altLang="en-US" dirty="0"/>
              <a:t> 부분으로 나뉘며 탈부착이 자유롭습니다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일반적인 </a:t>
            </a:r>
            <a:r>
              <a:rPr lang="ko-KR" altLang="en-US" dirty="0" err="1"/>
              <a:t>벨트끈</a:t>
            </a:r>
            <a:r>
              <a:rPr lang="ko-KR" altLang="en-US" dirty="0"/>
              <a:t> 외에 스포츠 모드를 </a:t>
            </a:r>
            <a:r>
              <a:rPr lang="ko-KR" altLang="en-US" dirty="0" err="1"/>
              <a:t>사용할때</a:t>
            </a:r>
            <a:r>
              <a:rPr lang="ko-KR" altLang="en-US" dirty="0"/>
              <a:t> 사용자가 편히 사용할 수 있게 하기 위한 스포츠 밴드 끈 또한 만들 예정입니다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버클에 총 </a:t>
            </a:r>
            <a:r>
              <a:rPr lang="en-US" altLang="ko-KR" dirty="0"/>
              <a:t>3</a:t>
            </a:r>
            <a:r>
              <a:rPr lang="ko-KR" altLang="en-US" dirty="0"/>
              <a:t>가지의 센서가 장착되는데요 근접센서를 이용하여 허리둘레를 측정하게 되고</a:t>
            </a:r>
            <a:r>
              <a:rPr lang="en-US" altLang="ko-KR" dirty="0"/>
              <a:t>, </a:t>
            </a:r>
            <a:r>
              <a:rPr lang="ko-KR" altLang="en-US" dirty="0"/>
              <a:t>압력센서는 과식이나 앉은 자세를 추적하는데 사용됩니다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 </a:t>
            </a:r>
            <a:r>
              <a:rPr lang="ko-KR" altLang="en-US" dirty="0" err="1"/>
              <a:t>자이로센서와</a:t>
            </a:r>
            <a:r>
              <a:rPr lang="ko-KR" altLang="en-US" dirty="0"/>
              <a:t> 가속도 센서는 동작인식을 위해 사용됩니다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저희 벨트는 블루투스를 이용하여 스마트폰과 통신할 것이며 시연용 모델에는 </a:t>
            </a:r>
            <a:r>
              <a:rPr lang="ko-KR" altLang="en-US" dirty="0" err="1"/>
              <a:t>라즈베리파이</a:t>
            </a:r>
            <a:r>
              <a:rPr lang="ko-KR" altLang="en-US" dirty="0"/>
              <a:t> 제로 </a:t>
            </a:r>
            <a:r>
              <a:rPr lang="en-US" altLang="ko-KR" dirty="0"/>
              <a:t>w</a:t>
            </a:r>
            <a:r>
              <a:rPr lang="ko-KR" altLang="en-US" dirty="0"/>
              <a:t>를 사용할 예정입니다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사실 가장 큰 고민중 하나는 바로 배터리 문제인데요</a:t>
            </a:r>
            <a:r>
              <a:rPr lang="en-US" altLang="ko-KR" dirty="0"/>
              <a:t>. </a:t>
            </a:r>
            <a:r>
              <a:rPr lang="ko-KR" altLang="en-US" dirty="0"/>
              <a:t>가볍고 작으면서 오래가야 하는데 이미 나와있는 제품들의 경우 한번 충전으로 </a:t>
            </a:r>
            <a:r>
              <a:rPr lang="en-US" altLang="ko-KR" dirty="0"/>
              <a:t>20</a:t>
            </a:r>
            <a:r>
              <a:rPr lang="ko-KR" altLang="en-US" dirty="0"/>
              <a:t>일 이상 간다고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1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OmniBelt</a:t>
            </a:r>
            <a:r>
              <a:rPr lang="ko-KR" altLang="en-US" dirty="0"/>
              <a:t>를 구성하는 부분들입니다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68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사용자 직접적으로 벨트와 소통하게 될 어플리케이션의 모습입니다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UI</a:t>
            </a:r>
            <a:r>
              <a:rPr lang="ko-KR" altLang="en-US" dirty="0"/>
              <a:t>나 </a:t>
            </a:r>
            <a:r>
              <a:rPr lang="en-US" altLang="ko-KR" dirty="0"/>
              <a:t>UX </a:t>
            </a:r>
            <a:r>
              <a:rPr lang="ko-KR" altLang="en-US" dirty="0"/>
              <a:t>적인 부분에서 아직 다듬어야 할 부분이 많은데 가볍게 봐주시면 될 것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49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스마트폰 어플리케이션은 허리둘레 측정 가이드를 해주고</a:t>
            </a:r>
            <a:r>
              <a:rPr lang="en-US" altLang="ko-KR" dirty="0"/>
              <a:t>, </a:t>
            </a:r>
            <a:r>
              <a:rPr lang="ko-KR" altLang="en-US" dirty="0"/>
              <a:t>과식을 알려줍니다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5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또한 측정된 운동량</a:t>
            </a:r>
            <a:r>
              <a:rPr lang="en-US" altLang="ko-KR" dirty="0"/>
              <a:t>, </a:t>
            </a:r>
            <a:r>
              <a:rPr lang="ko-KR" altLang="en-US" dirty="0"/>
              <a:t>활동량 등을 토대로 예상 소모 칼로리를 알려주며</a:t>
            </a:r>
            <a:endParaRPr lang="en-US" altLang="ko-KR" dirty="0"/>
          </a:p>
          <a:p>
            <a:r>
              <a:rPr lang="ko-KR" altLang="en-US" dirty="0"/>
              <a:t>스포츠 모드일 경우 사용자가 즐겁게 운동 할 수 있도록 도와줍니다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771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저희팀은</a:t>
            </a:r>
            <a:r>
              <a:rPr lang="ko-KR" altLang="en-US" dirty="0"/>
              <a:t> 제가 </a:t>
            </a:r>
            <a:r>
              <a:rPr lang="ko-KR" altLang="en-US" dirty="0" err="1"/>
              <a:t>라즈베리파이</a:t>
            </a:r>
            <a:r>
              <a:rPr lang="ko-KR" altLang="en-US" dirty="0"/>
              <a:t> 센서제어를 주로 담당하고 제품제작과 동작인식 구현에 서브를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이윤희씨가 동작인식을 주로 담당하고 제품제작을 </a:t>
            </a:r>
            <a:r>
              <a:rPr lang="ko-KR" altLang="en-US" dirty="0" err="1"/>
              <a:t>돕습니다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 노지혜씨가 안드로이드 어플리케이션 </a:t>
            </a:r>
            <a:r>
              <a:rPr lang="en-US" altLang="ko-KR" dirty="0"/>
              <a:t>UI</a:t>
            </a:r>
            <a:r>
              <a:rPr lang="ko-KR" altLang="en-US" dirty="0"/>
              <a:t>와 </a:t>
            </a:r>
            <a:r>
              <a:rPr lang="en-US" altLang="ko-KR" dirty="0"/>
              <a:t>UX</a:t>
            </a:r>
            <a:r>
              <a:rPr lang="ko-KR" altLang="en-US" dirty="0"/>
              <a:t>구현과 블루투스 통신을 구현할 예정입니다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536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저희팀은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인 모두 안드로이드 앱 개발 경험이 있어서 어려움이 </a:t>
            </a:r>
            <a:r>
              <a:rPr lang="ko-KR" altLang="en-US" dirty="0" err="1"/>
              <a:t>없을것으로</a:t>
            </a:r>
            <a:r>
              <a:rPr lang="ko-KR" altLang="en-US" dirty="0"/>
              <a:t> 예상되는 안드로이드 어플리케이션은 </a:t>
            </a:r>
            <a:r>
              <a:rPr lang="en-US" altLang="ko-KR" dirty="0"/>
              <a:t>4</a:t>
            </a:r>
            <a:r>
              <a:rPr lang="ko-KR" altLang="en-US" dirty="0"/>
              <a:t>월중으로 끝내고</a:t>
            </a:r>
            <a:endParaRPr lang="en-US" altLang="ko-KR" dirty="0"/>
          </a:p>
          <a:p>
            <a:r>
              <a:rPr lang="ko-KR" altLang="en-US" dirty="0"/>
              <a:t>가장 구현에 어려움을 겪을 것으로 예상되는 동작인식 부분은 </a:t>
            </a:r>
            <a:r>
              <a:rPr lang="en-US" altLang="ko-KR" dirty="0"/>
              <a:t>6</a:t>
            </a:r>
            <a:r>
              <a:rPr lang="ko-KR" altLang="en-US" dirty="0"/>
              <a:t>월 첫째주까지 계획을 잡아 놓았습니다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</a:t>
            </a:r>
            <a:r>
              <a:rPr lang="ko-KR" altLang="en-US" dirty="0" err="1"/>
              <a:t>그외</a:t>
            </a:r>
            <a:r>
              <a:rPr lang="ko-KR" altLang="en-US" dirty="0"/>
              <a:t> 부분은 </a:t>
            </a:r>
            <a:r>
              <a:rPr lang="en-US" altLang="ko-KR" dirty="0"/>
              <a:t>5</a:t>
            </a:r>
            <a:r>
              <a:rPr lang="ko-KR" altLang="en-US" dirty="0"/>
              <a:t>월 중순 전까지 모두 끝내는 형태로 </a:t>
            </a:r>
            <a:r>
              <a:rPr lang="ko-KR" altLang="en-US" dirty="0" err="1"/>
              <a:t>스케쥴링을</a:t>
            </a:r>
            <a:r>
              <a:rPr lang="ko-KR" altLang="en-US" dirty="0"/>
              <a:t> 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832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이상 발표를 모두 끝마칩니다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질문 </a:t>
            </a:r>
            <a:r>
              <a:rPr lang="ko-KR" altLang="en-US" dirty="0" err="1"/>
              <a:t>있으신분</a:t>
            </a:r>
            <a:r>
              <a:rPr lang="ko-KR" altLang="en-US" dirty="0"/>
              <a:t> 계시면 해주시길 바랍니다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56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그동안 회의를 다시 한 결과 아이템을 바꿨는데요 </a:t>
            </a:r>
            <a:endParaRPr lang="en-US" altLang="ko-KR" dirty="0"/>
          </a:p>
          <a:p>
            <a:r>
              <a:rPr lang="ko-KR" altLang="en-US" dirty="0"/>
              <a:t>보시는 바와 같이 건강</a:t>
            </a:r>
            <a:r>
              <a:rPr lang="en-US" altLang="ko-KR" dirty="0"/>
              <a:t>, </a:t>
            </a:r>
            <a:r>
              <a:rPr lang="ko-KR" altLang="en-US" dirty="0"/>
              <a:t>패션</a:t>
            </a:r>
            <a:r>
              <a:rPr lang="en-US" altLang="ko-KR" dirty="0"/>
              <a:t>, </a:t>
            </a:r>
            <a:r>
              <a:rPr lang="ko-KR" altLang="en-US" dirty="0"/>
              <a:t>운동 등을 </a:t>
            </a:r>
            <a:r>
              <a:rPr lang="en-US" altLang="ko-KR" dirty="0" err="1"/>
              <a:t>IoT</a:t>
            </a:r>
            <a:r>
              <a:rPr lang="ko-KR" altLang="en-US" dirty="0"/>
              <a:t>를 이용하여 벨트에 결합한 </a:t>
            </a:r>
            <a:r>
              <a:rPr lang="en-US" altLang="ko-KR" dirty="0"/>
              <a:t>‘</a:t>
            </a:r>
            <a:r>
              <a:rPr lang="ko-KR" altLang="en-US" dirty="0"/>
              <a:t>웨어러블 벨트</a:t>
            </a:r>
            <a:r>
              <a:rPr lang="en-US" altLang="ko-KR" dirty="0"/>
              <a:t>’</a:t>
            </a:r>
            <a:r>
              <a:rPr lang="ko-KR" altLang="en-US" dirty="0"/>
              <a:t>를 만들기로 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54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혹시 다들 </a:t>
            </a:r>
            <a:r>
              <a:rPr lang="en-US" altLang="ko-KR" dirty="0"/>
              <a:t>BMI </a:t>
            </a:r>
            <a:r>
              <a:rPr lang="ko-KR" altLang="en-US" dirty="0"/>
              <a:t>가 </a:t>
            </a:r>
            <a:r>
              <a:rPr lang="ko-KR" altLang="en-US" dirty="0" err="1"/>
              <a:t>뭔지</a:t>
            </a:r>
            <a:r>
              <a:rPr lang="ko-KR" altLang="en-US" dirty="0"/>
              <a:t> </a:t>
            </a:r>
            <a:r>
              <a:rPr lang="ko-KR" altLang="en-US" dirty="0" err="1"/>
              <a:t>아시나요</a:t>
            </a:r>
            <a:r>
              <a:rPr lang="en-US" altLang="ko-KR" dirty="0"/>
              <a:t>? </a:t>
            </a:r>
          </a:p>
          <a:p>
            <a:r>
              <a:rPr lang="ko-KR" altLang="en-US" dirty="0"/>
              <a:t>비만 측정에 대표적인 지표인 </a:t>
            </a:r>
            <a:r>
              <a:rPr lang="ko-KR" altLang="en-US" dirty="0" err="1"/>
              <a:t>체질량</a:t>
            </a:r>
            <a:r>
              <a:rPr lang="ko-KR" altLang="en-US" dirty="0"/>
              <a:t> 지수이죠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하지만 최근 연구에 따르면 </a:t>
            </a:r>
            <a:r>
              <a:rPr lang="ko-KR" altLang="en-US" dirty="0" err="1"/>
              <a:t>체질량</a:t>
            </a:r>
            <a:r>
              <a:rPr lang="ko-KR" altLang="en-US" dirty="0"/>
              <a:t> 지수가 정상이더라도 허리둘레가 높으면  비만 관련 질병 및 합병증 발생 위험이 증가하는 것으로 밝혀졌다고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주목받기 </a:t>
            </a:r>
            <a:r>
              <a:rPr lang="ko-KR" altLang="en-US" dirty="0" err="1"/>
              <a:t>시작한게</a:t>
            </a:r>
            <a:r>
              <a:rPr lang="ko-KR" altLang="en-US" dirty="0"/>
              <a:t> 바로 </a:t>
            </a:r>
            <a:r>
              <a:rPr lang="en-US" altLang="ko-KR" dirty="0" err="1"/>
              <a:t>WHtR</a:t>
            </a:r>
            <a:r>
              <a:rPr lang="en-US" altLang="ko-KR" dirty="0"/>
              <a:t> </a:t>
            </a:r>
            <a:r>
              <a:rPr lang="ko-KR" altLang="en-US" dirty="0"/>
              <a:t>이라고 하는데요 허리둘레를 키로 나누어 구한다고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저희 </a:t>
            </a:r>
            <a:r>
              <a:rPr lang="en-US" altLang="ko-KR" dirty="0" err="1"/>
              <a:t>OmniBelt</a:t>
            </a:r>
            <a:r>
              <a:rPr lang="ko-KR" altLang="en-US" dirty="0"/>
              <a:t>는 허리둘레를 쉽게 측정할 수 있게 해주고 이를 이용한 건강 정보들을 제공하려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652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다이어트 실패의 원흉 과식이죠</a:t>
            </a:r>
            <a:r>
              <a:rPr lang="en-US" altLang="ko-KR" dirty="0"/>
              <a:t>…</a:t>
            </a:r>
          </a:p>
          <a:p>
            <a:r>
              <a:rPr lang="ko-KR" altLang="en-US" dirty="0"/>
              <a:t>특히 </a:t>
            </a:r>
            <a:r>
              <a:rPr lang="ko-KR" altLang="en-US" dirty="0" err="1"/>
              <a:t>치느님이나</a:t>
            </a:r>
            <a:r>
              <a:rPr lang="ko-KR" altLang="en-US" dirty="0"/>
              <a:t> </a:t>
            </a:r>
            <a:r>
              <a:rPr lang="ko-KR" altLang="en-US" dirty="0" err="1"/>
              <a:t>삽겹살을</a:t>
            </a:r>
            <a:r>
              <a:rPr lang="ko-KR" altLang="en-US" dirty="0"/>
              <a:t> 먹을 때면</a:t>
            </a:r>
            <a:r>
              <a:rPr lang="en-US" altLang="ko-KR" dirty="0"/>
              <a:t>… </a:t>
            </a:r>
            <a:r>
              <a:rPr lang="ko-KR" altLang="en-US" dirty="0"/>
              <a:t>손을 멈출 수가 없어요</a:t>
            </a:r>
            <a:r>
              <a:rPr lang="en-US" altLang="ko-KR" dirty="0"/>
              <a:t>…</a:t>
            </a:r>
          </a:p>
          <a:p>
            <a:r>
              <a:rPr lang="ko-KR" altLang="en-US" dirty="0" err="1"/>
              <a:t>이럴때</a:t>
            </a:r>
            <a:r>
              <a:rPr lang="ko-KR" altLang="en-US" dirty="0"/>
              <a:t> 누군가  한번쯤 제동을 걸어준다면 </a:t>
            </a:r>
            <a:r>
              <a:rPr lang="ko-KR" altLang="en-US" dirty="0" err="1"/>
              <a:t>먹던거를</a:t>
            </a:r>
            <a:r>
              <a:rPr lang="ko-KR" altLang="en-US" dirty="0"/>
              <a:t> 내려 놓을 수 있을까</a:t>
            </a:r>
            <a:r>
              <a:rPr lang="en-US" altLang="ko-KR" dirty="0"/>
              <a:t>? </a:t>
            </a:r>
            <a:r>
              <a:rPr lang="ko-KR" altLang="en-US" dirty="0"/>
              <a:t>해서 </a:t>
            </a:r>
            <a:endParaRPr lang="en-US" altLang="ko-KR" dirty="0"/>
          </a:p>
          <a:p>
            <a:r>
              <a:rPr lang="ko-KR" altLang="en-US" dirty="0"/>
              <a:t>저희 </a:t>
            </a:r>
            <a:r>
              <a:rPr lang="en-US" altLang="ko-KR" dirty="0" err="1"/>
              <a:t>OmniBelt</a:t>
            </a:r>
            <a:r>
              <a:rPr lang="ko-KR" altLang="en-US" dirty="0"/>
              <a:t>는 고객의 과식을 인식하고 스마트폰을 통해 알림을 해줍니다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19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 밖에도 평상시 착용 하고 있으면 걸음측정을 하여 활동량 데이터를 축적합니다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앉은 자세를 추적하여 장시간 앉아있거나 구부정하게 앉을 경우 스마트폰을 통해 알려줍니다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46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 이제 저희 </a:t>
            </a:r>
            <a:r>
              <a:rPr lang="en-US" altLang="ko-KR" dirty="0" err="1"/>
              <a:t>OmniBelt</a:t>
            </a:r>
            <a:r>
              <a:rPr lang="en-US" altLang="ko-KR" dirty="0"/>
              <a:t> </a:t>
            </a:r>
            <a:r>
              <a:rPr lang="ko-KR" altLang="en-US" dirty="0"/>
              <a:t>의 주요 기능인 스포츠 모드에 관한 내용입니다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스포츠 모드는 동작인식을 통해 간단한 운동인 줄넘기 개수 </a:t>
            </a:r>
            <a:r>
              <a:rPr lang="ko-KR" altLang="en-US" dirty="0" err="1"/>
              <a:t>카운팅부터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23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집에서도 쉽게 할 수 있는 이러한 운동량 측정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11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다이어트에 효과적인 이러한 운동까지 모두 인식하여 자세를 바로잡아주고 격려해주며 목표를 달성 할 수 있게 관리해주는 기능입니다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4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 보여드린 부분은 극히 일부분이며 앞으로 연구를 통해 벨트로 인식할 수 있는 운동</a:t>
            </a:r>
            <a:r>
              <a:rPr lang="en-US" altLang="ko-KR" dirty="0"/>
              <a:t>, </a:t>
            </a:r>
            <a:r>
              <a:rPr lang="ko-KR" altLang="en-US" dirty="0"/>
              <a:t>동작을 더욱 늘려서 컨텐츠를 늘릴 계획입니다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9EED-CEFB-461F-909A-AE384EBBF76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78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94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openxmlformats.org/officeDocument/2006/relationships/image" Target="../media/image6.jpg"/><Relationship Id="rId9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/>
          <p:cNvSpPr/>
          <p:nvPr/>
        </p:nvSpPr>
        <p:spPr>
          <a:xfrm>
            <a:off x="224820" y="4958877"/>
            <a:ext cx="7155492" cy="1813847"/>
          </a:xfrm>
          <a:prstGeom prst="roundRect">
            <a:avLst>
              <a:gd name="adj" fmla="val 5329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541266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윤주성  이윤희  노지혜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4958878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4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종합설계 제안서</a:t>
            </a:r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endParaRPr lang="en-US" altLang="ko-KR" sz="36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448" y="380007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" y="-5804"/>
            <a:ext cx="9144000" cy="1202556"/>
            <a:chOff x="1778000" y="207605"/>
            <a:chExt cx="8636000" cy="1257300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8000" y="207605"/>
              <a:ext cx="8636000" cy="1257300"/>
            </a:xfrm>
            <a:prstGeom prst="rect">
              <a:avLst/>
            </a:prstGeom>
          </p:spPr>
        </p:pic>
        <p:grpSp>
          <p:nvGrpSpPr>
            <p:cNvPr id="22" name="그룹 21"/>
            <p:cNvGrpSpPr/>
            <p:nvPr/>
          </p:nvGrpSpPr>
          <p:grpSpPr>
            <a:xfrm>
              <a:off x="1778000" y="207605"/>
              <a:ext cx="8636000" cy="1257300"/>
              <a:chOff x="1761524" y="1989438"/>
              <a:chExt cx="8636000" cy="125730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1761524" y="1989438"/>
                <a:ext cx="8636000" cy="12573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6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59372" y="2312389"/>
                <a:ext cx="6240303" cy="868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>
                        <a:alpha val="33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MOTIVATION</a:t>
                </a:r>
                <a:r>
                  <a:rPr lang="ko-KR" altLang="en-US" sz="3200" b="1" dirty="0">
                    <a:solidFill>
                      <a:schemeClr val="bg1">
                        <a:alpha val="33000"/>
                      </a:schemeClr>
                    </a:solidFill>
                    <a:latin typeface="Microsoft JhengHei" panose="020B0604030504040204" pitchFamily="34" charset="-120"/>
                  </a:rPr>
                  <a:t> </a:t>
                </a:r>
                <a:r>
                  <a:rPr lang="en-US" altLang="ko-KR" sz="3200" b="1" dirty="0">
                    <a:solidFill>
                      <a:schemeClr val="bg1">
                        <a:alpha val="33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RECOGNITION</a:t>
                </a:r>
              </a:p>
              <a:p>
                <a:pPr algn="ctr"/>
                <a:r>
                  <a:rPr lang="en-US" altLang="ko-KR" sz="1400" b="1" dirty="0">
                    <a:solidFill>
                      <a:schemeClr val="bg1">
                        <a:alpha val="33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SMART IOT BELT</a:t>
                </a:r>
                <a:endParaRPr lang="ko-KR" altLang="en-US" sz="1400" b="1" dirty="0">
                  <a:solidFill>
                    <a:schemeClr val="bg1">
                      <a:alpha val="33000"/>
                    </a:schemeClr>
                  </a:solidFill>
                  <a:latin typeface="Microsoft JhengHei" panose="020B0604030504040204" pitchFamily="34" charset="-12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5350962" y="5157192"/>
            <a:ext cx="260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Team </a:t>
            </a:r>
            <a:r>
              <a:rPr lang="en-US" altLang="ko-K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Consoltant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375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Out Put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0648"/>
          </a:xfrm>
        </p:spPr>
        <p:txBody>
          <a:bodyPr/>
          <a:lstStyle/>
          <a:p>
            <a:r>
              <a:rPr lang="en-US" altLang="ko-KR" b="1" dirty="0" err="1">
                <a:latin typeface="Arial" pitchFamily="34" charset="0"/>
                <a:cs typeface="Arial" pitchFamily="34" charset="0"/>
              </a:rPr>
              <a:t>OmniBelt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619672" y="2155806"/>
            <a:ext cx="5734414" cy="3910747"/>
            <a:chOff x="2267744" y="1412776"/>
            <a:chExt cx="5734414" cy="3910747"/>
          </a:xfrm>
        </p:grpSpPr>
        <p:grpSp>
          <p:nvGrpSpPr>
            <p:cNvPr id="10" name="그룹 9"/>
            <p:cNvGrpSpPr/>
            <p:nvPr/>
          </p:nvGrpSpPr>
          <p:grpSpPr>
            <a:xfrm>
              <a:off x="2267744" y="1412776"/>
              <a:ext cx="5732529" cy="3529965"/>
              <a:chOff x="2267744" y="1412776"/>
              <a:chExt cx="5732529" cy="3529965"/>
            </a:xfrm>
          </p:grpSpPr>
          <p:pic>
            <p:nvPicPr>
              <p:cNvPr id="19" name="그림 18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1412776"/>
                <a:ext cx="3881120" cy="35299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타원 19"/>
              <p:cNvSpPr/>
              <p:nvPr/>
            </p:nvSpPr>
            <p:spPr>
              <a:xfrm>
                <a:off x="5196301" y="4293096"/>
                <a:ext cx="144016" cy="1440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5035848" y="2852936"/>
                <a:ext cx="144016" cy="1440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3131840" y="3727186"/>
                <a:ext cx="144016" cy="1440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3" name="직선 연결선 22"/>
              <p:cNvCxnSpPr>
                <a:cxnSpLocks/>
              </p:cNvCxnSpPr>
              <p:nvPr/>
            </p:nvCxnSpPr>
            <p:spPr>
              <a:xfrm flipH="1" flipV="1">
                <a:off x="2987824" y="2924944"/>
                <a:ext cx="216025" cy="87425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>
                <a:cxnSpLocks/>
              </p:cNvCxnSpPr>
              <p:nvPr/>
            </p:nvCxnSpPr>
            <p:spPr>
              <a:xfrm flipH="1">
                <a:off x="5107857" y="2347307"/>
                <a:ext cx="616271" cy="56201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>
                <a:cxnSpLocks/>
              </p:cNvCxnSpPr>
              <p:nvPr/>
            </p:nvCxnSpPr>
            <p:spPr>
              <a:xfrm flipH="1" flipV="1">
                <a:off x="5271758" y="4357441"/>
                <a:ext cx="524378" cy="19199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9" name="타원 28"/>
              <p:cNvSpPr/>
              <p:nvPr/>
            </p:nvSpPr>
            <p:spPr>
              <a:xfrm>
                <a:off x="4927837" y="2837314"/>
                <a:ext cx="144016" cy="1440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99154" y="2083647"/>
                <a:ext cx="23762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800" dirty="0" err="1"/>
                  <a:t>자이로</a:t>
                </a:r>
                <a:r>
                  <a:rPr lang="ko-KR" altLang="en-US" sz="800" dirty="0"/>
                  <a:t> 센서</a:t>
                </a:r>
                <a:r>
                  <a:rPr lang="en-US" altLang="ko-KR" sz="800" dirty="0"/>
                  <a:t>, </a:t>
                </a:r>
                <a:r>
                  <a:rPr lang="ko-KR" altLang="en-US" sz="800" dirty="0"/>
                  <a:t>가속도 센서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92292" y="2693878"/>
                <a:ext cx="23762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800"/>
                  <a:t>근접센서</a:t>
                </a:r>
                <a:endParaRPr lang="ko-KR" altLang="en-US" sz="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624009" y="4549431"/>
                <a:ext cx="23762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800" dirty="0"/>
                  <a:t>압력센서</a:t>
                </a: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4387754" y="4258589"/>
                <a:ext cx="144016" cy="1440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5" name="직선 연결선 34"/>
              <p:cNvCxnSpPr>
                <a:cxnSpLocks/>
              </p:cNvCxnSpPr>
              <p:nvPr/>
            </p:nvCxnSpPr>
            <p:spPr>
              <a:xfrm flipV="1">
                <a:off x="3723223" y="4330597"/>
                <a:ext cx="716353" cy="24608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286365" y="4557889"/>
                <a:ext cx="23762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800"/>
                  <a:t>배터리</a:t>
                </a:r>
                <a:endParaRPr lang="ko-KR" altLang="en-US" sz="800" dirty="0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4385831" y="3174238"/>
                <a:ext cx="144016" cy="1440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8" name="직선 연결선 37"/>
              <p:cNvCxnSpPr>
                <a:cxnSpLocks/>
              </p:cNvCxnSpPr>
              <p:nvPr/>
            </p:nvCxnSpPr>
            <p:spPr>
              <a:xfrm flipH="1" flipV="1">
                <a:off x="4509899" y="3259507"/>
                <a:ext cx="1255327" cy="34209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5571924" y="3592495"/>
                <a:ext cx="23762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800" dirty="0" err="1"/>
                  <a:t>블루투스통신</a:t>
                </a:r>
                <a:endParaRPr lang="ko-KR" altLang="en-US" sz="800" dirty="0"/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922" y="1749332"/>
              <a:ext cx="1356266" cy="1554155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920" y="3724364"/>
              <a:ext cx="1375353" cy="8625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891804" y="3389870"/>
              <a:ext cx="10563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dirty="0"/>
                <a:t>일반 </a:t>
              </a:r>
              <a:r>
                <a:rPr lang="ko-KR" altLang="en-US" sz="800" dirty="0" err="1"/>
                <a:t>벨트끈</a:t>
              </a:r>
              <a:endParaRPr lang="ko-KR" alt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91804" y="4581708"/>
              <a:ext cx="10563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dirty="0"/>
                <a:t>스포츠 </a:t>
              </a:r>
              <a:r>
                <a:rPr lang="ko-KR" altLang="en-US" sz="800" dirty="0" err="1"/>
                <a:t>밴드끈</a:t>
              </a:r>
              <a:endParaRPr lang="ko-KR" altLang="en-US" sz="80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627784" y="1484784"/>
              <a:ext cx="3888432" cy="352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516216" y="1484784"/>
              <a:ext cx="1485942" cy="352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39952" y="5105214"/>
              <a:ext cx="23762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dirty="0"/>
                <a:t>버클 부분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72332" y="5108079"/>
              <a:ext cx="910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dirty="0" err="1"/>
                <a:t>벨트끈</a:t>
              </a:r>
              <a:r>
                <a:rPr lang="ko-KR" altLang="en-US" sz="800" dirty="0"/>
                <a:t> 부분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386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Required</a:t>
            </a:r>
            <a:r>
              <a:rPr lang="ko-KR" altLang="en-US" dirty="0">
                <a:solidFill>
                  <a:srgbClr val="F8F8F8"/>
                </a:solidFill>
              </a:rPr>
              <a:t> </a:t>
            </a:r>
            <a:r>
              <a:rPr lang="en-US" altLang="ko-KR" dirty="0">
                <a:solidFill>
                  <a:srgbClr val="F8F8F8"/>
                </a:solidFill>
              </a:rPr>
              <a:t>Item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0648"/>
          </a:xfrm>
        </p:spPr>
        <p:txBody>
          <a:bodyPr/>
          <a:lstStyle/>
          <a:p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앞으로의 계획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979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74831"/>
            <a:ext cx="1554474" cy="178128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41" y="2977076"/>
            <a:ext cx="781717" cy="62575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81128"/>
            <a:ext cx="812979" cy="76708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81653"/>
            <a:ext cx="954494" cy="79541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72" y="4690493"/>
            <a:ext cx="1590510" cy="83513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228" y="1873424"/>
            <a:ext cx="2692402" cy="407251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0845" y="3094372"/>
            <a:ext cx="1279304" cy="105661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417915" y="415098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ANDROID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2" y="1708234"/>
            <a:ext cx="977652" cy="8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2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S/W - Design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0648"/>
          </a:xfrm>
        </p:spPr>
        <p:txBody>
          <a:bodyPr/>
          <a:lstStyle/>
          <a:p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앞으로의 계획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979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550482" y="2104070"/>
            <a:ext cx="5217609" cy="507831"/>
            <a:chOff x="2617594" y="670155"/>
            <a:chExt cx="6956812" cy="677107"/>
          </a:xfrm>
        </p:grpSpPr>
        <p:sp>
          <p:nvSpPr>
            <p:cNvPr id="10" name="TextBox 9"/>
            <p:cNvSpPr txBox="1"/>
            <p:nvPr/>
          </p:nvSpPr>
          <p:spPr>
            <a:xfrm>
              <a:off x="2617594" y="670155"/>
              <a:ext cx="6956812" cy="677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Design – Soft Ware(Main)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3862454" y="1283065"/>
              <a:ext cx="449884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56585" y="1484784"/>
            <a:ext cx="138564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pic>
        <p:nvPicPr>
          <p:cNvPr id="13" name="_x121313984" descr="EMB000004ec1d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"/>
          <a:stretch>
            <a:fillRect/>
          </a:stretch>
        </p:blipFill>
        <p:spPr bwMode="auto">
          <a:xfrm>
            <a:off x="5768091" y="1623283"/>
            <a:ext cx="2908365" cy="49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56585" y="1484784"/>
            <a:ext cx="138564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sp>
        <p:nvSpPr>
          <p:cNvPr id="15" name="직사각형 14"/>
          <p:cNvSpPr/>
          <p:nvPr/>
        </p:nvSpPr>
        <p:spPr>
          <a:xfrm>
            <a:off x="5986359" y="2263468"/>
            <a:ext cx="2460071" cy="346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6" name="타원 15"/>
          <p:cNvSpPr/>
          <p:nvPr/>
        </p:nvSpPr>
        <p:spPr>
          <a:xfrm>
            <a:off x="2385384" y="2928208"/>
            <a:ext cx="1276350" cy="933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직사각형 16"/>
          <p:cNvSpPr/>
          <p:nvPr/>
        </p:nvSpPr>
        <p:spPr>
          <a:xfrm>
            <a:off x="2711620" y="3747358"/>
            <a:ext cx="640742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사각형: 둥근 모서리 17"/>
          <p:cNvSpPr/>
          <p:nvPr/>
        </p:nvSpPr>
        <p:spPr>
          <a:xfrm>
            <a:off x="2485396" y="5595208"/>
            <a:ext cx="547688" cy="2095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19" name="사각형: 둥근 모서리 18"/>
          <p:cNvSpPr/>
          <p:nvPr/>
        </p:nvSpPr>
        <p:spPr>
          <a:xfrm>
            <a:off x="3054515" y="5595208"/>
            <a:ext cx="547688" cy="2095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20" name="사각형: 둥근 모서리 19"/>
          <p:cNvSpPr/>
          <p:nvPr/>
        </p:nvSpPr>
        <p:spPr>
          <a:xfrm>
            <a:off x="3373793" y="5595208"/>
            <a:ext cx="226223" cy="723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21" name="사각형: 둥근 모서리 20"/>
          <p:cNvSpPr/>
          <p:nvPr/>
        </p:nvSpPr>
        <p:spPr>
          <a:xfrm>
            <a:off x="2463965" y="5595208"/>
            <a:ext cx="226223" cy="723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22" name="사각형: 둥근 모서리 21"/>
          <p:cNvSpPr/>
          <p:nvPr/>
        </p:nvSpPr>
        <p:spPr>
          <a:xfrm>
            <a:off x="3113790" y="3875946"/>
            <a:ext cx="1153333" cy="18097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3" name="사각형: 둥근 모서리 22"/>
          <p:cNvSpPr/>
          <p:nvPr/>
        </p:nvSpPr>
        <p:spPr>
          <a:xfrm>
            <a:off x="1816770" y="3875946"/>
            <a:ext cx="1153333" cy="18097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4" name="타원 23"/>
          <p:cNvSpPr/>
          <p:nvPr/>
        </p:nvSpPr>
        <p:spPr>
          <a:xfrm>
            <a:off x="4210685" y="3794328"/>
            <a:ext cx="342900" cy="3442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5" name="타원 24"/>
          <p:cNvSpPr/>
          <p:nvPr/>
        </p:nvSpPr>
        <p:spPr>
          <a:xfrm>
            <a:off x="1628911" y="3794328"/>
            <a:ext cx="342900" cy="3442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6" name="직사각형 25"/>
          <p:cNvSpPr/>
          <p:nvPr/>
        </p:nvSpPr>
        <p:spPr>
          <a:xfrm>
            <a:off x="2711620" y="4776058"/>
            <a:ext cx="640742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7" name="사각형: 둥근 모서리 26"/>
          <p:cNvSpPr/>
          <p:nvPr/>
        </p:nvSpPr>
        <p:spPr>
          <a:xfrm>
            <a:off x="2937299" y="4776058"/>
            <a:ext cx="234432" cy="1714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0" y="4748468"/>
            <a:ext cx="231271" cy="25520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74" y="4823492"/>
            <a:ext cx="700637" cy="810005"/>
          </a:xfrm>
          <a:prstGeom prst="rect">
            <a:avLst/>
          </a:prstGeom>
        </p:spPr>
      </p:pic>
      <p:graphicFrame>
        <p:nvGraphicFramePr>
          <p:cNvPr id="30" name="개체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12396"/>
              </p:ext>
            </p:extLst>
          </p:nvPr>
        </p:nvGraphicFramePr>
        <p:xfrm>
          <a:off x="4470884" y="4190013"/>
          <a:ext cx="563349" cy="73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Image" r:id="rId8" imgW="195480" imgH="154800" progId="Photoshop.Image.13">
                  <p:embed/>
                </p:oleObj>
              </mc:Choice>
              <mc:Fallback>
                <p:oleObj name="Image" r:id="rId8" imgW="195480" imgH="154800" progId="Photoshop.Image.13">
                  <p:embed/>
                  <p:pic>
                    <p:nvPicPr>
                      <p:cNvPr id="60" name="개체 5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0884" y="4190013"/>
                        <a:ext cx="563349" cy="730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직사각형 30"/>
          <p:cNvSpPr/>
          <p:nvPr/>
        </p:nvSpPr>
        <p:spPr>
          <a:xfrm>
            <a:off x="2965259" y="4782783"/>
            <a:ext cx="194028" cy="1609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2" name="직사각형 31"/>
          <p:cNvSpPr/>
          <p:nvPr/>
        </p:nvSpPr>
        <p:spPr>
          <a:xfrm>
            <a:off x="6110988" y="2705258"/>
            <a:ext cx="2189422" cy="438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>
                <a:solidFill>
                  <a:schemeClr val="accent1">
                    <a:lumMod val="50000"/>
                  </a:schemeClr>
                </a:solidFill>
              </a:rPr>
              <a:t>현재 신체 둘레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6110988" y="3411540"/>
            <a:ext cx="2189422" cy="438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>
                <a:solidFill>
                  <a:schemeClr val="accent1">
                    <a:lumMod val="50000"/>
                  </a:schemeClr>
                </a:solidFill>
              </a:rPr>
              <a:t>운동량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6121683" y="4116942"/>
            <a:ext cx="2189422" cy="438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>
                <a:solidFill>
                  <a:schemeClr val="accent1">
                    <a:lumMod val="50000"/>
                  </a:schemeClr>
                </a:solidFill>
              </a:rPr>
              <a:t>알림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39" y="4146149"/>
            <a:ext cx="169688" cy="1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0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</a:t>
            </a:r>
            <a:r>
              <a:rPr lang="en-US" altLang="ko-KR" dirty="0">
                <a:solidFill>
                  <a:srgbClr val="F8F8F8"/>
                </a:solidFill>
              </a:rPr>
              <a:t>S/W - Design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979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_x121313984" descr="EMB000004ec1d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"/>
          <a:stretch>
            <a:fillRect/>
          </a:stretch>
        </p:blipFill>
        <p:spPr bwMode="auto">
          <a:xfrm>
            <a:off x="943555" y="1515621"/>
            <a:ext cx="2908365" cy="49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직사각형 36"/>
          <p:cNvSpPr/>
          <p:nvPr/>
        </p:nvSpPr>
        <p:spPr>
          <a:xfrm>
            <a:off x="1161823" y="2155806"/>
            <a:ext cx="2460071" cy="346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19" y="4754121"/>
            <a:ext cx="700637" cy="810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45374" y="4156058"/>
            <a:ext cx="18422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dirty="0"/>
              <a:t>현재 님의 허리둘레는 </a:t>
            </a:r>
            <a:r>
              <a:rPr lang="en-US" altLang="ko-KR" sz="1350" u="sng" dirty="0"/>
              <a:t>26.4</a:t>
            </a:r>
            <a:r>
              <a:rPr lang="en-US" altLang="ko-KR" sz="1350" dirty="0"/>
              <a:t> </a:t>
            </a:r>
            <a:r>
              <a:rPr lang="en-US" altLang="ko-KR" sz="1350" b="1" dirty="0"/>
              <a:t>inch </a:t>
            </a:r>
            <a:r>
              <a:rPr lang="ko-KR" altLang="en-US" sz="1350" dirty="0"/>
              <a:t>입니다</a:t>
            </a:r>
            <a:r>
              <a:rPr lang="en-US" altLang="ko-KR" sz="1350" dirty="0"/>
              <a:t>.</a:t>
            </a:r>
            <a:endParaRPr lang="ko-KR" altLang="en-US" sz="1350" dirty="0"/>
          </a:p>
        </p:txBody>
      </p:sp>
      <p:sp>
        <p:nvSpPr>
          <p:cNvPr id="40" name="직사각형 39"/>
          <p:cNvSpPr/>
          <p:nvPr/>
        </p:nvSpPr>
        <p:spPr>
          <a:xfrm>
            <a:off x="1161823" y="3216699"/>
            <a:ext cx="2460071" cy="5515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1" name="직사각형 40"/>
          <p:cNvSpPr/>
          <p:nvPr/>
        </p:nvSpPr>
        <p:spPr>
          <a:xfrm>
            <a:off x="1371629" y="3226224"/>
            <a:ext cx="34289" cy="242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2" name="직사각형 41"/>
          <p:cNvSpPr/>
          <p:nvPr/>
        </p:nvSpPr>
        <p:spPr>
          <a:xfrm>
            <a:off x="1572202" y="3226224"/>
            <a:ext cx="34289" cy="242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3" name="직사각형 42"/>
          <p:cNvSpPr/>
          <p:nvPr/>
        </p:nvSpPr>
        <p:spPr>
          <a:xfrm>
            <a:off x="1790468" y="3226224"/>
            <a:ext cx="34289" cy="242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4" name="직사각형 43"/>
          <p:cNvSpPr/>
          <p:nvPr/>
        </p:nvSpPr>
        <p:spPr>
          <a:xfrm>
            <a:off x="2008187" y="3226224"/>
            <a:ext cx="34289" cy="242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5" name="직사각형 44"/>
          <p:cNvSpPr/>
          <p:nvPr/>
        </p:nvSpPr>
        <p:spPr>
          <a:xfrm>
            <a:off x="2658454" y="3226224"/>
            <a:ext cx="34289" cy="242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6" name="직사각형 45"/>
          <p:cNvSpPr/>
          <p:nvPr/>
        </p:nvSpPr>
        <p:spPr>
          <a:xfrm>
            <a:off x="2441891" y="3226224"/>
            <a:ext cx="34289" cy="242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7" name="직사각형 46"/>
          <p:cNvSpPr/>
          <p:nvPr/>
        </p:nvSpPr>
        <p:spPr>
          <a:xfrm>
            <a:off x="2225327" y="3229038"/>
            <a:ext cx="34289" cy="242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8" name="직사각형 47"/>
          <p:cNvSpPr/>
          <p:nvPr/>
        </p:nvSpPr>
        <p:spPr>
          <a:xfrm>
            <a:off x="2877263" y="3226224"/>
            <a:ext cx="34289" cy="242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9" name="직사각형 48"/>
          <p:cNvSpPr/>
          <p:nvPr/>
        </p:nvSpPr>
        <p:spPr>
          <a:xfrm>
            <a:off x="3096073" y="3234666"/>
            <a:ext cx="34289" cy="242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0" name="직사각형 49"/>
          <p:cNvSpPr/>
          <p:nvPr/>
        </p:nvSpPr>
        <p:spPr>
          <a:xfrm>
            <a:off x="3316070" y="3234666"/>
            <a:ext cx="34289" cy="242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1" name="직사각형 50"/>
          <p:cNvSpPr/>
          <p:nvPr/>
        </p:nvSpPr>
        <p:spPr>
          <a:xfrm>
            <a:off x="3534338" y="3226224"/>
            <a:ext cx="34289" cy="242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2" name="화살표: 위쪽 51"/>
          <p:cNvSpPr/>
          <p:nvPr/>
        </p:nvSpPr>
        <p:spPr>
          <a:xfrm>
            <a:off x="2326705" y="3552416"/>
            <a:ext cx="71033" cy="55245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58" name="_x121313984" descr="EMB000004ec1d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"/>
          <a:stretch>
            <a:fillRect/>
          </a:stretch>
        </p:blipFill>
        <p:spPr bwMode="auto">
          <a:xfrm>
            <a:off x="5365278" y="1507554"/>
            <a:ext cx="2908365" cy="49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직사각형 58"/>
          <p:cNvSpPr/>
          <p:nvPr/>
        </p:nvSpPr>
        <p:spPr>
          <a:xfrm>
            <a:off x="5583546" y="2147739"/>
            <a:ext cx="2460071" cy="346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60" name="TextBox 59"/>
          <p:cNvSpPr txBox="1"/>
          <p:nvPr/>
        </p:nvSpPr>
        <p:spPr>
          <a:xfrm>
            <a:off x="5732027" y="2680209"/>
            <a:ext cx="183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dirty="0"/>
              <a:t>과식할 경우</a:t>
            </a:r>
            <a:endParaRPr lang="en-US" altLang="ko-KR" sz="1350" b="1" dirty="0"/>
          </a:p>
          <a:p>
            <a:r>
              <a:rPr lang="en-US" altLang="ko-KR" sz="1350" dirty="0"/>
              <a:t>“</a:t>
            </a:r>
            <a:r>
              <a:rPr lang="ko-KR" altLang="en-US" sz="1350" dirty="0"/>
              <a:t>너무 많이 먹고 있는 거 같아요</a:t>
            </a:r>
            <a:r>
              <a:rPr lang="en-US" altLang="ko-KR" sz="1350" dirty="0"/>
              <a:t>. </a:t>
            </a:r>
            <a:r>
              <a:rPr lang="ko-KR" altLang="en-US" sz="1350" dirty="0"/>
              <a:t>그만 먹어</a:t>
            </a:r>
            <a:r>
              <a:rPr lang="en-US" altLang="ko-KR" sz="1350" dirty="0"/>
              <a:t>!!”</a:t>
            </a:r>
            <a:endParaRPr lang="ko-KR" altLang="en-US" sz="1350" dirty="0"/>
          </a:p>
        </p:txBody>
      </p:sp>
      <p:sp>
        <p:nvSpPr>
          <p:cNvPr id="61" name="TextBox 60"/>
          <p:cNvSpPr txBox="1"/>
          <p:nvPr/>
        </p:nvSpPr>
        <p:spPr>
          <a:xfrm>
            <a:off x="5732028" y="3609257"/>
            <a:ext cx="183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dirty="0"/>
              <a:t>지나친 소식할 경우</a:t>
            </a:r>
            <a:endParaRPr lang="en-US" altLang="ko-KR" sz="1350" b="1" dirty="0"/>
          </a:p>
          <a:p>
            <a:r>
              <a:rPr lang="en-US" altLang="ko-KR" sz="1350" dirty="0"/>
              <a:t>“</a:t>
            </a:r>
            <a:r>
              <a:rPr lang="ko-KR" altLang="en-US" sz="1350" dirty="0" err="1"/>
              <a:t>더먹어요</a:t>
            </a:r>
            <a:r>
              <a:rPr lang="en-US" altLang="ko-KR" sz="1350" dirty="0"/>
              <a:t>! </a:t>
            </a:r>
            <a:r>
              <a:rPr lang="ko-KR" altLang="en-US" sz="1350" dirty="0"/>
              <a:t>너무 지나치게 적게 먹으면 건강에 해로워요</a:t>
            </a:r>
            <a:r>
              <a:rPr lang="en-US" altLang="ko-KR" sz="1350" dirty="0"/>
              <a:t>”</a:t>
            </a:r>
            <a:endParaRPr lang="ko-KR" altLang="en-US" sz="1350" dirty="0"/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479" y="2913153"/>
            <a:ext cx="464990" cy="374101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42" y="4746054"/>
            <a:ext cx="700637" cy="810005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27" y="2230716"/>
            <a:ext cx="169688" cy="1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9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</a:t>
            </a:r>
            <a:r>
              <a:rPr lang="en-US" altLang="ko-KR" dirty="0">
                <a:solidFill>
                  <a:srgbClr val="F8F8F8"/>
                </a:solidFill>
              </a:rPr>
              <a:t>S/W - Design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979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_x121313984" descr="EMB000004ec1d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"/>
          <a:stretch>
            <a:fillRect/>
          </a:stretch>
        </p:blipFill>
        <p:spPr bwMode="auto">
          <a:xfrm>
            <a:off x="5403863" y="1484784"/>
            <a:ext cx="2908365" cy="49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5622131" y="2124969"/>
            <a:ext cx="2460071" cy="346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9" name="TextBox 58"/>
          <p:cNvSpPr txBox="1"/>
          <p:nvPr/>
        </p:nvSpPr>
        <p:spPr>
          <a:xfrm>
            <a:off x="5770612" y="2657439"/>
            <a:ext cx="183299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dirty="0"/>
              <a:t>줄넘기 중</a:t>
            </a:r>
            <a:endParaRPr lang="en-US" altLang="ko-KR" sz="1350" b="1" dirty="0"/>
          </a:p>
          <a:p>
            <a:r>
              <a:rPr lang="ko-KR" altLang="en-US" sz="1350" dirty="0"/>
              <a:t>천개 하셨어요</a:t>
            </a:r>
            <a:r>
              <a:rPr lang="en-US" altLang="ko-KR" sz="1350" dirty="0"/>
              <a:t>!</a:t>
            </a:r>
          </a:p>
          <a:p>
            <a:r>
              <a:rPr lang="ko-KR" altLang="en-US" sz="1350" dirty="0"/>
              <a:t>천개 더</a:t>
            </a:r>
            <a:r>
              <a:rPr lang="en-US" altLang="ko-KR" sz="1350" dirty="0"/>
              <a:t>!</a:t>
            </a:r>
            <a:endParaRPr lang="ko-KR" altLang="en-US" sz="1350" dirty="0"/>
          </a:p>
        </p:txBody>
      </p:sp>
      <p:sp>
        <p:nvSpPr>
          <p:cNvPr id="60" name="TextBox 59"/>
          <p:cNvSpPr txBox="1"/>
          <p:nvPr/>
        </p:nvSpPr>
        <p:spPr>
          <a:xfrm>
            <a:off x="5770613" y="3586487"/>
            <a:ext cx="183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dirty="0"/>
              <a:t>허리 </a:t>
            </a:r>
            <a:r>
              <a:rPr lang="ko-KR" altLang="en-US" sz="1350" b="1" dirty="0" err="1"/>
              <a:t>운동중</a:t>
            </a:r>
            <a:endParaRPr lang="en-US" altLang="ko-KR" sz="1350" b="1" dirty="0"/>
          </a:p>
          <a:p>
            <a:r>
              <a:rPr lang="ko-KR" altLang="en-US" sz="1350" dirty="0" err="1"/>
              <a:t>조금더</a:t>
            </a:r>
            <a:r>
              <a:rPr lang="ko-KR" altLang="en-US" sz="1350" dirty="0"/>
              <a:t> 허리를 비트세요</a:t>
            </a:r>
            <a:r>
              <a:rPr lang="en-US" altLang="ko-KR" sz="1350" dirty="0"/>
              <a:t>!</a:t>
            </a:r>
          </a:p>
          <a:p>
            <a:r>
              <a:rPr lang="ko-KR" altLang="en-US" sz="1350" dirty="0"/>
              <a:t>한 세트 더</a:t>
            </a:r>
            <a:r>
              <a:rPr lang="en-US" altLang="ko-KR" sz="1350" dirty="0"/>
              <a:t>!</a:t>
            </a:r>
            <a:endParaRPr lang="ko-KR" altLang="en-US" sz="1350" dirty="0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8064" y="2890383"/>
            <a:ext cx="464990" cy="374101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27" y="4723284"/>
            <a:ext cx="700637" cy="810005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12" y="2207946"/>
            <a:ext cx="169688" cy="169688"/>
          </a:xfrm>
          <a:prstGeom prst="rect">
            <a:avLst/>
          </a:prstGeom>
        </p:spPr>
      </p:pic>
      <p:pic>
        <p:nvPicPr>
          <p:cNvPr id="69" name="_x121313984" descr="EMB000004ec1d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"/>
          <a:stretch>
            <a:fillRect/>
          </a:stretch>
        </p:blipFill>
        <p:spPr bwMode="auto">
          <a:xfrm>
            <a:off x="918201" y="1432645"/>
            <a:ext cx="2908365" cy="49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1136469" y="2072830"/>
            <a:ext cx="2460071" cy="346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85" y="4671145"/>
            <a:ext cx="700637" cy="81000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317259" y="3083298"/>
            <a:ext cx="21102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dirty="0"/>
              <a:t>현재까지 사용자님은 </a:t>
            </a:r>
            <a:r>
              <a:rPr lang="en-US" altLang="ko-KR" sz="1350" b="1" dirty="0"/>
              <a:t>___calorie</a:t>
            </a:r>
            <a:r>
              <a:rPr lang="ko-KR" altLang="en-US" sz="1350" dirty="0"/>
              <a:t>를 소모하셨습니다</a:t>
            </a:r>
            <a:r>
              <a:rPr lang="en-US" altLang="ko-KR" sz="1350" dirty="0"/>
              <a:t>.</a:t>
            </a:r>
            <a:endParaRPr lang="ko-KR" altLang="en-US" sz="1350" dirty="0"/>
          </a:p>
        </p:txBody>
      </p:sp>
      <p:sp>
        <p:nvSpPr>
          <p:cNvPr id="73" name="말풍선: 타원형 72"/>
          <p:cNvSpPr/>
          <p:nvPr/>
        </p:nvSpPr>
        <p:spPr>
          <a:xfrm>
            <a:off x="2372383" y="4128220"/>
            <a:ext cx="652175" cy="54292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75" dirty="0">
                <a:solidFill>
                  <a:schemeClr val="tx1"/>
                </a:solidFill>
              </a:rPr>
              <a:t>좀 더 힘을 내요</a:t>
            </a:r>
            <a:r>
              <a:rPr lang="en-US" altLang="ko-KR" sz="675" dirty="0">
                <a:solidFill>
                  <a:schemeClr val="tx1"/>
                </a:solidFill>
              </a:rPr>
              <a:t>!!</a:t>
            </a:r>
            <a:endParaRPr lang="ko-KR" altLang="en-US" sz="6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6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Role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/>
          <p:cNvSpPr/>
          <p:nvPr/>
        </p:nvSpPr>
        <p:spPr>
          <a:xfrm>
            <a:off x="751337" y="1470316"/>
            <a:ext cx="2308495" cy="5185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윤주성</a:t>
            </a:r>
            <a:endParaRPr lang="en-US" altLang="ko-KR" sz="1600" dirty="0"/>
          </a:p>
        </p:txBody>
      </p:sp>
      <p:sp>
        <p:nvSpPr>
          <p:cNvPr id="21" name="사각형: 둥근 모서리 20"/>
          <p:cNvSpPr/>
          <p:nvPr/>
        </p:nvSpPr>
        <p:spPr>
          <a:xfrm>
            <a:off x="3491880" y="1470316"/>
            <a:ext cx="2308495" cy="5185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이윤희</a:t>
            </a:r>
            <a:endParaRPr lang="en-US" altLang="ko-KR" sz="1600" dirty="0"/>
          </a:p>
        </p:txBody>
      </p:sp>
      <p:sp>
        <p:nvSpPr>
          <p:cNvPr id="22" name="사각형: 둥근 모서리 21"/>
          <p:cNvSpPr/>
          <p:nvPr/>
        </p:nvSpPr>
        <p:spPr>
          <a:xfrm>
            <a:off x="6156176" y="1470316"/>
            <a:ext cx="2308495" cy="5185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노지혜</a:t>
            </a:r>
            <a:endParaRPr lang="en-US" altLang="ko-KR" sz="1600" dirty="0"/>
          </a:p>
        </p:txBody>
      </p:sp>
      <p:sp>
        <p:nvSpPr>
          <p:cNvPr id="23" name="사각형: 둥근 모서리 22"/>
          <p:cNvSpPr/>
          <p:nvPr/>
        </p:nvSpPr>
        <p:spPr>
          <a:xfrm>
            <a:off x="755577" y="2305915"/>
            <a:ext cx="2304256" cy="378738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</a:rPr>
              <a:t>라즈베리파이</a:t>
            </a:r>
            <a:r>
              <a:rPr lang="ko-KR" altLang="en-US" sz="1200" dirty="0">
                <a:solidFill>
                  <a:schemeClr val="tx1"/>
                </a:solidFill>
              </a:rPr>
              <a:t> 센서 제어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안드로이드 동작인식 </a:t>
            </a:r>
            <a:r>
              <a:rPr lang="en-US" altLang="ko-KR" sz="1200" dirty="0">
                <a:solidFill>
                  <a:schemeClr val="tx1"/>
                </a:solidFill>
              </a:rPr>
              <a:t>API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제품 제작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37" name="사각형: 둥근 모서리 36"/>
          <p:cNvSpPr/>
          <p:nvPr/>
        </p:nvSpPr>
        <p:spPr>
          <a:xfrm>
            <a:off x="3497420" y="2305915"/>
            <a:ext cx="2304256" cy="378738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안드로이드 동작인식 </a:t>
            </a:r>
            <a:r>
              <a:rPr lang="en-US" altLang="ko-KR" sz="1200" dirty="0">
                <a:solidFill>
                  <a:schemeClr val="tx1"/>
                </a:solidFill>
              </a:rPr>
              <a:t>API</a:t>
            </a:r>
          </a:p>
          <a:p>
            <a:pPr algn="ctr"/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제품 제작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38" name="사각형: 둥근 모서리 37"/>
          <p:cNvSpPr/>
          <p:nvPr/>
        </p:nvSpPr>
        <p:spPr>
          <a:xfrm>
            <a:off x="6156176" y="2305914"/>
            <a:ext cx="2304256" cy="378738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안드로이드 앱 </a:t>
            </a:r>
            <a:r>
              <a:rPr lang="en-US" altLang="ko-KR" sz="1200" dirty="0">
                <a:solidFill>
                  <a:schemeClr val="tx1"/>
                </a:solidFill>
              </a:rPr>
              <a:t>UI,UX</a:t>
            </a:r>
          </a:p>
          <a:p>
            <a:pPr algn="ctr"/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안드로이드 블루투스 </a:t>
            </a:r>
            <a:r>
              <a:rPr lang="en-US" altLang="ko-KR" sz="1200" dirty="0">
                <a:solidFill>
                  <a:schemeClr val="tx1"/>
                </a:solidFill>
              </a:rPr>
              <a:t>API</a:t>
            </a:r>
          </a:p>
          <a:p>
            <a:pPr algn="ctr"/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문서화 담당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7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Schedule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0648"/>
          </a:xfrm>
        </p:spPr>
        <p:txBody>
          <a:bodyPr/>
          <a:lstStyle/>
          <a:p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앞으로의 계획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55806"/>
            <a:ext cx="7630590" cy="3934374"/>
          </a:xfrm>
          <a:prstGeom prst="rect">
            <a:avLst/>
          </a:prstGeom>
        </p:spPr>
      </p:pic>
      <p:cxnSp>
        <p:nvCxnSpPr>
          <p:cNvPr id="10" name="직선 화살표 연결선 9"/>
          <p:cNvCxnSpPr>
            <a:cxnSpLocks/>
          </p:cNvCxnSpPr>
          <p:nvPr/>
        </p:nvCxnSpPr>
        <p:spPr>
          <a:xfrm>
            <a:off x="2771800" y="2924944"/>
            <a:ext cx="18710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cxnSpLocks/>
          </p:cNvCxnSpPr>
          <p:nvPr/>
        </p:nvCxnSpPr>
        <p:spPr>
          <a:xfrm>
            <a:off x="3491880" y="3356992"/>
            <a:ext cx="35283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cxnSpLocks/>
          </p:cNvCxnSpPr>
          <p:nvPr/>
        </p:nvCxnSpPr>
        <p:spPr>
          <a:xfrm>
            <a:off x="3203848" y="3789040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cxnSpLocks/>
          </p:cNvCxnSpPr>
          <p:nvPr/>
        </p:nvCxnSpPr>
        <p:spPr>
          <a:xfrm>
            <a:off x="3491880" y="4221088"/>
            <a:ext cx="15841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cxnSpLocks/>
          </p:cNvCxnSpPr>
          <p:nvPr/>
        </p:nvCxnSpPr>
        <p:spPr>
          <a:xfrm>
            <a:off x="3995936" y="4581128"/>
            <a:ext cx="15841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cxnSpLocks/>
          </p:cNvCxnSpPr>
          <p:nvPr/>
        </p:nvCxnSpPr>
        <p:spPr>
          <a:xfrm>
            <a:off x="3504497" y="5013176"/>
            <a:ext cx="35157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cxnSpLocks/>
          </p:cNvCxnSpPr>
          <p:nvPr/>
        </p:nvCxnSpPr>
        <p:spPr>
          <a:xfrm>
            <a:off x="5580112" y="5445224"/>
            <a:ext cx="16561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cxnSpLocks/>
          </p:cNvCxnSpPr>
          <p:nvPr/>
        </p:nvCxnSpPr>
        <p:spPr>
          <a:xfrm>
            <a:off x="6576947" y="5877272"/>
            <a:ext cx="13794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11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8F8F8"/>
                </a:solidFill>
              </a:rPr>
              <a:t> 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82896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8F8F8"/>
                </a:solidFill>
              </a:rPr>
              <a:t> 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Iot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Bluetooth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altLang="ko-KR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OmniBelt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Motion Recognition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altLang="ko-KR" sz="3200" b="1" dirty="0">
                <a:latin typeface="Arial" pitchFamily="34" charset="0"/>
                <a:cs typeface="Arial" pitchFamily="34" charset="0"/>
              </a:rPr>
              <a:t>Health </a:t>
            </a:r>
            <a:r>
              <a:rPr lang="en-US" altLang="ko-KR" sz="4000" b="1" dirty="0">
                <a:latin typeface="Arial" pitchFamily="34" charset="0"/>
                <a:cs typeface="Arial" pitchFamily="34" charset="0"/>
              </a:rPr>
              <a:t>Wearabl</a:t>
            </a:r>
            <a:r>
              <a:rPr lang="en-US" altLang="ko-KR" sz="3600" b="1" dirty="0">
                <a:latin typeface="Arial" pitchFamily="34" charset="0"/>
                <a:cs typeface="Arial" pitchFamily="34" charset="0"/>
              </a:rPr>
              <a:t>e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Fitness </a:t>
            </a:r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Diat</a:t>
            </a:r>
            <a:endParaRPr lang="en-US" altLang="ko-KR" sz="24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Android </a:t>
            </a:r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Good Life</a:t>
            </a:r>
          </a:p>
          <a:p>
            <a:pPr algn="ctr">
              <a:lnSpc>
                <a:spcPts val="25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Fashion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0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Scenario – </a:t>
            </a:r>
            <a:r>
              <a:rPr lang="ko-KR" altLang="en-US" dirty="0">
                <a:solidFill>
                  <a:srgbClr val="F8F8F8"/>
                </a:solidFill>
              </a:rPr>
              <a:t>일상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755576" y="1508445"/>
            <a:ext cx="7262192" cy="1128467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일반적인 벨트 기능</a:t>
            </a:r>
            <a:r>
              <a:rPr lang="en-US" altLang="ko-KR" dirty="0"/>
              <a:t>         </a:t>
            </a:r>
            <a:r>
              <a:rPr lang="ko-KR" altLang="en-US" dirty="0"/>
              <a:t>웨어러블 스마트기기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허리둘레 측정</a:t>
            </a:r>
            <a:r>
              <a:rPr lang="en-US" altLang="ko-KR" dirty="0"/>
              <a:t>	    </a:t>
            </a:r>
            <a:r>
              <a:rPr lang="ko-KR" altLang="en-US" dirty="0"/>
              <a:t>복부비만 및 비만도 측정 </a:t>
            </a:r>
            <a:r>
              <a:rPr lang="en-US" altLang="ko-KR" dirty="0"/>
              <a:t>, </a:t>
            </a:r>
            <a:r>
              <a:rPr lang="ko-KR" altLang="en-US" dirty="0"/>
              <a:t>관리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5" name="화살표: 아래쪽 4"/>
          <p:cNvSpPr/>
          <p:nvPr/>
        </p:nvSpPr>
        <p:spPr>
          <a:xfrm rot="16200000">
            <a:off x="3157937" y="1582888"/>
            <a:ext cx="163831" cy="2160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아래쪽 11"/>
          <p:cNvSpPr/>
          <p:nvPr/>
        </p:nvSpPr>
        <p:spPr>
          <a:xfrm rot="16200000">
            <a:off x="2581873" y="1946933"/>
            <a:ext cx="163831" cy="2160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7" y="3759489"/>
            <a:ext cx="6811326" cy="117173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2" y="2793718"/>
            <a:ext cx="6782747" cy="89547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3" y="2692648"/>
            <a:ext cx="6878010" cy="298174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4" y="2708920"/>
            <a:ext cx="4122811" cy="2755557"/>
          </a:xfrm>
          <a:prstGeom prst="rect">
            <a:avLst/>
          </a:prstGeom>
        </p:spPr>
      </p:pic>
      <p:pic>
        <p:nvPicPr>
          <p:cNvPr id="9" name="Picture 2" descr="복부비만 노인, 콩팥병 위험 높다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t="2390"/>
          <a:stretch/>
        </p:blipFill>
        <p:spPr bwMode="auto">
          <a:xfrm>
            <a:off x="395536" y="2708920"/>
            <a:ext cx="4013870" cy="27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Scenario – </a:t>
            </a:r>
            <a:r>
              <a:rPr lang="ko-KR" altLang="en-US" dirty="0">
                <a:solidFill>
                  <a:srgbClr val="F8F8F8"/>
                </a:solidFill>
              </a:rPr>
              <a:t>일상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755576" y="1508445"/>
            <a:ext cx="7262192" cy="1128467"/>
          </a:xfrm>
        </p:spPr>
        <p:txBody>
          <a:bodyPr/>
          <a:lstStyle/>
          <a:p>
            <a:r>
              <a:rPr lang="ko-KR" altLang="en-US" dirty="0"/>
              <a:t>과식 방지 </a:t>
            </a:r>
            <a:r>
              <a:rPr lang="en-US" altLang="ko-KR" dirty="0"/>
              <a:t>      </a:t>
            </a:r>
            <a:r>
              <a:rPr lang="ko-KR" altLang="en-US" dirty="0"/>
              <a:t>과식할 경우 인식하고 경고 메시지 전송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20" name="위로 구부러진 화살표 12"/>
          <p:cNvSpPr/>
          <p:nvPr/>
        </p:nvSpPr>
        <p:spPr>
          <a:xfrm>
            <a:off x="2123728" y="5000368"/>
            <a:ext cx="2603157" cy="12521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1" name="Picture 4" descr="폭식증 원인 자꾸 입으로 가는 음식들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1" y="3227493"/>
            <a:ext cx="2706647" cy="189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그룹 21"/>
          <p:cNvGrpSpPr/>
          <p:nvPr/>
        </p:nvGrpSpPr>
        <p:grpSpPr>
          <a:xfrm>
            <a:off x="6431499" y="2492896"/>
            <a:ext cx="2388973" cy="4006660"/>
            <a:chOff x="6948676" y="228600"/>
            <a:chExt cx="3877820" cy="6542526"/>
          </a:xfrm>
        </p:grpSpPr>
        <p:pic>
          <p:nvPicPr>
            <p:cNvPr id="23" name="_x121313984" descr="EMB000004ec1d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"/>
            <a:stretch>
              <a:fillRect/>
            </a:stretch>
          </p:blipFill>
          <p:spPr bwMode="auto">
            <a:xfrm>
              <a:off x="6948676" y="228600"/>
              <a:ext cx="3877820" cy="6542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직사각형 23"/>
            <p:cNvSpPr/>
            <p:nvPr/>
          </p:nvSpPr>
          <p:spPr>
            <a:xfrm>
              <a:off x="7239699" y="1082180"/>
              <a:ext cx="3280095" cy="4613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40770" y="3008498"/>
              <a:ext cx="2556020" cy="65334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</a:rPr>
                <a:t>“</a:t>
              </a:r>
              <a:r>
                <a:rPr lang="ko-KR" altLang="en-US" sz="1000" dirty="0">
                  <a:solidFill>
                    <a:schemeClr val="bg1"/>
                  </a:solidFill>
                </a:rPr>
                <a:t>너무 많이 먹고 있는 거 같아요</a:t>
              </a:r>
              <a:r>
                <a:rPr lang="en-US" altLang="ko-KR" sz="1000" dirty="0">
                  <a:solidFill>
                    <a:schemeClr val="bg1"/>
                  </a:solidFill>
                </a:rPr>
                <a:t>. </a:t>
              </a:r>
              <a:r>
                <a:rPr lang="ko-KR" altLang="en-US" sz="1000" dirty="0">
                  <a:solidFill>
                    <a:schemeClr val="bg1"/>
                  </a:solidFill>
                </a:rPr>
                <a:t>그만 먹어요</a:t>
              </a:r>
              <a:r>
                <a:rPr lang="en-US" altLang="ko-KR" sz="1000" dirty="0">
                  <a:solidFill>
                    <a:schemeClr val="bg1"/>
                  </a:solidFill>
                </a:rPr>
                <a:t>!!”</a:t>
              </a:r>
              <a:endParaRPr lang="ko-KR" altLang="en-US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3717032"/>
            <a:ext cx="1443272" cy="1307757"/>
          </a:xfrm>
          <a:prstGeom prst="rect">
            <a:avLst/>
          </a:prstGeom>
        </p:spPr>
      </p:pic>
      <p:sp>
        <p:nvSpPr>
          <p:cNvPr id="28" name="아래로 구부러진 화살표 17"/>
          <p:cNvSpPr/>
          <p:nvPr/>
        </p:nvSpPr>
        <p:spPr>
          <a:xfrm>
            <a:off x="4572000" y="2594918"/>
            <a:ext cx="3118610" cy="11283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폭발 2 18"/>
          <p:cNvSpPr/>
          <p:nvPr/>
        </p:nvSpPr>
        <p:spPr>
          <a:xfrm>
            <a:off x="5004048" y="2299391"/>
            <a:ext cx="2271733" cy="822750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알림 메시지</a:t>
            </a:r>
          </a:p>
        </p:txBody>
      </p:sp>
      <p:sp>
        <p:nvSpPr>
          <p:cNvPr id="30" name="폭발 2 13"/>
          <p:cNvSpPr/>
          <p:nvPr/>
        </p:nvSpPr>
        <p:spPr>
          <a:xfrm>
            <a:off x="2675705" y="5606117"/>
            <a:ext cx="1441622" cy="873211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47575" y="58725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/>
              <a:t>센서감지</a:t>
            </a:r>
            <a:endParaRPr lang="en-US" altLang="ko-KR" b="1" dirty="0"/>
          </a:p>
          <a:p>
            <a:endParaRPr lang="ko-KR" altLang="en-US" dirty="0"/>
          </a:p>
        </p:txBody>
      </p:sp>
      <p:sp>
        <p:nvSpPr>
          <p:cNvPr id="32" name="화살표: 아래쪽 31"/>
          <p:cNvSpPr/>
          <p:nvPr/>
        </p:nvSpPr>
        <p:spPr>
          <a:xfrm rot="16200000">
            <a:off x="2041812" y="1762270"/>
            <a:ext cx="163831" cy="2160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8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Scenario – </a:t>
            </a:r>
            <a:r>
              <a:rPr lang="ko-KR" altLang="en-US" dirty="0">
                <a:solidFill>
                  <a:srgbClr val="F8F8F8"/>
                </a:solidFill>
              </a:rPr>
              <a:t>일상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1128467"/>
          </a:xfrm>
        </p:spPr>
        <p:txBody>
          <a:bodyPr/>
          <a:lstStyle/>
          <a:p>
            <a:r>
              <a:rPr lang="ko-KR" altLang="en-US" dirty="0"/>
              <a:t>서있기</a:t>
            </a:r>
            <a:r>
              <a:rPr lang="en-US" altLang="ko-KR" dirty="0"/>
              <a:t>, </a:t>
            </a:r>
            <a:r>
              <a:rPr lang="ko-KR" altLang="en-US" dirty="0"/>
              <a:t>앉기 자세 추적        장시간 앉아 있거나 서 있는 경우 알림</a:t>
            </a:r>
            <a:endParaRPr lang="en-US" altLang="ko-KR" dirty="0"/>
          </a:p>
          <a:p>
            <a:r>
              <a:rPr lang="ko-KR" altLang="en-US" dirty="0" err="1"/>
              <a:t>걸음수</a:t>
            </a:r>
            <a:r>
              <a:rPr lang="ko-KR" altLang="en-US" dirty="0"/>
              <a:t> 측정       활동량 측정을 통해 칼로리 </a:t>
            </a:r>
            <a:r>
              <a:rPr lang="ko-KR" altLang="en-US" dirty="0" err="1"/>
              <a:t>소모등을</a:t>
            </a:r>
            <a:r>
              <a:rPr lang="ko-KR" altLang="en-US" dirty="0"/>
              <a:t> 확인 가능 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16" name="화살표: 아래쪽 15"/>
          <p:cNvSpPr/>
          <p:nvPr/>
        </p:nvSpPr>
        <p:spPr>
          <a:xfrm rot="16200000">
            <a:off x="3517976" y="1654896"/>
            <a:ext cx="163831" cy="2160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0" y="3861048"/>
            <a:ext cx="4370778" cy="244401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84" y="2713177"/>
            <a:ext cx="4127566" cy="229999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55576" y="5877272"/>
            <a:ext cx="1967673" cy="2880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앉기 추적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4838221" y="4044154"/>
            <a:ext cx="1173940" cy="3209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걸음 측정</a:t>
            </a:r>
          </a:p>
        </p:txBody>
      </p:sp>
      <p:sp>
        <p:nvSpPr>
          <p:cNvPr id="33" name="화살표: 아래쪽 32"/>
          <p:cNvSpPr/>
          <p:nvPr/>
        </p:nvSpPr>
        <p:spPr>
          <a:xfrm rot="16200000">
            <a:off x="2293841" y="2014936"/>
            <a:ext cx="163831" cy="2160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80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Scenario – </a:t>
            </a:r>
            <a:r>
              <a:rPr lang="ko-KR" altLang="en-US" dirty="0">
                <a:solidFill>
                  <a:srgbClr val="F8F8F8"/>
                </a:solidFill>
              </a:rPr>
              <a:t>운동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62880" y="1600201"/>
            <a:ext cx="8229600" cy="1153812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줄넘기 </a:t>
            </a:r>
            <a:r>
              <a:rPr lang="ko-KR" altLang="en-US" dirty="0" err="1"/>
              <a:t>카운팅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사용자 정의 횟수에 맞춰 알람</a:t>
            </a:r>
            <a:r>
              <a:rPr lang="en-US" altLang="ko-KR" dirty="0"/>
              <a:t> </a:t>
            </a:r>
            <a:r>
              <a:rPr lang="ko-KR" altLang="en-US" dirty="0"/>
              <a:t>혹은 멘트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dirty="0"/>
              <a:t> </a:t>
            </a:r>
          </a:p>
        </p:txBody>
      </p:sp>
      <p:pic>
        <p:nvPicPr>
          <p:cNvPr id="10" name="Picture 4" descr="줄넘기 다이어트 방법 (줄넘기 자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312014" cy="33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4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Scenario – </a:t>
            </a:r>
            <a:r>
              <a:rPr lang="ko-KR" altLang="en-US" dirty="0">
                <a:solidFill>
                  <a:srgbClr val="F8F8F8"/>
                </a:solidFill>
              </a:rPr>
              <a:t>운동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62880" y="1600201"/>
            <a:ext cx="8229600" cy="1153812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종아리 운동 </a:t>
            </a:r>
            <a:r>
              <a:rPr lang="en-US" altLang="ko-KR" dirty="0"/>
              <a:t>-</a:t>
            </a:r>
            <a:r>
              <a:rPr lang="ko-KR" altLang="en-US" dirty="0"/>
              <a:t>계단 반만 디디고 서서 발꿈치 들었다가 내리기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dirty="0"/>
              <a:t> 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54012"/>
            <a:ext cx="2126876" cy="293164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2" y="2754013"/>
            <a:ext cx="2142490" cy="29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5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Scenario – </a:t>
            </a:r>
            <a:r>
              <a:rPr lang="ko-KR" altLang="en-US" dirty="0">
                <a:solidFill>
                  <a:srgbClr val="F8F8F8"/>
                </a:solidFill>
              </a:rPr>
              <a:t>운동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899592" y="1529439"/>
            <a:ext cx="6059016" cy="891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복부의 지방을 줄여주는 운동 </a:t>
            </a:r>
            <a:r>
              <a:rPr lang="en-US" altLang="ko-KR" dirty="0"/>
              <a:t>- </a:t>
            </a:r>
            <a:r>
              <a:rPr lang="ko-KR" altLang="en-US" dirty="0"/>
              <a:t>트위스트 </a:t>
            </a:r>
            <a:r>
              <a:rPr lang="ko-KR" altLang="en-US" dirty="0" err="1"/>
              <a:t>플랭크</a:t>
            </a:r>
            <a:endParaRPr lang="en-US" altLang="ko-KR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r="1497" b="3084"/>
          <a:stretch/>
        </p:blipFill>
        <p:spPr>
          <a:xfrm>
            <a:off x="611560" y="3429002"/>
            <a:ext cx="3885042" cy="200914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8" y="3429001"/>
            <a:ext cx="3701770" cy="19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0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Scenario – </a:t>
            </a:r>
            <a:r>
              <a:rPr lang="ko-KR" altLang="en-US" dirty="0">
                <a:solidFill>
                  <a:srgbClr val="F8F8F8"/>
                </a:solidFill>
              </a:rPr>
              <a:t>운동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899592" y="1529438"/>
            <a:ext cx="7344816" cy="4419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800" dirty="0"/>
              <a:t>그 밖에 운동들 또한 </a:t>
            </a:r>
            <a:endParaRPr lang="en-US" altLang="ko-KR" sz="2800" dirty="0"/>
          </a:p>
          <a:p>
            <a:pPr marL="0" indent="0" algn="ctr">
              <a:buNone/>
            </a:pPr>
            <a:r>
              <a:rPr lang="ko-KR" altLang="en-US" sz="2800" dirty="0"/>
              <a:t>추후 업그레이드를 통하여 </a:t>
            </a:r>
            <a:endParaRPr lang="en-US" altLang="ko-KR" sz="2800" dirty="0"/>
          </a:p>
          <a:p>
            <a:pPr marL="0" indent="0" algn="ctr">
              <a:buNone/>
            </a:pPr>
            <a:r>
              <a:rPr lang="ko-KR" altLang="en-US" sz="2800" dirty="0"/>
              <a:t>인식할 수 있도록 할 예정입니다</a:t>
            </a:r>
            <a:r>
              <a:rPr lang="en-US" altLang="ko-K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238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815</Words>
  <Application>Microsoft Office PowerPoint</Application>
  <PresentationFormat>화면 슬라이드 쇼(4:3)</PresentationFormat>
  <Paragraphs>151</Paragraphs>
  <Slides>17</Slides>
  <Notes>17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210 맨발의청춘 L</vt:lpstr>
      <vt:lpstr>Microsoft JhengHei</vt:lpstr>
      <vt:lpstr>나눔바른고딕</vt:lpstr>
      <vt:lpstr>맑은 고딕</vt:lpstr>
      <vt:lpstr>Arial</vt:lpstr>
      <vt:lpstr>Calibri</vt:lpstr>
      <vt:lpstr>Office Theme</vt:lpstr>
      <vt:lpstr>Custom Design</vt:lpstr>
      <vt:lpstr>Image</vt:lpstr>
      <vt:lpstr>PowerPoint 프레젠테이션</vt:lpstr>
      <vt:lpstr> </vt:lpstr>
      <vt:lpstr>  Scenario – 일상</vt:lpstr>
      <vt:lpstr>  Scenario – 일상</vt:lpstr>
      <vt:lpstr>  Scenario – 일상</vt:lpstr>
      <vt:lpstr>  Scenario – 운동</vt:lpstr>
      <vt:lpstr>  Scenario – 운동</vt:lpstr>
      <vt:lpstr>  Scenario – 운동</vt:lpstr>
      <vt:lpstr>  Scenario – 운동</vt:lpstr>
      <vt:lpstr>  Out Put</vt:lpstr>
      <vt:lpstr>  Required Item</vt:lpstr>
      <vt:lpstr>  S/W - Design</vt:lpstr>
      <vt:lpstr> S/W - Design</vt:lpstr>
      <vt:lpstr> S/W - Design</vt:lpstr>
      <vt:lpstr>  Role</vt:lpstr>
      <vt:lpstr>  Schedule</vt:lpstr>
      <vt:lpstr>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윤주성</cp:lastModifiedBy>
  <cp:revision>93</cp:revision>
  <dcterms:created xsi:type="dcterms:W3CDTF">2014-04-01T16:35:38Z</dcterms:created>
  <dcterms:modified xsi:type="dcterms:W3CDTF">2017-03-28T15:50:11Z</dcterms:modified>
</cp:coreProperties>
</file>