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>
          <p15:clr>
            <a:srgbClr val="A4A3A4"/>
          </p15:clr>
        </p15:guide>
        <p15:guide id="2" pos="287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78">
          <p15:clr>
            <a:srgbClr val="A4A3A4"/>
          </p15:clr>
        </p15:guide>
        <p15:guide id="2" pos="215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9BB8"/>
    <a:srgbClr val="27ABC4"/>
    <a:srgbClr val="3ECA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ACF4677E-8BD2-47ae-8A1F-98590045965D">
      <hp:hncThemeShow xmlns="" xmlns:c="http://schemas.openxmlformats.org/drawingml/2006/chart" xmlns:dgm="http://schemas.openxmlformats.org/drawingml/2006/diagram" xmlns:dsp="http://schemas.microsoft.com/office/drawing/2008/diagram"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1A66EDD-3DAB-4C5B-A090-DC80EC1FD486}" styleName="Normal Style 1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lum val="90000"/>
            </a:schemeClr>
          </a:solidFill>
        </a:fill>
      </a:tcStyle>
    </a:wholeTbl>
    <a:band1H>
      <a:tcTxStyle/>
      <a:tcStyle>
        <a:tcBdr/>
        <a:fill>
          <a:solidFill>
            <a:schemeClr val="accent1">
              <a:lum val="8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lum val="8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42"/>
    <p:restoredTop sz="95449"/>
  </p:normalViewPr>
  <p:slideViewPr>
    <p:cSldViewPr>
      <p:cViewPr varScale="1">
        <p:scale>
          <a:sx n="73" d="100"/>
          <a:sy n="73" d="100"/>
        </p:scale>
        <p:origin x="1446" y="72"/>
      </p:cViewPr>
      <p:guideLst>
        <p:guide orient="horz" pos="2158"/>
        <p:guide pos="287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5" d="100"/>
        <a:sy n="65" d="100"/>
      </p:scale>
      <p:origin x="0" y="0"/>
    </p:cViewPr>
  </p:sorterViewPr>
  <p:notesViewPr>
    <p:cSldViewPr snapToObjects="1">
      <p:cViewPr varScale="1">
        <p:scale>
          <a:sx n="100" d="100"/>
          <a:sy n="100" d="100"/>
        </p:scale>
        <p:origin x="0" y="0"/>
      </p:cViewPr>
      <p:guideLst>
        <p:guide orient="horz" pos="2878"/>
        <p:guide pos="2158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 lang="ko-KR" altLang="en-US"/>
            </a:pPr>
            <a:fld id="{6239176D-0D0C-40F0-B843-B1B58DD62E55}" type="datetime1">
              <a:rPr lang="ko-KR" altLang="en-US"/>
              <a:pPr lvl="0">
                <a:defRPr lang="ko-KR" altLang="en-US"/>
              </a:pPr>
              <a:t>2017-09-17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 lang="ko-KR" altLang="en-US"/>
            </a:pPr>
            <a:r>
              <a:rPr lang="ko-KR" altLang="en-US"/>
              <a:t>마스터 텍스트 스타일 편집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 lang="ko-KR" altLang="en-US"/>
            </a:pPr>
            <a:fld id="{D74C4200-C68D-4612-B96C-F644AB7F8FD4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en-US" altLang="ko-KR"/>
              <a:t>c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D74C4200-C68D-4612-B96C-F644AB7F8FD4}" type="slidenum">
              <a:rPr lang="en-US" altLang="en-US"/>
              <a:pPr lvl="0">
                <a:defRPr lang="ko-KR" altLang="en-US"/>
              </a:pPr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A5FF88E3-09DC-41CA-8F38-87FC8B917D60}" type="slidenum">
              <a:rPr lang="en-US" altLang="en-US"/>
              <a:pPr lvl="0">
                <a:defRPr lang="ko-KR" altLang="en-US"/>
              </a:pPr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30000"/>
              </a:lnSpc>
            </a:pPr>
            <a:r>
              <a:rPr lang="en-US" altLang="ko-KR" b="1" dirty="0" smtClean="0">
                <a:solidFill>
                  <a:srgbClr val="029BB8"/>
                </a:solidFill>
                <a:latin typeface="이롭게 바탕체 Medium" panose="020B0600000101010101" pitchFamily="50" charset="-127"/>
                <a:ea typeface="이롭게 바탕체 Medium" panose="020B0600000101010101" pitchFamily="50" charset="-127"/>
              </a:rPr>
              <a:t>01. </a:t>
            </a:r>
            <a:r>
              <a:rPr lang="ko-KR" altLang="en-US" dirty="0" smtClean="0">
                <a:latin typeface="이롭게 바탕체 Medium" panose="020B0600000101010101" pitchFamily="50" charset="-127"/>
                <a:ea typeface="이롭게 바탕체 Medium" panose="020B0600000101010101" pitchFamily="50" charset="-127"/>
              </a:rPr>
              <a:t>자동화된 분리수거가 가능해짐으로써 </a:t>
            </a:r>
            <a:r>
              <a:rPr lang="ko-KR" altLang="en-US" b="1" dirty="0" smtClean="0">
                <a:latin typeface="이롭게 바탕체 Medium" panose="020B0600000101010101" pitchFamily="50" charset="-127"/>
                <a:ea typeface="이롭게 바탕체 Medium" panose="020B0600000101010101" pitchFamily="50" charset="-127"/>
              </a:rPr>
              <a:t>분리수거가 편리해진다</a:t>
            </a:r>
            <a:r>
              <a:rPr lang="en-US" altLang="ko-KR" dirty="0" smtClean="0">
                <a:latin typeface="이롭게 바탕체 Medium" panose="020B0600000101010101" pitchFamily="50" charset="-127"/>
                <a:ea typeface="이롭게 바탕체 Medium" panose="020B0600000101010101" pitchFamily="50" charset="-127"/>
              </a:rPr>
              <a:t>.</a:t>
            </a:r>
            <a:r>
              <a:rPr lang="ko-KR" altLang="en-US" dirty="0" smtClean="0">
                <a:latin typeface="이롭게 바탕체 Medium" panose="020B0600000101010101" pitchFamily="50" charset="-127"/>
                <a:ea typeface="이롭게 바탕체 Medium" panose="020B0600000101010101" pitchFamily="50" charset="-127"/>
              </a:rPr>
              <a:t> </a:t>
            </a:r>
            <a:endParaRPr lang="en-US" altLang="ko-KR" dirty="0" smtClean="0">
              <a:latin typeface="이롭게 바탕체 Medium" panose="020B0600000101010101" pitchFamily="50" charset="-127"/>
              <a:ea typeface="이롭게 바탕체 Medium" panose="020B0600000101010101" pitchFamily="50" charset="-127"/>
            </a:endParaRPr>
          </a:p>
          <a:p>
            <a:pPr>
              <a:lnSpc>
                <a:spcPct val="130000"/>
              </a:lnSpc>
            </a:pPr>
            <a:r>
              <a:rPr lang="en-US" altLang="ko-KR" b="1" dirty="0" smtClean="0">
                <a:solidFill>
                  <a:srgbClr val="029BB8"/>
                </a:solidFill>
                <a:latin typeface="이롭게 바탕체 Medium" panose="020B0600000101010101" pitchFamily="50" charset="-127"/>
                <a:ea typeface="이롭게 바탕체 Medium" panose="020B0600000101010101" pitchFamily="50" charset="-127"/>
              </a:rPr>
              <a:t>02. </a:t>
            </a:r>
            <a:r>
              <a:rPr lang="ko-KR" altLang="en-US" dirty="0" err="1" smtClean="0">
                <a:latin typeface="이롭게 바탕체 Medium" panose="020B0600000101010101" pitchFamily="50" charset="-127"/>
                <a:ea typeface="이롭게 바탕체 Medium" panose="020B0600000101010101" pitchFamily="50" charset="-127"/>
              </a:rPr>
              <a:t>머신러닝을</a:t>
            </a:r>
            <a:r>
              <a:rPr lang="ko-KR" altLang="en-US" dirty="0" smtClean="0">
                <a:latin typeface="이롭게 바탕체 Medium" panose="020B0600000101010101" pitchFamily="50" charset="-127"/>
                <a:ea typeface="이롭게 바탕체 Medium" panose="020B0600000101010101" pitchFamily="50" charset="-127"/>
              </a:rPr>
              <a:t> 통해 학습한 정보를 토대로 자동으로 분리수거를 함으로써 </a:t>
            </a:r>
            <a:r>
              <a:rPr lang="ko-KR" altLang="en-US" b="1" dirty="0" smtClean="0">
                <a:latin typeface="이롭게 바탕체 Medium" panose="020B0600000101010101" pitchFamily="50" charset="-127"/>
                <a:ea typeface="이롭게 바탕체 Medium" panose="020B0600000101010101" pitchFamily="50" charset="-127"/>
              </a:rPr>
              <a:t>정확한 분리수거</a:t>
            </a:r>
            <a:r>
              <a:rPr lang="ko-KR" altLang="en-US" dirty="0" smtClean="0">
                <a:latin typeface="이롭게 바탕체 Medium" panose="020B0600000101010101" pitchFamily="50" charset="-127"/>
                <a:ea typeface="이롭게 바탕체 Medium" panose="020B0600000101010101" pitchFamily="50" charset="-127"/>
              </a:rPr>
              <a:t>가 가능해 진다</a:t>
            </a:r>
            <a:r>
              <a:rPr lang="en-US" altLang="ko-KR" dirty="0" smtClean="0">
                <a:latin typeface="이롭게 바탕체 Medium" panose="020B0600000101010101" pitchFamily="50" charset="-127"/>
                <a:ea typeface="이롭게 바탕체 Medium" panose="020B0600000101010101" pitchFamily="50" charset="-127"/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en-US" altLang="ko-KR" dirty="0" smtClean="0">
                <a:latin typeface="이롭게 바탕체 Medium" panose="020B0600000101010101" pitchFamily="50" charset="-127"/>
                <a:ea typeface="이롭게 바탕체 Medium" panose="020B0600000101010101" pitchFamily="50" charset="-127"/>
              </a:rPr>
              <a:t>03. </a:t>
            </a:r>
            <a:r>
              <a:rPr lang="ko-KR" altLang="en-US" dirty="0" smtClean="0">
                <a:latin typeface="이롭게 바탕체 Medium" panose="020B0600000101010101" pitchFamily="50" charset="-127"/>
                <a:ea typeface="이롭게 바탕체 Medium" panose="020B0600000101010101" pitchFamily="50" charset="-127"/>
              </a:rPr>
              <a:t>기존의 분리수거를 하는데 들어가는 인건비가 없어지면서</a:t>
            </a:r>
            <a:r>
              <a:rPr lang="en-US" altLang="ko-KR" dirty="0" smtClean="0">
                <a:latin typeface="이롭게 바탕체 Medium" panose="020B0600000101010101" pitchFamily="50" charset="-127"/>
                <a:ea typeface="이롭게 바탕체 Medium" panose="020B0600000101010101" pitchFamily="50" charset="-127"/>
              </a:rPr>
              <a:t>, </a:t>
            </a:r>
            <a:r>
              <a:rPr lang="ko-KR" altLang="en-US" dirty="0" smtClean="0">
                <a:latin typeface="이롭게 바탕체 Medium" panose="020B0600000101010101" pitchFamily="50" charset="-127"/>
                <a:ea typeface="이롭게 바탕체 Medium" panose="020B0600000101010101" pitchFamily="50" charset="-127"/>
              </a:rPr>
              <a:t>초기 비용 외에는 추가 비용이 발생하지 않는다</a:t>
            </a:r>
            <a:r>
              <a:rPr lang="en-US" altLang="ko-KR" dirty="0" smtClean="0">
                <a:latin typeface="이롭게 바탕체 Medium" panose="020B0600000101010101" pitchFamily="50" charset="-127"/>
                <a:ea typeface="이롭게 바탕체 Medium" panose="020B0600000101010101" pitchFamily="50" charset="-127"/>
              </a:rPr>
              <a:t>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D74C4200-C68D-4612-B96C-F644AB7F8FD4}" type="slidenum">
              <a:rPr lang="ko-KR" altLang="en-US" smtClean="0"/>
              <a:pPr lvl="0">
                <a:defRPr lang="ko-KR" altLang="en-US"/>
              </a:pPr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681809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D74C4200-C68D-4612-B96C-F644AB7F8FD4}" type="slidenum">
              <a:rPr lang="en-US" altLang="en-US"/>
              <a:pPr lvl="0">
                <a:defRPr lang="ko-KR" altLang="en-US"/>
              </a:pPr>
              <a:t>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>
              <a:defRPr lang="ko-KR" altLang="en-US"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 lang="ko-KR" altLang="en-US"/>
            </a:pPr>
            <a:endParaRPr lang="ko-KR" altLang="en-US"/>
          </a:p>
          <a:p>
            <a:pPr>
              <a:defRPr lang="ko-KR" altLang="en-US"/>
            </a:pPr>
            <a:endParaRPr lang="ko-KR" altLang="en-US"/>
          </a:p>
          <a:p>
            <a:pPr>
              <a:defRPr lang="ko-KR" altLang="en-US"/>
            </a:pPr>
            <a:endParaRPr lang="ko-KR" altLang="en-US"/>
          </a:p>
          <a:p>
            <a:pPr>
              <a:defRPr lang="ko-KR" altLang="en-US"/>
            </a:pPr>
            <a:endParaRPr lang="ko-KR" altLang="en-US"/>
          </a:p>
          <a:p>
            <a:pPr>
              <a:defRPr lang="ko-KR" altLang="en-US"/>
            </a:pPr>
            <a:r>
              <a:rPr lang="ko-KR" altLang="en-US"/>
              <a:t>https://www.google.co.kr/search?q=%EA%B8%B0%EC%97%85%EB%82%B4+%EB%B6%84%EB%A6%AC%EC%88%98%EA%B1%B0&amp;tbm=isch&amp;tbs=rimg:CUuh2YrAwOdPIjgVBuMY-oj5D2bybN10MOsSr_1zak_1OsiLDRVCb_1aHP_1yZBwhBMtKd0b5XWrQY41WitbuhcIfdRxMioSCRUG4xj6iPkPEVszP0Y4-OkQKhIJZvJs3XQw6xIRHdyxFndVPEQqEgmv_1NqT86yIsBGVU2vIqpi0ACoSCdFUJv9oc_1_1JESHzWAS0VgmNKhIJkHCEEy0p3RsR9_1DRQDLzUsQqEgnldatBjjVaKxECJbhGyTcBxCoSCVu6Fwh91HEyERtE7CkAOyml&amp;tbo=u&amp;sa=X&amp;ved=0ahUKEwje6OPwuabWAhUDw7wKHak0AhUQ9C8IHw&amp;biw=1920&amp;bih=950&amp;dpr=1#imgdii=JnysPh9QlCcANM:&amp;imgrc=XJh5OWndWXYUCM:</a:t>
            </a:r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 lang="ko-KR" altLang="en-US"/>
            </a:pPr>
            <a:fld id="{D74C4200-C68D-4612-B96C-F644AB7F8FD4}" type="slidenum">
              <a:rPr lang="en-US" altLang="en-US"/>
              <a:pPr lvl="0">
                <a:defRPr lang="ko-KR" altLang="en-US"/>
              </a:pPr>
              <a:t>11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28B85-ADA5-45EB-9F8D-A96D7962E09F}" type="datetimeFigureOut">
              <a:rPr lang="ko-KR" altLang="en-US" smtClean="0"/>
              <a:pPr/>
              <a:t>2017-09-17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E9E1-9CFA-4A17-9AF5-CE729C92553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세로 본문" type="vertTx" preserve="1">
  <p:cSld name="제목 및 세로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01B28B85-ADA5-45EB-9F8D-A96D7962E09F}" type="datetime1">
              <a:rPr lang="ko-KR" altLang="en-US"/>
              <a:pPr lvl="0">
                <a:defRPr lang="ko-KR" altLang="en-US"/>
              </a:pPr>
              <a:t>2017-09-17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6547E9E1-9CFA-4A17-9AF5-CE729C925532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세로 제목 및 본문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01B28B85-ADA5-45EB-9F8D-A96D7962E09F}" type="datetime1">
              <a:rPr lang="ko-KR" altLang="en-US"/>
              <a:pPr lvl="0">
                <a:defRPr lang="ko-KR" altLang="en-US"/>
              </a:pPr>
              <a:t>2017-09-17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6547E9E1-9CFA-4A17-9AF5-CE729C925532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28B85-ADA5-45EB-9F8D-A96D7962E09F}" type="datetimeFigureOut">
              <a:rPr lang="ko-KR" altLang="en-US" smtClean="0"/>
              <a:pPr/>
              <a:t>2017-09-17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E9E1-9CFA-4A17-9AF5-CE729C92553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구역 머리글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01B28B85-ADA5-45EB-9F8D-A96D7962E09F}" type="datetime1">
              <a:rPr lang="ko-KR" altLang="en-US"/>
              <a:pPr lvl="0">
                <a:defRPr lang="ko-KR" altLang="en-US"/>
              </a:pPr>
              <a:t>2017-09-17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6547E9E1-9CFA-4A17-9AF5-CE729C925532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내용 2개" type="twoObj" preserve="1">
  <p:cSld name="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01B28B85-ADA5-45EB-9F8D-A96D7962E09F}" type="datetime1">
              <a:rPr lang="ko-KR" altLang="en-US"/>
              <a:pPr lvl="0">
                <a:defRPr lang="ko-KR" altLang="en-US"/>
              </a:pPr>
              <a:t>2017-09-17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6547E9E1-9CFA-4A17-9AF5-CE729C925532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비교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01B28B85-ADA5-45EB-9F8D-A96D7962E09F}" type="datetime1">
              <a:rPr lang="ko-KR" altLang="en-US"/>
              <a:pPr lvl="0">
                <a:defRPr lang="ko-KR" altLang="en-US"/>
              </a:pPr>
              <a:t>2017-09-17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6547E9E1-9CFA-4A17-9AF5-CE729C925532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만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01B28B85-ADA5-45EB-9F8D-A96D7962E09F}" type="datetime1">
              <a:rPr lang="ko-KR" altLang="en-US"/>
              <a:pPr lvl="0">
                <a:defRPr lang="ko-KR" altLang="en-US"/>
              </a:pPr>
              <a:t>2017-09-17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6547E9E1-9CFA-4A17-9AF5-CE729C925532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빈 화면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01B28B85-ADA5-45EB-9F8D-A96D7962E09F}" type="datetime1">
              <a:rPr lang="ko-KR" altLang="en-US"/>
              <a:pPr lvl="0">
                <a:defRPr lang="ko-KR" altLang="en-US"/>
              </a:pPr>
              <a:t>2017-09-17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6547E9E1-9CFA-4A17-9AF5-CE729C925532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내용 및 설명" type="objTx" preserve="1">
  <p:cSld name="내용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01B28B85-ADA5-45EB-9F8D-A96D7962E09F}" type="datetime1">
              <a:rPr lang="ko-KR" altLang="en-US"/>
              <a:pPr lvl="0">
                <a:defRPr lang="ko-KR" altLang="en-US"/>
              </a:pPr>
              <a:t>2017-09-17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6547E9E1-9CFA-4A17-9AF5-CE729C925532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그림 및 설명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01B28B85-ADA5-45EB-9F8D-A96D7962E09F}" type="datetime1">
              <a:rPr lang="ko-KR" altLang="en-US"/>
              <a:pPr lvl="0">
                <a:defRPr lang="ko-KR" altLang="en-US"/>
              </a:pPr>
              <a:t>2017-09-17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6547E9E1-9CFA-4A17-9AF5-CE729C925532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28B85-ADA5-45EB-9F8D-A96D7962E09F}" type="datetimeFigureOut">
              <a:rPr lang="ko-KR" altLang="en-US" smtClean="0"/>
              <a:pPr/>
              <a:t>2017-09-17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47E9E1-9CFA-4A17-9AF5-CE729C92553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rimal.kr/urimal/urimal/research03.jsp?mode=view&amp;article_no=1615" TargetMode="External"/><Relationship Id="rId7" Type="http://schemas.openxmlformats.org/officeDocument/2006/relationships/hyperlink" Target="http://m.geojenews.co.kr/news/articleView.html?idxno=40995" TargetMode="External"/><Relationship Id="rId2" Type="http://schemas.openxmlformats.org/officeDocument/2006/relationships/hyperlink" Target="https://ko.depositphotos.com/6258776/stock-illustration-business-silhouette-walk-human-resources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loter.net/archives/237813" TargetMode="External"/><Relationship Id="rId5" Type="http://schemas.openxmlformats.org/officeDocument/2006/relationships/hyperlink" Target="http://www.yonhapnews.co.kr/local/2016/11/11/0812000000AKR20161111157600051.HTML" TargetMode="External"/><Relationship Id="rId4" Type="http://schemas.openxmlformats.org/officeDocument/2006/relationships/hyperlink" Target="http://daishinblog.tistory.com/2466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그룹 11"/>
          <p:cNvGrpSpPr/>
          <p:nvPr/>
        </p:nvGrpSpPr>
        <p:grpSpPr>
          <a:xfrm>
            <a:off x="1559496" y="1196752"/>
            <a:ext cx="5971967" cy="3384375"/>
            <a:chOff x="2428860" y="2426907"/>
            <a:chExt cx="4058572" cy="1456575"/>
          </a:xfrm>
        </p:grpSpPr>
        <p:sp>
          <p:nvSpPr>
            <p:cNvPr id="8" name="직사각형 7"/>
            <p:cNvSpPr/>
            <p:nvPr/>
          </p:nvSpPr>
          <p:spPr>
            <a:xfrm>
              <a:off x="2428860" y="2811912"/>
              <a:ext cx="4058571" cy="1071571"/>
            </a:xfrm>
            <a:prstGeom prst="rect">
              <a:avLst/>
            </a:prstGeom>
            <a:solidFill>
              <a:srgbClr val="3ECA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pic>
          <p:nvPicPr>
            <p:cNvPr id="13" name="그림 12" descr="Untitled-3 copy.png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 rot="10800000">
              <a:off x="2433831" y="2426907"/>
              <a:ext cx="4053600" cy="854800"/>
            </a:xfrm>
            <a:prstGeom prst="rect">
              <a:avLst/>
            </a:prstGeom>
          </p:spPr>
        </p:pic>
      </p:grpSp>
      <p:pic>
        <p:nvPicPr>
          <p:cNvPr id="5" name="그림 4" descr="Untitled-3 copy.png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-142900"/>
            <a:ext cx="9144000" cy="329972"/>
          </a:xfrm>
          <a:prstGeom prst="rect">
            <a:avLst/>
          </a:prstGeom>
        </p:spPr>
      </p:pic>
      <p:pic>
        <p:nvPicPr>
          <p:cNvPr id="6" name="그림 5" descr="Untitled-3 copy.png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 rot="10800000">
            <a:off x="0" y="6693014"/>
            <a:ext cx="9144000" cy="329972"/>
          </a:xfrm>
          <a:prstGeom prst="rect">
            <a:avLst/>
          </a:prstGeom>
        </p:spPr>
      </p:pic>
      <p:sp>
        <p:nvSpPr>
          <p:cNvPr id="14" name="직사각형 13"/>
          <p:cNvSpPr/>
          <p:nvPr/>
        </p:nvSpPr>
        <p:spPr>
          <a:xfrm>
            <a:off x="1991544" y="1556792"/>
            <a:ext cx="5100736" cy="252028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2093640" y="2382510"/>
            <a:ext cx="4896544" cy="901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en-US" altLang="ko-KR" sz="5400" b="1">
                <a:solidFill>
                  <a:schemeClr val="bg1"/>
                </a:solidFill>
                <a:latin typeface="이롭게 바탕체 Medium"/>
                <a:ea typeface="이롭게 바탕체 Medium"/>
              </a:rPr>
              <a:t>Cyclow</a:t>
            </a:r>
            <a:endParaRPr lang="ko-KR" altLang="en-US" sz="4800" b="1">
              <a:solidFill>
                <a:schemeClr val="bg1"/>
              </a:solidFill>
              <a:latin typeface="이롭게 바탕체 Medium"/>
              <a:ea typeface="이롭게 바탕체 Medium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70004" y="4980766"/>
            <a:ext cx="3240360" cy="14562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defRPr lang="ko-KR" altLang="en-US"/>
            </a:pPr>
            <a:r>
              <a:rPr lang="ko-KR" altLang="en-US" sz="2000">
                <a:solidFill>
                  <a:schemeClr val="tx1">
                    <a:lumMod val="80000"/>
                    <a:lumOff val="20000"/>
                  </a:schemeClr>
                </a:solidFill>
                <a:latin typeface="이롭게 바탕체 Medium"/>
                <a:ea typeface="이롭게 바탕체 Medium"/>
              </a:rPr>
              <a:t>32140794 김수현</a:t>
            </a:r>
          </a:p>
          <a:p>
            <a:pPr algn="r">
              <a:lnSpc>
                <a:spcPct val="150000"/>
              </a:lnSpc>
              <a:defRPr lang="ko-KR" altLang="en-US"/>
            </a:pPr>
            <a:r>
              <a:rPr lang="en-US" altLang="ko-KR" sz="2000">
                <a:solidFill>
                  <a:schemeClr val="tx1">
                    <a:lumMod val="80000"/>
                    <a:lumOff val="20000"/>
                  </a:schemeClr>
                </a:solidFill>
                <a:latin typeface="이롭게 바탕체 Medium"/>
                <a:ea typeface="이롭게 바탕체 Medium"/>
              </a:rPr>
              <a:t>32101893 </a:t>
            </a:r>
            <a:r>
              <a:rPr lang="ko-KR" altLang="en-US" sz="2000">
                <a:solidFill>
                  <a:schemeClr val="tx1">
                    <a:lumMod val="80000"/>
                    <a:lumOff val="20000"/>
                  </a:schemeClr>
                </a:solidFill>
                <a:latin typeface="이롭게 바탕체 Medium"/>
                <a:ea typeface="이롭게 바탕체 Medium"/>
              </a:rPr>
              <a:t>김영훈</a:t>
            </a:r>
          </a:p>
          <a:p>
            <a:pPr algn="r">
              <a:lnSpc>
                <a:spcPct val="150000"/>
              </a:lnSpc>
              <a:defRPr lang="ko-KR" altLang="en-US"/>
            </a:pPr>
            <a:r>
              <a:rPr lang="ko-KR" altLang="en-US" sz="2000">
                <a:solidFill>
                  <a:schemeClr val="tx1">
                    <a:lumMod val="80000"/>
                    <a:lumOff val="20000"/>
                  </a:schemeClr>
                </a:solidFill>
                <a:latin typeface="이롭게 바탕체 Medium"/>
                <a:ea typeface="이롭게 바탕체 Medium"/>
              </a:rPr>
              <a:t>32151836 박윤아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11860" y="3429000"/>
            <a:ext cx="219989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lang="ko-KR" altLang="en-US"/>
            </a:pPr>
            <a:r>
              <a:rPr lang="en-US" altLang="ko-KR" sz="2200" i="1" dirty="0">
                <a:solidFill>
                  <a:schemeClr val="bg1"/>
                </a:solidFill>
              </a:rPr>
              <a:t>-</a:t>
            </a:r>
            <a:r>
              <a:rPr lang="en-US" altLang="ko-KR" sz="2200" i="1" dirty="0" smtClean="0">
                <a:solidFill>
                  <a:schemeClr val="bg1"/>
                </a:solidFill>
              </a:rPr>
              <a:t>brainstorming-</a:t>
            </a:r>
            <a:endParaRPr lang="en-US" altLang="ko-KR" sz="22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그림 25" descr="Untitled-3 cop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0" y="6693014"/>
            <a:ext cx="9144000" cy="329972"/>
          </a:xfrm>
          <a:prstGeom prst="rect">
            <a:avLst/>
          </a:prstGeom>
        </p:spPr>
      </p:pic>
      <p:pic>
        <p:nvPicPr>
          <p:cNvPr id="28" name="그림 27" descr="Untitled-3 cop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2900"/>
            <a:ext cx="9144000" cy="3299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512" y="1016740"/>
            <a:ext cx="8784976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solidFill>
                  <a:srgbClr val="029BB8"/>
                </a:solidFill>
                <a:latin typeface="이롭게 바탕체 Medium" panose="020B0600000101010101" pitchFamily="50" charset="-127"/>
                <a:ea typeface="이롭게 바탕체 Medium" panose="020B0600000101010101" pitchFamily="50" charset="-127"/>
              </a:rPr>
              <a:t>01. SNS</a:t>
            </a:r>
            <a:r>
              <a:rPr lang="ko-KR" altLang="en-US" sz="2000" dirty="0" smtClean="0">
                <a:solidFill>
                  <a:srgbClr val="029BB8"/>
                </a:solidFill>
                <a:latin typeface="이롭게 바탕체 Medium" panose="020B0600000101010101" pitchFamily="50" charset="-127"/>
                <a:ea typeface="이롭게 바탕체 Medium" panose="020B0600000101010101" pitchFamily="50" charset="-127"/>
              </a:rPr>
              <a:t>를 통한 홍보</a:t>
            </a:r>
            <a:endParaRPr lang="en-US" altLang="ko-KR" sz="2000" dirty="0" smtClean="0">
              <a:solidFill>
                <a:srgbClr val="029BB8"/>
              </a:solidFill>
              <a:latin typeface="이롭게 바탕체 Medium" panose="020B0600000101010101" pitchFamily="50" charset="-127"/>
              <a:ea typeface="이롭게 바탕체 Medium" panose="020B0600000101010101" pitchFamily="50" charset="-127"/>
            </a:endParaRPr>
          </a:p>
          <a:p>
            <a:r>
              <a:rPr lang="en-US" altLang="ko-KR" dirty="0" smtClean="0">
                <a:latin typeface="이롭게 바탕체 Medium" panose="020B0600000101010101" pitchFamily="50" charset="-127"/>
                <a:ea typeface="이롭게 바탕체 Medium" panose="020B0600000101010101" pitchFamily="50" charset="-127"/>
              </a:rPr>
              <a:t> SNS</a:t>
            </a:r>
            <a:r>
              <a:rPr lang="ko-KR" altLang="en-US" dirty="0" smtClean="0">
                <a:latin typeface="이롭게 바탕체 Medium" panose="020B0600000101010101" pitchFamily="50" charset="-127"/>
                <a:ea typeface="이롭게 바탕체 Medium" panose="020B0600000101010101" pitchFamily="50" charset="-127"/>
              </a:rPr>
              <a:t>중 예상 고객 연령대인 </a:t>
            </a:r>
            <a:r>
              <a:rPr lang="en-US" altLang="ko-KR" dirty="0" smtClean="0">
                <a:latin typeface="이롭게 바탕체 Medium" panose="020B0600000101010101" pitchFamily="50" charset="-127"/>
                <a:ea typeface="이롭게 바탕체 Medium" panose="020B0600000101010101" pitchFamily="50" charset="-127"/>
              </a:rPr>
              <a:t>40~50</a:t>
            </a:r>
            <a:r>
              <a:rPr lang="ko-KR" altLang="en-US" dirty="0" smtClean="0">
                <a:latin typeface="이롭게 바탕체 Medium" panose="020B0600000101010101" pitchFamily="50" charset="-127"/>
                <a:ea typeface="이롭게 바탕체 Medium" panose="020B0600000101010101" pitchFamily="50" charset="-127"/>
              </a:rPr>
              <a:t>대의 이용률이 높은</a:t>
            </a:r>
            <a:r>
              <a:rPr lang="en-US" altLang="ko-KR" dirty="0">
                <a:latin typeface="이롭게 바탕체 Medium" panose="020B0600000101010101" pitchFamily="50" charset="-127"/>
                <a:ea typeface="이롭게 바탕체 Medium" panose="020B0600000101010101" pitchFamily="50" charset="-127"/>
              </a:rPr>
              <a:t> </a:t>
            </a:r>
            <a:r>
              <a:rPr lang="ko-KR" altLang="en-US" dirty="0" smtClean="0">
                <a:latin typeface="이롭게 바탕체 Medium" panose="020B0600000101010101" pitchFamily="50" charset="-127"/>
                <a:ea typeface="이롭게 바탕체 Medium" panose="020B0600000101010101" pitchFamily="50" charset="-127"/>
              </a:rPr>
              <a:t>카카오스토리</a:t>
            </a:r>
            <a:r>
              <a:rPr lang="en-US" altLang="ko-KR" dirty="0" smtClean="0">
                <a:latin typeface="이롭게 바탕체 Medium" panose="020B0600000101010101" pitchFamily="50" charset="-127"/>
                <a:ea typeface="이롭게 바탕체 Medium" panose="020B0600000101010101" pitchFamily="50" charset="-127"/>
              </a:rPr>
              <a:t>, </a:t>
            </a:r>
            <a:r>
              <a:rPr lang="ko-KR" altLang="en-US" dirty="0" smtClean="0">
                <a:latin typeface="이롭게 바탕체 Medium" panose="020B0600000101010101" pitchFamily="50" charset="-127"/>
                <a:ea typeface="이롭게 바탕체 Medium" panose="020B0600000101010101" pitchFamily="50" charset="-127"/>
              </a:rPr>
              <a:t>네이버 밴드</a:t>
            </a:r>
            <a:r>
              <a:rPr lang="en-US" altLang="ko-KR" dirty="0" smtClean="0">
                <a:latin typeface="이롭게 바탕체 Medium" panose="020B0600000101010101" pitchFamily="50" charset="-127"/>
                <a:ea typeface="이롭게 바탕체 Medium" panose="020B0600000101010101" pitchFamily="50" charset="-127"/>
              </a:rPr>
              <a:t>, </a:t>
            </a:r>
            <a:r>
              <a:rPr lang="ko-KR" altLang="en-US" dirty="0" smtClean="0">
                <a:latin typeface="이롭게 바탕체 Medium" panose="020B0600000101010101" pitchFamily="50" charset="-127"/>
                <a:ea typeface="이롭게 바탕체 Medium" panose="020B0600000101010101" pitchFamily="50" charset="-127"/>
              </a:rPr>
              <a:t>페이스북을 통해 제품을 홍보한다</a:t>
            </a:r>
            <a:r>
              <a:rPr lang="en-US" altLang="ko-KR" dirty="0" smtClean="0">
                <a:latin typeface="이롭게 바탕체 Medium" panose="020B0600000101010101" pitchFamily="50" charset="-127"/>
                <a:ea typeface="이롭게 바탕체 Medium" panose="020B0600000101010101" pitchFamily="50" charset="-127"/>
              </a:rPr>
              <a:t>.</a:t>
            </a:r>
          </a:p>
          <a:p>
            <a:endParaRPr lang="en-US" altLang="ko-KR" dirty="0" smtClean="0">
              <a:latin typeface="이롭게 바탕체 Medium" panose="020B0600000101010101" pitchFamily="50" charset="-127"/>
              <a:ea typeface="이롭게 바탕체 Medium" panose="020B0600000101010101" pitchFamily="50" charset="-127"/>
            </a:endParaRPr>
          </a:p>
          <a:p>
            <a:r>
              <a:rPr lang="en-US" altLang="ko-KR" sz="2000" spc="-100" dirty="0" smtClean="0">
                <a:solidFill>
                  <a:srgbClr val="029BB8"/>
                </a:solidFill>
                <a:latin typeface="이롭게 바탕체 Medium" panose="020B0600000101010101" pitchFamily="50" charset="-127"/>
                <a:ea typeface="이롭게 바탕체 Medium" panose="020B0600000101010101" pitchFamily="50" charset="-127"/>
              </a:rPr>
              <a:t>02. </a:t>
            </a:r>
            <a:r>
              <a:rPr lang="ko-KR" altLang="en-US" sz="2000" spc="-100" dirty="0" smtClean="0">
                <a:solidFill>
                  <a:srgbClr val="029BB8"/>
                </a:solidFill>
                <a:latin typeface="이롭게 바탕체 Medium" panose="020B0600000101010101" pitchFamily="50" charset="-127"/>
                <a:ea typeface="이롭게 바탕체 Medium" panose="020B0600000101010101" pitchFamily="50" charset="-127"/>
              </a:rPr>
              <a:t>일정기간 무료 사용 이벤트</a:t>
            </a:r>
            <a:endParaRPr lang="en-US" altLang="ko-KR" sz="2000" spc="-100" dirty="0">
              <a:latin typeface="이롭게 바탕체 Medium" panose="020B0600000101010101" pitchFamily="50" charset="-127"/>
              <a:ea typeface="이롭게 바탕체 Medium" panose="020B0600000101010101" pitchFamily="50" charset="-127"/>
            </a:endParaRPr>
          </a:p>
          <a:p>
            <a:r>
              <a:rPr lang="ko-KR" altLang="en-US" dirty="0">
                <a:latin typeface="이롭게 바탕체 Medium" panose="020B0600000101010101" pitchFamily="50" charset="-127"/>
                <a:ea typeface="이롭게 바탕체 Medium" panose="020B0600000101010101" pitchFamily="50" charset="-127"/>
              </a:rPr>
              <a:t> 제품을 일정 기간 무료로 사용할 수 있는 이벤트를 진행하여</a:t>
            </a:r>
            <a:r>
              <a:rPr lang="en-US" altLang="ko-KR" dirty="0">
                <a:latin typeface="이롭게 바탕체 Medium" panose="020B0600000101010101" pitchFamily="50" charset="-127"/>
                <a:ea typeface="이롭게 바탕체 Medium" panose="020B0600000101010101" pitchFamily="50" charset="-127"/>
              </a:rPr>
              <a:t> </a:t>
            </a:r>
            <a:r>
              <a:rPr lang="ko-KR" altLang="en-US" dirty="0">
                <a:latin typeface="이롭게 바탕체 Medium" panose="020B0600000101010101" pitchFamily="50" charset="-127"/>
                <a:ea typeface="이롭게 바탕체 Medium" panose="020B0600000101010101" pitchFamily="50" charset="-127"/>
              </a:rPr>
              <a:t>고객을 유도한다</a:t>
            </a:r>
            <a:r>
              <a:rPr lang="en-US" altLang="ko-KR" dirty="0">
                <a:latin typeface="이롭게 바탕체 Medium" panose="020B0600000101010101" pitchFamily="50" charset="-127"/>
                <a:ea typeface="이롭게 바탕체 Medium" panose="020B0600000101010101" pitchFamily="50" charset="-127"/>
              </a:rPr>
              <a:t>.</a:t>
            </a:r>
          </a:p>
          <a:p>
            <a:endParaRPr lang="en-US" altLang="ko-KR" sz="2000" dirty="0" smtClean="0">
              <a:solidFill>
                <a:srgbClr val="029BB8"/>
              </a:solidFill>
              <a:latin typeface="이롭게 바탕체 Medium" panose="020B0600000101010101" pitchFamily="50" charset="-127"/>
              <a:ea typeface="이롭게 바탕체 Medium" panose="020B0600000101010101" pitchFamily="50" charset="-127"/>
            </a:endParaRPr>
          </a:p>
          <a:p>
            <a:r>
              <a:rPr lang="en-US" altLang="ko-KR" sz="2000" spc="-100" dirty="0" smtClean="0">
                <a:solidFill>
                  <a:srgbClr val="029BB8"/>
                </a:solidFill>
                <a:latin typeface="이롭게 바탕체 Medium" panose="020B0600000101010101" pitchFamily="50" charset="-127"/>
                <a:ea typeface="이롭게 바탕체 Medium" panose="020B0600000101010101" pitchFamily="50" charset="-127"/>
              </a:rPr>
              <a:t>03. </a:t>
            </a:r>
            <a:r>
              <a:rPr lang="ko-KR" altLang="en-US" sz="2000" spc="-100" dirty="0" smtClean="0">
                <a:solidFill>
                  <a:srgbClr val="029BB8"/>
                </a:solidFill>
                <a:latin typeface="이롭게 바탕체 Medium" panose="020B0600000101010101" pitchFamily="50" charset="-127"/>
                <a:ea typeface="이롭게 바탕체 Medium" panose="020B0600000101010101" pitchFamily="50" charset="-127"/>
              </a:rPr>
              <a:t>제품 </a:t>
            </a:r>
            <a:r>
              <a:rPr lang="ko-KR" altLang="en-US" sz="2000" spc="-100" dirty="0">
                <a:solidFill>
                  <a:srgbClr val="029BB8"/>
                </a:solidFill>
                <a:latin typeface="이롭게 바탕체 Medium" panose="020B0600000101010101" pitchFamily="50" charset="-127"/>
                <a:ea typeface="이롭게 바탕체 Medium" panose="020B0600000101010101" pitchFamily="50" charset="-127"/>
              </a:rPr>
              <a:t>체험을 통한 판촉 행사 </a:t>
            </a:r>
            <a:endParaRPr lang="en-US" altLang="ko-KR" sz="2000" spc="-100" dirty="0" smtClean="0">
              <a:solidFill>
                <a:srgbClr val="029BB8"/>
              </a:solidFill>
              <a:latin typeface="이롭게 바탕체 Medium" panose="020B0600000101010101" pitchFamily="50" charset="-127"/>
              <a:ea typeface="이롭게 바탕체 Medium" panose="020B0600000101010101" pitchFamily="50" charset="-127"/>
            </a:endParaRPr>
          </a:p>
          <a:p>
            <a:r>
              <a:rPr lang="ko-KR" altLang="en-US" dirty="0" smtClean="0">
                <a:latin typeface="이롭게 바탕체 Medium" panose="020B0600000101010101" pitchFamily="50" charset="-127"/>
                <a:ea typeface="이롭게 바탕체 Medium" panose="020B0600000101010101" pitchFamily="50" charset="-127"/>
              </a:rPr>
              <a:t> 제품 체험 부스를 설치하여 제품에 대한 친밀함과 접근성을 높인다</a:t>
            </a:r>
            <a:r>
              <a:rPr lang="en-US" altLang="ko-KR" dirty="0" smtClean="0">
                <a:latin typeface="이롭게 바탕체 Medium" panose="020B0600000101010101" pitchFamily="50" charset="-127"/>
                <a:ea typeface="이롭게 바탕체 Medium" panose="020B0600000101010101" pitchFamily="50" charset="-127"/>
              </a:rPr>
              <a:t>.</a:t>
            </a:r>
          </a:p>
          <a:p>
            <a:pPr marL="342900" indent="-342900">
              <a:buFontTx/>
              <a:buChar char="-"/>
            </a:pPr>
            <a:endParaRPr lang="en-US" altLang="ko-KR" dirty="0">
              <a:latin typeface="이롭게 바탕체 Medium" panose="020B0600000101010101" pitchFamily="50" charset="-127"/>
              <a:ea typeface="이롭게 바탕체 Medium" panose="020B0600000101010101" pitchFamily="50" charset="-127"/>
            </a:endParaRPr>
          </a:p>
          <a:p>
            <a:r>
              <a:rPr lang="en-US" altLang="ko-KR" sz="2000" spc="-100" dirty="0" smtClean="0">
                <a:solidFill>
                  <a:srgbClr val="029BB8"/>
                </a:solidFill>
                <a:latin typeface="이롭게 바탕체 Medium" panose="020B0600000101010101" pitchFamily="50" charset="-127"/>
                <a:ea typeface="이롭게 바탕체 Medium" panose="020B0600000101010101" pitchFamily="50" charset="-127"/>
              </a:rPr>
              <a:t>04. </a:t>
            </a:r>
            <a:r>
              <a:rPr lang="ko-KR" altLang="en-US" sz="2000" spc="-100" dirty="0" smtClean="0">
                <a:solidFill>
                  <a:srgbClr val="029BB8"/>
                </a:solidFill>
                <a:latin typeface="이롭게 바탕체 Medium" panose="020B0600000101010101" pitchFamily="50" charset="-127"/>
                <a:ea typeface="이롭게 바탕체 Medium" panose="020B0600000101010101" pitchFamily="50" charset="-127"/>
              </a:rPr>
              <a:t>정부주관 </a:t>
            </a:r>
            <a:r>
              <a:rPr lang="ko-KR" altLang="en-US" sz="2000" spc="-100" dirty="0">
                <a:solidFill>
                  <a:srgbClr val="029BB8"/>
                </a:solidFill>
                <a:latin typeface="이롭게 바탕체 Medium" panose="020B0600000101010101" pitchFamily="50" charset="-127"/>
                <a:ea typeface="이롭게 바탕체 Medium" panose="020B0600000101010101" pitchFamily="50" charset="-127"/>
              </a:rPr>
              <a:t>공공 쓰레기통 전면 교체 </a:t>
            </a:r>
            <a:endParaRPr lang="en-US" altLang="ko-KR" sz="2000" spc="-100" dirty="0">
              <a:latin typeface="이롭게 바탕체 Medium" panose="020B0600000101010101" pitchFamily="50" charset="-127"/>
              <a:ea typeface="이롭게 바탕체 Medium" panose="020B0600000101010101" pitchFamily="50" charset="-127"/>
            </a:endParaRPr>
          </a:p>
          <a:p>
            <a:r>
              <a:rPr lang="ko-KR" altLang="en-US" dirty="0" smtClean="0">
                <a:latin typeface="이롭게 바탕체 Medium" panose="020B0600000101010101" pitchFamily="50" charset="-127"/>
                <a:ea typeface="이롭게 바탕체 Medium" panose="020B0600000101010101" pitchFamily="50" charset="-127"/>
              </a:rPr>
              <a:t> 정부와 협력하여 공공 쓰레기통을 전면 교체함으로써 보편적인 자동 분리수거함으로써 사람들에게 다가간다</a:t>
            </a:r>
            <a:r>
              <a:rPr lang="en-US" altLang="ko-KR" dirty="0" smtClean="0">
                <a:latin typeface="이롭게 바탕체 Medium" panose="020B0600000101010101" pitchFamily="50" charset="-127"/>
                <a:ea typeface="이롭게 바탕체 Medium" panose="020B0600000101010101" pitchFamily="50" charset="-127"/>
              </a:rPr>
              <a:t>.</a:t>
            </a:r>
            <a:r>
              <a:rPr lang="ko-KR" altLang="en-US" dirty="0" smtClean="0">
                <a:latin typeface="이롭게 바탕체 Medium" panose="020B0600000101010101" pitchFamily="50" charset="-127"/>
                <a:ea typeface="이롭게 바탕체 Medium" panose="020B0600000101010101" pitchFamily="50" charset="-127"/>
              </a:rPr>
              <a:t> </a:t>
            </a:r>
            <a:endParaRPr lang="en-US" altLang="ko-KR" dirty="0" smtClean="0">
              <a:latin typeface="이롭게 바탕체 Medium" panose="020B0600000101010101" pitchFamily="50" charset="-127"/>
              <a:ea typeface="이롭게 바탕체 Medium" panose="020B0600000101010101" pitchFamily="50" charset="-127"/>
            </a:endParaRPr>
          </a:p>
          <a:p>
            <a:endParaRPr lang="en-US" altLang="ko-KR" dirty="0">
              <a:latin typeface="이롭게 바탕체 Medium" panose="020B0600000101010101" pitchFamily="50" charset="-127"/>
              <a:ea typeface="이롭게 바탕체 Medium" panose="020B0600000101010101" pitchFamily="50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/>
          <a:srcRect t="17117" b="-2"/>
          <a:stretch/>
        </p:blipFill>
        <p:spPr>
          <a:xfrm>
            <a:off x="35496" y="390100"/>
            <a:ext cx="648072" cy="4613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560" y="281283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 smtClean="0">
                <a:solidFill>
                  <a:srgbClr val="029BB8"/>
                </a:solidFill>
                <a:latin typeface="이롭게 바탕체 Medium" panose="020B0600000101010101" pitchFamily="50" charset="-127"/>
                <a:ea typeface="이롭게 바탕체 Medium" panose="020B0600000101010101" pitchFamily="50" charset="-127"/>
              </a:rPr>
              <a:t>Channels</a:t>
            </a:r>
            <a:endParaRPr lang="ko-KR" altLang="en-US" sz="3200" dirty="0">
              <a:solidFill>
                <a:srgbClr val="029BB8"/>
              </a:solidFill>
              <a:latin typeface="이롭게 바탕체 Medium" panose="020B0600000101010101" pitchFamily="50" charset="-127"/>
              <a:ea typeface="이롭게 바탕체 Medium" panose="020B0600000101010101" pitchFamily="50" charset="-127"/>
            </a:endParaRPr>
          </a:p>
        </p:txBody>
      </p:sp>
      <p:sp>
        <p:nvSpPr>
          <p:cNvPr id="19" name="타원 18"/>
          <p:cNvSpPr/>
          <p:nvPr/>
        </p:nvSpPr>
        <p:spPr>
          <a:xfrm>
            <a:off x="971600" y="5236431"/>
            <a:ext cx="1142000" cy="1142000"/>
          </a:xfrm>
          <a:prstGeom prst="ellipse">
            <a:avLst/>
          </a:prstGeom>
          <a:solidFill>
            <a:srgbClr val="3ECA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8000" dirty="0">
              <a:solidFill>
                <a:schemeClr val="bg1"/>
              </a:solidFill>
            </a:endParaRPr>
          </a:p>
        </p:txBody>
      </p:sp>
      <p:grpSp>
        <p:nvGrpSpPr>
          <p:cNvPr id="7" name="그룹 6"/>
          <p:cNvGrpSpPr/>
          <p:nvPr/>
        </p:nvGrpSpPr>
        <p:grpSpPr>
          <a:xfrm>
            <a:off x="2946784" y="5236431"/>
            <a:ext cx="1142000" cy="1142000"/>
            <a:chOff x="2483768" y="5012996"/>
            <a:chExt cx="1142000" cy="1142000"/>
          </a:xfrm>
        </p:grpSpPr>
        <p:sp>
          <p:nvSpPr>
            <p:cNvPr id="23" name="타원 22"/>
            <p:cNvSpPr/>
            <p:nvPr/>
          </p:nvSpPr>
          <p:spPr>
            <a:xfrm>
              <a:off x="2483768" y="5012996"/>
              <a:ext cx="1142000" cy="1142000"/>
            </a:xfrm>
            <a:prstGeom prst="ellipse">
              <a:avLst/>
            </a:prstGeom>
            <a:solidFill>
              <a:srgbClr val="27AB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8000" dirty="0">
                <a:solidFill>
                  <a:schemeClr val="bg1"/>
                </a:solidFill>
              </a:endParaRPr>
            </a:p>
          </p:txBody>
        </p:sp>
        <p:pic>
          <p:nvPicPr>
            <p:cNvPr id="6" name="그림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5086" y="5285402"/>
              <a:ext cx="659364" cy="659364"/>
            </a:xfrm>
            <a:prstGeom prst="rect">
              <a:avLst/>
            </a:prstGeom>
          </p:spPr>
        </p:pic>
      </p:grpSp>
      <p:grpSp>
        <p:nvGrpSpPr>
          <p:cNvPr id="9" name="그룹 8"/>
          <p:cNvGrpSpPr/>
          <p:nvPr/>
        </p:nvGrpSpPr>
        <p:grpSpPr>
          <a:xfrm>
            <a:off x="4921968" y="5236431"/>
            <a:ext cx="1142000" cy="1142000"/>
            <a:chOff x="4458952" y="5012996"/>
            <a:chExt cx="1142000" cy="1142000"/>
          </a:xfrm>
        </p:grpSpPr>
        <p:sp>
          <p:nvSpPr>
            <p:cNvPr id="27" name="타원 26"/>
            <p:cNvSpPr/>
            <p:nvPr/>
          </p:nvSpPr>
          <p:spPr>
            <a:xfrm>
              <a:off x="4458952" y="5012996"/>
              <a:ext cx="1142000" cy="1142000"/>
            </a:xfrm>
            <a:prstGeom prst="ellipse">
              <a:avLst/>
            </a:prstGeom>
            <a:solidFill>
              <a:srgbClr val="029B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8000" dirty="0">
                <a:solidFill>
                  <a:schemeClr val="bg1"/>
                </a:solidFill>
              </a:endParaRPr>
            </a:p>
          </p:txBody>
        </p:sp>
        <p:pic>
          <p:nvPicPr>
            <p:cNvPr id="8" name="그림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0172" y="5305314"/>
              <a:ext cx="557363" cy="557363"/>
            </a:xfrm>
            <a:prstGeom prst="rect">
              <a:avLst/>
            </a:prstGeom>
          </p:spPr>
        </p:pic>
      </p:grpSp>
      <p:grpSp>
        <p:nvGrpSpPr>
          <p:cNvPr id="11" name="그룹 10"/>
          <p:cNvGrpSpPr/>
          <p:nvPr/>
        </p:nvGrpSpPr>
        <p:grpSpPr>
          <a:xfrm>
            <a:off x="6901384" y="5239328"/>
            <a:ext cx="1142000" cy="1142000"/>
            <a:chOff x="6901384" y="5088081"/>
            <a:chExt cx="1142000" cy="1142000"/>
          </a:xfrm>
        </p:grpSpPr>
        <p:sp>
          <p:nvSpPr>
            <p:cNvPr id="29" name="타원 28"/>
            <p:cNvSpPr/>
            <p:nvPr/>
          </p:nvSpPr>
          <p:spPr>
            <a:xfrm>
              <a:off x="6901384" y="5088081"/>
              <a:ext cx="1142000" cy="1142000"/>
            </a:xfrm>
            <a:prstGeom prst="ellipse">
              <a:avLst/>
            </a:prstGeom>
            <a:solidFill>
              <a:srgbClr val="0179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8000" dirty="0">
                <a:solidFill>
                  <a:schemeClr val="bg1"/>
                </a:solidFill>
              </a:endParaRPr>
            </a:p>
          </p:txBody>
        </p:sp>
        <p:pic>
          <p:nvPicPr>
            <p:cNvPr id="10" name="그림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4407" y="5309295"/>
              <a:ext cx="755953" cy="755953"/>
            </a:xfrm>
            <a:prstGeom prst="rect">
              <a:avLst/>
            </a:prstGeom>
          </p:spPr>
        </p:pic>
      </p:grpSp>
      <p:pic>
        <p:nvPicPr>
          <p:cNvPr id="2" name="그림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620" y="5448121"/>
            <a:ext cx="72008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92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그림 25" descr="Untitled-3 copy.png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 rot="10800000">
            <a:off x="0" y="6693014"/>
            <a:ext cx="9144000" cy="329972"/>
          </a:xfrm>
          <a:prstGeom prst="rect">
            <a:avLst/>
          </a:prstGeom>
        </p:spPr>
      </p:pic>
      <p:pic>
        <p:nvPicPr>
          <p:cNvPr id="28" name="그림 27" descr="Untitled-3 copy.png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-142900"/>
            <a:ext cx="9144000" cy="32997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11559" y="281283"/>
            <a:ext cx="4064931" cy="5740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3200">
                <a:solidFill>
                  <a:srgbClr val="029BB8"/>
                </a:solidFill>
                <a:latin typeface="이롭게 바탕체 Medium"/>
                <a:ea typeface="이롭게 바탕체 Medium"/>
              </a:rPr>
              <a:t>Customer Segments</a:t>
            </a:r>
            <a:endParaRPr lang="ko-KR" altLang="en-US" sz="3200">
              <a:solidFill>
                <a:srgbClr val="029BB8"/>
              </a:solidFill>
              <a:latin typeface="이롭게 바탕체 Medium"/>
              <a:ea typeface="이롭게 바탕체 Medium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107268" y="327324"/>
            <a:ext cx="529875" cy="492691"/>
          </a:xfrm>
          <a:prstGeom prst="rect">
            <a:avLst/>
          </a:prstGeom>
        </p:spPr>
      </p:pic>
      <p:pic>
        <p:nvPicPr>
          <p:cNvPr id="77" name="그림 76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395536" y="1839925"/>
            <a:ext cx="2270375" cy="1697086"/>
          </a:xfrm>
          <a:prstGeom prst="rect">
            <a:avLst/>
          </a:prstGeom>
        </p:spPr>
      </p:pic>
      <p:sp>
        <p:nvSpPr>
          <p:cNvPr id="78" name="TextBox 77"/>
          <p:cNvSpPr txBox="1"/>
          <p:nvPr/>
        </p:nvSpPr>
        <p:spPr>
          <a:xfrm>
            <a:off x="2699792" y="2420888"/>
            <a:ext cx="7992888" cy="1186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/>
              <a:t> 분리수거가 제대로 이루어 지지 않았던 공공 쓰레기통에</a:t>
            </a:r>
          </a:p>
          <a:p>
            <a:pPr>
              <a:defRPr lang="ko-KR" altLang="en-US"/>
            </a:pPr>
            <a:r>
              <a:rPr lang="ko-KR" altLang="en-US"/>
              <a:t> 대해 난감해했던 전국 시군차지구</a:t>
            </a:r>
          </a:p>
          <a:p>
            <a:pPr>
              <a:defRPr lang="ko-KR" altLang="en-US"/>
            </a:pPr>
            <a:endParaRPr lang="ko-KR" altLang="en-US"/>
          </a:p>
          <a:p>
            <a:pPr>
              <a:defRPr lang="ko-KR" altLang="en-US"/>
            </a:pPr>
            <a:endParaRPr lang="ko-KR" altLang="en-US"/>
          </a:p>
        </p:txBody>
      </p:sp>
      <p:sp>
        <p:nvSpPr>
          <p:cNvPr id="83" name="TextBox 82"/>
          <p:cNvSpPr txBox="1"/>
          <p:nvPr/>
        </p:nvSpPr>
        <p:spPr>
          <a:xfrm>
            <a:off x="2843808" y="1988840"/>
            <a:ext cx="1404156" cy="3676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endParaRPr lang="ko-KR" altLang="en-US"/>
          </a:p>
        </p:txBody>
      </p:sp>
      <p:sp>
        <p:nvSpPr>
          <p:cNvPr id="84" name="TextBox 83"/>
          <p:cNvSpPr txBox="1"/>
          <p:nvPr/>
        </p:nvSpPr>
        <p:spPr>
          <a:xfrm>
            <a:off x="2807803" y="3681028"/>
            <a:ext cx="2304257" cy="3651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endParaRPr lang="ko-KR" altLang="en-US"/>
          </a:p>
        </p:txBody>
      </p:sp>
      <p:sp>
        <p:nvSpPr>
          <p:cNvPr id="85" name="TextBox 84"/>
          <p:cNvSpPr txBox="1"/>
          <p:nvPr/>
        </p:nvSpPr>
        <p:spPr>
          <a:xfrm>
            <a:off x="3275856" y="3681028"/>
            <a:ext cx="5508612" cy="3651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endParaRPr lang="ko-KR" altLang="en-US"/>
          </a:p>
        </p:txBody>
      </p:sp>
      <p:sp>
        <p:nvSpPr>
          <p:cNvPr id="87" name="TextBox 86"/>
          <p:cNvSpPr txBox="1"/>
          <p:nvPr/>
        </p:nvSpPr>
        <p:spPr>
          <a:xfrm>
            <a:off x="3383868" y="4378248"/>
            <a:ext cx="504056" cy="363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endParaRPr lang="ko-KR" altLang="en-US"/>
          </a:p>
        </p:txBody>
      </p:sp>
      <p:sp>
        <p:nvSpPr>
          <p:cNvPr id="88" name="TextBox 87"/>
          <p:cNvSpPr txBox="1"/>
          <p:nvPr/>
        </p:nvSpPr>
        <p:spPr>
          <a:xfrm>
            <a:off x="2771800" y="4257092"/>
            <a:ext cx="6084676" cy="903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/>
              <a:t>아파트 단지, 상가 , 주택,사무실 등에서 제대로 분리수거가 행해지지 않아서 관리인이 감독을 하거나 일일이 분리를 해야했던 기업 혹은 주거단지,상가</a:t>
            </a:r>
          </a:p>
        </p:txBody>
      </p:sp>
      <p:cxnSp>
        <p:nvCxnSpPr>
          <p:cNvPr id="89" name="직선 연결선 88"/>
          <p:cNvCxnSpPr/>
          <p:nvPr/>
        </p:nvCxnSpPr>
        <p:spPr>
          <a:xfrm>
            <a:off x="432000" y="3610800"/>
            <a:ext cx="7113600" cy="0"/>
          </a:xfrm>
          <a:prstGeom prst="line">
            <a:avLst/>
          </a:prstGeom>
          <a:ln algn="ctr">
            <a:solidFill>
              <a:schemeClr val="accent1">
                <a:shade val="95000"/>
                <a:satMod val="10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직선 연결선 89"/>
          <p:cNvCxnSpPr/>
          <p:nvPr/>
        </p:nvCxnSpPr>
        <p:spPr>
          <a:xfrm rot="16200000" flipH="1">
            <a:off x="1064455" y="3840200"/>
            <a:ext cx="3486697" cy="0"/>
          </a:xfrm>
          <a:prstGeom prst="line">
            <a:avLst/>
          </a:prstGeom>
          <a:ln algn="ctr">
            <a:solidFill>
              <a:schemeClr val="accent1">
                <a:shade val="95000"/>
                <a:satMod val="10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" name="그림 91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287524" y="3733802"/>
            <a:ext cx="2422926" cy="16394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그림 25" descr="Untitled-3 copy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 rot="10800000">
            <a:off x="0" y="6693014"/>
            <a:ext cx="9144000" cy="329972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827584" y="1412776"/>
            <a:ext cx="2749471" cy="642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endParaRPr lang="ko-KR" altLang="en-US" b="1">
              <a:solidFill>
                <a:schemeClr val="tx1">
                  <a:lumMod val="50000"/>
                  <a:lumOff val="50000"/>
                </a:schemeClr>
              </a:solidFill>
              <a:latin typeface="나눔바른고딕"/>
              <a:ea typeface="나눔바른고딕"/>
            </a:endParaRPr>
          </a:p>
          <a:p>
            <a:pPr lvl="0">
              <a:defRPr lang="ko-KR" altLang="en-US"/>
            </a:pPr>
            <a:endParaRPr lang="ko-KR" altLang="en-US">
              <a:solidFill>
                <a:schemeClr val="tx1">
                  <a:lumMod val="50000"/>
                  <a:lumOff val="50000"/>
                </a:schemeClr>
              </a:solidFill>
              <a:latin typeface="나눔바른고딕"/>
              <a:ea typeface="나눔바른고딕"/>
            </a:endParaRPr>
          </a:p>
        </p:txBody>
      </p:sp>
      <p:pic>
        <p:nvPicPr>
          <p:cNvPr id="28" name="그림 27" descr="Untitled-3 copy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-142900"/>
            <a:ext cx="9144000" cy="329972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187624" y="2780928"/>
            <a:ext cx="5328592" cy="360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endParaRPr lang="ko-KR" altLang="en-US"/>
          </a:p>
        </p:txBody>
      </p:sp>
      <p:sp>
        <p:nvSpPr>
          <p:cNvPr id="41" name="직사각형 25"/>
          <p:cNvSpPr/>
          <p:nvPr/>
        </p:nvSpPr>
        <p:spPr>
          <a:xfrm>
            <a:off x="5643570" y="2500306"/>
            <a:ext cx="108000" cy="642942"/>
          </a:xfrm>
          <a:prstGeom prst="rect">
            <a:avLst/>
          </a:prstGeom>
          <a:solidFill>
            <a:srgbClr val="3ECA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42" name="직사각형 18"/>
          <p:cNvSpPr/>
          <p:nvPr/>
        </p:nvSpPr>
        <p:spPr>
          <a:xfrm>
            <a:off x="1500166" y="2500306"/>
            <a:ext cx="108000" cy="642942"/>
          </a:xfrm>
          <a:prstGeom prst="rect">
            <a:avLst/>
          </a:prstGeom>
          <a:solidFill>
            <a:srgbClr val="3ECA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grpSp>
        <p:nvGrpSpPr>
          <p:cNvPr id="43" name="그룹 5"/>
          <p:cNvGrpSpPr/>
          <p:nvPr/>
        </p:nvGrpSpPr>
        <p:grpSpPr>
          <a:xfrm>
            <a:off x="428596" y="1484784"/>
            <a:ext cx="2487220" cy="1158398"/>
            <a:chOff x="500034" y="1500174"/>
            <a:chExt cx="2571768" cy="1116000"/>
          </a:xfrm>
        </p:grpSpPr>
        <p:sp>
          <p:nvSpPr>
            <p:cNvPr id="44" name="직사각형 4"/>
            <p:cNvSpPr/>
            <p:nvPr/>
          </p:nvSpPr>
          <p:spPr>
            <a:xfrm>
              <a:off x="500034" y="1500174"/>
              <a:ext cx="2571768" cy="1116000"/>
            </a:xfrm>
            <a:prstGeom prst="rect">
              <a:avLst/>
            </a:prstGeom>
            <a:solidFill>
              <a:srgbClr val="3ECA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45" name="직사각형 3"/>
            <p:cNvSpPr/>
            <p:nvPr/>
          </p:nvSpPr>
          <p:spPr>
            <a:xfrm>
              <a:off x="500034" y="1928802"/>
              <a:ext cx="2571768" cy="571504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</p:grpSp>
      <p:grpSp>
        <p:nvGrpSpPr>
          <p:cNvPr id="46" name="그룹 6"/>
          <p:cNvGrpSpPr/>
          <p:nvPr/>
        </p:nvGrpSpPr>
        <p:grpSpPr>
          <a:xfrm>
            <a:off x="2285984" y="4214818"/>
            <a:ext cx="2357454" cy="1143008"/>
            <a:chOff x="500034" y="1500174"/>
            <a:chExt cx="2571768" cy="1116000"/>
          </a:xfrm>
        </p:grpSpPr>
        <p:sp>
          <p:nvSpPr>
            <p:cNvPr id="47" name="직사각형 7"/>
            <p:cNvSpPr/>
            <p:nvPr/>
          </p:nvSpPr>
          <p:spPr>
            <a:xfrm>
              <a:off x="500034" y="1500174"/>
              <a:ext cx="2571768" cy="1116000"/>
            </a:xfrm>
            <a:prstGeom prst="rect">
              <a:avLst/>
            </a:prstGeom>
            <a:solidFill>
              <a:srgbClr val="3ECA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48" name="직사각형 8"/>
            <p:cNvSpPr/>
            <p:nvPr/>
          </p:nvSpPr>
          <p:spPr>
            <a:xfrm>
              <a:off x="500034" y="1928802"/>
              <a:ext cx="2571768" cy="571504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</p:grpSp>
      <p:grpSp>
        <p:nvGrpSpPr>
          <p:cNvPr id="49" name="그룹 9"/>
          <p:cNvGrpSpPr/>
          <p:nvPr/>
        </p:nvGrpSpPr>
        <p:grpSpPr>
          <a:xfrm>
            <a:off x="4500562" y="1500174"/>
            <a:ext cx="2879750" cy="1136737"/>
            <a:chOff x="500034" y="1500174"/>
            <a:chExt cx="2571768" cy="1116000"/>
          </a:xfrm>
        </p:grpSpPr>
        <p:sp>
          <p:nvSpPr>
            <p:cNvPr id="50" name="직사각형 10"/>
            <p:cNvSpPr/>
            <p:nvPr/>
          </p:nvSpPr>
          <p:spPr>
            <a:xfrm>
              <a:off x="500034" y="1500174"/>
              <a:ext cx="2571768" cy="1116000"/>
            </a:xfrm>
            <a:prstGeom prst="rect">
              <a:avLst/>
            </a:prstGeom>
            <a:solidFill>
              <a:srgbClr val="3ECA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51" name="직사각형 11"/>
            <p:cNvSpPr/>
            <p:nvPr/>
          </p:nvSpPr>
          <p:spPr>
            <a:xfrm>
              <a:off x="500034" y="1928802"/>
              <a:ext cx="2571768" cy="571504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</p:grpSp>
      <p:grpSp>
        <p:nvGrpSpPr>
          <p:cNvPr id="52" name="그룹 12"/>
          <p:cNvGrpSpPr/>
          <p:nvPr/>
        </p:nvGrpSpPr>
        <p:grpSpPr>
          <a:xfrm>
            <a:off x="6429388" y="4143380"/>
            <a:ext cx="2357454" cy="1143008"/>
            <a:chOff x="500034" y="1500174"/>
            <a:chExt cx="2571768" cy="1116000"/>
          </a:xfrm>
        </p:grpSpPr>
        <p:sp>
          <p:nvSpPr>
            <p:cNvPr id="53" name="직사각형 13"/>
            <p:cNvSpPr/>
            <p:nvPr/>
          </p:nvSpPr>
          <p:spPr>
            <a:xfrm>
              <a:off x="500034" y="1500174"/>
              <a:ext cx="2571768" cy="1116000"/>
            </a:xfrm>
            <a:prstGeom prst="rect">
              <a:avLst/>
            </a:prstGeom>
            <a:solidFill>
              <a:srgbClr val="3ECA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54" name="직사각형 14"/>
            <p:cNvSpPr/>
            <p:nvPr/>
          </p:nvSpPr>
          <p:spPr>
            <a:xfrm>
              <a:off x="500034" y="1928802"/>
              <a:ext cx="2571768" cy="571504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</p:grpSp>
      <p:cxnSp>
        <p:nvCxnSpPr>
          <p:cNvPr id="55" name="직선 연결선 20"/>
          <p:cNvCxnSpPr/>
          <p:nvPr/>
        </p:nvCxnSpPr>
        <p:spPr>
          <a:xfrm>
            <a:off x="0" y="3571876"/>
            <a:ext cx="9144000" cy="1588"/>
          </a:xfrm>
          <a:prstGeom prst="line">
            <a:avLst/>
          </a:prstGeom>
          <a:ln w="57150"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타원 21"/>
          <p:cNvSpPr/>
          <p:nvPr/>
        </p:nvSpPr>
        <p:spPr>
          <a:xfrm>
            <a:off x="1178695" y="3107529"/>
            <a:ext cx="750099" cy="750099"/>
          </a:xfrm>
          <a:prstGeom prst="ellipse">
            <a:avLst/>
          </a:prstGeom>
          <a:solidFill>
            <a:srgbClr val="3ECA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en-US" altLang="ko-KR" sz="4000">
                <a:solidFill>
                  <a:schemeClr val="bg1"/>
                </a:solidFill>
              </a:rPr>
              <a:t>A</a:t>
            </a:r>
            <a:endParaRPr lang="ko-KR" altLang="en-US" sz="4000">
              <a:solidFill>
                <a:schemeClr val="bg1"/>
              </a:solidFill>
            </a:endParaRPr>
          </a:p>
        </p:txBody>
      </p:sp>
      <p:sp>
        <p:nvSpPr>
          <p:cNvPr id="57" name="타원 22"/>
          <p:cNvSpPr/>
          <p:nvPr/>
        </p:nvSpPr>
        <p:spPr>
          <a:xfrm>
            <a:off x="3107521" y="3107529"/>
            <a:ext cx="750099" cy="750099"/>
          </a:xfrm>
          <a:prstGeom prst="ellipse">
            <a:avLst/>
          </a:prstGeom>
          <a:solidFill>
            <a:srgbClr val="3ECA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en-US" altLang="ko-KR" sz="4000">
                <a:solidFill>
                  <a:schemeClr val="bg1"/>
                </a:solidFill>
              </a:rPr>
              <a:t>B</a:t>
            </a:r>
            <a:endParaRPr lang="ko-KR" altLang="en-US" sz="4000">
              <a:solidFill>
                <a:schemeClr val="bg1"/>
              </a:solidFill>
            </a:endParaRPr>
          </a:p>
        </p:txBody>
      </p:sp>
      <p:sp>
        <p:nvSpPr>
          <p:cNvPr id="58" name="타원 23"/>
          <p:cNvSpPr/>
          <p:nvPr/>
        </p:nvSpPr>
        <p:spPr>
          <a:xfrm>
            <a:off x="5322099" y="3071810"/>
            <a:ext cx="750099" cy="750099"/>
          </a:xfrm>
          <a:prstGeom prst="ellipse">
            <a:avLst/>
          </a:prstGeom>
          <a:solidFill>
            <a:srgbClr val="3ECA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en-US" altLang="ko-KR" sz="4000">
                <a:solidFill>
                  <a:schemeClr val="bg1"/>
                </a:solidFill>
              </a:rPr>
              <a:t>C</a:t>
            </a:r>
            <a:endParaRPr lang="ko-KR" altLang="en-US" sz="4000">
              <a:solidFill>
                <a:schemeClr val="bg1"/>
              </a:solidFill>
            </a:endParaRPr>
          </a:p>
        </p:txBody>
      </p:sp>
      <p:sp>
        <p:nvSpPr>
          <p:cNvPr id="59" name="타원 24"/>
          <p:cNvSpPr/>
          <p:nvPr/>
        </p:nvSpPr>
        <p:spPr>
          <a:xfrm>
            <a:off x="7215206" y="3071810"/>
            <a:ext cx="750099" cy="750099"/>
          </a:xfrm>
          <a:prstGeom prst="ellipse">
            <a:avLst/>
          </a:prstGeom>
          <a:solidFill>
            <a:srgbClr val="3ECA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en-US" altLang="ko-KR" sz="4000">
                <a:solidFill>
                  <a:schemeClr val="bg1"/>
                </a:solidFill>
              </a:rPr>
              <a:t>D</a:t>
            </a:r>
            <a:endParaRPr lang="ko-KR" altLang="en-US" sz="4000">
              <a:solidFill>
                <a:schemeClr val="bg1"/>
              </a:solidFill>
            </a:endParaRPr>
          </a:p>
        </p:txBody>
      </p:sp>
      <p:sp>
        <p:nvSpPr>
          <p:cNvPr id="60" name="직사각형 26"/>
          <p:cNvSpPr/>
          <p:nvPr/>
        </p:nvSpPr>
        <p:spPr>
          <a:xfrm>
            <a:off x="3428992" y="3786190"/>
            <a:ext cx="108000" cy="642942"/>
          </a:xfrm>
          <a:prstGeom prst="rect">
            <a:avLst/>
          </a:prstGeom>
          <a:solidFill>
            <a:srgbClr val="3ECA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61" name="직사각형 27"/>
          <p:cNvSpPr/>
          <p:nvPr/>
        </p:nvSpPr>
        <p:spPr>
          <a:xfrm>
            <a:off x="7535834" y="3643314"/>
            <a:ext cx="108000" cy="642942"/>
          </a:xfrm>
          <a:prstGeom prst="rect">
            <a:avLst/>
          </a:prstGeom>
          <a:solidFill>
            <a:srgbClr val="3ECA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62" name="TextBox 29"/>
          <p:cNvSpPr txBox="1"/>
          <p:nvPr/>
        </p:nvSpPr>
        <p:spPr>
          <a:xfrm>
            <a:off x="454377" y="1937680"/>
            <a:ext cx="2749471" cy="8798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4200" lvl="0" indent="-214200">
              <a:buFont typeface="Arial"/>
              <a:buChar char="•"/>
              <a:defRPr lang="ko-KR" altLang="en-US"/>
            </a:pPr>
            <a:r>
              <a:rPr lang="ko-KR" altLang="en-US" sz="1500" b="1"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/>
                <a:ea typeface="나눔바른고딕"/>
              </a:rPr>
              <a:t>클라우드 이용 비용 </a:t>
            </a:r>
          </a:p>
          <a:p>
            <a:pPr marL="214200" lvl="0" indent="-214200">
              <a:buFont typeface="Arial"/>
              <a:buChar char="•"/>
              <a:defRPr lang="ko-KR" altLang="en-US"/>
            </a:pPr>
            <a:r>
              <a:rPr lang="ko-KR" altLang="en-US" sz="1500" b="1"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/>
                <a:ea typeface="나눔바른고딕"/>
              </a:rPr>
              <a:t>인건비</a:t>
            </a:r>
          </a:p>
          <a:p>
            <a:pPr lvl="0">
              <a:defRPr lang="ko-KR" altLang="en-US"/>
            </a:pPr>
            <a:endParaRPr lang="ko-KR" altLang="en-US" sz="1100" b="1">
              <a:solidFill>
                <a:schemeClr val="tx1">
                  <a:lumMod val="50000"/>
                  <a:lumOff val="50000"/>
                </a:schemeClr>
              </a:solidFill>
              <a:latin typeface="나눔바른고딕"/>
              <a:ea typeface="나눔바른고딕"/>
            </a:endParaRPr>
          </a:p>
          <a:p>
            <a:pPr lvl="0">
              <a:defRPr lang="ko-KR" altLang="en-US"/>
            </a:pPr>
            <a:endParaRPr lang="ko-KR" altLang="en-US" sz="1100">
              <a:solidFill>
                <a:schemeClr val="tx1">
                  <a:lumMod val="50000"/>
                  <a:lumOff val="50000"/>
                </a:schemeClr>
              </a:solidFill>
              <a:latin typeface="나눔바른고딕"/>
              <a:ea typeface="나눔바른고딕"/>
            </a:endParaRPr>
          </a:p>
        </p:txBody>
      </p:sp>
      <p:sp>
        <p:nvSpPr>
          <p:cNvPr id="63" name="TextBox 30"/>
          <p:cNvSpPr txBox="1"/>
          <p:nvPr/>
        </p:nvSpPr>
        <p:spPr>
          <a:xfrm>
            <a:off x="4572000" y="1951866"/>
            <a:ext cx="3024336" cy="5417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4200" lvl="0" indent="-214200">
              <a:buFont typeface="Arial"/>
              <a:buChar char="•"/>
              <a:defRPr lang="ko-KR" altLang="en-US"/>
            </a:pPr>
            <a:r>
              <a:rPr lang="ko-KR" altLang="en-US" sz="1500" b="1"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/>
                <a:ea typeface="나눔바른고딕"/>
              </a:rPr>
              <a:t>라즈베리 파이 키트 </a:t>
            </a:r>
          </a:p>
          <a:p>
            <a:pPr marL="214200" lvl="0" indent="-214200">
              <a:buFont typeface="Arial"/>
              <a:buChar char="•"/>
              <a:defRPr lang="ko-KR" altLang="en-US"/>
            </a:pPr>
            <a:r>
              <a:rPr lang="ko-KR" altLang="en-US" sz="1500" b="1"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/>
                <a:ea typeface="나눔바른고딕"/>
              </a:rPr>
              <a:t>기타 쓰레기통 제조관련 비용 </a:t>
            </a:r>
          </a:p>
        </p:txBody>
      </p:sp>
      <p:sp>
        <p:nvSpPr>
          <p:cNvPr id="64" name="TextBox 31"/>
          <p:cNvSpPr txBox="1"/>
          <p:nvPr/>
        </p:nvSpPr>
        <p:spPr>
          <a:xfrm>
            <a:off x="2375756" y="4689140"/>
            <a:ext cx="2749471" cy="5477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4200" lvl="0" indent="-214200">
              <a:buFont typeface="Arial"/>
              <a:buChar char="•"/>
              <a:defRPr lang="ko-KR" altLang="en-US"/>
            </a:pPr>
            <a:r>
              <a:rPr lang="ko-KR" altLang="en-US" sz="1500" b="1"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/>
                <a:ea typeface="나눔바른고딕"/>
              </a:rPr>
              <a:t>판촉 행사 비용</a:t>
            </a:r>
          </a:p>
          <a:p>
            <a:pPr marL="214200" lvl="0" indent="-214200">
              <a:buFont typeface="Arial"/>
              <a:buChar char="•"/>
              <a:defRPr lang="ko-KR" altLang="en-US"/>
            </a:pPr>
            <a:r>
              <a:rPr lang="en-US" altLang="ko-KR" sz="1500" b="1"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/>
                <a:ea typeface="나눔바른고딕"/>
              </a:rPr>
              <a:t>sns</a:t>
            </a:r>
            <a:r>
              <a:rPr lang="ko-KR" altLang="en-US" sz="1500" b="1"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/>
                <a:ea typeface="나눔바른고딕"/>
              </a:rPr>
              <a:t> 홍보 비용</a:t>
            </a:r>
          </a:p>
        </p:txBody>
      </p:sp>
      <p:sp>
        <p:nvSpPr>
          <p:cNvPr id="65" name="TextBox 32"/>
          <p:cNvSpPr txBox="1"/>
          <p:nvPr/>
        </p:nvSpPr>
        <p:spPr>
          <a:xfrm>
            <a:off x="6480212" y="4617132"/>
            <a:ext cx="2749471" cy="7149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4200" lvl="0" indent="-214200">
              <a:buFont typeface="Arial"/>
              <a:buChar char="•"/>
              <a:defRPr lang="ko-KR" altLang="en-US"/>
            </a:pPr>
            <a:r>
              <a:rPr lang="ko-KR" altLang="en-US" sz="1500" b="1"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/>
                <a:ea typeface="나눔바른고딕"/>
              </a:rPr>
              <a:t>무상 </a:t>
            </a:r>
            <a:r>
              <a:rPr lang="en-US" altLang="ko-KR" sz="1500" b="1"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/>
                <a:ea typeface="나눔바른고딕"/>
              </a:rPr>
              <a:t>as</a:t>
            </a:r>
            <a:r>
              <a:rPr lang="ko-KR" altLang="en-US" sz="1500" b="1"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/>
                <a:ea typeface="나눔바른고딕"/>
              </a:rPr>
              <a:t>에 대한 비용</a:t>
            </a:r>
          </a:p>
          <a:p>
            <a:pPr marL="214200" lvl="0" indent="-214200">
              <a:buFont typeface="Arial"/>
              <a:buChar char="•"/>
              <a:defRPr lang="ko-KR" altLang="en-US"/>
            </a:pPr>
            <a:r>
              <a:rPr lang="en-US" altLang="ko-KR" sz="1500" b="1"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/>
                <a:ea typeface="나눔바른고딕"/>
              </a:rPr>
              <a:t>as</a:t>
            </a:r>
            <a:r>
              <a:rPr lang="ko-KR" altLang="en-US" sz="1500" b="1"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/>
                <a:ea typeface="나눔바른고딕"/>
              </a:rPr>
              <a:t> 관련 인건비 </a:t>
            </a:r>
          </a:p>
          <a:p>
            <a:pPr lvl="0">
              <a:defRPr lang="ko-KR" altLang="en-US"/>
            </a:pPr>
            <a:endParaRPr lang="ko-KR" altLang="en-US" sz="1100">
              <a:solidFill>
                <a:schemeClr val="tx1">
                  <a:lumMod val="50000"/>
                  <a:lumOff val="50000"/>
                </a:schemeClr>
              </a:solidFill>
              <a:latin typeface="나눔바른고딕"/>
              <a:ea typeface="나눔바른고딕"/>
            </a:endParaRPr>
          </a:p>
        </p:txBody>
      </p:sp>
      <p:sp>
        <p:nvSpPr>
          <p:cNvPr id="66" name="직사각형 33"/>
          <p:cNvSpPr/>
          <p:nvPr/>
        </p:nvSpPr>
        <p:spPr>
          <a:xfrm>
            <a:off x="428596" y="1571612"/>
            <a:ext cx="1510694" cy="3600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en-US" altLang="ko-KR" b="1">
                <a:solidFill>
                  <a:schemeClr val="bg1"/>
                </a:solidFill>
                <a:latin typeface="나눔바른고딕"/>
                <a:ea typeface="나눔바른고딕"/>
              </a:rPr>
              <a:t>sw </a:t>
            </a:r>
            <a:r>
              <a:rPr lang="ko-KR" altLang="en-US" b="1">
                <a:solidFill>
                  <a:schemeClr val="bg1"/>
                </a:solidFill>
                <a:latin typeface="나눔바른고딕"/>
                <a:ea typeface="나눔바른고딕"/>
              </a:rPr>
              <a:t>개발</a:t>
            </a:r>
            <a:r>
              <a:rPr lang="en-US" altLang="ko-KR" b="1">
                <a:solidFill>
                  <a:schemeClr val="bg1"/>
                </a:solidFill>
                <a:latin typeface="나눔바른고딕"/>
                <a:ea typeface="나눔바른고딕"/>
              </a:rPr>
              <a:t> </a:t>
            </a:r>
            <a:r>
              <a:rPr lang="ko-KR" altLang="en-US" b="1">
                <a:solidFill>
                  <a:schemeClr val="bg1"/>
                </a:solidFill>
                <a:latin typeface="나눔바른고딕"/>
                <a:ea typeface="나눔바른고딕"/>
              </a:rPr>
              <a:t>비용</a:t>
            </a:r>
          </a:p>
        </p:txBody>
      </p:sp>
      <p:sp>
        <p:nvSpPr>
          <p:cNvPr id="67" name="직사각형 37"/>
          <p:cNvSpPr/>
          <p:nvPr/>
        </p:nvSpPr>
        <p:spPr>
          <a:xfrm>
            <a:off x="4469221" y="1571612"/>
            <a:ext cx="2089693" cy="3600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ko-KR" altLang="en-US" b="1">
                <a:solidFill>
                  <a:schemeClr val="bg1"/>
                </a:solidFill>
                <a:latin typeface="나눔바른고딕"/>
                <a:ea typeface="나눔바른고딕"/>
              </a:rPr>
              <a:t>쓰레기통 제조 비용</a:t>
            </a:r>
          </a:p>
        </p:txBody>
      </p:sp>
      <p:sp>
        <p:nvSpPr>
          <p:cNvPr id="68" name="직사각형 41"/>
          <p:cNvSpPr/>
          <p:nvPr/>
        </p:nvSpPr>
        <p:spPr>
          <a:xfrm>
            <a:off x="2285984" y="4286256"/>
            <a:ext cx="1205881" cy="3600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ko-KR" altLang="en-US" b="1">
                <a:solidFill>
                  <a:schemeClr val="bg1"/>
                </a:solidFill>
                <a:latin typeface="나눔바른고딕"/>
                <a:ea typeface="나눔바른고딕"/>
              </a:rPr>
              <a:t>홍보 비용 </a:t>
            </a:r>
          </a:p>
        </p:txBody>
      </p:sp>
      <p:sp>
        <p:nvSpPr>
          <p:cNvPr id="69" name="직사각형 42"/>
          <p:cNvSpPr/>
          <p:nvPr/>
        </p:nvSpPr>
        <p:spPr>
          <a:xfrm>
            <a:off x="6429388" y="4214818"/>
            <a:ext cx="1796402" cy="3648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en-US" altLang="ko-KR" b="1">
                <a:solidFill>
                  <a:schemeClr val="bg1"/>
                </a:solidFill>
                <a:latin typeface="나눔바른고딕"/>
                <a:ea typeface="나눔바른고딕"/>
              </a:rPr>
              <a:t>AS</a:t>
            </a:r>
            <a:r>
              <a:rPr lang="ko-KR" altLang="en-US" b="1">
                <a:solidFill>
                  <a:schemeClr val="bg1"/>
                </a:solidFill>
                <a:latin typeface="나눔바른고딕"/>
                <a:ea typeface="나눔바른고딕"/>
              </a:rPr>
              <a:t>에 대한 비용</a:t>
            </a:r>
            <a:r>
              <a:rPr lang="ko-KR" altLang="en-US" sz="1400" b="1">
                <a:solidFill>
                  <a:schemeClr val="bg1"/>
                </a:solidFill>
                <a:latin typeface="나눔바른고딕"/>
                <a:ea typeface="나눔바른고딕"/>
              </a:rPr>
              <a:t>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11560" y="281283"/>
            <a:ext cx="3477224" cy="5740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3200">
                <a:solidFill>
                  <a:srgbClr val="029BB8"/>
                </a:solidFill>
                <a:latin typeface="이롭게 바탕체 Medium"/>
                <a:ea typeface="이롭게 바탕체 Medium"/>
              </a:rPr>
              <a:t>Cost Structure</a:t>
            </a:r>
            <a:endParaRPr lang="ko-KR" altLang="en-US" sz="3200">
              <a:solidFill>
                <a:srgbClr val="029BB8"/>
              </a:solidFill>
              <a:latin typeface="이롭게 바탕체 Medium"/>
              <a:ea typeface="이롭게 바탕체 Medium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3"/>
          <a:srcRect b="12160"/>
          <a:stretch>
            <a:fillRect/>
          </a:stretch>
        </p:blipFill>
        <p:spPr>
          <a:xfrm>
            <a:off x="112314" y="363137"/>
            <a:ext cx="602034" cy="41833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그림 25" descr="Untitled-3 copy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 rot="10800000">
            <a:off x="0" y="6693014"/>
            <a:ext cx="9144000" cy="329972"/>
          </a:xfrm>
          <a:prstGeom prst="rect">
            <a:avLst/>
          </a:prstGeom>
        </p:spPr>
      </p:pic>
      <p:pic>
        <p:nvPicPr>
          <p:cNvPr id="28" name="그림 27" descr="Untitled-3 copy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-142900"/>
            <a:ext cx="9144000" cy="329972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3923928" y="2671003"/>
            <a:ext cx="1800200" cy="3589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endParaRPr lang="ko-KR" altLang="en-US"/>
          </a:p>
        </p:txBody>
      </p:sp>
      <p:sp>
        <p:nvSpPr>
          <p:cNvPr id="36" name="TextBox 35"/>
          <p:cNvSpPr txBox="1"/>
          <p:nvPr/>
        </p:nvSpPr>
        <p:spPr>
          <a:xfrm>
            <a:off x="3491880" y="2526987"/>
            <a:ext cx="2304256" cy="519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2800" b="1"/>
              <a:t>4884</a:t>
            </a:r>
          </a:p>
        </p:txBody>
      </p:sp>
      <p:pic>
        <p:nvPicPr>
          <p:cNvPr id="37" name="그림 36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471207" y="1948699"/>
            <a:ext cx="1156576" cy="1156576"/>
          </a:xfrm>
          <a:prstGeom prst="rect">
            <a:avLst/>
          </a:prstGeom>
        </p:spPr>
      </p:pic>
      <p:pic>
        <p:nvPicPr>
          <p:cNvPr id="38" name="그림 37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2843808" y="2526987"/>
            <a:ext cx="432048" cy="432047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511659" y="3247067"/>
            <a:ext cx="1728192" cy="363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/>
              <a:t>200,000원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681485" y="2564904"/>
            <a:ext cx="1258429" cy="4526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lang="ko-KR" altLang="en-US"/>
            </a:pPr>
            <a:r>
              <a:rPr lang="ko-KR" altLang="en-US" sz="2400" b="1"/>
              <a:t>약 10억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860032" y="4221088"/>
            <a:ext cx="1872208" cy="35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endParaRPr lang="ko-KR" altLang="en-US"/>
          </a:p>
        </p:txBody>
      </p:sp>
      <p:sp>
        <p:nvSpPr>
          <p:cNvPr id="51" name="포인트가 12개인 별 50"/>
          <p:cNvSpPr/>
          <p:nvPr/>
        </p:nvSpPr>
        <p:spPr>
          <a:xfrm>
            <a:off x="2051720" y="4617132"/>
            <a:ext cx="3132348" cy="1620180"/>
          </a:xfrm>
          <a:prstGeom prst="star12">
            <a:avLst>
              <a:gd name="adj" fmla="val 37500"/>
            </a:avLst>
          </a:prstGeom>
          <a:noFill/>
          <a:ln w="63500" algn="ctr">
            <a:solidFill>
              <a:srgbClr val="FF0000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r>
              <a:rPr lang="en-US" altLang="ko-KR" sz="2500" b="1">
                <a:solidFill>
                  <a:srgbClr val="FF0000"/>
                </a:solidFill>
              </a:rPr>
              <a:t>1</a:t>
            </a:r>
            <a:r>
              <a:rPr lang="ko-KR" altLang="en-US" sz="2500" b="1">
                <a:solidFill>
                  <a:srgbClr val="FF0000"/>
                </a:solidFill>
              </a:rPr>
              <a:t>0조 이상</a:t>
            </a:r>
            <a:r>
              <a:rPr lang="en-US" altLang="ko-KR" sz="2500" b="1">
                <a:solidFill>
                  <a:srgbClr val="FF0000"/>
                </a:solidFill>
              </a:rPr>
              <a:t> </a:t>
            </a:r>
            <a:r>
              <a:rPr lang="ko-KR" altLang="en-US" sz="2500" b="1">
                <a:solidFill>
                  <a:srgbClr val="FF0000"/>
                </a:solidFill>
              </a:rPr>
              <a:t>추정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1560" y="281283"/>
            <a:ext cx="3477224" cy="5740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3200">
                <a:solidFill>
                  <a:srgbClr val="029BB8"/>
                </a:solidFill>
                <a:latin typeface="이롭게 바탕체 Medium"/>
                <a:ea typeface="이롭게 바탕체 Medium"/>
              </a:rPr>
              <a:t>Revenue Streams</a:t>
            </a:r>
            <a:endParaRPr lang="ko-KR" altLang="en-US" sz="3200">
              <a:solidFill>
                <a:srgbClr val="029BB8"/>
              </a:solidFill>
              <a:latin typeface="이롭게 바탕체 Medium"/>
              <a:ea typeface="이롭게 바탕체 Medium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53460" y="312225"/>
            <a:ext cx="576064" cy="522889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359532" y="1268760"/>
            <a:ext cx="2088232" cy="3606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endParaRPr lang="ko-KR" altLang="en-US"/>
          </a:p>
        </p:txBody>
      </p:sp>
      <p:sp>
        <p:nvSpPr>
          <p:cNvPr id="55" name="TextBox 54"/>
          <p:cNvSpPr txBox="1"/>
          <p:nvPr/>
        </p:nvSpPr>
        <p:spPr>
          <a:xfrm>
            <a:off x="432000" y="1440000"/>
            <a:ext cx="5652000" cy="366494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>
              <a:defRPr lang="ko-KR" altLang="en-US"/>
            </a:pPr>
            <a:r>
              <a:rPr lang="ko-KR" altLang="en-US" b="1">
                <a:solidFill>
                  <a:schemeClr val="tx2">
                    <a:lumMod val="90000"/>
                  </a:schemeClr>
                </a:solidFill>
              </a:rPr>
              <a:t>01. 서울시 공공 쓰레기통 전면 교체시 생기는 수익 </a:t>
            </a:r>
          </a:p>
        </p:txBody>
      </p:sp>
      <p:sp>
        <p:nvSpPr>
          <p:cNvPr id="56" name="줄무늬가 있는 오른쪽 화살표 55"/>
          <p:cNvSpPr/>
          <p:nvPr/>
        </p:nvSpPr>
        <p:spPr>
          <a:xfrm>
            <a:off x="4680012" y="2600908"/>
            <a:ext cx="828092" cy="324036"/>
          </a:xfrm>
          <a:prstGeom prst="stripedRightArrow">
            <a:avLst>
              <a:gd name="adj1" fmla="val 50000"/>
              <a:gd name="adj2" fmla="val 50000"/>
            </a:avLst>
          </a:prstGeom>
          <a:noFill/>
          <a:ln algn="ctr">
            <a:solidFill>
              <a:schemeClr val="tx1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57" name="TextBox 56"/>
          <p:cNvSpPr txBox="1"/>
          <p:nvPr/>
        </p:nvSpPr>
        <p:spPr>
          <a:xfrm>
            <a:off x="5292078" y="3429000"/>
            <a:ext cx="3672410" cy="264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1200"/>
              <a:t>서울시 공공쓰레기통 갯수 : 4884개 (2015년 자료)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32000" y="4042800"/>
            <a:ext cx="8388472" cy="365370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>
              <a:defRPr lang="ko-KR" altLang="en-US"/>
            </a:pPr>
            <a:r>
              <a:rPr lang="ko-KR" altLang="en-US" b="1">
                <a:solidFill>
                  <a:schemeClr val="tx2">
                    <a:lumMod val="90000"/>
                  </a:schemeClr>
                </a:solidFill>
              </a:rPr>
              <a:t>0.2 그 외 전국 공공쓰레기통 전면 교체 + 기업 , 단지내 교체 비용 + 해외 수출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그림 25" descr="Untitled-3 copy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 rot="10800000">
            <a:off x="0" y="6693014"/>
            <a:ext cx="9144000" cy="329972"/>
          </a:xfrm>
          <a:prstGeom prst="rect">
            <a:avLst/>
          </a:prstGeom>
        </p:spPr>
      </p:pic>
      <p:pic>
        <p:nvPicPr>
          <p:cNvPr id="28" name="그림 27" descr="Untitled-3 copy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-142900"/>
            <a:ext cx="9144000" cy="32997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78751" y="1018733"/>
            <a:ext cx="3477225" cy="5740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3200">
                <a:solidFill>
                  <a:srgbClr val="029BB8"/>
                </a:solidFill>
                <a:latin typeface="이롭게 바탕체 Medium"/>
                <a:ea typeface="이롭게 바탕체 Medium"/>
              </a:rPr>
              <a:t>QnA</a:t>
            </a:r>
          </a:p>
        </p:txBody>
      </p:sp>
      <p:pic>
        <p:nvPicPr>
          <p:cNvPr id="59" name="그림 2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655676" y="3320988"/>
            <a:ext cx="1296144" cy="1296144"/>
          </a:xfrm>
          <a:prstGeom prst="rect">
            <a:avLst/>
          </a:prstGeom>
        </p:spPr>
      </p:pic>
      <p:pic>
        <p:nvPicPr>
          <p:cNvPr id="60" name="그림 234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3888024" y="3429000"/>
            <a:ext cx="863996" cy="1174582"/>
          </a:xfrm>
          <a:prstGeom prst="rect">
            <a:avLst/>
          </a:prstGeom>
        </p:spPr>
      </p:pic>
      <p:grpSp>
        <p:nvGrpSpPr>
          <p:cNvPr id="61" name="그룹 60"/>
          <p:cNvGrpSpPr/>
          <p:nvPr/>
        </p:nvGrpSpPr>
        <p:grpSpPr>
          <a:xfrm>
            <a:off x="2735796" y="3429000"/>
            <a:ext cx="1008112" cy="1188000"/>
            <a:chOff x="4514388" y="4411140"/>
            <a:chExt cx="2303726" cy="2184052"/>
          </a:xfrm>
        </p:grpSpPr>
        <p:pic>
          <p:nvPicPr>
            <p:cNvPr id="62" name="그림 3"/>
            <p:cNvPicPr>
              <a:picLocks noChangeAspect="1"/>
            </p:cNvPicPr>
            <p:nvPr/>
          </p:nvPicPr>
          <p:blipFill rotWithShape="1">
            <a:blip r:embed="rId5"/>
            <a:stretch>
              <a:fillRect/>
            </a:stretch>
          </p:blipFill>
          <p:spPr>
            <a:xfrm>
              <a:off x="4514388" y="4411140"/>
              <a:ext cx="2303726" cy="2184052"/>
            </a:xfrm>
            <a:prstGeom prst="rect">
              <a:avLst/>
            </a:prstGeom>
          </p:spPr>
        </p:pic>
        <p:pic>
          <p:nvPicPr>
            <p:cNvPr id="63" name="Picture 2" descr="C:\Users\nap\Desktop\얼굴.PNG"/>
            <p:cNvPicPr>
              <a:picLocks noChangeAspect="1" noChangeArrowheads="1"/>
            </p:cNvPicPr>
            <p:nvPr/>
          </p:nvPicPr>
          <p:blipFill rotWithShape="1">
            <a:blip r:embed="rId6"/>
            <a:srcRect/>
            <a:stretch>
              <a:fillRect/>
            </a:stretch>
          </p:blipFill>
          <p:spPr>
            <a:xfrm rot="20065156">
              <a:off x="5578471" y="4854603"/>
              <a:ext cx="1022864" cy="1058760"/>
            </a:xfrm>
            <a:prstGeom prst="ellipse">
              <a:avLst/>
            </a:prstGeom>
            <a:noFill/>
          </p:spPr>
        </p:pic>
      </p:grpSp>
      <p:sp>
        <p:nvSpPr>
          <p:cNvPr id="65" name="타원형 설명선 64"/>
          <p:cNvSpPr/>
          <p:nvPr/>
        </p:nvSpPr>
        <p:spPr>
          <a:xfrm>
            <a:off x="3455876" y="1124743"/>
            <a:ext cx="5040560" cy="1944216"/>
          </a:xfrm>
          <a:prstGeom prst="wedgeEllipseCallout">
            <a:avLst>
              <a:gd name="adj1" fmla="val -20833"/>
              <a:gd name="adj2" fmla="val 62500"/>
            </a:avLst>
          </a:prstGeom>
          <a:noFill/>
          <a:ln w="63500" cmpd="thickThin" algn="ctr">
            <a:solidFill>
              <a:srgbClr val="029BB8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r>
              <a:rPr lang="ko-KR" altLang="en-US" sz="3000">
                <a:solidFill>
                  <a:srgbClr val="029BB8"/>
                </a:solidFill>
              </a:rPr>
              <a:t>궁금한 점이있다면 </a:t>
            </a:r>
          </a:p>
          <a:p>
            <a:pPr algn="ctr">
              <a:defRPr lang="ko-KR" altLang="en-US"/>
            </a:pPr>
            <a:r>
              <a:rPr lang="ko-KR" altLang="en-US" sz="3000">
                <a:solidFill>
                  <a:srgbClr val="029BB8"/>
                </a:solidFill>
              </a:rPr>
              <a:t>물어봐주세요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03548" y="512676"/>
            <a:ext cx="8229600" cy="5973527"/>
          </a:xfrm>
        </p:spPr>
        <p:txBody>
          <a:bodyPr>
            <a:normAutofit fontScale="55000" lnSpcReduction="20000"/>
          </a:bodyPr>
          <a:lstStyle/>
          <a:p>
            <a:pPr marL="0" indent="0" fontAlgn="base">
              <a:buNone/>
            </a:pPr>
            <a:r>
              <a:rPr lang="en-US" altLang="ko-KR" b="1" dirty="0" smtClean="0"/>
              <a:t>* </a:t>
            </a:r>
            <a:r>
              <a:rPr lang="ko-KR" altLang="en-US" b="1" dirty="0" smtClean="0"/>
              <a:t>이미지 및 로고 </a:t>
            </a:r>
            <a:r>
              <a:rPr lang="ko-KR" altLang="en-US" b="1" dirty="0"/>
              <a:t>출처 </a:t>
            </a:r>
          </a:p>
          <a:p>
            <a:pPr marL="0" indent="0" fontAlgn="base">
              <a:buNone/>
            </a:pPr>
            <a:r>
              <a:rPr lang="en-US" altLang="ko-KR" dirty="0" smtClean="0"/>
              <a:t>1. </a:t>
            </a:r>
            <a:r>
              <a:rPr lang="en-US" altLang="ko-KR" dirty="0" err="1" smtClean="0"/>
              <a:t>tensorflow</a:t>
            </a:r>
            <a:r>
              <a:rPr lang="en-US" altLang="ko-KR" dirty="0" smtClean="0"/>
              <a:t> </a:t>
            </a:r>
            <a:r>
              <a:rPr lang="ko-KR" altLang="en-US" dirty="0"/>
              <a:t>로고</a:t>
            </a:r>
            <a:r>
              <a:rPr lang="en-US" altLang="ko-KR" dirty="0"/>
              <a:t>: http://www.bloter.net/archives/243331</a:t>
            </a:r>
            <a:endParaRPr lang="ko-KR" altLang="en-US" dirty="0"/>
          </a:p>
          <a:p>
            <a:pPr marL="0" indent="0" fontAlgn="base">
              <a:buNone/>
            </a:pPr>
            <a:r>
              <a:rPr lang="en-US" altLang="ko-KR" dirty="0" smtClean="0"/>
              <a:t>2. </a:t>
            </a:r>
            <a:r>
              <a:rPr lang="en-US" altLang="ko-KR" dirty="0" err="1" smtClean="0"/>
              <a:t>opencv</a:t>
            </a:r>
            <a:r>
              <a:rPr lang="en-US" altLang="ko-KR" dirty="0" smtClean="0"/>
              <a:t> </a:t>
            </a:r>
            <a:r>
              <a:rPr lang="ko-KR" altLang="en-US" dirty="0"/>
              <a:t>로고</a:t>
            </a:r>
            <a:r>
              <a:rPr lang="en-US" altLang="ko-KR" dirty="0"/>
              <a:t>: http://opencv-srf.blogspot.kr/p/opencv-c-tutorials.html</a:t>
            </a:r>
            <a:endParaRPr lang="ko-KR" altLang="en-US" dirty="0"/>
          </a:p>
          <a:p>
            <a:pPr marL="0" indent="0" fontAlgn="base">
              <a:buNone/>
            </a:pPr>
            <a:r>
              <a:rPr lang="en-US" altLang="ko-KR" dirty="0"/>
              <a:t>3. </a:t>
            </a:r>
            <a:r>
              <a:rPr lang="ko-KR" altLang="en-US" dirty="0" err="1"/>
              <a:t>구글</a:t>
            </a:r>
            <a:r>
              <a:rPr lang="ko-KR" altLang="en-US" dirty="0"/>
              <a:t> </a:t>
            </a:r>
            <a:r>
              <a:rPr lang="ko-KR" altLang="en-US" dirty="0" err="1"/>
              <a:t>클라우드</a:t>
            </a:r>
            <a:r>
              <a:rPr lang="ko-KR" altLang="en-US" dirty="0"/>
              <a:t> 로고</a:t>
            </a:r>
            <a:r>
              <a:rPr lang="en-US" altLang="ko-KR" dirty="0"/>
              <a:t>: http://theuranus.tistory.com/2186</a:t>
            </a:r>
            <a:endParaRPr lang="ko-KR" altLang="en-US" dirty="0"/>
          </a:p>
          <a:p>
            <a:pPr marL="0" indent="0" fontAlgn="base">
              <a:buNone/>
            </a:pPr>
            <a:r>
              <a:rPr lang="en-US" altLang="ko-KR" dirty="0"/>
              <a:t>4. </a:t>
            </a:r>
            <a:r>
              <a:rPr lang="ko-KR" altLang="en-US" dirty="0"/>
              <a:t>인적자원 이미지 </a:t>
            </a:r>
            <a:r>
              <a:rPr lang="en-US" altLang="ko-KR" dirty="0"/>
              <a:t>:</a:t>
            </a:r>
            <a:r>
              <a:rPr lang="ko-KR" altLang="en-US" dirty="0"/>
              <a:t>　</a:t>
            </a:r>
          </a:p>
          <a:p>
            <a:pPr marL="0" indent="0" fontAlgn="base">
              <a:buNone/>
            </a:pPr>
            <a:r>
              <a:rPr lang="en-US" altLang="ko-KR" u="sng" dirty="0">
                <a:hlinkClick r:id="rId2"/>
              </a:rPr>
              <a:t>https://</a:t>
            </a:r>
            <a:r>
              <a:rPr lang="en-US" altLang="ko-KR" u="sng" dirty="0" smtClean="0">
                <a:hlinkClick r:id="rId2"/>
              </a:rPr>
              <a:t>ko.depositphotos.com/6258776/stock-illustration-business-silhouette-walk-human-resources.html</a:t>
            </a:r>
            <a:endParaRPr lang="ko-KR" altLang="en-US" dirty="0"/>
          </a:p>
          <a:p>
            <a:pPr marL="0" indent="0" fontAlgn="base">
              <a:buNone/>
            </a:pPr>
            <a:r>
              <a:rPr lang="en-US" altLang="ko-KR" dirty="0"/>
              <a:t>5. </a:t>
            </a:r>
            <a:r>
              <a:rPr lang="ko-KR" altLang="en-US" dirty="0"/>
              <a:t>캔 사진 </a:t>
            </a:r>
            <a:r>
              <a:rPr lang="en-US" altLang="ko-KR" dirty="0"/>
              <a:t>:</a:t>
            </a:r>
            <a:r>
              <a:rPr lang="ko-KR" altLang="en-US" dirty="0"/>
              <a:t>　</a:t>
            </a:r>
          </a:p>
          <a:p>
            <a:pPr marL="0" indent="0" fontAlgn="base">
              <a:buNone/>
            </a:pPr>
            <a:r>
              <a:rPr lang="en-US" altLang="ko-KR" u="sng" dirty="0">
                <a:hlinkClick r:id="rId3"/>
              </a:rPr>
              <a:t>http://www.urimal.kr/urimal/urimal/research03.jsp?mode=view&amp;article_no=1615</a:t>
            </a:r>
            <a:endParaRPr lang="ko-KR" altLang="en-US" dirty="0"/>
          </a:p>
          <a:p>
            <a:pPr marL="0" indent="0" fontAlgn="base">
              <a:buNone/>
            </a:pPr>
            <a:r>
              <a:rPr lang="en-US" altLang="ko-KR" dirty="0"/>
              <a:t>6. </a:t>
            </a:r>
            <a:r>
              <a:rPr lang="ko-KR" altLang="en-US" dirty="0" err="1"/>
              <a:t>머신러닝</a:t>
            </a:r>
            <a:r>
              <a:rPr lang="ko-KR" altLang="en-US" dirty="0"/>
              <a:t> 사진 </a:t>
            </a:r>
            <a:r>
              <a:rPr lang="en-US" altLang="ko-KR" dirty="0"/>
              <a:t>:</a:t>
            </a:r>
            <a:r>
              <a:rPr lang="ko-KR" altLang="en-US" dirty="0"/>
              <a:t>　</a:t>
            </a:r>
            <a:r>
              <a:rPr lang="en-US" altLang="ko-KR" u="sng" dirty="0">
                <a:hlinkClick r:id="rId4"/>
              </a:rPr>
              <a:t>http://daishinblog.tistory.com/2466</a:t>
            </a:r>
            <a:endParaRPr lang="ko-KR" altLang="en-US" dirty="0"/>
          </a:p>
          <a:p>
            <a:pPr marL="0" indent="0" fontAlgn="base">
              <a:buNone/>
            </a:pPr>
            <a:r>
              <a:rPr lang="en-US" altLang="ko-KR" dirty="0"/>
              <a:t>7. </a:t>
            </a:r>
            <a:r>
              <a:rPr lang="ko-KR" altLang="en-US" dirty="0"/>
              <a:t>분리수거 사진 </a:t>
            </a:r>
            <a:r>
              <a:rPr lang="en-US" altLang="ko-KR" dirty="0"/>
              <a:t>:</a:t>
            </a:r>
            <a:endParaRPr lang="ko-KR" altLang="en-US" dirty="0"/>
          </a:p>
          <a:p>
            <a:pPr marL="0" indent="0" fontAlgn="base">
              <a:buNone/>
            </a:pPr>
            <a:r>
              <a:rPr lang="en-US" altLang="ko-KR" u="sng" dirty="0">
                <a:hlinkClick r:id="rId5"/>
              </a:rPr>
              <a:t>http://www.yonhapnews.co.kr/local/2016/11/11/0812000000AKR20161111157600051.HTML</a:t>
            </a:r>
            <a:endParaRPr lang="ko-KR" altLang="en-US" dirty="0"/>
          </a:p>
          <a:p>
            <a:pPr marL="0" indent="0" fontAlgn="base">
              <a:buNone/>
            </a:pPr>
            <a:r>
              <a:rPr lang="en-US" altLang="ko-KR" dirty="0"/>
              <a:t>8. </a:t>
            </a:r>
            <a:r>
              <a:rPr lang="ko-KR" altLang="en-US" dirty="0"/>
              <a:t>환경부 마크 </a:t>
            </a:r>
            <a:r>
              <a:rPr lang="en-US" altLang="ko-KR" dirty="0"/>
              <a:t>: http://www.me.go.kr/home/web/index.do?menuId=10211</a:t>
            </a:r>
            <a:endParaRPr lang="ko-KR" altLang="en-US" dirty="0"/>
          </a:p>
          <a:p>
            <a:pPr marL="0" indent="0" fontAlgn="base">
              <a:buNone/>
            </a:pPr>
            <a:r>
              <a:rPr lang="en-US" altLang="ko-KR" dirty="0"/>
              <a:t>9. </a:t>
            </a:r>
            <a:r>
              <a:rPr lang="en-US" altLang="ko-KR" dirty="0" err="1"/>
              <a:t>RaspberryPi</a:t>
            </a:r>
            <a:r>
              <a:rPr lang="en-US" altLang="ko-KR" dirty="0"/>
              <a:t> </a:t>
            </a:r>
            <a:r>
              <a:rPr lang="ko-KR" altLang="en-US" dirty="0"/>
              <a:t>로고 </a:t>
            </a:r>
            <a:r>
              <a:rPr lang="en-US" altLang="ko-KR" dirty="0"/>
              <a:t>: </a:t>
            </a:r>
            <a:endParaRPr lang="ko-KR" altLang="en-US" dirty="0"/>
          </a:p>
          <a:p>
            <a:pPr marL="0" indent="0" fontAlgn="base">
              <a:buNone/>
            </a:pPr>
            <a:r>
              <a:rPr lang="en-US" altLang="ko-KR" dirty="0"/>
              <a:t>https://namu.wiki/w/%EB%9D%BC%EC%A6%88%EB%B2%A0%EB%A6%AC%20%ED%8C%8C%EC%9D%B4(%EC%BB%B4%ED%93%A8%ED%84%B0)</a:t>
            </a:r>
            <a:endParaRPr lang="ko-KR" altLang="en-US" dirty="0"/>
          </a:p>
          <a:p>
            <a:pPr marL="0" indent="0" fontAlgn="base">
              <a:buNone/>
            </a:pPr>
            <a:r>
              <a:rPr lang="en-US" altLang="ko-KR" dirty="0"/>
              <a:t>10. </a:t>
            </a:r>
            <a:r>
              <a:rPr lang="ko-KR" altLang="en-US" dirty="0" err="1"/>
              <a:t>구글</a:t>
            </a:r>
            <a:r>
              <a:rPr lang="ko-KR" altLang="en-US" dirty="0"/>
              <a:t> 로고 </a:t>
            </a:r>
            <a:r>
              <a:rPr lang="en-US" altLang="ko-KR" dirty="0"/>
              <a:t>: </a:t>
            </a:r>
            <a:r>
              <a:rPr lang="en-US" altLang="ko-KR" u="sng" dirty="0">
                <a:hlinkClick r:id="rId6"/>
              </a:rPr>
              <a:t>http://www.bloter.net/archives/237813</a:t>
            </a:r>
            <a:endParaRPr lang="ko-KR" altLang="en-US" dirty="0"/>
          </a:p>
          <a:p>
            <a:pPr marL="0" indent="0" fontAlgn="base">
              <a:buNone/>
            </a:pPr>
            <a:r>
              <a:rPr lang="en-US" altLang="ko-KR" dirty="0"/>
              <a:t>11. </a:t>
            </a:r>
            <a:r>
              <a:rPr lang="ko-KR" altLang="en-US" dirty="0"/>
              <a:t>쓰레기 분리수거 도표 </a:t>
            </a:r>
            <a:r>
              <a:rPr lang="en-US" altLang="ko-KR" dirty="0"/>
              <a:t>: </a:t>
            </a:r>
            <a:endParaRPr lang="ko-KR" altLang="en-US" dirty="0"/>
          </a:p>
          <a:p>
            <a:pPr marL="0" indent="0" fontAlgn="base">
              <a:buNone/>
            </a:pPr>
            <a:r>
              <a:rPr lang="en-US" altLang="ko-KR" u="sng" dirty="0">
                <a:hlinkClick r:id="rId7"/>
              </a:rPr>
              <a:t>http://m.geojenews.co.kr/news/articleView.html?idxno=40995</a:t>
            </a:r>
            <a:endParaRPr lang="ko-KR" altLang="en-US" dirty="0"/>
          </a:p>
          <a:p>
            <a:pPr marL="0" indent="0" fontAlgn="base">
              <a:buNone/>
            </a:pPr>
            <a:r>
              <a:rPr lang="en-US" altLang="ko-KR" dirty="0"/>
              <a:t>12. </a:t>
            </a:r>
            <a:r>
              <a:rPr lang="en-US" altLang="ko-KR" dirty="0" err="1"/>
              <a:t>jtbc</a:t>
            </a:r>
            <a:r>
              <a:rPr lang="en-US" altLang="ko-KR" dirty="0"/>
              <a:t> </a:t>
            </a:r>
            <a:r>
              <a:rPr lang="ko-KR" altLang="en-US" dirty="0"/>
              <a:t>뉴스 사진 </a:t>
            </a:r>
            <a:r>
              <a:rPr lang="en-US" altLang="ko-KR" dirty="0"/>
              <a:t>: https://www.youtube.com/watch?v=4R94rYc2oZc</a:t>
            </a:r>
            <a:endParaRPr lang="ko-KR" altLang="en-US" dirty="0"/>
          </a:p>
          <a:p>
            <a:pPr marL="0" indent="0">
              <a:buNone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17327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그림 25" descr="Untitled-3 copy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 rot="10800000">
            <a:off x="0" y="6693014"/>
            <a:ext cx="9144000" cy="329972"/>
          </a:xfrm>
          <a:prstGeom prst="rect">
            <a:avLst/>
          </a:prstGeom>
        </p:spPr>
      </p:pic>
      <p:pic>
        <p:nvPicPr>
          <p:cNvPr id="28" name="그림 27" descr="Untitled-3 copy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-142900"/>
            <a:ext cx="9144000" cy="329972"/>
          </a:xfrm>
          <a:prstGeom prst="rect">
            <a:avLst/>
          </a:prstGeom>
        </p:spPr>
      </p:pic>
      <p:cxnSp>
        <p:nvCxnSpPr>
          <p:cNvPr id="32" name="직선 연결선 17"/>
          <p:cNvCxnSpPr/>
          <p:nvPr/>
        </p:nvCxnSpPr>
        <p:spPr>
          <a:xfrm>
            <a:off x="467544" y="3645024"/>
            <a:ext cx="2447106" cy="0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직선 연결선 24"/>
          <p:cNvCxnSpPr/>
          <p:nvPr/>
        </p:nvCxnSpPr>
        <p:spPr>
          <a:xfrm>
            <a:off x="467544" y="5589240"/>
            <a:ext cx="2447106" cy="0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직선 연결선 25"/>
          <p:cNvCxnSpPr/>
          <p:nvPr/>
        </p:nvCxnSpPr>
        <p:spPr>
          <a:xfrm>
            <a:off x="3311860" y="3645024"/>
            <a:ext cx="2447106" cy="0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직선 연결선 26"/>
          <p:cNvCxnSpPr/>
          <p:nvPr/>
        </p:nvCxnSpPr>
        <p:spPr>
          <a:xfrm>
            <a:off x="6156176" y="3645024"/>
            <a:ext cx="2447106" cy="0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직선 연결선 27"/>
          <p:cNvCxnSpPr/>
          <p:nvPr/>
        </p:nvCxnSpPr>
        <p:spPr>
          <a:xfrm>
            <a:off x="3311860" y="5589240"/>
            <a:ext cx="2447106" cy="0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직선 연결선 28"/>
          <p:cNvCxnSpPr/>
          <p:nvPr/>
        </p:nvCxnSpPr>
        <p:spPr>
          <a:xfrm>
            <a:off x="6156176" y="5589240"/>
            <a:ext cx="2447106" cy="0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1"/>
          <p:cNvSpPr txBox="1"/>
          <p:nvPr/>
        </p:nvSpPr>
        <p:spPr>
          <a:xfrm>
            <a:off x="466378" y="4150744"/>
            <a:ext cx="24482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en-US" altLang="ko-KR" sz="2800" dirty="0" smtClean="0">
                <a:solidFill>
                  <a:schemeClr val="tx1">
                    <a:lumMod val="80000"/>
                    <a:lumOff val="20000"/>
                  </a:schemeClr>
                </a:solidFill>
                <a:latin typeface="이롭게 바탕체 Medium" panose="020B0600000101010101" pitchFamily="50" charset="-127"/>
                <a:ea typeface="이롭게 바탕체 Medium" panose="020B0600000101010101" pitchFamily="50" charset="-127"/>
              </a:rPr>
              <a:t>Idea proposal</a:t>
            </a:r>
            <a:endParaRPr lang="ko-KR" altLang="en-US" sz="2800" dirty="0">
              <a:solidFill>
                <a:schemeClr val="tx2">
                  <a:lumMod val="50000"/>
                </a:schemeClr>
              </a:solidFill>
              <a:latin typeface="이롭게 바탕체 Medium" panose="020B0600000101010101" pitchFamily="50" charset="-127"/>
              <a:ea typeface="이롭게 바탕체 Medium" panose="020B0600000101010101" pitchFamily="50" charset="-127"/>
            </a:endParaRPr>
          </a:p>
        </p:txBody>
      </p:sp>
      <p:sp>
        <p:nvSpPr>
          <p:cNvPr id="39" name="TextBox 32"/>
          <p:cNvSpPr txBox="1"/>
          <p:nvPr/>
        </p:nvSpPr>
        <p:spPr>
          <a:xfrm>
            <a:off x="3348447" y="3935301"/>
            <a:ext cx="244710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  <a:defRPr lang="ko-KR" altLang="en-US"/>
            </a:pPr>
            <a:r>
              <a:rPr lang="en-US" altLang="ko-KR" sz="2800" dirty="0">
                <a:solidFill>
                  <a:schemeClr val="tx2">
                    <a:lumMod val="50000"/>
                  </a:schemeClr>
                </a:solidFill>
                <a:latin typeface="이롭게 바탕체 Medium" panose="020B0600000101010101" pitchFamily="50" charset="-127"/>
                <a:ea typeface="이롭게 바탕체 Medium" panose="020B0600000101010101" pitchFamily="50" charset="-127"/>
              </a:rPr>
              <a:t>Business Model </a:t>
            </a:r>
            <a:r>
              <a:rPr lang="en-US" altLang="ko-KR" sz="2800" dirty="0" smtClean="0">
                <a:solidFill>
                  <a:schemeClr val="tx2">
                    <a:lumMod val="50000"/>
                  </a:schemeClr>
                </a:solidFill>
                <a:latin typeface="이롭게 바탕체 Medium" panose="020B0600000101010101" pitchFamily="50" charset="-127"/>
                <a:ea typeface="이롭게 바탕체 Medium" panose="020B0600000101010101" pitchFamily="50" charset="-127"/>
              </a:rPr>
              <a:t>Canvas</a:t>
            </a:r>
            <a:endParaRPr lang="en-US" altLang="ko-KR" sz="2800" dirty="0">
              <a:solidFill>
                <a:schemeClr val="tx2">
                  <a:lumMod val="50000"/>
                </a:schemeClr>
              </a:solidFill>
              <a:latin typeface="이롭게 바탕체 Medium" panose="020B0600000101010101" pitchFamily="50" charset="-127"/>
              <a:ea typeface="이롭게 바탕체 Medium" panose="020B0600000101010101" pitchFamily="50" charset="-127"/>
            </a:endParaRPr>
          </a:p>
        </p:txBody>
      </p:sp>
      <p:sp>
        <p:nvSpPr>
          <p:cNvPr id="40" name="TextBox 33"/>
          <p:cNvSpPr txBox="1"/>
          <p:nvPr/>
        </p:nvSpPr>
        <p:spPr>
          <a:xfrm>
            <a:off x="6156176" y="4150744"/>
            <a:ext cx="24471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en-US" altLang="ko-KR" sz="2800" dirty="0">
                <a:solidFill>
                  <a:srgbClr val="10253F"/>
                </a:solidFill>
                <a:latin typeface="이롭게 바탕체 Medium" panose="020B0600000101010101" pitchFamily="50" charset="-127"/>
                <a:ea typeface="이롭게 바탕체 Medium" panose="020B0600000101010101" pitchFamily="50" charset="-127"/>
              </a:rPr>
              <a:t>Q&amp;A</a:t>
            </a:r>
          </a:p>
        </p:txBody>
      </p:sp>
      <p:sp>
        <p:nvSpPr>
          <p:cNvPr id="42" name="타원 41"/>
          <p:cNvSpPr/>
          <p:nvPr/>
        </p:nvSpPr>
        <p:spPr>
          <a:xfrm>
            <a:off x="1042952" y="1981015"/>
            <a:ext cx="1296000" cy="1296000"/>
          </a:xfrm>
          <a:prstGeom prst="ellipse">
            <a:avLst/>
          </a:prstGeom>
          <a:solidFill>
            <a:schemeClr val="bg1"/>
          </a:solidFill>
          <a:ln w="165100" algn="ctr">
            <a:solidFill>
              <a:schemeClr val="accent1">
                <a:shade val="2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en-US" altLang="ko-KR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475000" y="2268903"/>
            <a:ext cx="9361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en-US" altLang="ko-KR" sz="4000" b="1">
                <a:solidFill>
                  <a:schemeClr val="tx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</a:p>
        </p:txBody>
      </p:sp>
      <p:grpSp>
        <p:nvGrpSpPr>
          <p:cNvPr id="46" name="그룹 45"/>
          <p:cNvGrpSpPr/>
          <p:nvPr/>
        </p:nvGrpSpPr>
        <p:grpSpPr>
          <a:xfrm>
            <a:off x="3887968" y="1988984"/>
            <a:ext cx="1368064" cy="1296000"/>
            <a:chOff x="2484000" y="2134800"/>
            <a:chExt cx="1368064" cy="1296000"/>
          </a:xfrm>
        </p:grpSpPr>
        <p:sp>
          <p:nvSpPr>
            <p:cNvPr id="44" name="타원 43"/>
            <p:cNvSpPr/>
            <p:nvPr/>
          </p:nvSpPr>
          <p:spPr>
            <a:xfrm>
              <a:off x="2484000" y="2134800"/>
              <a:ext cx="1296000" cy="1296000"/>
            </a:xfrm>
            <a:prstGeom prst="ellipse">
              <a:avLst/>
            </a:prstGeom>
            <a:solidFill>
              <a:schemeClr val="bg1"/>
            </a:solidFill>
            <a:ln w="165100" algn="ctr">
              <a:solidFill>
                <a:srgbClr val="939393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en-US" altLang="ko-KR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915960" y="2420888"/>
              <a:ext cx="936104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 lang="ko-KR" altLang="en-US"/>
              </a:pPr>
              <a:r>
                <a:rPr lang="en-US" altLang="ko-KR" sz="4000" b="1">
                  <a:solidFill>
                    <a:srgbClr val="939393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2</a:t>
              </a:r>
            </a:p>
          </p:txBody>
        </p:sp>
      </p:grpSp>
      <p:grpSp>
        <p:nvGrpSpPr>
          <p:cNvPr id="49" name="그룹 48"/>
          <p:cNvGrpSpPr/>
          <p:nvPr/>
        </p:nvGrpSpPr>
        <p:grpSpPr>
          <a:xfrm>
            <a:off x="6732240" y="1988984"/>
            <a:ext cx="1368152" cy="1296000"/>
            <a:chOff x="5436096" y="1628800"/>
            <a:chExt cx="1368152" cy="1296000"/>
          </a:xfrm>
        </p:grpSpPr>
        <p:sp>
          <p:nvSpPr>
            <p:cNvPr id="47" name="타원 46"/>
            <p:cNvSpPr/>
            <p:nvPr/>
          </p:nvSpPr>
          <p:spPr>
            <a:xfrm>
              <a:off x="5436096" y="1628800"/>
              <a:ext cx="1296000" cy="1296000"/>
            </a:xfrm>
            <a:prstGeom prst="ellipse">
              <a:avLst/>
            </a:prstGeom>
            <a:solidFill>
              <a:schemeClr val="bg1"/>
            </a:solidFill>
            <a:ln w="165100" algn="ctr">
              <a:solidFill>
                <a:srgbClr val="A3C9D3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en-US" altLang="ko-KR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868144" y="1916688"/>
              <a:ext cx="936104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 lang="ko-KR" altLang="en-US"/>
              </a:pPr>
              <a:r>
                <a:rPr lang="en-US" altLang="ko-KR" sz="4000" b="1">
                  <a:solidFill>
                    <a:srgbClr val="A3C9D3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3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611560" y="281283"/>
            <a:ext cx="3477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 smtClean="0">
                <a:solidFill>
                  <a:srgbClr val="029BB8"/>
                </a:solidFill>
                <a:latin typeface="이롭게 바탕체 Medium" panose="020B0600000101010101" pitchFamily="50" charset="-127"/>
                <a:ea typeface="이롭게 바탕체 Medium" panose="020B0600000101010101" pitchFamily="50" charset="-127"/>
              </a:rPr>
              <a:t>Contents</a:t>
            </a:r>
            <a:endParaRPr lang="ko-KR" altLang="en-US" sz="3200" dirty="0">
              <a:solidFill>
                <a:srgbClr val="029BB8"/>
              </a:solidFill>
              <a:latin typeface="이롭게 바탕체 Medium" panose="020B0600000101010101" pitchFamily="50" charset="-127"/>
              <a:ea typeface="이롭게 바탕체 Medium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1343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86116" y="2824459"/>
            <a:ext cx="2749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예쁘게 사용하세요 </a:t>
            </a:r>
            <a:r>
              <a:rPr lang="en-US" altLang="ko-K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 pitchFamily="50" charset="-127"/>
                <a:ea typeface="나눔바른고딕" pitchFamily="50" charset="-127"/>
                <a:sym typeface="Wingdings" pitchFamily="2" charset="2"/>
              </a:rPr>
              <a:t>:)</a:t>
            </a:r>
            <a:endParaRPr lang="ko-KR" altLang="en-US" sz="2400" dirty="0">
              <a:solidFill>
                <a:schemeClr val="tx1">
                  <a:lumMod val="50000"/>
                  <a:lumOff val="50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pic>
        <p:nvPicPr>
          <p:cNvPr id="6" name="그림 5" descr="Untitled-3 cop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42900"/>
            <a:ext cx="9144000" cy="329972"/>
          </a:xfrm>
          <a:prstGeom prst="rect">
            <a:avLst/>
          </a:prstGeom>
        </p:spPr>
      </p:pic>
      <p:pic>
        <p:nvPicPr>
          <p:cNvPr id="7" name="그림 6" descr="Untitled-3 cop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0" y="6693014"/>
            <a:ext cx="9144000" cy="329972"/>
          </a:xfrm>
          <a:prstGeom prst="rect">
            <a:avLst/>
          </a:prstGeom>
        </p:spPr>
      </p:pic>
      <p:sp>
        <p:nvSpPr>
          <p:cNvPr id="8" name="모서리가 둥근 직사각형 7"/>
          <p:cNvSpPr/>
          <p:nvPr/>
        </p:nvSpPr>
        <p:spPr>
          <a:xfrm>
            <a:off x="2994251" y="4942337"/>
            <a:ext cx="2498501" cy="39925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모서리가 둥근 직사각형 8"/>
          <p:cNvSpPr/>
          <p:nvPr/>
        </p:nvSpPr>
        <p:spPr>
          <a:xfrm>
            <a:off x="2928501" y="1981209"/>
            <a:ext cx="2630001" cy="3094212"/>
          </a:xfrm>
          <a:prstGeom prst="roundRect">
            <a:avLst>
              <a:gd name="adj" fmla="val 8730"/>
            </a:avLst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모서리가 둥근 직사각형 13"/>
          <p:cNvSpPr/>
          <p:nvPr/>
        </p:nvSpPr>
        <p:spPr>
          <a:xfrm>
            <a:off x="5826331" y="4942337"/>
            <a:ext cx="2498501" cy="39925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모서리가 둥근 직사각형 14"/>
          <p:cNvSpPr/>
          <p:nvPr/>
        </p:nvSpPr>
        <p:spPr>
          <a:xfrm>
            <a:off x="5760581" y="1981209"/>
            <a:ext cx="2630001" cy="3094212"/>
          </a:xfrm>
          <a:prstGeom prst="roundRect">
            <a:avLst>
              <a:gd name="adj" fmla="val 8730"/>
            </a:avLst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408221" y="2317254"/>
            <a:ext cx="230425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7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29BB8"/>
                </a:solidFill>
              </a:rPr>
              <a:t>아이디</a:t>
            </a:r>
            <a:r>
              <a:rPr lang="ko-KR" altLang="en-US" sz="27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29BB8"/>
                </a:solidFill>
              </a:rPr>
              <a:t>어</a:t>
            </a:r>
            <a:r>
              <a:rPr lang="ko-KR" altLang="en-US" sz="27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29BB8"/>
                </a:solidFill>
              </a:rPr>
              <a:t>  </a:t>
            </a:r>
            <a:endParaRPr lang="ko-KR" altLang="en-US" sz="27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029BB8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17222" y="3106920"/>
            <a:ext cx="2304256" cy="548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200"/>
              </a:spcBef>
            </a:pPr>
            <a:r>
              <a:rPr lang="ko-KR" altLang="en-US" sz="14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자동으로 분리수거 해주는 </a:t>
            </a:r>
            <a:endParaRPr lang="en-US" altLang="ko-KR" sz="1400" dirty="0" smtClean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spcBef>
                <a:spcPts val="200"/>
              </a:spcBef>
            </a:pPr>
            <a:r>
              <a:rPr lang="ko-KR" altLang="en-US" sz="14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쓰레기통 </a:t>
            </a:r>
            <a:endParaRPr lang="ko-KR" altLang="en-US" sz="14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24" name="직선 연결선 23"/>
          <p:cNvCxnSpPr/>
          <p:nvPr/>
        </p:nvCxnSpPr>
        <p:spPr>
          <a:xfrm>
            <a:off x="660249" y="2893318"/>
            <a:ext cx="1818202" cy="0"/>
          </a:xfrm>
          <a:prstGeom prst="line">
            <a:avLst/>
          </a:prstGeom>
          <a:ln>
            <a:solidFill>
              <a:srgbClr val="029B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모서리가 둥근 직사각형 24"/>
          <p:cNvSpPr/>
          <p:nvPr/>
        </p:nvSpPr>
        <p:spPr>
          <a:xfrm>
            <a:off x="3206006" y="2924944"/>
            <a:ext cx="2088232" cy="118624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3206006" y="2995833"/>
            <a:ext cx="208823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5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Picture</a:t>
            </a:r>
            <a:endParaRPr lang="ko-KR" altLang="en-US" sz="15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7" name="모서리가 둥근 직사각형 26"/>
          <p:cNvSpPr/>
          <p:nvPr/>
        </p:nvSpPr>
        <p:spPr>
          <a:xfrm>
            <a:off x="6014318" y="2577537"/>
            <a:ext cx="2088232" cy="118624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TextBox 27"/>
          <p:cNvSpPr txBox="1"/>
          <p:nvPr/>
        </p:nvSpPr>
        <p:spPr>
          <a:xfrm>
            <a:off x="6014318" y="3002201"/>
            <a:ext cx="208823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5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Picture</a:t>
            </a:r>
            <a:endParaRPr lang="ko-KR" altLang="en-US" sz="15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1026" name="Picture 2" descr="C:\Users\sloth\Desktop\졸작 자료\아아이디어\분리수거 위반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366" y="2564573"/>
            <a:ext cx="2356136" cy="2069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loth\Desktop\졸작 자료\아아이디어\쓰레기산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986" y="2605930"/>
            <a:ext cx="2438272" cy="1903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611560" y="281283"/>
            <a:ext cx="3477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 smtClean="0">
                <a:solidFill>
                  <a:srgbClr val="029BB8"/>
                </a:solidFill>
                <a:latin typeface="이롭게 바탕체 Medium" panose="020B0600000101010101" pitchFamily="50" charset="-127"/>
                <a:ea typeface="이롭게 바탕체 Medium" panose="020B0600000101010101" pitchFamily="50" charset="-127"/>
              </a:rPr>
              <a:t>Idea Proposal</a:t>
            </a:r>
            <a:endParaRPr lang="ko-KR" altLang="en-US" sz="3200" dirty="0">
              <a:solidFill>
                <a:srgbClr val="029BB8"/>
              </a:solidFill>
              <a:latin typeface="이롭게 바탕체 Medium" panose="020B0600000101010101" pitchFamily="50" charset="-127"/>
              <a:ea typeface="이롭게 바탕체 Medium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8033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그림 25" descr="Untitled-3 cop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0" y="6693014"/>
            <a:ext cx="9144000" cy="329972"/>
          </a:xfrm>
          <a:prstGeom prst="rect">
            <a:avLst/>
          </a:prstGeom>
        </p:spPr>
      </p:pic>
      <p:pic>
        <p:nvPicPr>
          <p:cNvPr id="28" name="그림 27" descr="Untitled-3 cop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2900"/>
            <a:ext cx="9144000" cy="329972"/>
          </a:xfrm>
          <a:prstGeom prst="rect">
            <a:avLst/>
          </a:prstGeom>
        </p:spPr>
      </p:pic>
      <p:grpSp>
        <p:nvGrpSpPr>
          <p:cNvPr id="4" name="그룹 3"/>
          <p:cNvGrpSpPr/>
          <p:nvPr/>
        </p:nvGrpSpPr>
        <p:grpSpPr>
          <a:xfrm>
            <a:off x="179512" y="692696"/>
            <a:ext cx="8964488" cy="5970842"/>
            <a:chOff x="22161" y="476672"/>
            <a:chExt cx="9287449" cy="6054621"/>
          </a:xfrm>
        </p:grpSpPr>
        <p:pic>
          <p:nvPicPr>
            <p:cNvPr id="21" name="내용 개체 틀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61" y="476672"/>
              <a:ext cx="9121839" cy="6054621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152014" y="1268760"/>
              <a:ext cx="1224136" cy="812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ko-KR" sz="1200" dirty="0" smtClean="0">
                  <a:latin typeface="이롭게 바탕체 Medium" panose="020B0600000101010101" pitchFamily="50" charset="-127"/>
                  <a:ea typeface="이롭게 바탕체 Medium" panose="020B0600000101010101" pitchFamily="50" charset="-127"/>
                </a:rPr>
                <a:t>- </a:t>
              </a:r>
              <a:r>
                <a:rPr lang="ko-KR" altLang="en-US" sz="1200" dirty="0" smtClean="0">
                  <a:latin typeface="이롭게 바탕체 Medium" panose="020B0600000101010101" pitchFamily="50" charset="-127"/>
                  <a:ea typeface="이롭게 바탕체 Medium" panose="020B0600000101010101" pitchFamily="50" charset="-127"/>
                </a:rPr>
                <a:t>환경부</a:t>
              </a:r>
            </a:p>
            <a:p>
              <a:pPr>
                <a:lnSpc>
                  <a:spcPct val="130000"/>
                </a:lnSpc>
              </a:pPr>
              <a:r>
                <a:rPr lang="en-US" altLang="ko-KR" sz="1200" dirty="0" smtClean="0">
                  <a:latin typeface="이롭게 바탕체 Medium" panose="020B0600000101010101" pitchFamily="50" charset="-127"/>
                  <a:ea typeface="이롭게 바탕체 Medium" panose="020B0600000101010101" pitchFamily="50" charset="-127"/>
                </a:rPr>
                <a:t>- </a:t>
              </a:r>
              <a:r>
                <a:rPr lang="ko-KR" altLang="en-US" sz="1200" dirty="0" smtClean="0">
                  <a:latin typeface="이롭게 바탕체 Medium" panose="020B0600000101010101" pitchFamily="50" charset="-127"/>
                  <a:ea typeface="이롭게 바탕체 Medium" panose="020B0600000101010101" pitchFamily="50" charset="-127"/>
                </a:rPr>
                <a:t>구글</a:t>
              </a:r>
            </a:p>
            <a:p>
              <a:pPr>
                <a:lnSpc>
                  <a:spcPct val="130000"/>
                </a:lnSpc>
              </a:pPr>
              <a:r>
                <a:rPr lang="en-US" altLang="ko-KR" sz="1200" dirty="0" smtClean="0">
                  <a:latin typeface="이롭게 바탕체 Medium" panose="020B0600000101010101" pitchFamily="50" charset="-127"/>
                  <a:ea typeface="이롭게 바탕체 Medium" panose="020B0600000101010101" pitchFamily="50" charset="-127"/>
                </a:rPr>
                <a:t>- </a:t>
              </a:r>
              <a:r>
                <a:rPr lang="ko-KR" altLang="en-US" sz="1200" dirty="0" err="1" smtClean="0">
                  <a:latin typeface="이롭게 바탕체 Medium" panose="020B0600000101010101" pitchFamily="50" charset="-127"/>
                  <a:ea typeface="이롭게 바탕체 Medium" panose="020B0600000101010101" pitchFamily="50" charset="-127"/>
                </a:rPr>
                <a:t>라즈베리</a:t>
              </a:r>
              <a:r>
                <a:rPr lang="ko-KR" altLang="en-US" sz="1200" dirty="0" smtClean="0">
                  <a:latin typeface="이롭게 바탕체 Medium" panose="020B0600000101010101" pitchFamily="50" charset="-127"/>
                  <a:ea typeface="이롭게 바탕체 Medium" panose="020B0600000101010101" pitchFamily="50" charset="-127"/>
                </a:rPr>
                <a:t> </a:t>
              </a:r>
              <a:endParaRPr lang="ko-KR" altLang="en-US" sz="1200" dirty="0">
                <a:latin typeface="이롭게 바탕체 Medium" panose="020B0600000101010101" pitchFamily="50" charset="-127"/>
                <a:ea typeface="이롭게 바탕체 Medium" panose="020B0600000101010101" pitchFamily="50" charset="-127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923871" y="1164677"/>
              <a:ext cx="1749946" cy="1052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ko-KR" sz="1200" dirty="0" smtClean="0">
                  <a:latin typeface="이롭게 바탕체 Medium" panose="020B0600000101010101" pitchFamily="50" charset="-127"/>
                  <a:ea typeface="이롭게 바탕체 Medium" panose="020B0600000101010101" pitchFamily="50" charset="-127"/>
                </a:rPr>
                <a:t>- </a:t>
              </a:r>
              <a:r>
                <a:rPr lang="ko-KR" altLang="en-US" sz="1200" dirty="0" smtClean="0">
                  <a:latin typeface="이롭게 바탕체 Medium" panose="020B0600000101010101" pitchFamily="50" charset="-127"/>
                  <a:ea typeface="이롭게 바탕체 Medium" panose="020B0600000101010101" pitchFamily="50" charset="-127"/>
                </a:rPr>
                <a:t>영상정보를 </a:t>
              </a:r>
              <a:r>
                <a:rPr lang="ko-KR" altLang="en-US" sz="1200" dirty="0">
                  <a:latin typeface="이롭게 바탕체 Medium" panose="020B0600000101010101" pitchFamily="50" charset="-127"/>
                  <a:ea typeface="이롭게 바탕체 Medium" panose="020B0600000101010101" pitchFamily="50" charset="-127"/>
                </a:rPr>
                <a:t>통해서 이미지를 가져옴 </a:t>
              </a:r>
            </a:p>
            <a:p>
              <a:pPr>
                <a:lnSpc>
                  <a:spcPct val="130000"/>
                </a:lnSpc>
              </a:pPr>
              <a:r>
                <a:rPr lang="en-US" altLang="ko-KR" sz="1200" dirty="0" smtClean="0">
                  <a:latin typeface="이롭게 바탕체 Medium" panose="020B0600000101010101" pitchFamily="50" charset="-127"/>
                  <a:ea typeface="이롭게 바탕체 Medium" panose="020B0600000101010101" pitchFamily="50" charset="-127"/>
                </a:rPr>
                <a:t>- </a:t>
              </a:r>
              <a:r>
                <a:rPr lang="ko-KR" altLang="en-US" sz="1200" dirty="0" err="1" smtClean="0">
                  <a:latin typeface="이롭게 바탕체 Medium" panose="020B0600000101010101" pitchFamily="50" charset="-127"/>
                  <a:ea typeface="이롭게 바탕체 Medium" panose="020B0600000101010101" pitchFamily="50" charset="-127"/>
                </a:rPr>
                <a:t>머신러닝으로</a:t>
              </a:r>
              <a:r>
                <a:rPr lang="ko-KR" altLang="en-US" sz="1200" dirty="0" smtClean="0">
                  <a:latin typeface="이롭게 바탕체 Medium" panose="020B0600000101010101" pitchFamily="50" charset="-127"/>
                  <a:ea typeface="이롭게 바탕체 Medium" panose="020B0600000101010101" pitchFamily="50" charset="-127"/>
                </a:rPr>
                <a:t> </a:t>
              </a:r>
              <a:r>
                <a:rPr lang="ko-KR" altLang="en-US" sz="1200" dirty="0">
                  <a:latin typeface="이롭게 바탕체 Medium" panose="020B0600000101010101" pitchFamily="50" charset="-127"/>
                  <a:ea typeface="이롭게 바탕체 Medium" panose="020B0600000101010101" pitchFamily="50" charset="-127"/>
                </a:rPr>
                <a:t>이미지를 분석하여 </a:t>
              </a:r>
              <a:r>
                <a:rPr lang="ko-KR" altLang="en-US" sz="1200" dirty="0" smtClean="0">
                  <a:latin typeface="이롭게 바탕체 Medium" panose="020B0600000101010101" pitchFamily="50" charset="-127"/>
                  <a:ea typeface="이롭게 바탕체 Medium" panose="020B0600000101010101" pitchFamily="50" charset="-127"/>
                </a:rPr>
                <a:t>물체를 </a:t>
              </a:r>
              <a:r>
                <a:rPr lang="ko-KR" altLang="en-US" sz="1200" dirty="0">
                  <a:latin typeface="이롭게 바탕체 Medium" panose="020B0600000101010101" pitchFamily="50" charset="-127"/>
                  <a:ea typeface="이롭게 바탕체 Medium" panose="020B0600000101010101" pitchFamily="50" charset="-127"/>
                </a:rPr>
                <a:t>분류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867929" y="2708920"/>
              <a:ext cx="1749946" cy="1052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ko-KR" sz="1200" dirty="0" smtClean="0">
                  <a:latin typeface="이롭게 바탕체 Medium" panose="020B0600000101010101" pitchFamily="50" charset="-127"/>
                  <a:ea typeface="이롭게 바탕체 Medium" panose="020B0600000101010101" pitchFamily="50" charset="-127"/>
                </a:rPr>
                <a:t>- </a:t>
              </a:r>
              <a:r>
                <a:rPr lang="en-US" altLang="ko-KR" sz="1200" dirty="0" err="1" smtClean="0">
                  <a:latin typeface="이롭게 바탕체 Medium" panose="020B0600000101010101" pitchFamily="50" charset="-127"/>
                  <a:ea typeface="이롭게 바탕체 Medium" panose="020B0600000101010101" pitchFamily="50" charset="-127"/>
                </a:rPr>
                <a:t>openCV</a:t>
              </a:r>
              <a:r>
                <a:rPr lang="en-US" altLang="ko-KR" sz="1200" dirty="0" smtClean="0">
                  <a:latin typeface="이롭게 바탕체 Medium" panose="020B0600000101010101" pitchFamily="50" charset="-127"/>
                  <a:ea typeface="이롭게 바탕체 Medium" panose="020B0600000101010101" pitchFamily="50" charset="-127"/>
                </a:rPr>
                <a:t> </a:t>
              </a:r>
              <a:endParaRPr lang="en-US" altLang="ko-KR" sz="1200" dirty="0">
                <a:latin typeface="이롭게 바탕체 Medium" panose="020B0600000101010101" pitchFamily="50" charset="-127"/>
                <a:ea typeface="이롭게 바탕체 Medium" panose="020B0600000101010101" pitchFamily="50" charset="-127"/>
              </a:endParaRPr>
            </a:p>
            <a:p>
              <a:pPr>
                <a:lnSpc>
                  <a:spcPct val="130000"/>
                </a:lnSpc>
              </a:pPr>
              <a:r>
                <a:rPr lang="en-US" altLang="ko-KR" sz="1200" dirty="0" smtClean="0">
                  <a:latin typeface="이롭게 바탕체 Medium" panose="020B0600000101010101" pitchFamily="50" charset="-127"/>
                  <a:ea typeface="이롭게 바탕체 Medium" panose="020B0600000101010101" pitchFamily="50" charset="-127"/>
                </a:rPr>
                <a:t>- </a:t>
              </a:r>
              <a:r>
                <a:rPr lang="en-US" altLang="ko-KR" sz="1200" dirty="0" err="1" smtClean="0">
                  <a:latin typeface="이롭게 바탕체 Medium" panose="020B0600000101010101" pitchFamily="50" charset="-127"/>
                  <a:ea typeface="이롭게 바탕체 Medium" panose="020B0600000101010101" pitchFamily="50" charset="-127"/>
                </a:rPr>
                <a:t>Tensorflow</a:t>
              </a:r>
              <a:endParaRPr lang="en-US" altLang="ko-KR" sz="1200" dirty="0">
                <a:latin typeface="이롭게 바탕체 Medium" panose="020B0600000101010101" pitchFamily="50" charset="-127"/>
                <a:ea typeface="이롭게 바탕체 Medium" panose="020B0600000101010101" pitchFamily="50" charset="-127"/>
              </a:endParaRPr>
            </a:p>
            <a:p>
              <a:pPr>
                <a:lnSpc>
                  <a:spcPct val="130000"/>
                </a:lnSpc>
              </a:pPr>
              <a:r>
                <a:rPr lang="en-US" altLang="ko-KR" sz="1200" dirty="0" smtClean="0">
                  <a:latin typeface="이롭게 바탕체 Medium" panose="020B0600000101010101" pitchFamily="50" charset="-127"/>
                  <a:ea typeface="이롭게 바탕체 Medium" panose="020B0600000101010101" pitchFamily="50" charset="-127"/>
                </a:rPr>
                <a:t>- </a:t>
              </a:r>
              <a:r>
                <a:rPr lang="ko-KR" altLang="en-US" sz="1200" dirty="0" err="1" smtClean="0">
                  <a:latin typeface="이롭게 바탕체 Medium" panose="020B0600000101010101" pitchFamily="50" charset="-127"/>
                  <a:ea typeface="이롭게 바탕체 Medium" panose="020B0600000101010101" pitchFamily="50" charset="-127"/>
                </a:rPr>
                <a:t>클라우드</a:t>
              </a:r>
              <a:r>
                <a:rPr lang="ko-KR" altLang="en-US" sz="1200" dirty="0" smtClean="0">
                  <a:latin typeface="이롭게 바탕체 Medium" panose="020B0600000101010101" pitchFamily="50" charset="-127"/>
                  <a:ea typeface="이롭게 바탕체 Medium" panose="020B0600000101010101" pitchFamily="50" charset="-127"/>
                </a:rPr>
                <a:t> </a:t>
              </a:r>
              <a:r>
                <a:rPr lang="ko-KR" altLang="en-US" sz="1200" dirty="0">
                  <a:latin typeface="이롭게 바탕체 Medium" panose="020B0600000101010101" pitchFamily="50" charset="-127"/>
                  <a:ea typeface="이롭게 바탕체 Medium" panose="020B0600000101010101" pitchFamily="50" charset="-127"/>
                </a:rPr>
                <a:t>서버</a:t>
              </a:r>
            </a:p>
            <a:p>
              <a:pPr>
                <a:lnSpc>
                  <a:spcPct val="130000"/>
                </a:lnSpc>
              </a:pPr>
              <a:r>
                <a:rPr lang="en-US" altLang="ko-KR" sz="1200" dirty="0" smtClean="0">
                  <a:latin typeface="이롭게 바탕체 Medium" panose="020B0600000101010101" pitchFamily="50" charset="-127"/>
                  <a:ea typeface="이롭게 바탕체 Medium" panose="020B0600000101010101" pitchFamily="50" charset="-127"/>
                </a:rPr>
                <a:t>- </a:t>
              </a:r>
              <a:r>
                <a:rPr lang="ko-KR" altLang="en-US" sz="1200" dirty="0" smtClean="0">
                  <a:latin typeface="이롭게 바탕체 Medium" panose="020B0600000101010101" pitchFamily="50" charset="-127"/>
                  <a:ea typeface="이롭게 바탕체 Medium" panose="020B0600000101010101" pitchFamily="50" charset="-127"/>
                </a:rPr>
                <a:t>인적자원</a:t>
              </a:r>
              <a:endParaRPr lang="ko-KR" altLang="en-US" sz="1200" dirty="0">
                <a:latin typeface="이롭게 바탕체 Medium" panose="020B0600000101010101" pitchFamily="50" charset="-127"/>
                <a:ea typeface="이롭게 바탕체 Medium" panose="020B0600000101010101" pitchFamily="50" charset="-127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752514" y="1164677"/>
              <a:ext cx="1749946" cy="17727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ko-KR" sz="1200" dirty="0" smtClean="0">
                  <a:latin typeface="이롭게 바탕체 Medium" panose="020B0600000101010101" pitchFamily="50" charset="-127"/>
                  <a:ea typeface="이롭게 바탕체 Medium" panose="020B0600000101010101" pitchFamily="50" charset="-127"/>
                </a:rPr>
                <a:t>- IOT</a:t>
              </a:r>
              <a:r>
                <a:rPr lang="ko-KR" altLang="en-US" sz="1200" dirty="0">
                  <a:latin typeface="이롭게 바탕체 Medium" panose="020B0600000101010101" pitchFamily="50" charset="-127"/>
                  <a:ea typeface="이롭게 바탕체 Medium" panose="020B0600000101010101" pitchFamily="50" charset="-127"/>
                </a:rPr>
                <a:t>와 </a:t>
              </a:r>
              <a:r>
                <a:rPr lang="ko-KR" altLang="en-US" sz="1200" dirty="0" err="1">
                  <a:latin typeface="이롭게 바탕체 Medium" panose="020B0600000101010101" pitchFamily="50" charset="-127"/>
                  <a:ea typeface="이롭게 바탕체 Medium" panose="020B0600000101010101" pitchFamily="50" charset="-127"/>
                </a:rPr>
                <a:t>머신러닝</a:t>
              </a:r>
              <a:r>
                <a:rPr lang="ko-KR" altLang="en-US" sz="1200" dirty="0">
                  <a:latin typeface="이롭게 바탕체 Medium" panose="020B0600000101010101" pitchFamily="50" charset="-127"/>
                  <a:ea typeface="이롭게 바탕체 Medium" panose="020B0600000101010101" pitchFamily="50" charset="-127"/>
                </a:rPr>
                <a:t> 기술을 접목한 </a:t>
              </a:r>
              <a:r>
                <a:rPr lang="ko-KR" altLang="en-US" sz="1200" dirty="0" smtClean="0">
                  <a:latin typeface="이롭게 바탕체 Medium" panose="020B0600000101010101" pitchFamily="50" charset="-127"/>
                  <a:ea typeface="이롭게 바탕체 Medium" panose="020B0600000101010101" pitchFamily="50" charset="-127"/>
                </a:rPr>
                <a:t>쓰레기통</a:t>
              </a:r>
              <a:endParaRPr lang="en-US" altLang="ko-KR" sz="1200" dirty="0" smtClean="0">
                <a:latin typeface="이롭게 바탕체 Medium" panose="020B0600000101010101" pitchFamily="50" charset="-127"/>
                <a:ea typeface="이롭게 바탕체 Medium" panose="020B0600000101010101" pitchFamily="50" charset="-127"/>
              </a:endParaRPr>
            </a:p>
            <a:p>
              <a:pPr>
                <a:lnSpc>
                  <a:spcPct val="130000"/>
                </a:lnSpc>
              </a:pPr>
              <a:endParaRPr lang="ko-KR" altLang="en-US" sz="1200" dirty="0">
                <a:latin typeface="이롭게 바탕체 Medium" panose="020B0600000101010101" pitchFamily="50" charset="-127"/>
                <a:ea typeface="이롭게 바탕체 Medium" panose="020B0600000101010101" pitchFamily="50" charset="-127"/>
              </a:endParaRPr>
            </a:p>
            <a:p>
              <a:pPr>
                <a:lnSpc>
                  <a:spcPct val="130000"/>
                </a:lnSpc>
              </a:pPr>
              <a:r>
                <a:rPr lang="en-US" altLang="ko-KR" sz="1200" dirty="0" smtClean="0">
                  <a:latin typeface="이롭게 바탕체 Medium" panose="020B0600000101010101" pitchFamily="50" charset="-127"/>
                  <a:ea typeface="이롭게 바탕체 Medium" panose="020B0600000101010101" pitchFamily="50" charset="-127"/>
                </a:rPr>
                <a:t>&lt;</a:t>
              </a:r>
              <a:r>
                <a:rPr lang="ko-KR" altLang="en-US" sz="1200" dirty="0" smtClean="0">
                  <a:latin typeface="이롭게 바탕체 Medium" panose="020B0600000101010101" pitchFamily="50" charset="-127"/>
                  <a:ea typeface="이롭게 바탕체 Medium" panose="020B0600000101010101" pitchFamily="50" charset="-127"/>
                </a:rPr>
                <a:t>장점</a:t>
              </a:r>
              <a:r>
                <a:rPr lang="en-US" altLang="ko-KR" sz="1200" dirty="0" smtClean="0">
                  <a:latin typeface="이롭게 바탕체 Medium" panose="020B0600000101010101" pitchFamily="50" charset="-127"/>
                  <a:ea typeface="이롭게 바탕체 Medium" panose="020B0600000101010101" pitchFamily="50" charset="-127"/>
                </a:rPr>
                <a:t>&gt; </a:t>
              </a:r>
              <a:endParaRPr lang="en-US" altLang="ko-KR" sz="1200" dirty="0">
                <a:latin typeface="이롭게 바탕체 Medium" panose="020B0600000101010101" pitchFamily="50" charset="-127"/>
                <a:ea typeface="이롭게 바탕체 Medium" panose="020B0600000101010101" pitchFamily="50" charset="-127"/>
              </a:endParaRPr>
            </a:p>
            <a:p>
              <a:pPr>
                <a:lnSpc>
                  <a:spcPct val="130000"/>
                </a:lnSpc>
              </a:pPr>
              <a:r>
                <a:rPr lang="en-US" altLang="ko-KR" sz="1200" dirty="0" smtClean="0">
                  <a:latin typeface="이롭게 바탕체 Medium" panose="020B0600000101010101" pitchFamily="50" charset="-127"/>
                  <a:ea typeface="이롭게 바탕체 Medium" panose="020B0600000101010101" pitchFamily="50" charset="-127"/>
                </a:rPr>
                <a:t>- </a:t>
              </a:r>
              <a:r>
                <a:rPr lang="ko-KR" altLang="en-US" sz="1200" dirty="0" smtClean="0">
                  <a:latin typeface="이롭게 바탕체 Medium" panose="020B0600000101010101" pitchFamily="50" charset="-127"/>
                  <a:ea typeface="이롭게 바탕체 Medium" panose="020B0600000101010101" pitchFamily="50" charset="-127"/>
                </a:rPr>
                <a:t>자동화된 </a:t>
              </a:r>
              <a:r>
                <a:rPr lang="ko-KR" altLang="en-US" sz="1200" dirty="0">
                  <a:latin typeface="이롭게 바탕체 Medium" panose="020B0600000101010101" pitchFamily="50" charset="-127"/>
                  <a:ea typeface="이롭게 바탕체 Medium" panose="020B0600000101010101" pitchFamily="50" charset="-127"/>
                </a:rPr>
                <a:t>분리수거 </a:t>
              </a:r>
            </a:p>
            <a:p>
              <a:pPr>
                <a:lnSpc>
                  <a:spcPct val="130000"/>
                </a:lnSpc>
              </a:pPr>
              <a:r>
                <a:rPr lang="en-US" altLang="ko-KR" sz="1200" dirty="0" smtClean="0">
                  <a:latin typeface="이롭게 바탕체 Medium" panose="020B0600000101010101" pitchFamily="50" charset="-127"/>
                  <a:ea typeface="이롭게 바탕체 Medium" panose="020B0600000101010101" pitchFamily="50" charset="-127"/>
                </a:rPr>
                <a:t>- </a:t>
              </a:r>
              <a:r>
                <a:rPr lang="ko-KR" altLang="en-US" sz="1200" dirty="0" smtClean="0">
                  <a:latin typeface="이롭게 바탕체 Medium" panose="020B0600000101010101" pitchFamily="50" charset="-127"/>
                  <a:ea typeface="이롭게 바탕체 Medium" panose="020B0600000101010101" pitchFamily="50" charset="-127"/>
                </a:rPr>
                <a:t>분리수거 </a:t>
              </a:r>
              <a:r>
                <a:rPr lang="ko-KR" altLang="en-US" sz="1200" dirty="0">
                  <a:latin typeface="이롭게 바탕체 Medium" panose="020B0600000101010101" pitchFamily="50" charset="-127"/>
                  <a:ea typeface="이롭게 바탕체 Medium" panose="020B0600000101010101" pitchFamily="50" charset="-127"/>
                </a:rPr>
                <a:t>비용 절감 </a:t>
              </a:r>
            </a:p>
            <a:p>
              <a:pPr>
                <a:lnSpc>
                  <a:spcPct val="130000"/>
                </a:lnSpc>
              </a:pPr>
              <a:endParaRPr lang="ko-KR" altLang="en-US" sz="1200" dirty="0">
                <a:latin typeface="이롭게 바탕체 Medium" panose="020B0600000101010101" pitchFamily="50" charset="-127"/>
                <a:ea typeface="이롭게 바탕체 Medium" panose="020B0600000101010101" pitchFamily="50" charset="-127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502460" y="1144607"/>
              <a:ext cx="1749946" cy="1052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spc="-100" dirty="0" smtClean="0">
                  <a:latin typeface="이롭게 바탕체 Medium" panose="020B0600000101010101" pitchFamily="50" charset="-127"/>
                  <a:ea typeface="이롭게 바탕체 Medium" panose="020B0600000101010101" pitchFamily="50" charset="-127"/>
                </a:rPr>
                <a:t>- AS </a:t>
              </a:r>
              <a:r>
                <a:rPr lang="ko-KR" altLang="en-US" sz="1200" spc="-100" dirty="0">
                  <a:latin typeface="이롭게 바탕체 Medium" panose="020B0600000101010101" pitchFamily="50" charset="-127"/>
                  <a:ea typeface="이롭게 바탕체 Medium" panose="020B0600000101010101" pitchFamily="50" charset="-127"/>
                </a:rPr>
                <a:t>서비스 제공 </a:t>
              </a:r>
            </a:p>
            <a:p>
              <a:r>
                <a:rPr lang="en-US" altLang="ko-KR" sz="1200" spc="-100" dirty="0" smtClean="0">
                  <a:latin typeface="이롭게 바탕체 Medium" panose="020B0600000101010101" pitchFamily="50" charset="-127"/>
                  <a:ea typeface="이롭게 바탕체 Medium" panose="020B0600000101010101" pitchFamily="50" charset="-127"/>
                </a:rPr>
                <a:t>- </a:t>
              </a:r>
              <a:r>
                <a:rPr lang="ko-KR" altLang="en-US" sz="1200" spc="-100" dirty="0" smtClean="0">
                  <a:latin typeface="이롭게 바탕체 Medium" panose="020B0600000101010101" pitchFamily="50" charset="-127"/>
                  <a:ea typeface="이롭게 바탕체 Medium" panose="020B0600000101010101" pitchFamily="50" charset="-127"/>
                </a:rPr>
                <a:t>비용과 </a:t>
              </a:r>
              <a:r>
                <a:rPr lang="ko-KR" altLang="en-US" sz="1200" spc="-100" dirty="0">
                  <a:latin typeface="이롭게 바탕체 Medium" panose="020B0600000101010101" pitchFamily="50" charset="-127"/>
                  <a:ea typeface="이롭게 바탕체 Medium" panose="020B0600000101010101" pitchFamily="50" charset="-127"/>
                </a:rPr>
                <a:t>편리성을 </a:t>
              </a:r>
              <a:r>
                <a:rPr lang="ko-KR" altLang="en-US" sz="1200" spc="-100" dirty="0" smtClean="0">
                  <a:latin typeface="이롭게 바탕체 Medium" panose="020B0600000101010101" pitchFamily="50" charset="-127"/>
                  <a:ea typeface="이롭게 바탕체 Medium" panose="020B0600000101010101" pitchFamily="50" charset="-127"/>
                </a:rPr>
                <a:t>강조한</a:t>
              </a:r>
              <a:r>
                <a:rPr lang="en-US" altLang="ko-KR" sz="1200" spc="-100" dirty="0" smtClean="0">
                  <a:latin typeface="이롭게 바탕체 Medium" panose="020B0600000101010101" pitchFamily="50" charset="-127"/>
                  <a:ea typeface="이롭게 바탕체 Medium" panose="020B0600000101010101" pitchFamily="50" charset="-127"/>
                </a:rPr>
                <a:t>  </a:t>
              </a:r>
              <a:r>
                <a:rPr lang="ko-KR" altLang="en-US" sz="1200" spc="-100" dirty="0" smtClean="0">
                  <a:latin typeface="이롭게 바탕체 Medium" panose="020B0600000101010101" pitchFamily="50" charset="-127"/>
                  <a:ea typeface="이롭게 바탕체 Medium" panose="020B0600000101010101" pitchFamily="50" charset="-127"/>
                </a:rPr>
                <a:t>마케팅을 </a:t>
              </a:r>
              <a:r>
                <a:rPr lang="ko-KR" altLang="en-US" sz="1200" spc="-100" dirty="0">
                  <a:latin typeface="이롭게 바탕체 Medium" panose="020B0600000101010101" pitchFamily="50" charset="-127"/>
                  <a:ea typeface="이롭게 바탕체 Medium" panose="020B0600000101010101" pitchFamily="50" charset="-127"/>
                </a:rPr>
                <a:t>통해 고객 유치</a:t>
              </a:r>
            </a:p>
            <a:p>
              <a:r>
                <a:rPr lang="en-US" altLang="ko-KR" sz="1200" spc="-100" dirty="0" smtClean="0">
                  <a:latin typeface="이롭게 바탕체 Medium" panose="020B0600000101010101" pitchFamily="50" charset="-127"/>
                  <a:ea typeface="이롭게 바탕체 Medium" panose="020B0600000101010101" pitchFamily="50" charset="-127"/>
                </a:rPr>
                <a:t>- </a:t>
              </a:r>
              <a:r>
                <a:rPr lang="ko-KR" altLang="en-US" sz="1200" spc="-100" dirty="0" smtClean="0">
                  <a:latin typeface="이롭게 바탕체 Medium" panose="020B0600000101010101" pitchFamily="50" charset="-127"/>
                  <a:ea typeface="이롭게 바탕체 Medium" panose="020B0600000101010101" pitchFamily="50" charset="-127"/>
                </a:rPr>
                <a:t>업데이트 </a:t>
              </a:r>
              <a:r>
                <a:rPr lang="ko-KR" altLang="en-US" sz="1200" spc="-100" dirty="0">
                  <a:latin typeface="이롭게 바탕체 Medium" panose="020B0600000101010101" pitchFamily="50" charset="-127"/>
                  <a:ea typeface="이롭게 바탕체 Medium" panose="020B0600000101010101" pitchFamily="50" charset="-127"/>
                </a:rPr>
                <a:t>서비스 제공 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429972" y="2648039"/>
              <a:ext cx="1904607" cy="12171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spc="-100" dirty="0" smtClean="0">
                  <a:latin typeface="이롭게 바탕체 Medium" panose="020B0600000101010101" pitchFamily="50" charset="-127"/>
                  <a:ea typeface="이롭게 바탕체 Medium" panose="020B0600000101010101" pitchFamily="50" charset="-127"/>
                </a:rPr>
                <a:t>- SNS</a:t>
              </a:r>
              <a:r>
                <a:rPr lang="ko-KR" altLang="en-US" sz="1200" spc="-100" dirty="0">
                  <a:latin typeface="이롭게 바탕체 Medium" panose="020B0600000101010101" pitchFamily="50" charset="-127"/>
                  <a:ea typeface="이롭게 바탕체 Medium" panose="020B0600000101010101" pitchFamily="50" charset="-127"/>
                </a:rPr>
                <a:t>을 통한 홍보</a:t>
              </a:r>
            </a:p>
            <a:p>
              <a:r>
                <a:rPr lang="en-US" altLang="ko-KR" sz="1200" spc="-100" dirty="0" smtClean="0">
                  <a:latin typeface="이롭게 바탕체 Medium" panose="020B0600000101010101" pitchFamily="50" charset="-127"/>
                  <a:ea typeface="이롭게 바탕체 Medium" panose="020B0600000101010101" pitchFamily="50" charset="-127"/>
                </a:rPr>
                <a:t>- </a:t>
              </a:r>
              <a:r>
                <a:rPr lang="ko-KR" altLang="en-US" sz="1200" spc="-100" dirty="0" smtClean="0">
                  <a:latin typeface="이롭게 바탕체 Medium" panose="020B0600000101010101" pitchFamily="50" charset="-127"/>
                  <a:ea typeface="이롭게 바탕체 Medium" panose="020B0600000101010101" pitchFamily="50" charset="-127"/>
                </a:rPr>
                <a:t>제품 </a:t>
              </a:r>
              <a:r>
                <a:rPr lang="ko-KR" altLang="en-US" sz="1200" spc="-100" dirty="0">
                  <a:latin typeface="이롭게 바탕체 Medium" panose="020B0600000101010101" pitchFamily="50" charset="-127"/>
                  <a:ea typeface="이롭게 바탕체 Medium" panose="020B0600000101010101" pitchFamily="50" charset="-127"/>
                </a:rPr>
                <a:t>체험을 통한 판촉 </a:t>
              </a:r>
              <a:r>
                <a:rPr lang="ko-KR" altLang="en-US" sz="1200" spc="-100" dirty="0" smtClean="0">
                  <a:latin typeface="이롭게 바탕체 Medium" panose="020B0600000101010101" pitchFamily="50" charset="-127"/>
                  <a:ea typeface="이롭게 바탕체 Medium" panose="020B0600000101010101" pitchFamily="50" charset="-127"/>
                </a:rPr>
                <a:t>행사 </a:t>
              </a:r>
              <a:endParaRPr lang="ko-KR" altLang="en-US" sz="1200" spc="-100" dirty="0">
                <a:latin typeface="이롭게 바탕체 Medium" panose="020B0600000101010101" pitchFamily="50" charset="-127"/>
                <a:ea typeface="이롭게 바탕체 Medium" panose="020B0600000101010101" pitchFamily="50" charset="-127"/>
              </a:endParaRPr>
            </a:p>
            <a:p>
              <a:r>
                <a:rPr lang="en-US" altLang="ko-KR" sz="1200" spc="-100" dirty="0" smtClean="0">
                  <a:latin typeface="이롭게 바탕체 Medium" panose="020B0600000101010101" pitchFamily="50" charset="-127"/>
                  <a:ea typeface="이롭게 바탕체 Medium" panose="020B0600000101010101" pitchFamily="50" charset="-127"/>
                </a:rPr>
                <a:t>-</a:t>
              </a:r>
              <a:r>
                <a:rPr lang="ko-KR" altLang="en-US" sz="1200" spc="-100" dirty="0" smtClean="0">
                  <a:latin typeface="이롭게 바탕체 Medium" panose="020B0600000101010101" pitchFamily="50" charset="-127"/>
                  <a:ea typeface="이롭게 바탕체 Medium" panose="020B0600000101010101" pitchFamily="50" charset="-127"/>
                </a:rPr>
                <a:t>일정기간 </a:t>
              </a:r>
              <a:r>
                <a:rPr lang="ko-KR" altLang="en-US" sz="1200" spc="-100" dirty="0">
                  <a:latin typeface="이롭게 바탕체 Medium" panose="020B0600000101010101" pitchFamily="50" charset="-127"/>
                  <a:ea typeface="이롭게 바탕체 Medium" panose="020B0600000101010101" pitchFamily="50" charset="-127"/>
                </a:rPr>
                <a:t>무료 </a:t>
              </a:r>
              <a:r>
                <a:rPr lang="ko-KR" altLang="en-US" sz="1200" spc="-100" dirty="0" smtClean="0">
                  <a:latin typeface="이롭게 바탕체 Medium" panose="020B0600000101010101" pitchFamily="50" charset="-127"/>
                  <a:ea typeface="이롭게 바탕체 Medium" panose="020B0600000101010101" pitchFamily="50" charset="-127"/>
                </a:rPr>
                <a:t>사용 이벤트</a:t>
              </a:r>
              <a:endParaRPr lang="en-US" altLang="ko-KR" sz="1200" spc="-100" dirty="0" smtClean="0">
                <a:latin typeface="이롭게 바탕체 Medium" panose="020B0600000101010101" pitchFamily="50" charset="-127"/>
                <a:ea typeface="이롭게 바탕체 Medium" panose="020B0600000101010101" pitchFamily="50" charset="-127"/>
              </a:endParaRPr>
            </a:p>
            <a:p>
              <a:r>
                <a:rPr lang="en-US" altLang="ko-KR" sz="1200" spc="-100" dirty="0" smtClean="0">
                  <a:latin typeface="이롭게 바탕체 Medium" panose="020B0600000101010101" pitchFamily="50" charset="-127"/>
                  <a:ea typeface="이롭게 바탕체 Medium" panose="020B0600000101010101" pitchFamily="50" charset="-127"/>
                </a:rPr>
                <a:t>- </a:t>
              </a:r>
              <a:r>
                <a:rPr lang="ko-KR" altLang="en-US" sz="1200" spc="-100" dirty="0" smtClean="0">
                  <a:latin typeface="이롭게 바탕체 Medium" panose="020B0600000101010101" pitchFamily="50" charset="-127"/>
                  <a:ea typeface="이롭게 바탕체 Medium" panose="020B0600000101010101" pitchFamily="50" charset="-127"/>
                </a:rPr>
                <a:t>정부주관 </a:t>
              </a:r>
              <a:r>
                <a:rPr lang="ko-KR" altLang="en-US" sz="1200" spc="-100" dirty="0">
                  <a:latin typeface="이롭게 바탕체 Medium" panose="020B0600000101010101" pitchFamily="50" charset="-127"/>
                  <a:ea typeface="이롭게 바탕체 Medium" panose="020B0600000101010101" pitchFamily="50" charset="-127"/>
                </a:rPr>
                <a:t>공공 쓰레기통 </a:t>
              </a:r>
              <a:r>
                <a:rPr lang="ko-KR" altLang="en-US" sz="1200" spc="-100" dirty="0" smtClean="0">
                  <a:latin typeface="이롭게 바탕체 Medium" panose="020B0600000101010101" pitchFamily="50" charset="-127"/>
                  <a:ea typeface="이롭게 바탕체 Medium" panose="020B0600000101010101" pitchFamily="50" charset="-127"/>
                </a:rPr>
                <a:t>전면 </a:t>
              </a:r>
              <a:r>
                <a:rPr lang="ko-KR" altLang="en-US" sz="1200" spc="-100" dirty="0">
                  <a:latin typeface="이롭게 바탕체 Medium" panose="020B0600000101010101" pitchFamily="50" charset="-127"/>
                  <a:ea typeface="이롭게 바탕체 Medium" panose="020B0600000101010101" pitchFamily="50" charset="-127"/>
                </a:rPr>
                <a:t>교체 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331103" y="1144607"/>
              <a:ext cx="1978507" cy="560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ko-KR" sz="1200" dirty="0">
                  <a:latin typeface="이롭게 바탕체 Medium" panose="020B0600000101010101" pitchFamily="50" charset="-127"/>
                  <a:ea typeface="이롭게 바탕체 Medium" panose="020B0600000101010101" pitchFamily="50" charset="-127"/>
                </a:rPr>
                <a:t>- </a:t>
              </a:r>
              <a:r>
                <a:rPr lang="ko-KR" altLang="en-US" sz="1200" dirty="0">
                  <a:latin typeface="이롭게 바탕체 Medium" panose="020B0600000101010101" pitchFamily="50" charset="-127"/>
                  <a:ea typeface="이롭게 바탕체 Medium" panose="020B0600000101010101" pitchFamily="50" charset="-127"/>
                </a:rPr>
                <a:t>전국 </a:t>
              </a:r>
              <a:r>
                <a:rPr lang="ko-KR" altLang="en-US" sz="1200" dirty="0" smtClean="0">
                  <a:latin typeface="이롭게 바탕체 Medium" panose="020B0600000101010101" pitchFamily="50" charset="-127"/>
                  <a:ea typeface="이롭게 바탕체 Medium" panose="020B0600000101010101" pitchFamily="50" charset="-127"/>
                </a:rPr>
                <a:t>시</a:t>
              </a:r>
              <a:r>
                <a:rPr lang="en-US" altLang="ko-KR" sz="1200" dirty="0" smtClean="0">
                  <a:latin typeface="이롭게 바탕체 Medium" panose="020B0600000101010101" pitchFamily="50" charset="-127"/>
                  <a:ea typeface="이롭게 바탕체 Medium" panose="020B0600000101010101" pitchFamily="50" charset="-127"/>
                </a:rPr>
                <a:t>·</a:t>
              </a:r>
              <a:r>
                <a:rPr lang="ko-KR" altLang="en-US" sz="1200" dirty="0" smtClean="0">
                  <a:latin typeface="이롭게 바탕체 Medium" panose="020B0600000101010101" pitchFamily="50" charset="-127"/>
                  <a:ea typeface="이롭게 바탕체 Medium" panose="020B0600000101010101" pitchFamily="50" charset="-127"/>
                </a:rPr>
                <a:t>군</a:t>
              </a:r>
              <a:r>
                <a:rPr lang="en-US" altLang="ko-KR" sz="1200" dirty="0" smtClean="0">
                  <a:latin typeface="이롭게 바탕체 Medium" panose="020B0600000101010101" pitchFamily="50" charset="-127"/>
                  <a:ea typeface="이롭게 바탕체 Medium" panose="020B0600000101010101" pitchFamily="50" charset="-127"/>
                </a:rPr>
                <a:t>·</a:t>
              </a:r>
              <a:r>
                <a:rPr lang="ko-KR" altLang="en-US" sz="1200" dirty="0" smtClean="0">
                  <a:latin typeface="이롭게 바탕체 Medium" panose="020B0600000101010101" pitchFamily="50" charset="-127"/>
                  <a:ea typeface="이롭게 바탕체 Medium" panose="020B0600000101010101" pitchFamily="50" charset="-127"/>
                </a:rPr>
                <a:t>자치구</a:t>
              </a:r>
              <a:endParaRPr lang="en-US" altLang="ko-KR" sz="1200" dirty="0">
                <a:latin typeface="이롭게 바탕체 Medium" panose="020B0600000101010101" pitchFamily="50" charset="-127"/>
                <a:ea typeface="이롭게 바탕체 Medium" panose="020B0600000101010101" pitchFamily="50" charset="-127"/>
              </a:endParaRPr>
            </a:p>
            <a:p>
              <a:pPr>
                <a:lnSpc>
                  <a:spcPct val="130000"/>
                </a:lnSpc>
              </a:pPr>
              <a:r>
                <a:rPr lang="en-US" altLang="ko-KR" sz="1200" dirty="0">
                  <a:latin typeface="이롭게 바탕체 Medium" panose="020B0600000101010101" pitchFamily="50" charset="-127"/>
                  <a:ea typeface="이롭게 바탕체 Medium" panose="020B0600000101010101" pitchFamily="50" charset="-127"/>
                </a:rPr>
                <a:t>- </a:t>
              </a:r>
              <a:r>
                <a:rPr lang="ko-KR" altLang="en-US" sz="1200" dirty="0">
                  <a:latin typeface="이롭게 바탕체 Medium" panose="020B0600000101010101" pitchFamily="50" charset="-127"/>
                  <a:ea typeface="이롭게 바탕체 Medium" panose="020B0600000101010101" pitchFamily="50" charset="-127"/>
                </a:rPr>
                <a:t>주거단지 및 상가</a:t>
              </a:r>
              <a:endParaRPr lang="en-US" altLang="ko-KR" sz="1200" dirty="0">
                <a:latin typeface="이롭게 바탕체 Medium" panose="020B0600000101010101" pitchFamily="50" charset="-127"/>
                <a:ea typeface="이롭게 바탕체 Medium" panose="020B0600000101010101" pitchFamily="50" charset="-127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34711" y="4488740"/>
              <a:ext cx="1864684" cy="1035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ko-KR" sz="1200" dirty="0">
                  <a:latin typeface="이롭게 바탕체 Medium" panose="020B0600000101010101" pitchFamily="50" charset="-127"/>
                  <a:ea typeface="이롭게 바탕체 Medium" panose="020B0600000101010101" pitchFamily="50" charset="-127"/>
                </a:rPr>
                <a:t>- SW </a:t>
              </a:r>
              <a:r>
                <a:rPr lang="ko-KR" altLang="en-US" sz="1200" dirty="0">
                  <a:latin typeface="이롭게 바탕체 Medium" panose="020B0600000101010101" pitchFamily="50" charset="-127"/>
                  <a:ea typeface="이롭게 바탕체 Medium" panose="020B0600000101010101" pitchFamily="50" charset="-127"/>
                </a:rPr>
                <a:t>개발 비용 </a:t>
              </a:r>
            </a:p>
            <a:p>
              <a:pPr>
                <a:lnSpc>
                  <a:spcPct val="130000"/>
                </a:lnSpc>
              </a:pPr>
              <a:r>
                <a:rPr lang="en-US" altLang="ko-KR" sz="1200" dirty="0">
                  <a:latin typeface="이롭게 바탕체 Medium" panose="020B0600000101010101" pitchFamily="50" charset="-127"/>
                  <a:ea typeface="이롭게 바탕체 Medium" panose="020B0600000101010101" pitchFamily="50" charset="-127"/>
                </a:rPr>
                <a:t>- </a:t>
              </a:r>
              <a:r>
                <a:rPr lang="ko-KR" altLang="en-US" sz="1200" dirty="0">
                  <a:latin typeface="이롭게 바탕체 Medium" panose="020B0600000101010101" pitchFamily="50" charset="-127"/>
                  <a:ea typeface="이롭게 바탕체 Medium" panose="020B0600000101010101" pitchFamily="50" charset="-127"/>
                </a:rPr>
                <a:t>쓰레기통 제조 비용 </a:t>
              </a:r>
            </a:p>
            <a:p>
              <a:pPr>
                <a:lnSpc>
                  <a:spcPct val="130000"/>
                </a:lnSpc>
              </a:pPr>
              <a:r>
                <a:rPr lang="en-US" altLang="ko-KR" sz="1200" dirty="0">
                  <a:latin typeface="이롭게 바탕체 Medium" panose="020B0600000101010101" pitchFamily="50" charset="-127"/>
                  <a:ea typeface="이롭게 바탕체 Medium" panose="020B0600000101010101" pitchFamily="50" charset="-127"/>
                </a:rPr>
                <a:t>- </a:t>
              </a:r>
              <a:r>
                <a:rPr lang="ko-KR" altLang="en-US" sz="1200" dirty="0">
                  <a:latin typeface="이롭게 바탕체 Medium" panose="020B0600000101010101" pitchFamily="50" charset="-127"/>
                  <a:ea typeface="이롭게 바탕체 Medium" panose="020B0600000101010101" pitchFamily="50" charset="-127"/>
                </a:rPr>
                <a:t>홍보 비용 </a:t>
              </a:r>
            </a:p>
            <a:p>
              <a:pPr>
                <a:lnSpc>
                  <a:spcPct val="130000"/>
                </a:lnSpc>
              </a:pPr>
              <a:r>
                <a:rPr lang="en-US" altLang="ko-KR" sz="1200" dirty="0">
                  <a:latin typeface="이롭게 바탕체 Medium" panose="020B0600000101010101" pitchFamily="50" charset="-127"/>
                  <a:ea typeface="이롭게 바탕체 Medium" panose="020B0600000101010101" pitchFamily="50" charset="-127"/>
                </a:rPr>
                <a:t>- </a:t>
              </a:r>
              <a:r>
                <a:rPr lang="ko-KR" altLang="en-US" sz="1200" dirty="0">
                  <a:latin typeface="이롭게 바탕체 Medium" panose="020B0600000101010101" pitchFamily="50" charset="-127"/>
                  <a:ea typeface="이롭게 바탕체 Medium" panose="020B0600000101010101" pitchFamily="50" charset="-127"/>
                </a:rPr>
                <a:t>무상 </a:t>
              </a:r>
              <a:r>
                <a:rPr lang="en-US" altLang="ko-KR" sz="1200" dirty="0">
                  <a:latin typeface="이롭게 바탕체 Medium" panose="020B0600000101010101" pitchFamily="50" charset="-127"/>
                  <a:ea typeface="이롭게 바탕체 Medium" panose="020B0600000101010101" pitchFamily="50" charset="-127"/>
                </a:rPr>
                <a:t>AS </a:t>
              </a:r>
              <a:r>
                <a:rPr lang="ko-KR" altLang="en-US" sz="1200" dirty="0">
                  <a:latin typeface="이롭게 바탕체 Medium" panose="020B0600000101010101" pitchFamily="50" charset="-127"/>
                  <a:ea typeface="이롭게 바탕체 Medium" panose="020B0600000101010101" pitchFamily="50" charset="-127"/>
                </a:rPr>
                <a:t>비용 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642407" y="4488740"/>
              <a:ext cx="3212985" cy="33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ko-KR" sz="1200" dirty="0">
                  <a:latin typeface="이롭게 바탕체 Medium" panose="020B0600000101010101" pitchFamily="50" charset="-127"/>
                  <a:ea typeface="이롭게 바탕체 Medium" panose="020B0600000101010101" pitchFamily="50" charset="-127"/>
                </a:rPr>
                <a:t>- </a:t>
              </a:r>
              <a:r>
                <a:rPr lang="ko-KR" altLang="en-US" sz="1200" dirty="0">
                  <a:latin typeface="이롭게 바탕체 Medium" panose="020B0600000101010101" pitchFamily="50" charset="-127"/>
                  <a:ea typeface="이롭게 바탕체 Medium" panose="020B0600000101010101" pitchFamily="50" charset="-127"/>
                </a:rPr>
                <a:t>스마트 쓰레기통 </a:t>
              </a:r>
              <a:r>
                <a:rPr lang="ko-KR" altLang="en-US" sz="1200" dirty="0" smtClean="0">
                  <a:latin typeface="이롭게 바탕체 Medium" panose="020B0600000101010101" pitchFamily="50" charset="-127"/>
                  <a:ea typeface="이롭게 바탕체 Medium" panose="020B0600000101010101" pitchFamily="50" charset="-127"/>
                </a:rPr>
                <a:t>판매를 </a:t>
              </a:r>
              <a:r>
                <a:rPr lang="ko-KR" altLang="en-US" sz="1200" dirty="0">
                  <a:latin typeface="이롭게 바탕체 Medium" panose="020B0600000101010101" pitchFamily="50" charset="-127"/>
                  <a:ea typeface="이롭게 바탕체 Medium" panose="020B0600000101010101" pitchFamily="50" charset="-127"/>
                </a:rPr>
                <a:t>통한 수익 창출 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611560" y="281283"/>
            <a:ext cx="5112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 smtClean="0">
                <a:solidFill>
                  <a:srgbClr val="029BB8"/>
                </a:solidFill>
                <a:latin typeface="이롭게 바탕체 Medium" panose="020B0600000101010101" pitchFamily="50" charset="-127"/>
                <a:ea typeface="이롭게 바탕체 Medium" panose="020B0600000101010101" pitchFamily="50" charset="-127"/>
              </a:rPr>
              <a:t>Business model canvas</a:t>
            </a:r>
            <a:endParaRPr lang="ko-KR" altLang="en-US" sz="3200" dirty="0">
              <a:solidFill>
                <a:srgbClr val="029BB8"/>
              </a:solidFill>
              <a:latin typeface="이롭게 바탕체 Medium" panose="020B0600000101010101" pitchFamily="50" charset="-127"/>
              <a:ea typeface="이롭게 바탕체 Medium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0805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그림 25" descr="Untitled-3 cop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0" y="6693014"/>
            <a:ext cx="9144000" cy="329972"/>
          </a:xfrm>
          <a:prstGeom prst="rect">
            <a:avLst/>
          </a:prstGeom>
        </p:spPr>
      </p:pic>
      <p:pic>
        <p:nvPicPr>
          <p:cNvPr id="28" name="그림 27" descr="Untitled-3 cop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2900"/>
            <a:ext cx="9144000" cy="329972"/>
          </a:xfrm>
          <a:prstGeom prst="rect">
            <a:avLst/>
          </a:prstGeom>
        </p:spPr>
      </p:pic>
      <p:grpSp>
        <p:nvGrpSpPr>
          <p:cNvPr id="5" name="그룹 4"/>
          <p:cNvGrpSpPr/>
          <p:nvPr/>
        </p:nvGrpSpPr>
        <p:grpSpPr>
          <a:xfrm>
            <a:off x="1547664" y="733174"/>
            <a:ext cx="6319611" cy="4426835"/>
            <a:chOff x="1722289" y="1036836"/>
            <a:chExt cx="6319611" cy="4426835"/>
          </a:xfrm>
        </p:grpSpPr>
        <p:sp>
          <p:nvSpPr>
            <p:cNvPr id="21" name="도넛 20"/>
            <p:cNvSpPr/>
            <p:nvPr/>
          </p:nvSpPr>
          <p:spPr>
            <a:xfrm>
              <a:off x="2892260" y="2109300"/>
              <a:ext cx="3335924" cy="3335924"/>
            </a:xfrm>
            <a:prstGeom prst="donut">
              <a:avLst>
                <a:gd name="adj" fmla="val 428"/>
              </a:avLst>
            </a:prstGeom>
            <a:gradFill>
              <a:gsLst>
                <a:gs pos="0">
                  <a:srgbClr val="0070C0"/>
                </a:gs>
                <a:gs pos="99000">
                  <a:srgbClr val="00B0F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24" name="도넛 23"/>
            <p:cNvSpPr/>
            <p:nvPr/>
          </p:nvSpPr>
          <p:spPr>
            <a:xfrm>
              <a:off x="3635896" y="2852936"/>
              <a:ext cx="1848652" cy="1848652"/>
            </a:xfrm>
            <a:prstGeom prst="donut">
              <a:avLst>
                <a:gd name="adj" fmla="val 12504"/>
              </a:avLst>
            </a:prstGeom>
            <a:gradFill>
              <a:gsLst>
                <a:gs pos="0">
                  <a:srgbClr val="0070C0"/>
                </a:gs>
                <a:gs pos="99000">
                  <a:srgbClr val="00B0F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756356" y="3477452"/>
              <a:ext cx="157669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b="1" spc="-15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rgbClr val="0070C0"/>
                  </a:solidFill>
                  <a:latin typeface="이롭게 바탕체 Medium" panose="020B0600000101010101" pitchFamily="50" charset="-127"/>
                  <a:ea typeface="이롭게 바탕체 Medium" panose="020B0600000101010101" pitchFamily="50" charset="-127"/>
                </a:rPr>
                <a:t>Partners</a:t>
              </a:r>
              <a:endParaRPr lang="ko-KR" altLang="en-US" sz="2800" b="1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70C0"/>
                </a:solidFill>
                <a:latin typeface="이롭게 바탕체 Medium" panose="020B0600000101010101" pitchFamily="50" charset="-127"/>
                <a:ea typeface="이롭게 바탕체 Medium" panose="020B0600000101010101" pitchFamily="50" charset="-127"/>
              </a:endParaRPr>
            </a:p>
          </p:txBody>
        </p:sp>
        <p:pic>
          <p:nvPicPr>
            <p:cNvPr id="2" name="그림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2289" y="3775632"/>
              <a:ext cx="2247933" cy="1688039"/>
            </a:xfrm>
            <a:prstGeom prst="rect">
              <a:avLst/>
            </a:prstGeom>
          </p:spPr>
        </p:pic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3906"/>
            <a:stretch/>
          </p:blipFill>
          <p:spPr>
            <a:xfrm>
              <a:off x="2854024" y="1036836"/>
              <a:ext cx="3412396" cy="1503589"/>
            </a:xfrm>
            <a:prstGeom prst="rect">
              <a:avLst/>
            </a:prstGeom>
          </p:spPr>
        </p:pic>
        <p:pic>
          <p:nvPicPr>
            <p:cNvPr id="4" name="그림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6406" y="4213948"/>
              <a:ext cx="2415494" cy="811406"/>
            </a:xfrm>
            <a:prstGeom prst="rect">
              <a:avLst/>
            </a:prstGeom>
          </p:spPr>
        </p:pic>
        <p:pic>
          <p:nvPicPr>
            <p:cNvPr id="17" name="그림 1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232" t="65662" r="26806" b="6216"/>
            <a:stretch/>
          </p:blipFill>
          <p:spPr>
            <a:xfrm>
              <a:off x="3985208" y="2319248"/>
              <a:ext cx="1150028" cy="459107"/>
            </a:xfrm>
            <a:prstGeom prst="rect">
              <a:avLst/>
            </a:prstGeom>
          </p:spPr>
        </p:pic>
      </p:grpSp>
      <p:sp>
        <p:nvSpPr>
          <p:cNvPr id="14" name="TextBox 13"/>
          <p:cNvSpPr txBox="1"/>
          <p:nvPr/>
        </p:nvSpPr>
        <p:spPr>
          <a:xfrm>
            <a:off x="611560" y="281283"/>
            <a:ext cx="3477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 smtClean="0">
                <a:solidFill>
                  <a:srgbClr val="029BB8"/>
                </a:solidFill>
                <a:latin typeface="이롭게 바탕체 Medium" panose="020B0600000101010101" pitchFamily="50" charset="-127"/>
                <a:ea typeface="이롭게 바탕체 Medium" panose="020B0600000101010101" pitchFamily="50" charset="-127"/>
              </a:rPr>
              <a:t>Key Partners</a:t>
            </a:r>
            <a:endParaRPr lang="ko-KR" altLang="en-US" sz="3200" dirty="0">
              <a:solidFill>
                <a:srgbClr val="029BB8"/>
              </a:solidFill>
              <a:latin typeface="이롭게 바탕체 Medium" panose="020B0600000101010101" pitchFamily="50" charset="-127"/>
              <a:ea typeface="이롭게 바탕체 Medium" panose="020B0600000101010101" pitchFamily="50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401" y="330539"/>
            <a:ext cx="539551" cy="486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55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그림 25" descr="Untitled-3 cop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0" y="6693014"/>
            <a:ext cx="9144000" cy="329972"/>
          </a:xfrm>
          <a:prstGeom prst="rect">
            <a:avLst/>
          </a:prstGeom>
        </p:spPr>
      </p:pic>
      <p:pic>
        <p:nvPicPr>
          <p:cNvPr id="28" name="그림 27" descr="Untitled-3 cop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2900"/>
            <a:ext cx="9144000" cy="329972"/>
          </a:xfrm>
          <a:prstGeom prst="rect">
            <a:avLst/>
          </a:prstGeom>
        </p:spPr>
      </p:pic>
      <p:sp>
        <p:nvSpPr>
          <p:cNvPr id="79" name="이등변 삼각형 4"/>
          <p:cNvSpPr/>
          <p:nvPr/>
        </p:nvSpPr>
        <p:spPr>
          <a:xfrm rot="5400000">
            <a:off x="6576932" y="1483019"/>
            <a:ext cx="2016222" cy="3153077"/>
          </a:xfrm>
          <a:custGeom>
            <a:avLst/>
            <a:gdLst/>
            <a:ahLst/>
            <a:cxnLst/>
            <a:rect l="l" t="t" r="r" b="b"/>
            <a:pathLst>
              <a:path w="1728193" h="2593938">
                <a:moveTo>
                  <a:pt x="0" y="2593938"/>
                </a:moveTo>
                <a:lnTo>
                  <a:pt x="0" y="0"/>
                </a:lnTo>
                <a:lnTo>
                  <a:pt x="1728193" y="0"/>
                </a:lnTo>
                <a:lnTo>
                  <a:pt x="1728193" y="2593938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0" name="이등변 삼각형 4"/>
          <p:cNvSpPr/>
          <p:nvPr/>
        </p:nvSpPr>
        <p:spPr>
          <a:xfrm rot="5400000">
            <a:off x="3662794" y="1385188"/>
            <a:ext cx="2016222" cy="3348737"/>
          </a:xfrm>
          <a:custGeom>
            <a:avLst/>
            <a:gdLst/>
            <a:ahLst/>
            <a:cxnLst/>
            <a:rect l="l" t="t" r="r" b="b"/>
            <a:pathLst>
              <a:path w="1728193" h="2917974">
                <a:moveTo>
                  <a:pt x="0" y="2917974"/>
                </a:moveTo>
                <a:lnTo>
                  <a:pt x="0" y="288032"/>
                </a:lnTo>
                <a:lnTo>
                  <a:pt x="697038" y="288032"/>
                </a:lnTo>
                <a:lnTo>
                  <a:pt x="864097" y="0"/>
                </a:lnTo>
                <a:lnTo>
                  <a:pt x="1031155" y="288032"/>
                </a:lnTo>
                <a:lnTo>
                  <a:pt x="1728193" y="288032"/>
                </a:lnTo>
                <a:lnTo>
                  <a:pt x="1728193" y="2917974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1" name="이등변 삼각형 4"/>
          <p:cNvSpPr/>
          <p:nvPr/>
        </p:nvSpPr>
        <p:spPr>
          <a:xfrm rot="5400000">
            <a:off x="647328" y="1385187"/>
            <a:ext cx="2016222" cy="3348737"/>
          </a:xfrm>
          <a:custGeom>
            <a:avLst/>
            <a:gdLst/>
            <a:ahLst/>
            <a:cxnLst/>
            <a:rect l="l" t="t" r="r" b="b"/>
            <a:pathLst>
              <a:path w="1728193" h="2917974">
                <a:moveTo>
                  <a:pt x="0" y="2917974"/>
                </a:moveTo>
                <a:lnTo>
                  <a:pt x="0" y="288032"/>
                </a:lnTo>
                <a:lnTo>
                  <a:pt x="697038" y="288032"/>
                </a:lnTo>
                <a:lnTo>
                  <a:pt x="864097" y="0"/>
                </a:lnTo>
                <a:lnTo>
                  <a:pt x="1031155" y="288032"/>
                </a:lnTo>
                <a:lnTo>
                  <a:pt x="1728193" y="288032"/>
                </a:lnTo>
                <a:lnTo>
                  <a:pt x="1728193" y="2917974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" name="그룹 1"/>
          <p:cNvGrpSpPr/>
          <p:nvPr/>
        </p:nvGrpSpPr>
        <p:grpSpPr>
          <a:xfrm>
            <a:off x="1345974" y="4747907"/>
            <a:ext cx="1675574" cy="405067"/>
            <a:chOff x="1513311" y="4714593"/>
            <a:chExt cx="1800200" cy="381142"/>
          </a:xfrm>
        </p:grpSpPr>
        <p:sp>
          <p:nvSpPr>
            <p:cNvPr id="82" name="모서리가 둥근 직사각형 81"/>
            <p:cNvSpPr/>
            <p:nvPr/>
          </p:nvSpPr>
          <p:spPr>
            <a:xfrm>
              <a:off x="1678350" y="4714593"/>
              <a:ext cx="1470122" cy="38114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7150">
              <a:solidFill>
                <a:srgbClr val="0070C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latin typeface="이롭게 바탕체 Medium" panose="020B0600000101010101" pitchFamily="50" charset="-127"/>
                <a:ea typeface="이롭게 바탕체 Medium" panose="020B0600000101010101" pitchFamily="50" charset="-127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1513311" y="4720494"/>
              <a:ext cx="1800200" cy="318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rgbClr val="0070C0"/>
                  </a:solidFill>
                  <a:latin typeface="이롭게 바탕체 Medium" panose="020B0600000101010101" pitchFamily="50" charset="-127"/>
                  <a:ea typeface="이롭게 바탕체 Medium" panose="020B0600000101010101" pitchFamily="50" charset="-127"/>
                </a:rPr>
                <a:t>Process</a:t>
              </a:r>
              <a:endParaRPr lang="ko-KR" altLang="en-US" sz="20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70C0"/>
                </a:solidFill>
                <a:latin typeface="이롭게 바탕체 Medium" panose="020B0600000101010101" pitchFamily="50" charset="-127"/>
                <a:ea typeface="이롭게 바탕체 Medium" panose="020B0600000101010101" pitchFamily="50" charset="-127"/>
              </a:endParaRPr>
            </a:p>
          </p:txBody>
        </p:sp>
      </p:grpSp>
      <p:sp>
        <p:nvSpPr>
          <p:cNvPr id="84" name="TextBox 83"/>
          <p:cNvSpPr txBox="1"/>
          <p:nvPr/>
        </p:nvSpPr>
        <p:spPr>
          <a:xfrm>
            <a:off x="3267680" y="4677066"/>
            <a:ext cx="4379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이롭게 바탕체 Medium" panose="020B0600000101010101" pitchFamily="50" charset="-127"/>
                <a:ea typeface="이롭게 바탕체 Medium" panose="020B0600000101010101" pitchFamily="50" charset="-127"/>
              </a:rPr>
              <a:t>01. </a:t>
            </a:r>
            <a:r>
              <a:rPr lang="ko-KR" altLang="en-US" sz="20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이롭게 바탕체 Medium" panose="020B0600000101010101" pitchFamily="50" charset="-127"/>
                <a:ea typeface="이롭게 바탕체 Medium" panose="020B0600000101010101" pitchFamily="50" charset="-127"/>
              </a:rPr>
              <a:t>영상정보에서 이미지를 가져옴</a:t>
            </a:r>
            <a:endParaRPr lang="ko-KR" altLang="en-US" sz="20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이롭게 바탕체 Medium" panose="020B0600000101010101" pitchFamily="50" charset="-127"/>
              <a:ea typeface="이롭게 바탕체 Medium" panose="020B0600000101010101" pitchFamily="50" charset="-127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3267680" y="5055478"/>
            <a:ext cx="44890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이롭게 바탕체 Medium" panose="020B0600000101010101" pitchFamily="50" charset="-127"/>
                <a:ea typeface="이롭게 바탕체 Medium" panose="020B0600000101010101" pitchFamily="50" charset="-127"/>
              </a:rPr>
              <a:t>02. </a:t>
            </a:r>
            <a:r>
              <a:rPr lang="ko-KR" altLang="en-US" sz="2000" dirty="0" err="1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이롭게 바탕체 Medium" panose="020B0600000101010101" pitchFamily="50" charset="-127"/>
                <a:ea typeface="이롭게 바탕체 Medium" panose="020B0600000101010101" pitchFamily="50" charset="-127"/>
              </a:rPr>
              <a:t>머신러닝으로</a:t>
            </a:r>
            <a:r>
              <a:rPr lang="ko-KR" altLang="en-US" sz="20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이롭게 바탕체 Medium" panose="020B0600000101010101" pitchFamily="50" charset="-127"/>
                <a:ea typeface="이롭게 바탕체 Medium" panose="020B0600000101010101" pitchFamily="50" charset="-127"/>
              </a:rPr>
              <a:t> 이미지를 분석</a:t>
            </a:r>
            <a:endParaRPr lang="ko-KR" altLang="en-US" sz="20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이롭게 바탕체 Medium" panose="020B0600000101010101" pitchFamily="50" charset="-127"/>
              <a:ea typeface="이롭게 바탕체 Medium" panose="020B0600000101010101" pitchFamily="50" charset="-127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3267680" y="5437039"/>
            <a:ext cx="41552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이롭게 바탕체 Medium" panose="020B0600000101010101" pitchFamily="50" charset="-127"/>
                <a:ea typeface="이롭게 바탕체 Medium" panose="020B0600000101010101" pitchFamily="50" charset="-127"/>
              </a:rPr>
              <a:t>03. </a:t>
            </a:r>
            <a:r>
              <a:rPr lang="ko-KR" altLang="en-US" sz="20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이롭게 바탕체 Medium" panose="020B0600000101010101" pitchFamily="50" charset="-127"/>
                <a:ea typeface="이롭게 바탕체 Medium" panose="020B0600000101010101" pitchFamily="50" charset="-127"/>
              </a:rPr>
              <a:t>분석된 정보를 통해 물체 분류</a:t>
            </a:r>
            <a:endParaRPr lang="ko-KR" altLang="en-US" sz="20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이롭게 바탕체 Medium" panose="020B0600000101010101" pitchFamily="50" charset="-127"/>
              <a:ea typeface="이롭게 바탕체 Medium" panose="020B0600000101010101" pitchFamily="50" charset="-127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179512" y="1484784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B0F0"/>
                </a:solidFill>
              </a:rPr>
              <a:t>Step 1</a:t>
            </a:r>
            <a:r>
              <a:rPr lang="ko-KR" altLang="en-US" sz="24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B0F0"/>
                </a:solidFill>
              </a:rPr>
              <a:t> </a:t>
            </a:r>
            <a:endParaRPr lang="ko-KR" altLang="en-US" sz="24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2987824" y="1484784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70C0"/>
                </a:solidFill>
              </a:rPr>
              <a:t>Step 2</a:t>
            </a:r>
            <a:endParaRPr lang="ko-KR" altLang="en-US" sz="24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6012160" y="1484784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2060"/>
                </a:solidFill>
              </a:rPr>
              <a:t>Step 3</a:t>
            </a:r>
            <a:endParaRPr lang="ko-KR" altLang="en-US" sz="24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522781" y="2803463"/>
            <a:ext cx="18418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Picture</a:t>
            </a:r>
            <a:endParaRPr lang="ko-KR" altLang="en-US" sz="20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6601780" y="2803463"/>
            <a:ext cx="18418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Picture</a:t>
            </a:r>
            <a:endParaRPr lang="ko-KR" altLang="en-US" sz="20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3074" name="Picture 2" descr="C:\Users\sloth\Desktop\졸작 자료\key activities\httpwww.yonhapnews.co.krlocal201611110812000000AKR20161111157600051.HTM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856" y="2105884"/>
            <a:ext cx="2664222" cy="1907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sloth\Desktop\졸작 자료\key activities\httpdaishinblog.tistory.com246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787" y="2219296"/>
            <a:ext cx="2644939" cy="1741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sloth\Desktop\졸작 자료\key activities\httpwww.urimal.krurimalurimalresearch03.jspmode=view&amp;article_no=161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43" y="2160328"/>
            <a:ext cx="2459351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611560" y="281283"/>
            <a:ext cx="3477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 smtClean="0">
                <a:solidFill>
                  <a:srgbClr val="029BB8"/>
                </a:solidFill>
                <a:latin typeface="이롭게 바탕체 Medium" panose="020B0600000101010101" pitchFamily="50" charset="-127"/>
                <a:ea typeface="이롭게 바탕체 Medium" panose="020B0600000101010101" pitchFamily="50" charset="-127"/>
              </a:rPr>
              <a:t>Key Activities</a:t>
            </a:r>
            <a:endParaRPr lang="ko-KR" altLang="en-US" sz="3200" dirty="0">
              <a:solidFill>
                <a:srgbClr val="029BB8"/>
              </a:solidFill>
              <a:latin typeface="이롭게 바탕체 Medium" panose="020B0600000101010101" pitchFamily="50" charset="-127"/>
              <a:ea typeface="이롭게 바탕체 Medium" panose="020B0600000101010101" pitchFamily="50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568" y="328537"/>
            <a:ext cx="561975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07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그룹 48"/>
          <p:cNvGrpSpPr/>
          <p:nvPr/>
        </p:nvGrpSpPr>
        <p:grpSpPr>
          <a:xfrm>
            <a:off x="2717635" y="1805638"/>
            <a:ext cx="3335924" cy="3335924"/>
            <a:chOff x="2892260" y="2109300"/>
            <a:chExt cx="3335924" cy="3335924"/>
          </a:xfrm>
        </p:grpSpPr>
        <p:sp>
          <p:nvSpPr>
            <p:cNvPr id="50" name="도넛 49"/>
            <p:cNvSpPr/>
            <p:nvPr/>
          </p:nvSpPr>
          <p:spPr>
            <a:xfrm>
              <a:off x="2892260" y="2109300"/>
              <a:ext cx="3335924" cy="3335924"/>
            </a:xfrm>
            <a:prstGeom prst="donut">
              <a:avLst>
                <a:gd name="adj" fmla="val 428"/>
              </a:avLst>
            </a:prstGeom>
            <a:gradFill>
              <a:gsLst>
                <a:gs pos="0">
                  <a:srgbClr val="0070C0"/>
                </a:gs>
                <a:gs pos="99000">
                  <a:srgbClr val="00B0F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52" name="도넛 51"/>
            <p:cNvSpPr/>
            <p:nvPr/>
          </p:nvSpPr>
          <p:spPr>
            <a:xfrm>
              <a:off x="3635896" y="2852936"/>
              <a:ext cx="1848652" cy="1848652"/>
            </a:xfrm>
            <a:prstGeom prst="donut">
              <a:avLst>
                <a:gd name="adj" fmla="val 12504"/>
              </a:avLst>
            </a:prstGeom>
            <a:gradFill>
              <a:gsLst>
                <a:gs pos="0">
                  <a:srgbClr val="0070C0"/>
                </a:gs>
                <a:gs pos="99000">
                  <a:srgbClr val="00B0F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3756356" y="3477452"/>
              <a:ext cx="157669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b="1" spc="-15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rgbClr val="0070C0"/>
                  </a:solidFill>
                  <a:latin typeface="이롭게 바탕체 Medium" panose="020B0600000101010101" pitchFamily="50" charset="-127"/>
                  <a:ea typeface="이롭게 바탕체 Medium" panose="020B0600000101010101" pitchFamily="50" charset="-127"/>
                </a:rPr>
                <a:t>Resources</a:t>
              </a:r>
              <a:endParaRPr lang="ko-KR" altLang="en-US" sz="2800" b="1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70C0"/>
                </a:solidFill>
                <a:latin typeface="이롭게 바탕체 Medium" panose="020B0600000101010101" pitchFamily="50" charset="-127"/>
                <a:ea typeface="이롭게 바탕체 Medium" panose="020B0600000101010101" pitchFamily="50" charset="-127"/>
              </a:endParaRPr>
            </a:p>
          </p:txBody>
        </p:sp>
      </p:grpSp>
      <p:pic>
        <p:nvPicPr>
          <p:cNvPr id="26" name="그림 25" descr="Untitled-3 cop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0" y="6693014"/>
            <a:ext cx="9144000" cy="329972"/>
          </a:xfrm>
          <a:prstGeom prst="rect">
            <a:avLst/>
          </a:prstGeom>
        </p:spPr>
      </p:pic>
      <p:pic>
        <p:nvPicPr>
          <p:cNvPr id="28" name="그림 27" descr="Untitled-3 cop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2900"/>
            <a:ext cx="9144000" cy="329972"/>
          </a:xfrm>
          <a:prstGeom prst="rect">
            <a:avLst/>
          </a:prstGeom>
        </p:spPr>
      </p:pic>
      <p:grpSp>
        <p:nvGrpSpPr>
          <p:cNvPr id="20" name="그룹 19"/>
          <p:cNvGrpSpPr/>
          <p:nvPr/>
        </p:nvGrpSpPr>
        <p:grpSpPr>
          <a:xfrm>
            <a:off x="2557934" y="1716294"/>
            <a:ext cx="1056564" cy="1068342"/>
            <a:chOff x="2557934" y="1650845"/>
            <a:chExt cx="1056564" cy="1068342"/>
          </a:xfrm>
        </p:grpSpPr>
        <p:sp>
          <p:nvSpPr>
            <p:cNvPr id="21" name="타원 20"/>
            <p:cNvSpPr/>
            <p:nvPr/>
          </p:nvSpPr>
          <p:spPr>
            <a:xfrm>
              <a:off x="2803759" y="2431155"/>
              <a:ext cx="810739" cy="288032"/>
            </a:xfrm>
            <a:prstGeom prst="ellipse">
              <a:avLst/>
            </a:prstGeom>
            <a:gradFill>
              <a:gsLst>
                <a:gs pos="24000">
                  <a:schemeClr val="tx1">
                    <a:lumMod val="85000"/>
                    <a:lumOff val="1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타원 21"/>
            <p:cNvSpPr/>
            <p:nvPr/>
          </p:nvSpPr>
          <p:spPr>
            <a:xfrm>
              <a:off x="2557934" y="1650845"/>
              <a:ext cx="1008112" cy="1008112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6700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타원 22"/>
            <p:cNvSpPr/>
            <p:nvPr/>
          </p:nvSpPr>
          <p:spPr>
            <a:xfrm rot="18900000">
              <a:off x="2612724" y="1783082"/>
              <a:ext cx="526086" cy="33361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  <a:alpha val="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683948" y="1855091"/>
              <a:ext cx="756084" cy="70788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altLang="ko-KR" sz="3600" b="1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gradFill>
                    <a:gsLst>
                      <a:gs pos="0">
                        <a:schemeClr val="bg1">
                          <a:lumMod val="95000"/>
                        </a:schemeClr>
                      </a:gs>
                      <a:gs pos="99000">
                        <a:schemeClr val="bg1">
                          <a:lumMod val="75000"/>
                        </a:schemeClr>
                      </a:gs>
                    </a:gsLst>
                    <a:lin ang="5400000" scaled="0"/>
                  </a:gradFill>
                  <a:effectLst>
                    <a:innerShdw blurRad="88900" dist="38100" dir="13500000">
                      <a:prstClr val="black">
                        <a:alpha val="48000"/>
                      </a:prstClr>
                    </a:innerShdw>
                  </a:effectLst>
                </a:rPr>
                <a:t>01</a:t>
              </a:r>
              <a:endParaRPr lang="ko-KR" altLang="en-US" sz="3600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99000">
                      <a:schemeClr val="bg1">
                        <a:lumMod val="75000"/>
                      </a:schemeClr>
                    </a:gs>
                  </a:gsLst>
                  <a:lin ang="5400000" scaled="0"/>
                </a:gradFill>
                <a:effectLst>
                  <a:innerShdw blurRad="88900" dist="38100" dir="13500000">
                    <a:prstClr val="black">
                      <a:alpha val="48000"/>
                    </a:prstClr>
                  </a:innerShdw>
                </a:effectLst>
              </a:endParaRPr>
            </a:p>
          </p:txBody>
        </p:sp>
      </p:grpSp>
      <p:grpSp>
        <p:nvGrpSpPr>
          <p:cNvPr id="25" name="그룹 24"/>
          <p:cNvGrpSpPr/>
          <p:nvPr/>
        </p:nvGrpSpPr>
        <p:grpSpPr>
          <a:xfrm>
            <a:off x="5245786" y="1734631"/>
            <a:ext cx="1056564" cy="1068342"/>
            <a:chOff x="5245786" y="1669182"/>
            <a:chExt cx="1056564" cy="1068342"/>
          </a:xfrm>
        </p:grpSpPr>
        <p:sp>
          <p:nvSpPr>
            <p:cNvPr id="27" name="타원 26"/>
            <p:cNvSpPr/>
            <p:nvPr/>
          </p:nvSpPr>
          <p:spPr>
            <a:xfrm>
              <a:off x="5491611" y="2449492"/>
              <a:ext cx="810739" cy="288032"/>
            </a:xfrm>
            <a:prstGeom prst="ellipse">
              <a:avLst/>
            </a:prstGeom>
            <a:gradFill>
              <a:gsLst>
                <a:gs pos="24000">
                  <a:schemeClr val="tx1">
                    <a:lumMod val="85000"/>
                    <a:lumOff val="1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타원 28"/>
            <p:cNvSpPr/>
            <p:nvPr/>
          </p:nvSpPr>
          <p:spPr>
            <a:xfrm>
              <a:off x="5245786" y="1669182"/>
              <a:ext cx="1008112" cy="1008112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6700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타원 29"/>
            <p:cNvSpPr/>
            <p:nvPr/>
          </p:nvSpPr>
          <p:spPr>
            <a:xfrm rot="18900000">
              <a:off x="5300576" y="1801419"/>
              <a:ext cx="526086" cy="33361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  <a:alpha val="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371800" y="1873428"/>
              <a:ext cx="756084" cy="70788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altLang="ko-KR" sz="3600" b="1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gradFill>
                    <a:gsLst>
                      <a:gs pos="0">
                        <a:schemeClr val="bg1">
                          <a:lumMod val="95000"/>
                        </a:schemeClr>
                      </a:gs>
                      <a:gs pos="99000">
                        <a:schemeClr val="bg1">
                          <a:lumMod val="75000"/>
                        </a:schemeClr>
                      </a:gs>
                    </a:gsLst>
                    <a:lin ang="5400000" scaled="0"/>
                  </a:gradFill>
                  <a:effectLst>
                    <a:innerShdw blurRad="88900" dist="38100" dir="13500000">
                      <a:prstClr val="black">
                        <a:alpha val="48000"/>
                      </a:prstClr>
                    </a:innerShdw>
                  </a:effectLst>
                </a:rPr>
                <a:t>02</a:t>
              </a:r>
              <a:endParaRPr lang="ko-KR" altLang="en-US" sz="3600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99000">
                      <a:schemeClr val="bg1">
                        <a:lumMod val="75000"/>
                      </a:schemeClr>
                    </a:gs>
                  </a:gsLst>
                  <a:lin ang="5400000" scaled="0"/>
                </a:gradFill>
                <a:effectLst>
                  <a:innerShdw blurRad="88900" dist="38100" dir="13500000">
                    <a:prstClr val="black">
                      <a:alpha val="48000"/>
                    </a:prstClr>
                  </a:innerShdw>
                </a:effectLst>
              </a:endParaRPr>
            </a:p>
          </p:txBody>
        </p:sp>
      </p:grpSp>
      <p:grpSp>
        <p:nvGrpSpPr>
          <p:cNvPr id="32" name="그룹 31"/>
          <p:cNvGrpSpPr/>
          <p:nvPr/>
        </p:nvGrpSpPr>
        <p:grpSpPr>
          <a:xfrm>
            <a:off x="2557934" y="4110895"/>
            <a:ext cx="1056564" cy="1068342"/>
            <a:chOff x="2557934" y="4045446"/>
            <a:chExt cx="1056564" cy="1068342"/>
          </a:xfrm>
        </p:grpSpPr>
        <p:sp>
          <p:nvSpPr>
            <p:cNvPr id="33" name="타원 32"/>
            <p:cNvSpPr/>
            <p:nvPr/>
          </p:nvSpPr>
          <p:spPr>
            <a:xfrm>
              <a:off x="2803759" y="4825756"/>
              <a:ext cx="810739" cy="288032"/>
            </a:xfrm>
            <a:prstGeom prst="ellipse">
              <a:avLst/>
            </a:prstGeom>
            <a:gradFill>
              <a:gsLst>
                <a:gs pos="24000">
                  <a:schemeClr val="tx1">
                    <a:lumMod val="85000"/>
                    <a:lumOff val="1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타원 33"/>
            <p:cNvSpPr/>
            <p:nvPr/>
          </p:nvSpPr>
          <p:spPr>
            <a:xfrm>
              <a:off x="2557934" y="4045446"/>
              <a:ext cx="1008112" cy="1008112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6700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타원 34"/>
            <p:cNvSpPr/>
            <p:nvPr/>
          </p:nvSpPr>
          <p:spPr>
            <a:xfrm rot="18900000">
              <a:off x="2612724" y="4177683"/>
              <a:ext cx="526086" cy="33361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  <a:alpha val="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683948" y="4249692"/>
              <a:ext cx="756084" cy="70788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altLang="ko-KR" sz="3600" b="1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gradFill>
                    <a:gsLst>
                      <a:gs pos="0">
                        <a:schemeClr val="bg1">
                          <a:lumMod val="95000"/>
                        </a:schemeClr>
                      </a:gs>
                      <a:gs pos="99000">
                        <a:schemeClr val="bg1">
                          <a:lumMod val="75000"/>
                        </a:schemeClr>
                      </a:gs>
                    </a:gsLst>
                    <a:lin ang="5400000" scaled="0"/>
                  </a:gradFill>
                  <a:effectLst>
                    <a:innerShdw blurRad="88900" dist="38100" dir="13500000">
                      <a:prstClr val="black">
                        <a:alpha val="48000"/>
                      </a:prstClr>
                    </a:innerShdw>
                  </a:effectLst>
                </a:rPr>
                <a:t>03</a:t>
              </a:r>
              <a:endParaRPr lang="ko-KR" altLang="en-US" sz="3600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99000">
                      <a:schemeClr val="bg1">
                        <a:lumMod val="75000"/>
                      </a:schemeClr>
                    </a:gs>
                  </a:gsLst>
                  <a:lin ang="5400000" scaled="0"/>
                </a:gradFill>
                <a:effectLst>
                  <a:innerShdw blurRad="88900" dist="38100" dir="13500000">
                    <a:prstClr val="black">
                      <a:alpha val="48000"/>
                    </a:prstClr>
                  </a:innerShdw>
                </a:effectLst>
              </a:endParaRPr>
            </a:p>
          </p:txBody>
        </p:sp>
      </p:grpSp>
      <p:grpSp>
        <p:nvGrpSpPr>
          <p:cNvPr id="45" name="그룹 44"/>
          <p:cNvGrpSpPr/>
          <p:nvPr/>
        </p:nvGrpSpPr>
        <p:grpSpPr>
          <a:xfrm>
            <a:off x="5245786" y="4129232"/>
            <a:ext cx="1056564" cy="1068342"/>
            <a:chOff x="5245786" y="4063783"/>
            <a:chExt cx="1056564" cy="1068342"/>
          </a:xfrm>
        </p:grpSpPr>
        <p:sp>
          <p:nvSpPr>
            <p:cNvPr id="46" name="타원 45"/>
            <p:cNvSpPr/>
            <p:nvPr/>
          </p:nvSpPr>
          <p:spPr>
            <a:xfrm>
              <a:off x="5491611" y="4844093"/>
              <a:ext cx="810739" cy="288032"/>
            </a:xfrm>
            <a:prstGeom prst="ellipse">
              <a:avLst/>
            </a:prstGeom>
            <a:gradFill>
              <a:gsLst>
                <a:gs pos="24000">
                  <a:schemeClr val="tx1">
                    <a:lumMod val="85000"/>
                    <a:lumOff val="1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7" name="타원 46"/>
            <p:cNvSpPr/>
            <p:nvPr/>
          </p:nvSpPr>
          <p:spPr>
            <a:xfrm>
              <a:off x="5245786" y="4063783"/>
              <a:ext cx="1008112" cy="1008112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6700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8" name="타원 47"/>
            <p:cNvSpPr/>
            <p:nvPr/>
          </p:nvSpPr>
          <p:spPr>
            <a:xfrm rot="18900000">
              <a:off x="5300576" y="4196020"/>
              <a:ext cx="526086" cy="33361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  <a:alpha val="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371800" y="4268029"/>
              <a:ext cx="756084" cy="70788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altLang="ko-KR" sz="3600" b="1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gradFill>
                    <a:gsLst>
                      <a:gs pos="0">
                        <a:schemeClr val="bg1">
                          <a:lumMod val="95000"/>
                        </a:schemeClr>
                      </a:gs>
                      <a:gs pos="99000">
                        <a:schemeClr val="bg1">
                          <a:lumMod val="75000"/>
                        </a:schemeClr>
                      </a:gs>
                    </a:gsLst>
                    <a:lin ang="5400000" scaled="0"/>
                  </a:gradFill>
                  <a:effectLst>
                    <a:innerShdw blurRad="88900" dist="38100" dir="13500000">
                      <a:prstClr val="black">
                        <a:alpha val="48000"/>
                      </a:prstClr>
                    </a:innerShdw>
                  </a:effectLst>
                </a:rPr>
                <a:t>04</a:t>
              </a:r>
              <a:endParaRPr lang="ko-KR" altLang="en-US" sz="3600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99000">
                      <a:schemeClr val="bg1">
                        <a:lumMod val="75000"/>
                      </a:schemeClr>
                    </a:gs>
                  </a:gsLst>
                  <a:lin ang="5400000" scaled="0"/>
                </a:gradFill>
                <a:effectLst>
                  <a:innerShdw blurRad="88900" dist="38100" dir="13500000">
                    <a:prstClr val="black">
                      <a:alpha val="48000"/>
                    </a:prstClr>
                  </a:innerShdw>
                </a:effectLst>
              </a:endParaRPr>
            </a:p>
          </p:txBody>
        </p:sp>
      </p:grpSp>
      <p:pic>
        <p:nvPicPr>
          <p:cNvPr id="1026" name="Picture 2" descr="C:\Users\sloth\Desktop\졸작 자료\key resources\tensorflo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05" y="1399929"/>
            <a:ext cx="1649524" cy="1403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loth\Desktop\졸작 자료\key resources\openCV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667" y="1565083"/>
            <a:ext cx="1488737" cy="1310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sloth\Desktop\졸작 자료\key resources\클라우드서버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574" y="4059998"/>
            <a:ext cx="1893924" cy="1109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sloth\Desktop\졸작 자료\key resources\선정 조사방법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905" y="3978060"/>
            <a:ext cx="1227789" cy="1637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TextBox 56"/>
          <p:cNvSpPr txBox="1"/>
          <p:nvPr/>
        </p:nvSpPr>
        <p:spPr>
          <a:xfrm>
            <a:off x="611560" y="281283"/>
            <a:ext cx="3477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 smtClean="0">
                <a:solidFill>
                  <a:srgbClr val="029BB8"/>
                </a:solidFill>
                <a:latin typeface="이롭게 바탕체 Medium" panose="020B0600000101010101" pitchFamily="50" charset="-127"/>
                <a:ea typeface="이롭게 바탕체 Medium" panose="020B0600000101010101" pitchFamily="50" charset="-127"/>
              </a:rPr>
              <a:t>Key Resources</a:t>
            </a:r>
            <a:endParaRPr lang="ko-KR" altLang="en-US" sz="3200" dirty="0">
              <a:solidFill>
                <a:srgbClr val="029BB8"/>
              </a:solidFill>
              <a:latin typeface="이롭게 바탕체 Medium" panose="020B0600000101010101" pitchFamily="50" charset="-127"/>
              <a:ea typeface="이롭게 바탕체 Medium" panose="020B0600000101010101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7"/>
          <a:srcRect l="17709" t="3347"/>
          <a:stretch/>
        </p:blipFill>
        <p:spPr>
          <a:xfrm>
            <a:off x="107504" y="315897"/>
            <a:ext cx="587868" cy="51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67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그림 25" descr="Untitled-3 cop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0" y="6693014"/>
            <a:ext cx="9144000" cy="329972"/>
          </a:xfrm>
          <a:prstGeom prst="rect">
            <a:avLst/>
          </a:prstGeom>
        </p:spPr>
      </p:pic>
      <p:pic>
        <p:nvPicPr>
          <p:cNvPr id="28" name="그림 27" descr="Untitled-3 cop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42900"/>
            <a:ext cx="9144000" cy="3299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98786" y="5065425"/>
            <a:ext cx="1650479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3600" b="1" dirty="0" smtClean="0">
                <a:solidFill>
                  <a:srgbClr val="029BB8"/>
                </a:solidFill>
                <a:latin typeface="이롭게 바탕체 Medium" panose="020B0600000101010101" pitchFamily="50" charset="-127"/>
                <a:ea typeface="이롭게 바탕체 Medium" panose="020B0600000101010101" pitchFamily="50" charset="-127"/>
              </a:rPr>
              <a:t>정확성</a:t>
            </a:r>
            <a:endParaRPr lang="en-US" altLang="ko-KR" sz="2800" b="1" dirty="0" smtClean="0">
              <a:solidFill>
                <a:srgbClr val="27ABC4"/>
              </a:solidFill>
              <a:latin typeface="이롭게 바탕체 Medium" panose="020B0600000101010101" pitchFamily="50" charset="-127"/>
              <a:ea typeface="이롭게 바탕체 Medium" panose="020B0600000101010101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281283"/>
            <a:ext cx="4176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 smtClean="0">
                <a:solidFill>
                  <a:srgbClr val="029BB8"/>
                </a:solidFill>
                <a:latin typeface="이롭게 바탕체 Medium" panose="020B0600000101010101" pitchFamily="50" charset="-127"/>
                <a:ea typeface="이롭게 바탕체 Medium" panose="020B0600000101010101" pitchFamily="50" charset="-127"/>
              </a:rPr>
              <a:t>Value proposition</a:t>
            </a:r>
            <a:endParaRPr lang="ko-KR" altLang="en-US" sz="3200" dirty="0">
              <a:solidFill>
                <a:srgbClr val="029BB8"/>
              </a:solidFill>
              <a:latin typeface="이롭게 바탕체 Medium" panose="020B0600000101010101" pitchFamily="50" charset="-127"/>
              <a:ea typeface="이롭게 바탕체 Medium" panose="020B0600000101010101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686" y="321257"/>
            <a:ext cx="523875" cy="50482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001876" y="4334636"/>
            <a:ext cx="2268252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3600" b="1" dirty="0" smtClean="0">
                <a:solidFill>
                  <a:srgbClr val="029BB8"/>
                </a:solidFill>
                <a:latin typeface="이롭게 바탕체 Medium" panose="020B0600000101010101" pitchFamily="50" charset="-127"/>
                <a:ea typeface="이롭게 바탕체 Medium" panose="020B0600000101010101" pitchFamily="50" charset="-127"/>
              </a:rPr>
              <a:t>비용 절감</a:t>
            </a:r>
            <a:endParaRPr lang="en-US" altLang="ko-KR" sz="3200" b="1" dirty="0">
              <a:solidFill>
                <a:srgbClr val="029BB8"/>
              </a:solidFill>
              <a:latin typeface="이롭게 바탕체 Medium" panose="020B0600000101010101" pitchFamily="50" charset="-127"/>
              <a:ea typeface="이롭게 바탕체 Medium" panose="020B0600000101010101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85445" y="4334636"/>
            <a:ext cx="1728192" cy="747769"/>
          </a:xfrm>
          <a:prstGeom prst="rect">
            <a:avLst/>
          </a:prstGeom>
          <a:noFill/>
          <a:ln cap="rnd">
            <a:solidFill>
              <a:srgbClr val="029BB8"/>
            </a:solidFill>
          </a:ln>
          <a:effectLst>
            <a:softEdge rad="431800"/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ko-KR" altLang="en-US" sz="3600" b="1" dirty="0" smtClean="0">
                <a:solidFill>
                  <a:srgbClr val="029BB8"/>
                </a:solidFill>
                <a:latin typeface="이롭게 바탕체 Medium" panose="020B0600000101010101" pitchFamily="50" charset="-127"/>
                <a:ea typeface="이롭게 바탕체 Medium" panose="020B0600000101010101" pitchFamily="50" charset="-127"/>
              </a:rPr>
              <a:t>편리함</a:t>
            </a:r>
            <a:endParaRPr lang="en-US" altLang="ko-KR" sz="1600" b="1" dirty="0">
              <a:solidFill>
                <a:srgbClr val="029BB8"/>
              </a:solidFill>
              <a:latin typeface="이롭게 바탕체 Medium" panose="020B0600000101010101" pitchFamily="50" charset="-127"/>
              <a:ea typeface="이롭게 바탕체 Medium" panose="020B0600000101010101" pitchFamily="50" charset="-127"/>
            </a:endParaRPr>
          </a:p>
        </p:txBody>
      </p:sp>
      <p:grpSp>
        <p:nvGrpSpPr>
          <p:cNvPr id="13" name="그룹 12"/>
          <p:cNvGrpSpPr/>
          <p:nvPr/>
        </p:nvGrpSpPr>
        <p:grpSpPr>
          <a:xfrm>
            <a:off x="3038035" y="1410589"/>
            <a:ext cx="3060340" cy="3600283"/>
            <a:chOff x="2807804" y="1317524"/>
            <a:chExt cx="3060340" cy="3600283"/>
          </a:xfrm>
        </p:grpSpPr>
        <p:grpSp>
          <p:nvGrpSpPr>
            <p:cNvPr id="9" name="그룹 8"/>
            <p:cNvGrpSpPr/>
            <p:nvPr/>
          </p:nvGrpSpPr>
          <p:grpSpPr>
            <a:xfrm>
              <a:off x="2807804" y="1317524"/>
              <a:ext cx="3060340" cy="3060340"/>
              <a:chOff x="931323" y="2060848"/>
              <a:chExt cx="3060340" cy="3060340"/>
            </a:xfrm>
          </p:grpSpPr>
          <p:pic>
            <p:nvPicPr>
              <p:cNvPr id="4" name="그림 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16239" y="2645764"/>
                <a:ext cx="1890508" cy="1890508"/>
              </a:xfrm>
              <a:prstGeom prst="rect">
                <a:avLst/>
              </a:prstGeom>
            </p:spPr>
          </p:pic>
          <p:sp>
            <p:nvSpPr>
              <p:cNvPr id="6" name="타원 5"/>
              <p:cNvSpPr/>
              <p:nvPr/>
            </p:nvSpPr>
            <p:spPr>
              <a:xfrm>
                <a:off x="931323" y="2060848"/>
                <a:ext cx="3060340" cy="3060340"/>
              </a:xfrm>
              <a:prstGeom prst="ellipse">
                <a:avLst/>
              </a:prstGeom>
              <a:noFill/>
              <a:ln w="57150">
                <a:solidFill>
                  <a:srgbClr val="029B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0" name="아래쪽 화살표 9"/>
            <p:cNvSpPr/>
            <p:nvPr/>
          </p:nvSpPr>
          <p:spPr>
            <a:xfrm>
              <a:off x="3887924" y="4377864"/>
              <a:ext cx="900100" cy="539943"/>
            </a:xfrm>
            <a:prstGeom prst="downArrow">
              <a:avLst/>
            </a:prstGeom>
            <a:solidFill>
              <a:srgbClr val="029B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7" name="아래쪽 화살표 16"/>
          <p:cNvSpPr/>
          <p:nvPr/>
        </p:nvSpPr>
        <p:spPr>
          <a:xfrm rot="2438882">
            <a:off x="2850890" y="3908500"/>
            <a:ext cx="900100" cy="539943"/>
          </a:xfrm>
          <a:prstGeom prst="downArrow">
            <a:avLst/>
          </a:prstGeom>
          <a:solidFill>
            <a:srgbClr val="029B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아래쪽 화살표 17"/>
          <p:cNvSpPr/>
          <p:nvPr/>
        </p:nvSpPr>
        <p:spPr>
          <a:xfrm rot="18942845">
            <a:off x="5439611" y="3868787"/>
            <a:ext cx="900100" cy="539943"/>
          </a:xfrm>
          <a:prstGeom prst="downArrow">
            <a:avLst/>
          </a:prstGeom>
          <a:solidFill>
            <a:srgbClr val="029B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82522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그림 25" descr="Untitled-3 cop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0" y="6693014"/>
            <a:ext cx="9144000" cy="329972"/>
          </a:xfrm>
          <a:prstGeom prst="rect">
            <a:avLst/>
          </a:prstGeom>
        </p:spPr>
      </p:pic>
      <p:pic>
        <p:nvPicPr>
          <p:cNvPr id="28" name="그림 27" descr="Untitled-3 cop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42900"/>
            <a:ext cx="9144000" cy="3299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560" y="281283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 smtClean="0">
                <a:solidFill>
                  <a:srgbClr val="029BB8"/>
                </a:solidFill>
                <a:latin typeface="이롭게 바탕체 Medium" panose="020B0600000101010101" pitchFamily="50" charset="-127"/>
                <a:ea typeface="이롭게 바탕체 Medium" panose="020B0600000101010101" pitchFamily="50" charset="-127"/>
              </a:rPr>
              <a:t>Customer relationship</a:t>
            </a:r>
            <a:endParaRPr lang="ko-KR" altLang="en-US" sz="3200" dirty="0">
              <a:solidFill>
                <a:srgbClr val="029BB8"/>
              </a:solidFill>
              <a:latin typeface="이롭게 바탕체 Medium" panose="020B0600000101010101" pitchFamily="50" charset="-127"/>
              <a:ea typeface="이롭게 바탕체 Medium" panose="020B0600000101010101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4"/>
          <a:srcRect l="21663" t="12500"/>
          <a:stretch/>
        </p:blipFill>
        <p:spPr>
          <a:xfrm>
            <a:off x="35496" y="306969"/>
            <a:ext cx="649163" cy="533402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5425946" y="4704809"/>
            <a:ext cx="325051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b="1" spc="-100" dirty="0" smtClean="0">
                <a:solidFill>
                  <a:srgbClr val="029BB8"/>
                </a:solidFill>
                <a:latin typeface="이롭게 바탕체 Medium" panose="020B0600000101010101" pitchFamily="50" charset="-127"/>
                <a:ea typeface="이롭게 바탕체 Medium" panose="020B0600000101010101" pitchFamily="50" charset="-127"/>
              </a:rPr>
              <a:t>업데이트 서비스 제공</a:t>
            </a:r>
            <a:endParaRPr lang="en-US" altLang="ko-KR" sz="2000" b="1" spc="-100" dirty="0" smtClean="0">
              <a:solidFill>
                <a:srgbClr val="029BB8"/>
              </a:solidFill>
              <a:latin typeface="이롭게 바탕체 Medium" panose="020B0600000101010101" pitchFamily="50" charset="-127"/>
              <a:ea typeface="이롭게 바탕체 Medium" panose="020B0600000101010101" pitchFamily="50" charset="-127"/>
            </a:endParaRPr>
          </a:p>
          <a:p>
            <a:r>
              <a:rPr lang="en-US" altLang="ko-KR" sz="1600" dirty="0" smtClean="0">
                <a:latin typeface="이롭게 바탕체 Medium" panose="020B0600000101010101" pitchFamily="50" charset="-127"/>
                <a:ea typeface="이롭게 바탕체 Medium" panose="020B0600000101010101" pitchFamily="50" charset="-127"/>
              </a:rPr>
              <a:t> </a:t>
            </a:r>
            <a:r>
              <a:rPr lang="ko-KR" altLang="en-US" sz="1600" dirty="0" smtClean="0">
                <a:latin typeface="이롭게 바탕체 Medium" panose="020B0600000101010101" pitchFamily="50" charset="-127"/>
                <a:ea typeface="이롭게 바탕체 Medium" panose="020B0600000101010101" pitchFamily="50" charset="-127"/>
              </a:rPr>
              <a:t>제품 출시 이후에도 주기적인 </a:t>
            </a:r>
            <a:endParaRPr lang="en-US" altLang="ko-KR" sz="1600" dirty="0" smtClean="0">
              <a:latin typeface="이롭게 바탕체 Medium" panose="020B0600000101010101" pitchFamily="50" charset="-127"/>
              <a:ea typeface="이롭게 바탕체 Medium" panose="020B0600000101010101" pitchFamily="50" charset="-127"/>
            </a:endParaRPr>
          </a:p>
          <a:p>
            <a:r>
              <a:rPr lang="ko-KR" altLang="en-US" sz="1600" dirty="0" smtClean="0">
                <a:latin typeface="이롭게 바탕체 Medium" panose="020B0600000101010101" pitchFamily="50" charset="-127"/>
                <a:ea typeface="이롭게 바탕체 Medium" panose="020B0600000101010101" pitchFamily="50" charset="-127"/>
              </a:rPr>
              <a:t>업데이트 서비스를 제공함으로써 고객 유지</a:t>
            </a:r>
            <a:endParaRPr lang="en-US" altLang="ko-KR" sz="1600" dirty="0">
              <a:latin typeface="이롭게 바탕체 Medium" panose="020B0600000101010101" pitchFamily="50" charset="-127"/>
              <a:ea typeface="이롭게 바탕체 Medium" panose="020B0600000101010101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4049382" y="3220425"/>
            <a:ext cx="309338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b="1" spc="-100" dirty="0" smtClean="0">
                <a:solidFill>
                  <a:srgbClr val="029BB8"/>
                </a:solidFill>
                <a:latin typeface="이롭게 바탕체 Medium" panose="020B0600000101010101" pitchFamily="50" charset="-127"/>
                <a:ea typeface="이롭게 바탕체 Medium" panose="020B0600000101010101" pitchFamily="50" charset="-127"/>
              </a:rPr>
              <a:t>마케팅</a:t>
            </a:r>
            <a:endParaRPr lang="en-US" altLang="ko-KR" sz="2000" b="1" spc="-100" dirty="0">
              <a:latin typeface="이롭게 바탕체 Medium" panose="020B0600000101010101" pitchFamily="50" charset="-127"/>
              <a:ea typeface="이롭게 바탕체 Medium" panose="020B0600000101010101" pitchFamily="50" charset="-127"/>
            </a:endParaRPr>
          </a:p>
          <a:p>
            <a:r>
              <a:rPr lang="ko-KR" altLang="en-US" sz="1600" dirty="0" smtClean="0">
                <a:latin typeface="이롭게 바탕체 Medium" panose="020B0600000101010101" pitchFamily="50" charset="-127"/>
                <a:ea typeface="이롭게 바탕체 Medium" panose="020B0600000101010101" pitchFamily="50" charset="-127"/>
              </a:rPr>
              <a:t> 비용과 편리성을 강조한 마케팅을 통한 고객 창출</a:t>
            </a:r>
            <a:endParaRPr lang="en-US" altLang="ko-KR" sz="1600" dirty="0">
              <a:latin typeface="이롭게 바탕체 Medium" panose="020B0600000101010101" pitchFamily="50" charset="-127"/>
              <a:ea typeface="이롭게 바탕체 Medium" panose="020B0600000101010101" pitchFamily="50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2758370" y="1601287"/>
            <a:ext cx="321778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 smtClean="0">
                <a:solidFill>
                  <a:srgbClr val="029BB8"/>
                </a:solidFill>
                <a:latin typeface="이롭게 바탕체 Medium" panose="020B0600000101010101" pitchFamily="50" charset="-127"/>
                <a:ea typeface="이롭게 바탕체 Medium" panose="020B0600000101010101" pitchFamily="50" charset="-127"/>
              </a:rPr>
              <a:t>AS</a:t>
            </a:r>
            <a:r>
              <a:rPr lang="ko-KR" altLang="en-US" sz="2000" b="1" dirty="0" smtClean="0">
                <a:solidFill>
                  <a:srgbClr val="029BB8"/>
                </a:solidFill>
                <a:latin typeface="이롭게 바탕체 Medium" panose="020B0600000101010101" pitchFamily="50" charset="-127"/>
                <a:ea typeface="이롭게 바탕체 Medium" panose="020B0600000101010101" pitchFamily="50" charset="-127"/>
              </a:rPr>
              <a:t>서비스 제공</a:t>
            </a:r>
            <a:endParaRPr lang="en-US" altLang="ko-KR" sz="2000" b="1" dirty="0" smtClean="0">
              <a:solidFill>
                <a:srgbClr val="029BB8"/>
              </a:solidFill>
              <a:latin typeface="이롭게 바탕체 Medium" panose="020B0600000101010101" pitchFamily="50" charset="-127"/>
              <a:ea typeface="이롭게 바탕체 Medium" panose="020B0600000101010101" pitchFamily="50" charset="-127"/>
            </a:endParaRPr>
          </a:p>
          <a:p>
            <a:r>
              <a:rPr lang="ko-KR" altLang="en-US" sz="1600" dirty="0" smtClean="0">
                <a:latin typeface="이롭게 바탕체 Medium" panose="020B0600000101010101" pitchFamily="50" charset="-127"/>
                <a:ea typeface="이롭게 바탕체 Medium" panose="020B0600000101010101" pitchFamily="50" charset="-127"/>
              </a:rPr>
              <a:t>무상수리 서비스를 제공함으로써</a:t>
            </a:r>
            <a:r>
              <a:rPr lang="en-US" altLang="ko-KR" sz="1600" dirty="0" smtClean="0">
                <a:latin typeface="이롭게 바탕체 Medium" panose="020B0600000101010101" pitchFamily="50" charset="-127"/>
                <a:ea typeface="이롭게 바탕체 Medium" panose="020B0600000101010101" pitchFamily="50" charset="-127"/>
              </a:rPr>
              <a:t>, </a:t>
            </a:r>
            <a:r>
              <a:rPr lang="ko-KR" altLang="en-US" sz="1600" dirty="0" smtClean="0">
                <a:latin typeface="이롭게 바탕체 Medium" panose="020B0600000101010101" pitchFamily="50" charset="-127"/>
                <a:ea typeface="이롭게 바탕체 Medium" panose="020B0600000101010101" pitchFamily="50" charset="-127"/>
              </a:rPr>
              <a:t>고객 창출 및 유지</a:t>
            </a:r>
            <a:endParaRPr lang="en-US" altLang="ko-KR" sz="1600" dirty="0">
              <a:latin typeface="이롭게 바탕체 Medium" panose="020B0600000101010101" pitchFamily="50" charset="-127"/>
              <a:ea typeface="이롭게 바탕체 Medium" panose="020B0600000101010101" pitchFamily="50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655" y="3113238"/>
            <a:ext cx="1262778" cy="1262778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382" y="4634547"/>
            <a:ext cx="1279296" cy="1279296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632" y="1461629"/>
            <a:ext cx="1262023" cy="1262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21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20000000000000000000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20000000000000000000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537</Words>
  <Application>Microsoft Office PowerPoint</Application>
  <PresentationFormat>화면 슬라이드 쇼(4:3)</PresentationFormat>
  <Paragraphs>154</Paragraphs>
  <Slides>15</Slides>
  <Notes>5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21" baseType="lpstr">
      <vt:lpstr>나눔바른고딕</vt:lpstr>
      <vt:lpstr>맑은 고딕</vt:lpstr>
      <vt:lpstr>이롭게 바탕체 Medium</vt:lpstr>
      <vt:lpstr>Arial</vt:lpstr>
      <vt:lpstr>Wingdings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WIN7</dc:creator>
  <cp:lastModifiedBy>ideaconcert</cp:lastModifiedBy>
  <cp:revision>82</cp:revision>
  <dcterms:created xsi:type="dcterms:W3CDTF">2016-04-19T14:29:34Z</dcterms:created>
  <dcterms:modified xsi:type="dcterms:W3CDTF">2017-09-17T08:43:55Z</dcterms:modified>
  <cp:version>0906.0100.01</cp:version>
</cp:coreProperties>
</file>