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61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004300" cy="6362700"/>
  <p:notesSz cx="6858000" cy="9144000"/>
  <p:defaultTextStyle>
    <a:defPPr>
      <a:defRPr lang="ko-KR"/>
    </a:defPPr>
    <a:lvl1pPr marL="0" algn="l" defTabSz="878098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9049" algn="l" defTabSz="878098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78098" algn="l" defTabSz="878098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17147" algn="l" defTabSz="878098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56197" algn="l" defTabSz="878098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95246" algn="l" defTabSz="878098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34295" algn="l" defTabSz="878098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73344" algn="l" defTabSz="878098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12393" algn="l" defTabSz="878098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>
    <p:restoredLeft sz="15571"/>
    <p:restoredTop sz="94961"/>
  </p:normalViewPr>
  <p:slideViewPr>
    <p:cSldViewPr>
      <p:cViewPr varScale="1">
        <p:scale>
          <a:sx n="117" d="100"/>
          <a:sy n="117" d="100"/>
        </p:scale>
        <p:origin x="1488" y="114"/>
      </p:cViewPr>
      <p:guideLst>
        <p:guide orient="horz" pos="2004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slide" Target="slides/slide22.xml"  /><Relationship Id="rId25" Type="http://schemas.openxmlformats.org/officeDocument/2006/relationships/slide" Target="slides/slide23.xml"  /><Relationship Id="rId26" Type="http://schemas.openxmlformats.org/officeDocument/2006/relationships/slide" Target="slides/slide24.xml"  /><Relationship Id="rId27" Type="http://schemas.openxmlformats.org/officeDocument/2006/relationships/slide" Target="slides/slide25.xml"  /><Relationship Id="rId28" Type="http://schemas.openxmlformats.org/officeDocument/2006/relationships/slide" Target="slides/slide26.xml"  /><Relationship Id="rId29" Type="http://schemas.openxmlformats.org/officeDocument/2006/relationships/slide" Target="slides/slide27.xml"  /><Relationship Id="rId3" Type="http://schemas.openxmlformats.org/officeDocument/2006/relationships/slide" Target="slides/slide1.xml"  /><Relationship Id="rId30" Type="http://schemas.openxmlformats.org/officeDocument/2006/relationships/slide" Target="slides/slide28.xml"  /><Relationship Id="rId31" Type="http://schemas.openxmlformats.org/officeDocument/2006/relationships/presProps" Target="presProps.xml"  /><Relationship Id="rId32" Type="http://schemas.openxmlformats.org/officeDocument/2006/relationships/viewProps" Target="viewProps.xml"  /><Relationship Id="rId33" Type="http://schemas.openxmlformats.org/officeDocument/2006/relationships/theme" Target="theme/theme1.xml"  /><Relationship Id="rId34" Type="http://schemas.openxmlformats.org/officeDocument/2006/relationships/tableStyles" Target="tableStyles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D21A99FE-37A2-449A-AB65-40F57B7ABAA5}" type="datetime1">
              <a:rPr lang="ko-KR" altLang="en-US"/>
              <a:pPr lvl="0">
                <a:defRPr lang="ko-KR" altLang="en-US"/>
              </a:pPr>
              <a:t>2017-10-15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003300" y="685800"/>
            <a:ext cx="4851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343FCB81-2933-477B-94F5-B901BF25802A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12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343FCB81-2933-477B-94F5-B901BF25802A}" type="slidenum">
              <a:rPr lang="en-US" altLang="en-US"/>
              <a:pPr lvl="0">
                <a:defRPr lang="ko-KR" altLang="en-US"/>
              </a:pPr>
              <a:t>9</a:t>
            </a:fld>
            <a:endParaRPr lang="en-US" altLang="en-US"/>
          </a:p>
        </p:txBody>
      </p:sp>
    </p:spTree>
  </p:cSld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343FCB81-2933-477B-94F5-B901BF25802A}" type="slidenum">
              <a:rPr lang="en-US" altLang="en-US"/>
              <a:pPr lvl="0">
                <a:defRPr lang="ko-KR" altLang="en-US"/>
              </a:pPr>
              <a:t>12</a:t>
            </a:fld>
            <a:endParaRPr lang="en-US" altLang="en-US"/>
          </a:p>
        </p:txBody>
      </p:sp>
    </p:spTree>
  </p:cSld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75323" y="1976562"/>
            <a:ext cx="7653655" cy="13638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50645" y="3605530"/>
            <a:ext cx="6303010" cy="16260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9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8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7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5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4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3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2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0243-927F-47C0-96F3-F5A29039F6C4}" type="datetimeFigureOut">
              <a:rPr lang="ko-KR" altLang="en-US" smtClean="0"/>
              <a:t>2017-10-15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6DB3-B521-458F-9EFF-DC0A9EC5B5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224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0243-927F-47C0-96F3-F5A29039F6C4}" type="datetimeFigureOut">
              <a:rPr lang="ko-KR" altLang="en-US" smtClean="0"/>
              <a:t>2017-10-15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6DB3-B521-458F-9EFF-DC0A9EC5B5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364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28117" y="254804"/>
            <a:ext cx="2025968" cy="542891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0215" y="254804"/>
            <a:ext cx="5927831" cy="542891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0243-927F-47C0-96F3-F5A29039F6C4}" type="datetimeFigureOut">
              <a:rPr lang="ko-KR" altLang="en-US" smtClean="0"/>
              <a:t>2017-10-15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6DB3-B521-458F-9EFF-DC0A9EC5B5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5390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0243-927F-47C0-96F3-F5A29039F6C4}" type="datetimeFigureOut">
              <a:rPr lang="ko-KR" altLang="en-US" smtClean="0"/>
              <a:t>2017-10-15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6DB3-B521-458F-9EFF-DC0A9EC5B5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7476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1278" y="4088625"/>
            <a:ext cx="7653655" cy="1263703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11278" y="2696784"/>
            <a:ext cx="7653655" cy="1391840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90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80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1714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5619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952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3429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7334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1239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0243-927F-47C0-96F3-F5A29039F6C4}" type="datetimeFigureOut">
              <a:rPr lang="ko-KR" altLang="en-US" smtClean="0"/>
              <a:t>2017-10-15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6DB3-B521-458F-9EFF-DC0A9EC5B5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7809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0215" y="1484631"/>
            <a:ext cx="3976899" cy="41990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7186" y="1484631"/>
            <a:ext cx="3976899" cy="41990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0243-927F-47C0-96F3-F5A29039F6C4}" type="datetimeFigureOut">
              <a:rPr lang="ko-KR" altLang="en-US" smtClean="0"/>
              <a:t>2017-10-15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6DB3-B521-458F-9EFF-DC0A9EC5B5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64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0215" y="1424244"/>
            <a:ext cx="3978463" cy="593558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049" indent="0">
              <a:buNone/>
              <a:defRPr sz="1900" b="1"/>
            </a:lvl2pPr>
            <a:lvl3pPr marL="878098" indent="0">
              <a:buNone/>
              <a:defRPr sz="1700" b="1"/>
            </a:lvl3pPr>
            <a:lvl4pPr marL="1317147" indent="0">
              <a:buNone/>
              <a:defRPr sz="1500" b="1"/>
            </a:lvl4pPr>
            <a:lvl5pPr marL="1756197" indent="0">
              <a:buNone/>
              <a:defRPr sz="1500" b="1"/>
            </a:lvl5pPr>
            <a:lvl6pPr marL="2195246" indent="0">
              <a:buNone/>
              <a:defRPr sz="1500" b="1"/>
            </a:lvl6pPr>
            <a:lvl7pPr marL="2634295" indent="0">
              <a:buNone/>
              <a:defRPr sz="1500" b="1"/>
            </a:lvl7pPr>
            <a:lvl8pPr marL="3073344" indent="0">
              <a:buNone/>
              <a:defRPr sz="1500" b="1"/>
            </a:lvl8pPr>
            <a:lvl9pPr marL="3512393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0215" y="2017801"/>
            <a:ext cx="3978463" cy="3665917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574062" y="1424244"/>
            <a:ext cx="3980026" cy="593558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049" indent="0">
              <a:buNone/>
              <a:defRPr sz="1900" b="1"/>
            </a:lvl2pPr>
            <a:lvl3pPr marL="878098" indent="0">
              <a:buNone/>
              <a:defRPr sz="1700" b="1"/>
            </a:lvl3pPr>
            <a:lvl4pPr marL="1317147" indent="0">
              <a:buNone/>
              <a:defRPr sz="1500" b="1"/>
            </a:lvl4pPr>
            <a:lvl5pPr marL="1756197" indent="0">
              <a:buNone/>
              <a:defRPr sz="1500" b="1"/>
            </a:lvl5pPr>
            <a:lvl6pPr marL="2195246" indent="0">
              <a:buNone/>
              <a:defRPr sz="1500" b="1"/>
            </a:lvl6pPr>
            <a:lvl7pPr marL="2634295" indent="0">
              <a:buNone/>
              <a:defRPr sz="1500" b="1"/>
            </a:lvl7pPr>
            <a:lvl8pPr marL="3073344" indent="0">
              <a:buNone/>
              <a:defRPr sz="1500" b="1"/>
            </a:lvl8pPr>
            <a:lvl9pPr marL="3512393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574062" y="2017801"/>
            <a:ext cx="3980026" cy="3665917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0243-927F-47C0-96F3-F5A29039F6C4}" type="datetimeFigureOut">
              <a:rPr lang="ko-KR" altLang="en-US" smtClean="0"/>
              <a:t>2017-10-15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6DB3-B521-458F-9EFF-DC0A9EC5B5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1374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0243-927F-47C0-96F3-F5A29039F6C4}" type="datetimeFigureOut">
              <a:rPr lang="ko-KR" altLang="en-US" smtClean="0"/>
              <a:t>2017-10-15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6DB3-B521-458F-9EFF-DC0A9EC5B5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2366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0243-927F-47C0-96F3-F5A29039F6C4}" type="datetimeFigureOut">
              <a:rPr lang="ko-KR" altLang="en-US" smtClean="0"/>
              <a:t>2017-10-15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6DB3-B521-458F-9EFF-DC0A9EC5B5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58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0217" y="253329"/>
            <a:ext cx="2962353" cy="1078125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20431" y="253332"/>
            <a:ext cx="5033654" cy="5430388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0217" y="1331456"/>
            <a:ext cx="2962353" cy="4352264"/>
          </a:xfrm>
        </p:spPr>
        <p:txBody>
          <a:bodyPr/>
          <a:lstStyle>
            <a:lvl1pPr marL="0" indent="0">
              <a:buNone/>
              <a:defRPr sz="1300"/>
            </a:lvl1pPr>
            <a:lvl2pPr marL="439049" indent="0">
              <a:buNone/>
              <a:defRPr sz="1200"/>
            </a:lvl2pPr>
            <a:lvl3pPr marL="878098" indent="0">
              <a:buNone/>
              <a:defRPr sz="1000"/>
            </a:lvl3pPr>
            <a:lvl4pPr marL="1317147" indent="0">
              <a:buNone/>
              <a:defRPr sz="900"/>
            </a:lvl4pPr>
            <a:lvl5pPr marL="1756197" indent="0">
              <a:buNone/>
              <a:defRPr sz="900"/>
            </a:lvl5pPr>
            <a:lvl6pPr marL="2195246" indent="0">
              <a:buNone/>
              <a:defRPr sz="900"/>
            </a:lvl6pPr>
            <a:lvl7pPr marL="2634295" indent="0">
              <a:buNone/>
              <a:defRPr sz="900"/>
            </a:lvl7pPr>
            <a:lvl8pPr marL="3073344" indent="0">
              <a:buNone/>
              <a:defRPr sz="900"/>
            </a:lvl8pPr>
            <a:lvl9pPr marL="3512393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0243-927F-47C0-96F3-F5A29039F6C4}" type="datetimeFigureOut">
              <a:rPr lang="ko-KR" altLang="en-US" smtClean="0"/>
              <a:t>2017-10-15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6DB3-B521-458F-9EFF-DC0A9EC5B5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678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64906" y="4453890"/>
            <a:ext cx="5402580" cy="52580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64906" y="568519"/>
            <a:ext cx="5402580" cy="3817620"/>
          </a:xfrm>
        </p:spPr>
        <p:txBody>
          <a:bodyPr/>
          <a:lstStyle>
            <a:lvl1pPr marL="0" indent="0">
              <a:buNone/>
              <a:defRPr sz="3100"/>
            </a:lvl1pPr>
            <a:lvl2pPr marL="439049" indent="0">
              <a:buNone/>
              <a:defRPr sz="2700"/>
            </a:lvl2pPr>
            <a:lvl3pPr marL="878098" indent="0">
              <a:buNone/>
              <a:defRPr sz="2300"/>
            </a:lvl3pPr>
            <a:lvl4pPr marL="1317147" indent="0">
              <a:buNone/>
              <a:defRPr sz="1900"/>
            </a:lvl4pPr>
            <a:lvl5pPr marL="1756197" indent="0">
              <a:buNone/>
              <a:defRPr sz="1900"/>
            </a:lvl5pPr>
            <a:lvl6pPr marL="2195246" indent="0">
              <a:buNone/>
              <a:defRPr sz="1900"/>
            </a:lvl6pPr>
            <a:lvl7pPr marL="2634295" indent="0">
              <a:buNone/>
              <a:defRPr sz="1900"/>
            </a:lvl7pPr>
            <a:lvl8pPr marL="3073344" indent="0">
              <a:buNone/>
              <a:defRPr sz="1900"/>
            </a:lvl8pPr>
            <a:lvl9pPr marL="3512393" indent="0">
              <a:buNone/>
              <a:defRPr sz="19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64906" y="4979697"/>
            <a:ext cx="5402580" cy="746734"/>
          </a:xfrm>
        </p:spPr>
        <p:txBody>
          <a:bodyPr/>
          <a:lstStyle>
            <a:lvl1pPr marL="0" indent="0">
              <a:buNone/>
              <a:defRPr sz="1300"/>
            </a:lvl1pPr>
            <a:lvl2pPr marL="439049" indent="0">
              <a:buNone/>
              <a:defRPr sz="1200"/>
            </a:lvl2pPr>
            <a:lvl3pPr marL="878098" indent="0">
              <a:buNone/>
              <a:defRPr sz="1000"/>
            </a:lvl3pPr>
            <a:lvl4pPr marL="1317147" indent="0">
              <a:buNone/>
              <a:defRPr sz="900"/>
            </a:lvl4pPr>
            <a:lvl5pPr marL="1756197" indent="0">
              <a:buNone/>
              <a:defRPr sz="900"/>
            </a:lvl5pPr>
            <a:lvl6pPr marL="2195246" indent="0">
              <a:buNone/>
              <a:defRPr sz="900"/>
            </a:lvl6pPr>
            <a:lvl7pPr marL="2634295" indent="0">
              <a:buNone/>
              <a:defRPr sz="900"/>
            </a:lvl7pPr>
            <a:lvl8pPr marL="3073344" indent="0">
              <a:buNone/>
              <a:defRPr sz="900"/>
            </a:lvl8pPr>
            <a:lvl9pPr marL="3512393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0243-927F-47C0-96F3-F5A29039F6C4}" type="datetimeFigureOut">
              <a:rPr lang="ko-KR" altLang="en-US" smtClean="0"/>
              <a:t>2017-10-15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6DB3-B521-458F-9EFF-DC0A9EC5B5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3212659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0215" y="254804"/>
            <a:ext cx="8103870" cy="1060450"/>
          </a:xfrm>
          <a:prstGeom prst="rect">
            <a:avLst/>
          </a:prstGeom>
        </p:spPr>
        <p:txBody>
          <a:bodyPr vert="horz" lIns="87810" tIns="43905" rIns="87810" bIns="43905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0215" y="1484631"/>
            <a:ext cx="8103870" cy="4199088"/>
          </a:xfrm>
          <a:prstGeom prst="rect">
            <a:avLst/>
          </a:prstGeom>
        </p:spPr>
        <p:txBody>
          <a:bodyPr vert="horz" lIns="87810" tIns="43905" rIns="87810" bIns="43905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0215" y="5897282"/>
            <a:ext cx="2101003" cy="338755"/>
          </a:xfrm>
          <a:prstGeom prst="rect">
            <a:avLst/>
          </a:prstGeom>
        </p:spPr>
        <p:txBody>
          <a:bodyPr vert="horz" lIns="87810" tIns="43905" rIns="87810" bIns="4390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70243-927F-47C0-96F3-F5A29039F6C4}" type="datetimeFigureOut">
              <a:rPr lang="ko-KR" altLang="en-US" smtClean="0"/>
              <a:t>2017-10-15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76469" y="5897282"/>
            <a:ext cx="2851362" cy="338755"/>
          </a:xfrm>
          <a:prstGeom prst="rect">
            <a:avLst/>
          </a:prstGeom>
        </p:spPr>
        <p:txBody>
          <a:bodyPr vert="horz" lIns="87810" tIns="43905" rIns="87810" bIns="4390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3082" y="5897282"/>
            <a:ext cx="2101003" cy="338755"/>
          </a:xfrm>
          <a:prstGeom prst="rect">
            <a:avLst/>
          </a:prstGeom>
        </p:spPr>
        <p:txBody>
          <a:bodyPr vert="horz" lIns="87810" tIns="43905" rIns="87810" bIns="4390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A6DB3-B521-458F-9EFF-DC0A9EC5B5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181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78098" rtl="0" eaLnBrk="1" latinLnBrk="1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9287" indent="-329287" algn="l" defTabSz="878098" rtl="0" eaLnBrk="1" latinLnBrk="1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13455" indent="-274406" algn="l" defTabSz="878098" rtl="0" eaLnBrk="1" latinLnBrk="1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623" indent="-219525" algn="l" defTabSz="87809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36672" indent="-219525" algn="l" defTabSz="878098" rtl="0" eaLnBrk="1" latinLnBrk="1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721" indent="-219525" algn="l" defTabSz="878098" rtl="0" eaLnBrk="1" latinLnBrk="1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4770" indent="-219525" algn="l" defTabSz="878098" rtl="0" eaLnBrk="1" latinLnBrk="1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3820" indent="-219525" algn="l" defTabSz="878098" rtl="0" eaLnBrk="1" latinLnBrk="1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2869" indent="-219525" algn="l" defTabSz="878098" rtl="0" eaLnBrk="1" latinLnBrk="1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918" indent="-219525" algn="l" defTabSz="878098" rtl="0" eaLnBrk="1" latinLnBrk="1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78098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049" algn="l" defTabSz="878098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8098" algn="l" defTabSz="878098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7147" algn="l" defTabSz="878098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6197" algn="l" defTabSz="878098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5246" algn="l" defTabSz="878098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4295" algn="l" defTabSz="878098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3344" algn="l" defTabSz="878098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2393" algn="l" defTabSz="878098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9.png"  /><Relationship Id="rId3" Type="http://schemas.openxmlformats.org/officeDocument/2006/relationships/image" Target="../media/image14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9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notesSlide" Target="../notesSlides/notesSlide2.xml"  /><Relationship Id="rId3" Type="http://schemas.openxmlformats.org/officeDocument/2006/relationships/image" Target="../media/image9.png"  /><Relationship Id="rId4" Type="http://schemas.openxmlformats.org/officeDocument/2006/relationships/image" Target="../media/image15.png"  /><Relationship Id="rId5" Type="http://schemas.openxmlformats.org/officeDocument/2006/relationships/image" Target="../media/image16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9.png"  /><Relationship Id="rId3" Type="http://schemas.openxmlformats.org/officeDocument/2006/relationships/image" Target="../media/image17.png"  /><Relationship Id="rId4" Type="http://schemas.openxmlformats.org/officeDocument/2006/relationships/image" Target="../media/image18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9.png"  /><Relationship Id="rId3" Type="http://schemas.openxmlformats.org/officeDocument/2006/relationships/image" Target="../media/image19.png"  /><Relationship Id="rId4" Type="http://schemas.openxmlformats.org/officeDocument/2006/relationships/image" Target="../media/image20.png"  /><Relationship Id="rId5" Type="http://schemas.openxmlformats.org/officeDocument/2006/relationships/image" Target="../media/image21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9.png"  /><Relationship Id="rId3" Type="http://schemas.openxmlformats.org/officeDocument/2006/relationships/image" Target="../media/image22.png"  /><Relationship Id="rId4" Type="http://schemas.openxmlformats.org/officeDocument/2006/relationships/image" Target="../media/image23.png"  /><Relationship Id="rId5" Type="http://schemas.openxmlformats.org/officeDocument/2006/relationships/image" Target="../media/image24.png"  /><Relationship Id="rId6" Type="http://schemas.openxmlformats.org/officeDocument/2006/relationships/image" Target="../media/image25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9.png"  /><Relationship Id="rId3" Type="http://schemas.openxmlformats.org/officeDocument/2006/relationships/image" Target="../media/image26.jpeg"  /><Relationship Id="rId4" Type="http://schemas.openxmlformats.org/officeDocument/2006/relationships/image" Target="../media/image27.png"  /><Relationship Id="rId5" Type="http://schemas.openxmlformats.org/officeDocument/2006/relationships/image" Target="../media/image28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8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9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9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0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1.pn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1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2.pn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1.png"  /><Relationship Id="rId3" Type="http://schemas.openxmlformats.org/officeDocument/2006/relationships/image" Target="../media/image33.png"  /><Relationship Id="rId4" Type="http://schemas.openxmlformats.org/officeDocument/2006/relationships/image" Target="../media/image34.pn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1.png"  /><Relationship Id="rId3" Type="http://schemas.openxmlformats.org/officeDocument/2006/relationships/image" Target="../media/image35.pn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1.pn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1.png"  /><Relationship Id="rId3" Type="http://schemas.openxmlformats.org/officeDocument/2006/relationships/image" Target="../media/image36.png"  /><Relationship Id="rId4" Type="http://schemas.openxmlformats.org/officeDocument/2006/relationships/image" Target="../media/image37.pn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8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png"  /><Relationship Id="rId3" Type="http://schemas.openxmlformats.org/officeDocument/2006/relationships/image" Target="../media/image3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.jpeg"  /><Relationship Id="rId3" Type="http://schemas.openxmlformats.org/officeDocument/2006/relationships/image" Target="../media/image6.jpeg"  /><Relationship Id="rId4" Type="http://schemas.openxmlformats.org/officeDocument/2006/relationships/image" Target="../media/image7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hyperlink" Target="https://en.wikipedia.org/wiki/OpenCV" TargetMode="External" /><Relationship Id="rId3" Type="http://schemas.openxmlformats.org/officeDocument/2006/relationships/hyperlink" Target="http://karytech.blogspot.kr/2014/05/opencv-249-on-ubuntu-1404.html" TargetMode="External"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8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notesSlide" Target="../notesSlides/notesSlide1.xml"  /><Relationship Id="rId3" Type="http://schemas.openxmlformats.org/officeDocument/2006/relationships/image" Target="../media/image9.png"  /><Relationship Id="rId4" Type="http://schemas.openxmlformats.org/officeDocument/2006/relationships/image" Target="../media/image10.png"  /><Relationship Id="rId5" Type="http://schemas.openxmlformats.org/officeDocument/2006/relationships/image" Target="../media/image11.jpeg"  /><Relationship Id="rId6" Type="http://schemas.openxmlformats.org/officeDocument/2006/relationships/image" Target="../media/image12.png"  /><Relationship Id="rId7" Type="http://schemas.openxmlformats.org/officeDocument/2006/relationships/image" Target="../media/image13.png"  /><Relationship Id="rId8" Type="http://schemas.openxmlformats.org/officeDocument/2006/relationships/image" Target="../media/image14.pn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5317" spc="-222" dirty="0" err="1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  <a:ea typeface="KBIZ한마음고딕 R" panose="02020503020101020101" pitchFamily="18" charset="-127"/>
              </a:rPr>
              <a:t>OpenCV</a:t>
            </a:r>
            <a:endParaRPr lang="ko-KR" altLang="en-US" sz="5317" spc="-222" dirty="0">
              <a:solidFill>
                <a:schemeClr val="accent1">
                  <a:lumMod val="50000"/>
                </a:schemeClr>
              </a:solidFill>
              <a:latin typeface="HP Simplified" panose="020B0604020204020204" pitchFamily="34" charset="0"/>
              <a:ea typeface="KBIZ한마음고딕 R" panose="0202050302010102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854389" y="3101474"/>
            <a:ext cx="3295521" cy="295900"/>
          </a:xfrm>
        </p:spPr>
        <p:txBody>
          <a:bodyPr>
            <a:noAutofit/>
          </a:bodyPr>
          <a:lstStyle/>
          <a:p>
            <a:r>
              <a:rPr lang="ko-KR" altLang="en-US" sz="1800" b="1" spc="-222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이미지 객체 추출</a:t>
            </a:r>
          </a:p>
        </p:txBody>
      </p:sp>
    </p:spTree>
    <p:extLst>
      <p:ext uri="{BB962C8B-B14F-4D97-AF65-F5344CB8AC3E}">
        <p14:creationId xmlns:p14="http://schemas.microsoft.com/office/powerpoint/2010/main" val="208702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02350" y="229022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Presentation Title</a:t>
            </a:r>
            <a:endParaRPr lang="ko-KR" altLang="en-US" sz="1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 rot="16200000">
            <a:off x="501127" y="304737"/>
            <a:ext cx="666947" cy="457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98494" y="5928687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03</a:t>
            </a:r>
            <a:endParaRPr lang="ko-KR" altLang="en-US" sz="12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73" y="271413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02</a:t>
            </a:r>
            <a:endParaRPr lang="ko-KR" altLang="en-US" sz="2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3758" y="36374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Slim</a:t>
            </a:r>
            <a:endParaRPr lang="ko-KR" altLang="en-US" sz="18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25" name="도넛 24"/>
          <p:cNvSpPr/>
          <p:nvPr/>
        </p:nvSpPr>
        <p:spPr>
          <a:xfrm>
            <a:off x="5405763" y="2169121"/>
            <a:ext cx="2488685" cy="2561728"/>
          </a:xfrm>
          <a:prstGeom prst="donut">
            <a:avLst>
              <a:gd name="adj" fmla="val 42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8" name="도넛 27"/>
          <p:cNvSpPr/>
          <p:nvPr/>
        </p:nvSpPr>
        <p:spPr>
          <a:xfrm>
            <a:off x="4927814" y="1741190"/>
            <a:ext cx="3439127" cy="3439128"/>
          </a:xfrm>
          <a:prstGeom prst="donut">
            <a:avLst>
              <a:gd name="adj" fmla="val 42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9" name="도넛 3"/>
          <p:cNvSpPr/>
          <p:nvPr/>
        </p:nvSpPr>
        <p:spPr>
          <a:xfrm rot="10800000">
            <a:off x="4930542" y="1741191"/>
            <a:ext cx="3436399" cy="1717501"/>
          </a:xfrm>
          <a:custGeom>
            <a:avLst/>
            <a:gdLst/>
            <a:ahLst/>
            <a:cxnLst/>
            <a:rect l="l" t="t" r="r" b="b"/>
            <a:pathLst>
              <a:path w="3384303" h="1691463">
                <a:moveTo>
                  <a:pt x="0" y="0"/>
                </a:moveTo>
                <a:lnTo>
                  <a:pt x="846094" y="0"/>
                </a:lnTo>
                <a:cubicBezTo>
                  <a:pt x="846449" y="466952"/>
                  <a:pt x="1225108" y="845369"/>
                  <a:pt x="1692151" y="845369"/>
                </a:cubicBezTo>
                <a:cubicBezTo>
                  <a:pt x="2159194" y="845369"/>
                  <a:pt x="2537853" y="466952"/>
                  <a:pt x="2538209" y="0"/>
                </a:cubicBezTo>
                <a:lnTo>
                  <a:pt x="3384303" y="0"/>
                </a:lnTo>
                <a:cubicBezTo>
                  <a:pt x="3383947" y="934237"/>
                  <a:pt x="2626479" y="1691463"/>
                  <a:pt x="1692151" y="1691463"/>
                </a:cubicBezTo>
                <a:cubicBezTo>
                  <a:pt x="757823" y="1691463"/>
                  <a:pt x="355" y="934237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99000">
                <a:srgbClr val="0070C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도넛 3"/>
          <p:cNvSpPr/>
          <p:nvPr/>
        </p:nvSpPr>
        <p:spPr>
          <a:xfrm>
            <a:off x="1969325" y="3458692"/>
            <a:ext cx="3436399" cy="1717501"/>
          </a:xfrm>
          <a:custGeom>
            <a:avLst/>
            <a:gdLst/>
            <a:ahLst/>
            <a:cxnLst/>
            <a:rect l="l" t="t" r="r" b="b"/>
            <a:pathLst>
              <a:path w="3384303" h="1691463">
                <a:moveTo>
                  <a:pt x="0" y="0"/>
                </a:moveTo>
                <a:lnTo>
                  <a:pt x="846094" y="0"/>
                </a:lnTo>
                <a:cubicBezTo>
                  <a:pt x="846449" y="466952"/>
                  <a:pt x="1225108" y="845369"/>
                  <a:pt x="1692151" y="845369"/>
                </a:cubicBezTo>
                <a:cubicBezTo>
                  <a:pt x="2159194" y="845369"/>
                  <a:pt x="2537853" y="466952"/>
                  <a:pt x="2538209" y="0"/>
                </a:cubicBezTo>
                <a:lnTo>
                  <a:pt x="3384303" y="0"/>
                </a:lnTo>
                <a:cubicBezTo>
                  <a:pt x="3383947" y="934237"/>
                  <a:pt x="2626479" y="1691463"/>
                  <a:pt x="1692151" y="1691463"/>
                </a:cubicBezTo>
                <a:cubicBezTo>
                  <a:pt x="757823" y="1691463"/>
                  <a:pt x="355" y="934237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99000">
                <a:schemeClr val="bg1">
                  <a:lumMod val="6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98294" y="194022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63500" dist="38100" dir="2700000" algn="tl" rotWithShape="0">
                    <a:prstClr val="black">
                      <a:alpha val="23000"/>
                    </a:prstClr>
                  </a:outerShdw>
                </a:effectLst>
              </a:rPr>
              <a:t>CPU</a:t>
            </a:r>
            <a:endParaRPr lang="ko-KR" altLang="en-US" sz="28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63500" dist="38100" dir="2700000" algn="tl" rotWithShape="0">
                  <a:prstClr val="black">
                    <a:alpha val="23000"/>
                  </a:prst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249" y="1582116"/>
            <a:ext cx="2304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7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Slim</a:t>
            </a:r>
            <a:endParaRPr lang="ko-KR" altLang="en-US" sz="27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37" name="직선 연결선 36"/>
          <p:cNvCxnSpPr/>
          <p:nvPr/>
        </p:nvCxnSpPr>
        <p:spPr>
          <a:xfrm>
            <a:off x="660249" y="2173238"/>
            <a:ext cx="181820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25686" y="2307553"/>
            <a:ext cx="5547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altLang="ko-KR" sz="12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ko-KR" altLang="en-US" sz="12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복잡한 모델 정의</a:t>
            </a:r>
            <a:r>
              <a:rPr lang="en-US" altLang="ko-KR" sz="12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sz="12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학습</a:t>
            </a:r>
            <a:r>
              <a:rPr lang="en-US" altLang="ko-KR" sz="12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2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평가하기 위한 경량 라이브러리 </a:t>
            </a:r>
            <a:endParaRPr lang="ko-KR" altLang="en-US" sz="12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87424" y="4469239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63500" dist="38100" dir="2700000" algn="tl" rotWithShape="0">
                    <a:prstClr val="black">
                      <a:alpha val="23000"/>
                    </a:prstClr>
                  </a:outerShdw>
                </a:effectLst>
              </a:rPr>
              <a:t>GPU</a:t>
            </a:r>
            <a:endParaRPr lang="ko-KR" altLang="en-US" sz="28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63500" dist="38100" dir="2700000" algn="tl" rotWithShape="0">
                  <a:prstClr val="black">
                    <a:alpha val="23000"/>
                  </a:prstClr>
                </a:outerShdw>
              </a:effectLst>
            </a:endParaRPr>
          </a:p>
        </p:txBody>
      </p:sp>
      <p:pic>
        <p:nvPicPr>
          <p:cNvPr id="24" name="Picture 6" descr="C:\Users\sloth\Desktop\발표자료\sli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531" y="3449985"/>
            <a:ext cx="1138923" cy="50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25686" y="2631573"/>
            <a:ext cx="5547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altLang="ko-KR" sz="12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2. Image classification</a:t>
            </a:r>
            <a:r>
              <a:rPr lang="ko-KR" altLang="en-US" sz="12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에 사용되는 </a:t>
            </a:r>
            <a:r>
              <a:rPr lang="en-US" altLang="ko-KR" sz="12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Deep Learning CNN </a:t>
            </a:r>
            <a:r>
              <a:rPr lang="ko-KR" altLang="en-US" sz="12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모델 제공   </a:t>
            </a:r>
            <a:endParaRPr lang="ko-KR" altLang="en-US" sz="12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74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02350" y="229022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Presentation Title</a:t>
            </a:r>
            <a:endParaRPr lang="ko-KR" altLang="en-US" sz="1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 rot="16200000">
            <a:off x="501127" y="304737"/>
            <a:ext cx="666947" cy="457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98494" y="5928687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04</a:t>
            </a:r>
            <a:endParaRPr lang="ko-KR" altLang="en-US" sz="12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73" y="271413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03</a:t>
            </a:r>
            <a:endParaRPr lang="ko-KR" altLang="en-US" sz="2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3758" y="36374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준비</a:t>
            </a:r>
            <a:r>
              <a:rPr lang="ko-KR" altLang="en-US" sz="1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물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0" y="3207637"/>
            <a:ext cx="9004300" cy="45721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70C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1826916" y="3032475"/>
            <a:ext cx="396044" cy="396044"/>
            <a:chOff x="1423808" y="1813198"/>
            <a:chExt cx="396044" cy="396044"/>
          </a:xfrm>
        </p:grpSpPr>
        <p:sp>
          <p:nvSpPr>
            <p:cNvPr id="18" name="타원 17"/>
            <p:cNvSpPr/>
            <p:nvPr/>
          </p:nvSpPr>
          <p:spPr>
            <a:xfrm>
              <a:off x="1450811" y="1840201"/>
              <a:ext cx="342038" cy="3420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</a:endParaRPr>
            </a:p>
          </p:txBody>
        </p:sp>
        <p:sp>
          <p:nvSpPr>
            <p:cNvPr id="19" name="도넛 18"/>
            <p:cNvSpPr/>
            <p:nvPr/>
          </p:nvSpPr>
          <p:spPr>
            <a:xfrm>
              <a:off x="1423808" y="1813198"/>
              <a:ext cx="396044" cy="396044"/>
            </a:xfrm>
            <a:prstGeom prst="donut">
              <a:avLst>
                <a:gd name="adj" fmla="val 17795"/>
              </a:avLst>
            </a:prstGeom>
            <a:gradFill>
              <a:gsLst>
                <a:gs pos="0">
                  <a:srgbClr val="0070C0"/>
                </a:gs>
                <a:gs pos="99000">
                  <a:srgbClr val="00B0F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3450742" y="3032475"/>
            <a:ext cx="396044" cy="396044"/>
            <a:chOff x="1423808" y="1813198"/>
            <a:chExt cx="396044" cy="396044"/>
          </a:xfrm>
        </p:grpSpPr>
        <p:sp>
          <p:nvSpPr>
            <p:cNvPr id="21" name="타원 20"/>
            <p:cNvSpPr/>
            <p:nvPr/>
          </p:nvSpPr>
          <p:spPr>
            <a:xfrm>
              <a:off x="1450811" y="1840201"/>
              <a:ext cx="342038" cy="3420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</a:endParaRPr>
            </a:p>
          </p:txBody>
        </p:sp>
        <p:sp>
          <p:nvSpPr>
            <p:cNvPr id="22" name="도넛 21"/>
            <p:cNvSpPr/>
            <p:nvPr/>
          </p:nvSpPr>
          <p:spPr>
            <a:xfrm>
              <a:off x="1423808" y="1813198"/>
              <a:ext cx="396044" cy="396044"/>
            </a:xfrm>
            <a:prstGeom prst="donut">
              <a:avLst>
                <a:gd name="adj" fmla="val 17795"/>
              </a:avLst>
            </a:prstGeom>
            <a:gradFill>
              <a:gsLst>
                <a:gs pos="0">
                  <a:srgbClr val="0070C0"/>
                </a:gs>
                <a:gs pos="99000">
                  <a:srgbClr val="00B0F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5074568" y="3032475"/>
            <a:ext cx="396044" cy="396044"/>
            <a:chOff x="1423808" y="1813198"/>
            <a:chExt cx="396044" cy="396044"/>
          </a:xfrm>
        </p:grpSpPr>
        <p:sp>
          <p:nvSpPr>
            <p:cNvPr id="24" name="타원 23"/>
            <p:cNvSpPr/>
            <p:nvPr/>
          </p:nvSpPr>
          <p:spPr>
            <a:xfrm>
              <a:off x="1450811" y="1840201"/>
              <a:ext cx="342038" cy="3420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</a:endParaRPr>
            </a:p>
          </p:txBody>
        </p:sp>
        <p:sp>
          <p:nvSpPr>
            <p:cNvPr id="25" name="도넛 24"/>
            <p:cNvSpPr/>
            <p:nvPr/>
          </p:nvSpPr>
          <p:spPr>
            <a:xfrm>
              <a:off x="1423808" y="1813198"/>
              <a:ext cx="396044" cy="396044"/>
            </a:xfrm>
            <a:prstGeom prst="donut">
              <a:avLst>
                <a:gd name="adj" fmla="val 17795"/>
              </a:avLst>
            </a:prstGeom>
            <a:gradFill>
              <a:gsLst>
                <a:gs pos="0">
                  <a:srgbClr val="0070C0"/>
                </a:gs>
                <a:gs pos="99000">
                  <a:srgbClr val="00B0F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6698394" y="3032475"/>
            <a:ext cx="396044" cy="396044"/>
            <a:chOff x="1423808" y="1813198"/>
            <a:chExt cx="396044" cy="396044"/>
          </a:xfrm>
        </p:grpSpPr>
        <p:sp>
          <p:nvSpPr>
            <p:cNvPr id="27" name="타원 26"/>
            <p:cNvSpPr/>
            <p:nvPr/>
          </p:nvSpPr>
          <p:spPr>
            <a:xfrm>
              <a:off x="1450811" y="1840201"/>
              <a:ext cx="342038" cy="3420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</a:endParaRPr>
            </a:p>
          </p:txBody>
        </p:sp>
        <p:sp>
          <p:nvSpPr>
            <p:cNvPr id="28" name="도넛 27"/>
            <p:cNvSpPr/>
            <p:nvPr/>
          </p:nvSpPr>
          <p:spPr>
            <a:xfrm>
              <a:off x="1423808" y="1813198"/>
              <a:ext cx="396044" cy="396044"/>
            </a:xfrm>
            <a:prstGeom prst="donut">
              <a:avLst>
                <a:gd name="adj" fmla="val 17795"/>
              </a:avLst>
            </a:prstGeom>
            <a:gradFill>
              <a:gsLst>
                <a:gs pos="0">
                  <a:srgbClr val="0070C0"/>
                </a:gs>
                <a:gs pos="99000">
                  <a:srgbClr val="00B0F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461262" y="3469382"/>
            <a:ext cx="1145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W</a:t>
            </a:r>
            <a:r>
              <a:rPr lang="en-US" altLang="ko-KR" sz="2000" b="1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indow</a:t>
            </a:r>
            <a:endParaRPr lang="ko-KR" altLang="en-US" sz="20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18370" y="2528728"/>
            <a:ext cx="1060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Python</a:t>
            </a:r>
            <a:endParaRPr lang="ko-KR" altLang="en-US" sz="20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335" y="3449606"/>
            <a:ext cx="1400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A</a:t>
            </a:r>
            <a:r>
              <a:rPr lang="en-US" altLang="ko-KR" sz="2000" b="1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naconda</a:t>
            </a:r>
            <a:endParaRPr lang="ko-KR" altLang="en-US" sz="20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67335" y="2518793"/>
            <a:ext cx="1458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TensorFlow</a:t>
            </a:r>
            <a:endParaRPr lang="ko-KR" altLang="en-US" sz="20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20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02350" y="229022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Presentation Title</a:t>
            </a:r>
            <a:endParaRPr lang="ko-KR" altLang="en-US" sz="1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 rot="16200000">
            <a:off x="501127" y="304737"/>
            <a:ext cx="666947" cy="457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98494" y="5928687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05</a:t>
            </a:r>
            <a:endParaRPr lang="ko-KR" altLang="en-US" sz="12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73" y="271413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04</a:t>
            </a:r>
            <a:endParaRPr lang="ko-KR" altLang="en-US" sz="2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3758" y="36374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TFrecord</a:t>
            </a:r>
            <a:r>
              <a:rPr lang="en-US" altLang="ko-KR" sz="18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 </a:t>
            </a:r>
            <a:r>
              <a:rPr lang="ko-KR" altLang="en-US" sz="18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만들기 </a:t>
            </a:r>
            <a:endParaRPr lang="ko-KR" altLang="en-US" sz="18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2994251" y="4942337"/>
            <a:ext cx="2498501" cy="39925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모서리가 둥근 직사각형 30"/>
          <p:cNvSpPr/>
          <p:nvPr/>
        </p:nvSpPr>
        <p:spPr>
          <a:xfrm>
            <a:off x="2928501" y="1981209"/>
            <a:ext cx="2630001" cy="3094212"/>
          </a:xfrm>
          <a:prstGeom prst="roundRect">
            <a:avLst>
              <a:gd name="adj" fmla="val 8730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양쪽 모서리가 둥근 사각형 31"/>
          <p:cNvSpPr/>
          <p:nvPr/>
        </p:nvSpPr>
        <p:spPr>
          <a:xfrm rot="10800000">
            <a:off x="3418580" y="1814854"/>
            <a:ext cx="1613922" cy="532338"/>
          </a:xfrm>
          <a:prstGeom prst="round2SameRect">
            <a:avLst>
              <a:gd name="adj1" fmla="val 39343"/>
              <a:gd name="adj2" fmla="val 0"/>
            </a:avLst>
          </a:prstGeom>
          <a:gradFill flip="none" rotWithShape="1">
            <a:gsLst>
              <a:gs pos="0">
                <a:srgbClr val="00B0F0"/>
              </a:gs>
              <a:gs pos="100000">
                <a:srgbClr val="0070C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각 삼각형 35"/>
          <p:cNvSpPr/>
          <p:nvPr/>
        </p:nvSpPr>
        <p:spPr>
          <a:xfrm>
            <a:off x="5032502" y="1814854"/>
            <a:ext cx="82188" cy="166355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각 삼각형 46"/>
          <p:cNvSpPr/>
          <p:nvPr/>
        </p:nvSpPr>
        <p:spPr>
          <a:xfrm flipH="1">
            <a:off x="3336392" y="1814854"/>
            <a:ext cx="82188" cy="166355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3403665" y="1911904"/>
            <a:ext cx="1643751" cy="34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Title 01</a:t>
            </a:r>
            <a:endParaRPr lang="ko-KR" altLang="en-US" sz="18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1" name="모서리가 둥근 직사각형 50"/>
          <p:cNvSpPr/>
          <p:nvPr/>
        </p:nvSpPr>
        <p:spPr>
          <a:xfrm>
            <a:off x="5826331" y="4942337"/>
            <a:ext cx="2498501" cy="39925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모서리가 둥근 직사각형 51"/>
          <p:cNvSpPr/>
          <p:nvPr/>
        </p:nvSpPr>
        <p:spPr>
          <a:xfrm>
            <a:off x="5760581" y="1981209"/>
            <a:ext cx="2630001" cy="3094212"/>
          </a:xfrm>
          <a:prstGeom prst="roundRect">
            <a:avLst>
              <a:gd name="adj" fmla="val 8730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양쪽 모서리가 둥근 사각형 52"/>
          <p:cNvSpPr/>
          <p:nvPr/>
        </p:nvSpPr>
        <p:spPr>
          <a:xfrm rot="10800000">
            <a:off x="6250660" y="1814854"/>
            <a:ext cx="1613922" cy="532338"/>
          </a:xfrm>
          <a:prstGeom prst="round2SameRect">
            <a:avLst>
              <a:gd name="adj1" fmla="val 39343"/>
              <a:gd name="adj2" fmla="val 0"/>
            </a:avLst>
          </a:prstGeom>
          <a:gradFill flip="none" rotWithShape="1">
            <a:gsLst>
              <a:gs pos="0">
                <a:srgbClr val="00B0F0"/>
              </a:gs>
              <a:gs pos="100000">
                <a:srgbClr val="0070C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각 삼각형 53"/>
          <p:cNvSpPr/>
          <p:nvPr/>
        </p:nvSpPr>
        <p:spPr>
          <a:xfrm>
            <a:off x="7864582" y="1814854"/>
            <a:ext cx="82188" cy="166355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각 삼각형 54"/>
          <p:cNvSpPr/>
          <p:nvPr/>
        </p:nvSpPr>
        <p:spPr>
          <a:xfrm flipH="1">
            <a:off x="6168472" y="1814854"/>
            <a:ext cx="82188" cy="166355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6235745" y="1911904"/>
            <a:ext cx="1643751" cy="34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Title 02</a:t>
            </a:r>
            <a:endParaRPr lang="ko-KR" altLang="en-US" sz="18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35067" y="3427059"/>
            <a:ext cx="266856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altLang="ko-KR" sz="1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이미지데이터 </a:t>
            </a:r>
            <a:r>
              <a:rPr lang="en-US" altLang="ko-KR" sz="1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-&gt;</a:t>
            </a:r>
            <a:r>
              <a:rPr lang="en-US" altLang="ko-KR" sz="13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TFrecord</a:t>
            </a:r>
            <a:r>
              <a:rPr lang="ko-KR" altLang="en-US" sz="1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변환 </a:t>
            </a:r>
            <a:r>
              <a:rPr lang="en-US" altLang="ko-KR" sz="1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3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8221" y="2317254"/>
            <a:ext cx="2304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TFrecord</a:t>
            </a:r>
            <a:endParaRPr lang="ko-KR" altLang="en-US" sz="27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61" name="직선 연결선 60"/>
          <p:cNvCxnSpPr/>
          <p:nvPr/>
        </p:nvCxnSpPr>
        <p:spPr>
          <a:xfrm>
            <a:off x="660249" y="2893318"/>
            <a:ext cx="181820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모서리가 둥근 직사각형 11"/>
          <p:cNvSpPr/>
          <p:nvPr/>
        </p:nvSpPr>
        <p:spPr>
          <a:xfrm>
            <a:off x="3206006" y="2571169"/>
            <a:ext cx="2088232" cy="118624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TextBox 62"/>
          <p:cNvSpPr txBox="1"/>
          <p:nvPr/>
        </p:nvSpPr>
        <p:spPr>
          <a:xfrm>
            <a:off x="3206006" y="2995833"/>
            <a:ext cx="20882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Picture</a:t>
            </a:r>
            <a:endParaRPr lang="ko-KR" altLang="en-US" sz="15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4" name="모서리가 둥근 직사각형 63"/>
          <p:cNvSpPr/>
          <p:nvPr/>
        </p:nvSpPr>
        <p:spPr>
          <a:xfrm>
            <a:off x="6014318" y="2577537"/>
            <a:ext cx="2088232" cy="118624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TextBox 64"/>
          <p:cNvSpPr txBox="1"/>
          <p:nvPr/>
        </p:nvSpPr>
        <p:spPr>
          <a:xfrm>
            <a:off x="6014318" y="3002201"/>
            <a:ext cx="20882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Picture</a:t>
            </a:r>
            <a:endParaRPr lang="ko-KR" altLang="en-US" sz="15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050" name="Picture 2" descr="C:\Users\sloth\Desktop\꽃사진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764" y="2503143"/>
            <a:ext cx="2392716" cy="204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loth\Desktop\꽃 tf레코드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165" y="2561583"/>
            <a:ext cx="2353399" cy="174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77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02350" y="229022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Presentation Title</a:t>
            </a:r>
            <a:endParaRPr lang="ko-KR" altLang="en-US" sz="1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 rot="16200000">
            <a:off x="501127" y="304737"/>
            <a:ext cx="666947" cy="457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98494" y="5928687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06</a:t>
            </a:r>
            <a:endParaRPr lang="ko-KR" altLang="en-US" sz="12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73" y="271413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05</a:t>
            </a:r>
            <a:endParaRPr lang="ko-KR" altLang="en-US" sz="2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3757" y="363746"/>
            <a:ext cx="209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모델 학습시키기</a:t>
            </a:r>
            <a:endParaRPr lang="ko-KR" altLang="en-US" sz="18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8220" y="1453158"/>
            <a:ext cx="53180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7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Inception_v1 </a:t>
            </a:r>
            <a:r>
              <a:rPr lang="ko-KR" altLang="en-US" sz="27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모델</a:t>
            </a:r>
            <a:r>
              <a:rPr lang="en-US" altLang="ko-KR" sz="27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 </a:t>
            </a:r>
            <a:r>
              <a:rPr lang="ko-KR" altLang="en-US" sz="27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 </a:t>
            </a:r>
            <a:endParaRPr lang="ko-KR" altLang="en-US" sz="27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32" name="직선 연결선 31"/>
          <p:cNvCxnSpPr/>
          <p:nvPr/>
        </p:nvCxnSpPr>
        <p:spPr>
          <a:xfrm>
            <a:off x="660249" y="2029222"/>
            <a:ext cx="181820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C:\Users\sloth\Desktop\졸작 자료\마무리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190" y="2144261"/>
            <a:ext cx="399049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오른쪽 화살표 3"/>
          <p:cNvSpPr/>
          <p:nvPr/>
        </p:nvSpPr>
        <p:spPr>
          <a:xfrm>
            <a:off x="3710062" y="3083036"/>
            <a:ext cx="1008112" cy="60237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469702" y="5110845"/>
            <a:ext cx="7920880" cy="856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ko-KR" altLang="en-US" sz="24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사진 개수 </a:t>
            </a:r>
            <a:r>
              <a:rPr lang="en-US" altLang="ko-KR" sz="24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30606</a:t>
            </a:r>
            <a:r>
              <a:rPr lang="ko-KR" altLang="en-US" sz="24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개</a:t>
            </a:r>
            <a:r>
              <a:rPr lang="en-US" altLang="ko-KR" sz="24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24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카테고리 </a:t>
            </a:r>
            <a:r>
              <a:rPr lang="en-US" altLang="ko-KR" sz="24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256</a:t>
            </a:r>
            <a:r>
              <a:rPr lang="ko-KR" altLang="en-US" sz="24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개 </a:t>
            </a:r>
            <a:endParaRPr lang="en-US" altLang="ko-KR" sz="24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spcBef>
                <a:spcPts val="200"/>
              </a:spcBef>
            </a:pPr>
            <a:r>
              <a:rPr lang="en-US" altLang="ko-KR" sz="24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1step = 25.752</a:t>
            </a:r>
            <a:r>
              <a:rPr lang="ko-KR" altLang="en-US" sz="24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초</a:t>
            </a:r>
            <a:r>
              <a:rPr lang="en-US" altLang="ko-KR" sz="2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4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1000step = </a:t>
            </a:r>
            <a:r>
              <a:rPr lang="ko-KR" altLang="en-US" sz="24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약 </a:t>
            </a:r>
            <a:r>
              <a:rPr lang="en-US" altLang="ko-KR" sz="24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25000</a:t>
            </a:r>
            <a:r>
              <a:rPr lang="ko-KR" altLang="en-US" sz="24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초</a:t>
            </a:r>
            <a:r>
              <a:rPr lang="en-US" altLang="ko-KR" sz="24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= 6.9</a:t>
            </a:r>
            <a:r>
              <a:rPr lang="ko-KR" altLang="en-US" sz="24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시간 </a:t>
            </a:r>
            <a:endParaRPr lang="en-US" altLang="ko-KR" sz="2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C:\Users\sloth\Desktop\캡처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02" y="2132564"/>
            <a:ext cx="3085818" cy="284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68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02350" y="229022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Presentation Title</a:t>
            </a:r>
            <a:endParaRPr lang="ko-KR" altLang="en-US" sz="1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 rot="16200000">
            <a:off x="501127" y="304737"/>
            <a:ext cx="666947" cy="457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98494" y="5928687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07</a:t>
            </a:r>
            <a:endParaRPr lang="ko-KR" altLang="en-US" sz="12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73" y="271413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06</a:t>
            </a:r>
            <a:endParaRPr lang="ko-KR" altLang="en-US" sz="2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3758" y="36374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모델 평가하기 </a:t>
            </a:r>
            <a:endParaRPr lang="ko-KR" altLang="en-US" sz="18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4098" name="Picture 2" descr="C:\Users\sloth\Desktop\학습된로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34" y="1772622"/>
            <a:ext cx="241935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loth\Desktop\졸작 자료\500steps 정확률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312" y="1798084"/>
            <a:ext cx="4616797" cy="68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sloth\Desktop\정확률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893" y="3178984"/>
            <a:ext cx="4580455" cy="133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57461" y="5212382"/>
            <a:ext cx="7496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altLang="ko-KR" sz="24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Accuracy(</a:t>
            </a:r>
            <a:r>
              <a:rPr lang="ko-KR" altLang="en-US" sz="24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정확성</a:t>
            </a:r>
            <a:r>
              <a:rPr lang="en-US" altLang="ko-KR" sz="24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) = </a:t>
            </a:r>
            <a:r>
              <a:rPr lang="ko-KR" altLang="en-US" sz="24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약 </a:t>
            </a:r>
            <a:r>
              <a:rPr lang="en-US" altLang="ko-KR" sz="24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72%!!</a:t>
            </a:r>
            <a:endParaRPr lang="en-US" altLang="ko-KR" sz="2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63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02350" y="229022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Presentation Title</a:t>
            </a:r>
            <a:endParaRPr lang="ko-KR" altLang="en-US" sz="1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 rot="16200000">
            <a:off x="501127" y="304737"/>
            <a:ext cx="666947" cy="457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98494" y="5928687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08</a:t>
            </a:r>
            <a:endParaRPr lang="ko-KR" altLang="en-US" sz="12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73" y="271413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07</a:t>
            </a:r>
            <a:endParaRPr lang="ko-KR" altLang="en-US" sz="2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3758" y="36374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모델 사용하기 </a:t>
            </a:r>
            <a:endParaRPr lang="ko-KR" altLang="en-US" sz="18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5122" name="Picture 2" descr="C:\Users\sloth\Desktop\졸작 자료\분류평가\개구리사진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71" y="1458749"/>
            <a:ext cx="2201711" cy="187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오른쪽 화살표 18"/>
          <p:cNvSpPr/>
          <p:nvPr/>
        </p:nvSpPr>
        <p:spPr>
          <a:xfrm>
            <a:off x="3278014" y="2094837"/>
            <a:ext cx="1008112" cy="60237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123" name="Picture 3" descr="C:\Users\sloth\Desktop\졸작 자료\분류평가\개구리분류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190" y="1846709"/>
            <a:ext cx="3777928" cy="109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loth\Desktop\졸작 자료\분류평가\얼룩말 사진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71" y="3909786"/>
            <a:ext cx="2176378" cy="181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오른쪽 화살표 21"/>
          <p:cNvSpPr/>
          <p:nvPr/>
        </p:nvSpPr>
        <p:spPr>
          <a:xfrm>
            <a:off x="3278014" y="4518521"/>
            <a:ext cx="1008112" cy="60237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126" name="Picture 6" descr="C:\Users\sloth\Desktop\졸작 자료\분류평가\얼룩말 분류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190" y="4207287"/>
            <a:ext cx="3728252" cy="117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02350" y="229022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Presentation Title</a:t>
            </a:r>
            <a:endParaRPr lang="ko-KR" altLang="en-US" sz="1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 rot="16200000">
            <a:off x="501127" y="304737"/>
            <a:ext cx="666947" cy="457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98494" y="5928687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09</a:t>
            </a:r>
            <a:endParaRPr lang="ko-KR" altLang="en-US" sz="12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73" y="271413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08</a:t>
            </a:r>
            <a:endParaRPr lang="ko-KR" altLang="en-US" sz="2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3758" y="36374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기타</a:t>
            </a:r>
            <a:endParaRPr lang="ko-KR" altLang="en-US" sz="18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6146" name="Picture 2" descr="C:\Users\sloth\Desktop\졸작 자료\분류평가\104_00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5" y="3658323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loth\Desktop\졸작 자료\분류평가\개구리짤사진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55" y="1647119"/>
            <a:ext cx="2681005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오른쪽 화살표 25"/>
          <p:cNvSpPr/>
          <p:nvPr/>
        </p:nvSpPr>
        <p:spPr>
          <a:xfrm>
            <a:off x="3321003" y="2449367"/>
            <a:ext cx="1008112" cy="60237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6149" name="Picture 5" descr="C:\Users\sloth\Desktop\졸작 자료\분류평가\개구리짤 평가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158" y="2117046"/>
            <a:ext cx="4184979" cy="126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67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97400"/>
            <a:ext cx="9004300" cy="14999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ko-KR" sz="35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48000">
                      <a:schemeClr val="tx1">
                        <a:lumMod val="50000"/>
                        <a:lumOff val="50000"/>
                      </a:schemeClr>
                    </a:gs>
                    <a:gs pos="99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</a:rPr>
              <a:t>Thank you</a:t>
            </a:r>
            <a:endParaRPr lang="ko-KR" altLang="en-US" sz="35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gradFill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48000">
                    <a:schemeClr val="tx1">
                      <a:lumMod val="50000"/>
                      <a:lumOff val="50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554504"/>
            <a:ext cx="85345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5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Name or Logo</a:t>
            </a:r>
            <a:endParaRPr lang="ko-KR" altLang="en-US" sz="15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214118" y="1597174"/>
            <a:ext cx="576064" cy="72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853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02350" y="229022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Presentation Title</a:t>
            </a:r>
            <a:endParaRPr lang="ko-KR" altLang="en-US" sz="1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 rot="16200000">
            <a:off x="501127" y="304737"/>
            <a:ext cx="666947" cy="457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73" y="271413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00</a:t>
            </a:r>
            <a:endParaRPr lang="ko-KR" altLang="en-US" sz="2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3758" y="36374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참고</a:t>
            </a:r>
            <a:endParaRPr lang="ko-KR" altLang="en-US" sz="18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7820" y="1669182"/>
            <a:ext cx="7254690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altLang="ko-KR" sz="1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ko-KR" altLang="en-US" sz="18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텐서플로우</a:t>
            </a:r>
            <a:r>
              <a:rPr lang="ko-KR" altLang="en-US" sz="1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로고</a:t>
            </a:r>
            <a:r>
              <a:rPr lang="en-US" altLang="ko-KR" sz="1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:  https://www.tensorflow.org/</a:t>
            </a:r>
          </a:p>
          <a:p>
            <a:pPr>
              <a:spcBef>
                <a:spcPts val="200"/>
              </a:spcBef>
            </a:pPr>
            <a:r>
              <a:rPr lang="en-US" altLang="ko-KR" sz="1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2. </a:t>
            </a:r>
            <a:r>
              <a:rPr lang="en-US" altLang="ko-KR" sz="18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keras</a:t>
            </a:r>
            <a:r>
              <a:rPr lang="en-US" altLang="ko-KR" sz="1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로고</a:t>
            </a:r>
            <a:r>
              <a:rPr lang="en-US" altLang="ko-KR" sz="1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:  https://keras.io/</a:t>
            </a:r>
          </a:p>
          <a:p>
            <a:pPr>
              <a:spcBef>
                <a:spcPts val="200"/>
              </a:spcBef>
            </a:pPr>
            <a:r>
              <a:rPr lang="en-US" altLang="ko-KR" sz="1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3. touch </a:t>
            </a:r>
            <a:r>
              <a:rPr lang="ko-KR" altLang="en-US" sz="1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로고 </a:t>
            </a:r>
            <a:r>
              <a:rPr lang="en-US" altLang="ko-KR" sz="1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: http://pytorch.org/tutorials/</a:t>
            </a:r>
          </a:p>
          <a:p>
            <a:pPr>
              <a:spcBef>
                <a:spcPts val="200"/>
              </a:spcBef>
            </a:pPr>
            <a:endParaRPr lang="en-US" altLang="ko-KR" sz="18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200"/>
              </a:spcBef>
            </a:pPr>
            <a:r>
              <a:rPr lang="ko-KR" altLang="en-US" sz="1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참고 </a:t>
            </a:r>
            <a:r>
              <a:rPr lang="en-US" altLang="ko-KR" sz="1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: https://euhyeji.blogspot.kr/2016/12/tensorflow-slim-0-intro.html</a:t>
            </a:r>
            <a:endParaRPr lang="ko-KR" altLang="en-US" sz="18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16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004300" cy="63627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197643" y="2780505"/>
            <a:ext cx="4691571" cy="1042775"/>
          </a:xfrm>
          <a:prstGeom prst="rect">
            <a:avLst/>
          </a:prstGeom>
        </p:spPr>
        <p:txBody>
          <a:bodyPr wrap="square" lIns="87810" tIns="43905" rIns="87810" bIns="43905">
            <a:spAutoFit/>
          </a:bodyPr>
          <a:lstStyle/>
          <a:p>
            <a:pPr lvl="0">
              <a:defRPr lang="ko-KR" altLang="en-US"/>
            </a:pPr>
            <a:r>
              <a:rPr lang="en-US" altLang="ko-KR" sz="3100" b="1">
                <a:latin typeface="+mj-lt"/>
              </a:rPr>
              <a:t># Tensorflow </a:t>
            </a:r>
            <a:r>
              <a:rPr lang="ko-KR" altLang="en-US" sz="3100" b="1">
                <a:latin typeface="+mj-lt"/>
              </a:rPr>
              <a:t>모델 생성 </a:t>
            </a:r>
          </a:p>
          <a:p>
            <a:pPr lvl="0" algn="r">
              <a:defRPr lang="ko-KR" altLang="en-US"/>
            </a:pPr>
            <a:r>
              <a:rPr lang="ko-KR" altLang="en-US" sz="3100" b="1">
                <a:latin typeface="+mj-lt"/>
              </a:rPr>
              <a:t>박윤아</a:t>
            </a:r>
          </a:p>
        </p:txBody>
      </p:sp>
    </p:spTree>
    <p:extLst>
      <p:ext uri="{BB962C8B-B14F-4D97-AF65-F5344CB8AC3E}">
        <p14:creationId xmlns:p14="http://schemas.microsoft.com/office/powerpoint/2010/main" val="194457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78865" y="1285905"/>
            <a:ext cx="1342459" cy="418944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sz="2954" spc="-222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  <a:ea typeface="KBIZ한마음고딕 R" panose="02020503020101020101" pitchFamily="18" charset="-127"/>
              </a:rPr>
              <a:t>Introduce</a:t>
            </a:r>
            <a:endParaRPr lang="ko-KR" altLang="en-US" sz="2954" spc="-222" dirty="0">
              <a:solidFill>
                <a:schemeClr val="accent1">
                  <a:lumMod val="50000"/>
                </a:schemeClr>
              </a:solidFill>
              <a:latin typeface="HP Simplified" panose="020B0604020204020204" pitchFamily="34" charset="0"/>
              <a:ea typeface="KBIZ한마음고딕 R" panose="020205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308" y="648891"/>
            <a:ext cx="392915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Arial Black" panose="020B0A04020102020204" pitchFamily="34" charset="0"/>
              </a:rPr>
              <a:t>01</a:t>
            </a:r>
            <a:endParaRPr lang="ko-KR" altLang="en-US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473621" y="897100"/>
            <a:ext cx="0" cy="807749"/>
          </a:xfrm>
          <a:prstGeom prst="line">
            <a:avLst/>
          </a:prstGeom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8864" y="1040487"/>
            <a:ext cx="2079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spc="-111" dirty="0">
                <a:solidFill>
                  <a:schemeClr val="bg2">
                    <a:lumMod val="25000"/>
                  </a:schemeClr>
                </a:solidFill>
              </a:rPr>
              <a:t>About </a:t>
            </a:r>
            <a:r>
              <a:rPr lang="en-US" altLang="ko-KR" sz="1800" spc="-111" dirty="0" err="1">
                <a:solidFill>
                  <a:schemeClr val="bg2">
                    <a:lumMod val="25000"/>
                  </a:schemeClr>
                </a:solidFill>
              </a:rPr>
              <a:t>OpenCV</a:t>
            </a:r>
            <a:endParaRPr lang="ko-KR" altLang="en-US" sz="1800" spc="-111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1741514" y="2463792"/>
            <a:ext cx="6283727" cy="1695246"/>
            <a:chOff x="2466109" y="2681856"/>
            <a:chExt cx="8508290" cy="2295397"/>
          </a:xfrm>
        </p:grpSpPr>
        <p:pic>
          <p:nvPicPr>
            <p:cNvPr id="1026" name="Picture 2" descr="opencv에 대한 이미지 검색결과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109" y="2681856"/>
              <a:ext cx="1863651" cy="229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108385" y="2742406"/>
              <a:ext cx="1895301" cy="555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68" spc="-111" dirty="0" err="1">
                  <a:latin typeface="HP Simplified" panose="020B0604020204020204" pitchFamily="34" charset="0"/>
                </a:rPr>
                <a:t>OpenCV</a:t>
              </a:r>
              <a:endParaRPr lang="ko-KR" altLang="en-US" sz="1772" spc="-111" dirty="0">
                <a:latin typeface="HP Simplified" panose="020B0604020204020204" pitchFamily="34" charset="0"/>
              </a:endParaRPr>
            </a:p>
          </p:txBody>
        </p:sp>
        <p:cxnSp>
          <p:nvCxnSpPr>
            <p:cNvPr id="15" name="직선 연결선 14"/>
            <p:cNvCxnSpPr/>
            <p:nvPr/>
          </p:nvCxnSpPr>
          <p:spPr>
            <a:xfrm flipH="1">
              <a:off x="5219222" y="3257314"/>
              <a:ext cx="620682" cy="0"/>
            </a:xfrm>
            <a:prstGeom prst="line">
              <a:avLst/>
            </a:prstGeom>
            <a:ln w="50800"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108385" y="3524595"/>
              <a:ext cx="5866014" cy="132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1477" spc="-111" dirty="0"/>
                <a:t>인텔사의 오픈 소스 컴퓨터 비전 라이브러리</a:t>
              </a:r>
              <a:endParaRPr lang="en-US" altLang="ko-KR" sz="1477" spc="-111" dirty="0"/>
            </a:p>
            <a:p>
              <a:pPr>
                <a:lnSpc>
                  <a:spcPct val="130000"/>
                </a:lnSpc>
              </a:pPr>
              <a:r>
                <a:rPr lang="ko-KR" altLang="en-US" sz="1477" b="1" spc="-111" dirty="0"/>
                <a:t>이미지 </a:t>
              </a:r>
              <a:r>
                <a:rPr lang="ko-KR" altLang="en-US" sz="1477" b="1" spc="-111" dirty="0" err="1"/>
                <a:t>프로세싱</a:t>
              </a:r>
              <a:r>
                <a:rPr lang="ko-KR" altLang="en-US" sz="1477" spc="-111" dirty="0"/>
                <a:t> 중점의 라이브러리</a:t>
              </a:r>
              <a:endParaRPr lang="en-US" altLang="ko-KR" sz="1477" spc="-111" dirty="0"/>
            </a:p>
            <a:p>
              <a:pPr>
                <a:lnSpc>
                  <a:spcPct val="130000"/>
                </a:lnSpc>
              </a:pPr>
              <a:r>
                <a:rPr lang="en-US" altLang="ko-KR" sz="1477" spc="-111" dirty="0"/>
                <a:t>Platform : Window, Linux, </a:t>
              </a:r>
              <a:r>
                <a:rPr lang="en-US" altLang="ko-KR" sz="1477" spc="-111" dirty="0" err="1"/>
                <a:t>ect</a:t>
              </a:r>
              <a:endParaRPr lang="en-US" altLang="ko-KR" sz="1477" spc="-111" dirty="0"/>
            </a:p>
          </p:txBody>
        </p:sp>
      </p:grpSp>
      <p:cxnSp>
        <p:nvCxnSpPr>
          <p:cNvPr id="21" name="직선 연결선 20"/>
          <p:cNvCxnSpPr/>
          <p:nvPr/>
        </p:nvCxnSpPr>
        <p:spPr>
          <a:xfrm>
            <a:off x="454308" y="5396821"/>
            <a:ext cx="8076807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34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004300" cy="63627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3545394" y="1455132"/>
            <a:ext cx="4502150" cy="473388"/>
          </a:xfrm>
          <a:prstGeom prst="rect">
            <a:avLst/>
          </a:prstGeom>
        </p:spPr>
        <p:txBody>
          <a:bodyPr lIns="87810" tIns="43905" rIns="87810" bIns="43905">
            <a:spAutoFit/>
          </a:bodyPr>
          <a:lstStyle/>
          <a:p>
            <a:pPr lvl="0">
              <a:defRPr lang="ko-KR" altLang="en-US"/>
            </a:pPr>
            <a:r>
              <a:rPr lang="en-US" altLang="ko-KR" sz="2500" b="1"/>
              <a:t>CONTENTS</a:t>
            </a:r>
            <a:endParaRPr lang="ko-KR" altLang="en-US" sz="2500" b="1"/>
          </a:p>
        </p:txBody>
      </p:sp>
      <p:sp>
        <p:nvSpPr>
          <p:cNvPr id="4" name="직사각형 3"/>
          <p:cNvSpPr/>
          <p:nvPr/>
        </p:nvSpPr>
        <p:spPr>
          <a:xfrm>
            <a:off x="3722163" y="2591935"/>
            <a:ext cx="4502150" cy="442611"/>
          </a:xfrm>
          <a:prstGeom prst="rect">
            <a:avLst/>
          </a:prstGeom>
        </p:spPr>
        <p:txBody>
          <a:bodyPr lIns="87810" tIns="43905" rIns="87810" bIns="43905">
            <a:spAutoFit/>
          </a:bodyPr>
          <a:lstStyle/>
          <a:p>
            <a:pPr lvl="0">
              <a:defRPr lang="ko-KR" altLang="en-US"/>
            </a:pPr>
            <a:r>
              <a:rPr lang="en-US" altLang="ko-KR" sz="2300">
                <a:latin typeface="+mj-lt"/>
              </a:rPr>
              <a:t>#</a:t>
            </a:r>
            <a:r>
              <a:rPr lang="ko-KR" altLang="en-US" sz="2300">
                <a:latin typeface="+mj-lt"/>
              </a:rPr>
              <a:t>1.단계별 목표</a:t>
            </a:r>
            <a:endParaRPr lang="ko-KR" altLang="en-US" sz="2300">
              <a:latin typeface="+mj-lt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722163" y="3220680"/>
            <a:ext cx="4502150" cy="442611"/>
          </a:xfrm>
          <a:prstGeom prst="rect">
            <a:avLst/>
          </a:prstGeom>
        </p:spPr>
        <p:txBody>
          <a:bodyPr lIns="87810" tIns="43905" rIns="87810" bIns="43905">
            <a:spAutoFit/>
          </a:bodyPr>
          <a:lstStyle/>
          <a:p>
            <a:pPr lvl="0">
              <a:defRPr lang="ko-KR" altLang="en-US"/>
            </a:pPr>
            <a:r>
              <a:rPr lang="en-US" altLang="ko-KR" sz="2300">
                <a:latin typeface="+mj-lt"/>
              </a:rPr>
              <a:t>#</a:t>
            </a:r>
            <a:r>
              <a:rPr lang="ko-KR" altLang="en-US" sz="2300">
                <a:latin typeface="+mj-lt"/>
              </a:rPr>
              <a:t>2.꽃분류 모델 학습</a:t>
            </a:r>
            <a:endParaRPr lang="ko-KR" altLang="en-US" sz="2300">
              <a:latin typeface="+mj-lt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722163" y="3861275"/>
            <a:ext cx="4502150" cy="783205"/>
          </a:xfrm>
          <a:prstGeom prst="rect">
            <a:avLst/>
          </a:prstGeom>
        </p:spPr>
        <p:txBody>
          <a:bodyPr lIns="87810" tIns="43905" rIns="87810" bIns="43905">
            <a:spAutoFit/>
          </a:bodyPr>
          <a:lstStyle/>
          <a:p>
            <a:pPr lvl="0">
              <a:defRPr lang="ko-KR" altLang="en-US"/>
            </a:pPr>
            <a:r>
              <a:rPr lang="ko-KR" altLang="en-US" sz="2300">
                <a:latin typeface="+mj-lt"/>
              </a:rPr>
              <a:t>#3. 모델 평가</a:t>
            </a:r>
            <a:endParaRPr lang="ko-KR" altLang="en-US" sz="2300">
              <a:latin typeface="+mj-lt"/>
            </a:endParaRPr>
          </a:p>
          <a:p>
            <a:pPr lvl="0">
              <a:defRPr lang="ko-KR" altLang="en-US"/>
            </a:pPr>
            <a:endParaRPr lang="ko-KR" altLang="en-US" sz="2300">
              <a:latin typeface="+mj-lt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722163" y="4490021"/>
            <a:ext cx="4502150" cy="442611"/>
          </a:xfrm>
          <a:prstGeom prst="rect">
            <a:avLst/>
          </a:prstGeom>
        </p:spPr>
        <p:txBody>
          <a:bodyPr lIns="87810" tIns="43905" rIns="87810" bIns="43905">
            <a:spAutoFit/>
          </a:bodyPr>
          <a:lstStyle/>
          <a:p>
            <a:pPr lvl="0">
              <a:defRPr lang="ko-KR" altLang="en-US"/>
            </a:pPr>
            <a:endParaRPr lang="en-US" altLang="ko-KR" sz="230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004300" cy="63627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354539" y="301087"/>
            <a:ext cx="4502150" cy="504166"/>
          </a:xfrm>
          <a:prstGeom prst="rect">
            <a:avLst/>
          </a:prstGeom>
        </p:spPr>
        <p:txBody>
          <a:bodyPr lIns="87810" tIns="43905" rIns="87810" bIns="43905">
            <a:spAutoFit/>
          </a:bodyPr>
          <a:lstStyle/>
          <a:p>
            <a:pPr lvl="0">
              <a:defRPr lang="ko-KR" altLang="en-US"/>
            </a:pPr>
            <a:r>
              <a:rPr lang="ko-KR" altLang="en-US" sz="2700" b="1">
                <a:latin typeface="+mj-lt"/>
              </a:rPr>
              <a:t>#단계별 목표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3855" y="2179239"/>
            <a:ext cx="177400" cy="350278"/>
          </a:xfrm>
          <a:prstGeom prst="rect">
            <a:avLst/>
          </a:prstGeom>
        </p:spPr>
        <p:txBody>
          <a:bodyPr wrap="none" lIns="87810" tIns="43905" rIns="87810" bIns="43905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890210" y="1544568"/>
            <a:ext cx="5814446" cy="350278"/>
          </a:xfrm>
          <a:prstGeom prst="rect">
            <a:avLst/>
          </a:prstGeom>
        </p:spPr>
        <p:txBody>
          <a:bodyPr wrap="square" lIns="87810" tIns="43905" rIns="87810" bIns="43905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97499" y="1811798"/>
            <a:ext cx="7764413" cy="2458547"/>
          </a:xfrm>
          <a:prstGeom prst="rect">
            <a:avLst/>
          </a:prstGeom>
        </p:spPr>
        <p:txBody>
          <a:bodyPr wrap="square" lIns="87810" tIns="43905" rIns="87810" bIns="43905">
            <a:spAutoFit/>
          </a:bodyPr>
          <a:lstStyle/>
          <a:p>
            <a:pPr marL="639560" indent="-319780">
              <a:buClr>
                <a:srgbClr val="000000"/>
              </a:buClr>
              <a:buAutoNum type="romanUcPeriod"/>
              <a:defRPr lang="ko-KR" altLang="en-US"/>
            </a:pPr>
            <a:r>
              <a:rPr lang="en-US" altLang="ko-KR" sz="2700"/>
              <a:t> </a:t>
            </a:r>
            <a:r>
              <a:rPr lang="ko-KR" altLang="en-US" sz="2700"/>
              <a:t>5가지 종류의 꽃을 분류하는 모델을 개발</a:t>
            </a:r>
          </a:p>
          <a:p>
            <a:pPr marL="1325444" lvl="1" indent="-246836">
              <a:buClr>
                <a:srgbClr val="000000"/>
              </a:buClr>
              <a:buFont typeface="Arial"/>
              <a:buChar char="•"/>
              <a:defRPr lang="ko-KR" altLang="en-US"/>
            </a:pPr>
            <a:r>
              <a:rPr lang="ko-KR" altLang="en-US" sz="2300"/>
              <a:t>모델 학습</a:t>
            </a:r>
          </a:p>
          <a:p>
            <a:pPr marL="1325444" lvl="1" indent="-246836">
              <a:buClr>
                <a:srgbClr val="000000"/>
              </a:buClr>
              <a:buFont typeface="Arial"/>
              <a:buChar char="•"/>
              <a:defRPr lang="ko-KR" altLang="en-US"/>
            </a:pPr>
            <a:r>
              <a:rPr lang="ko-KR" altLang="en-US" sz="2300"/>
              <a:t>모델 평가</a:t>
            </a:r>
          </a:p>
          <a:p>
            <a:pPr marL="639560" indent="-319780">
              <a:buClr>
                <a:srgbClr val="000000"/>
              </a:buClr>
              <a:buAutoNum type="romanUcPeriod"/>
              <a:defRPr lang="ko-KR" altLang="en-US"/>
            </a:pPr>
            <a:endParaRPr lang="ko-KR" altLang="en-US" sz="2700"/>
          </a:p>
          <a:p>
            <a:pPr marL="639560" indent="-319780">
              <a:buClr>
                <a:srgbClr val="000000"/>
              </a:buClr>
              <a:buAutoNum type="romanUcPeriod"/>
              <a:defRPr lang="ko-KR" altLang="en-US"/>
            </a:pPr>
            <a:r>
              <a:rPr lang="en-US" altLang="ko-KR" sz="2700"/>
              <a:t> </a:t>
            </a:r>
            <a:r>
              <a:rPr lang="ko-KR" altLang="en-US" sz="2700"/>
              <a:t>학습된 모델을 이용하여 사진 한장을 분류</a:t>
            </a:r>
          </a:p>
          <a:p>
            <a:pPr marL="639560" indent="-319780">
              <a:buClr>
                <a:srgbClr val="000000"/>
              </a:buClr>
              <a:buAutoNum type="romanUcPeriod"/>
              <a:defRPr lang="ko-KR" altLang="en-US"/>
            </a:pPr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31917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004300" cy="63627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354539" y="301087"/>
            <a:ext cx="8307373" cy="504166"/>
          </a:xfrm>
          <a:prstGeom prst="rect">
            <a:avLst/>
          </a:prstGeom>
        </p:spPr>
        <p:txBody>
          <a:bodyPr wrap="square" lIns="87810" tIns="43905" rIns="87810" bIns="43905">
            <a:spAutoFit/>
          </a:bodyPr>
          <a:lstStyle/>
          <a:p>
            <a:pPr marL="639560" indent="-319780">
              <a:buClr>
                <a:srgbClr val="000000"/>
              </a:buClr>
              <a:defRPr lang="ko-KR" altLang="en-US"/>
            </a:pPr>
            <a:r>
              <a:rPr lang="ko-KR" altLang="en-US" sz="2700" b="1">
                <a:latin typeface="+mj-lt"/>
              </a:rPr>
              <a:t>#0. </a:t>
            </a:r>
            <a:r>
              <a:rPr lang="ko-KR" altLang="en-US" sz="2700" b="1"/>
              <a:t>기본 설정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683" y="1204986"/>
            <a:ext cx="7870774" cy="3858930"/>
          </a:xfrm>
          <a:prstGeom prst="rect">
            <a:avLst/>
          </a:prstGeom>
        </p:spPr>
        <p:txBody>
          <a:bodyPr wrap="square" lIns="87810" tIns="43905" rIns="87810" bIns="43905">
            <a:spAutoFit/>
          </a:bodyPr>
          <a:lstStyle/>
          <a:p>
            <a:pPr>
              <a:defRPr lang="ko-KR" altLang="en-US"/>
            </a:pPr>
            <a:r>
              <a:rPr lang="ko-KR" altLang="en-US" sz="2100"/>
              <a:t>개발에 필요한 기본설정</a:t>
            </a:r>
          </a:p>
          <a:p>
            <a:pPr>
              <a:defRPr lang="ko-KR" altLang="en-US"/>
            </a:pPr>
            <a:endParaRPr lang="ko-KR" altLang="en-US" sz="2100">
              <a:latin typeface="맑은 고딕"/>
              <a:ea typeface="맑은 고딕"/>
              <a:cs typeface="맑은 고딕"/>
            </a:endParaRPr>
          </a:p>
          <a:p>
            <a:pPr marL="205696" indent="-205696">
              <a:buFont typeface="Arial"/>
              <a:buChar char="•"/>
              <a:defRPr lang="ko-KR" altLang="en-US"/>
            </a:pPr>
            <a:r>
              <a:rPr lang="ko-KR" altLang="en-US" sz="2300" b="1"/>
              <a:t>window10</a:t>
            </a:r>
            <a:endParaRPr lang="ko-KR" altLang="en-US" sz="2100" b="1"/>
          </a:p>
          <a:p>
            <a:pPr marL="205696" indent="-205696" defTabSz="850659">
              <a:buFont typeface="Arial"/>
              <a:buChar char="•"/>
              <a:defRPr lang="ko-KR" altLang="en-US"/>
            </a:pPr>
            <a:r>
              <a:rPr lang="ko-KR" altLang="en-US" sz="2300" b="1"/>
              <a:t>anaconda</a:t>
            </a:r>
            <a:r>
              <a:rPr lang="ko-KR" altLang="en-US" sz="2100"/>
              <a:t>  :  </a:t>
            </a:r>
            <a:r>
              <a:rPr lang="en-US" altLang="ko-KR" sz="2100">
                <a:cs typeface="맑은 고딕"/>
              </a:rPr>
              <a:t>p</a:t>
            </a:r>
            <a:r>
              <a:rPr lang="ko-KR" altLang="en-US" sz="2100"/>
              <a:t>rompt는 파이썬 파일들을 실행 시킬 때 사용</a:t>
            </a:r>
          </a:p>
          <a:p>
            <a:pPr marL="205696" indent="-205696">
              <a:buFont typeface="Arial"/>
              <a:buChar char="•"/>
              <a:defRPr lang="ko-KR" altLang="en-US"/>
            </a:pPr>
            <a:r>
              <a:rPr lang="ko-KR" altLang="en-US" sz="2300" b="1"/>
              <a:t>spyder </a:t>
            </a:r>
            <a:r>
              <a:rPr lang="en-US" altLang="ko-KR" sz="2100">
                <a:cs typeface="맑은 고딕"/>
              </a:rPr>
              <a:t>: </a:t>
            </a:r>
            <a:r>
              <a:rPr lang="ko-KR" altLang="en-US" sz="2100">
                <a:cs typeface="맑은 고딕"/>
              </a:rPr>
              <a:t> </a:t>
            </a:r>
            <a:r>
              <a:rPr lang="ko-KR" altLang="en-US" sz="2100"/>
              <a:t>파이썬 파일의 코드를 수정할 때 사용 </a:t>
            </a:r>
          </a:p>
          <a:p>
            <a:pPr marL="205696" indent="-205696">
              <a:buFont typeface="Arial"/>
              <a:buChar char="•"/>
              <a:defRPr lang="ko-KR" altLang="en-US"/>
            </a:pPr>
            <a:r>
              <a:rPr lang="ko-KR" altLang="en-US" sz="2300" b="1"/>
              <a:t>python 3.5</a:t>
            </a:r>
            <a:endParaRPr lang="ko-KR" altLang="en-US" sz="2100" b="1"/>
          </a:p>
          <a:p>
            <a:pPr marL="205696" indent="-205696">
              <a:buFont typeface="Arial"/>
              <a:buChar char="•"/>
              <a:defRPr lang="ko-KR" altLang="en-US"/>
            </a:pPr>
            <a:r>
              <a:rPr lang="ko-KR" altLang="en-US" sz="2300" b="1"/>
              <a:t>tensorflow 1.3</a:t>
            </a:r>
            <a:r>
              <a:rPr lang="en-US" altLang="ko-KR" sz="2300" b="1">
                <a:cs typeface="맑은 고딕"/>
              </a:rPr>
              <a:t> </a:t>
            </a:r>
            <a:r>
              <a:rPr lang="en-US" altLang="ko-KR" sz="2300">
                <a:cs typeface="맑은 고딕"/>
              </a:rPr>
              <a:t> </a:t>
            </a:r>
            <a:endParaRPr lang="en-US" altLang="ko-KR" sz="2100">
              <a:cs typeface="맑은 고딕"/>
            </a:endParaRPr>
          </a:p>
          <a:p>
            <a:pPr marL="205696" indent="-205696">
              <a:buFont typeface="Arial"/>
              <a:buChar char="•"/>
              <a:defRPr lang="ko-KR" altLang="en-US"/>
            </a:pPr>
            <a:r>
              <a:rPr lang="ko-KR" altLang="en-US" sz="2300" b="1"/>
              <a:t>tensorflow – slim</a:t>
            </a:r>
            <a:r>
              <a:rPr lang="en-US" altLang="ko-KR" sz="2100">
                <a:cs typeface="맑은 고딕"/>
              </a:rPr>
              <a:t> :</a:t>
            </a:r>
            <a:r>
              <a:rPr lang="ko-KR" altLang="en-US" sz="2100">
                <a:cs typeface="맑은 고딕"/>
              </a:rPr>
              <a:t>  </a:t>
            </a:r>
            <a:r>
              <a:rPr lang="en-US" altLang="ko-KR" sz="2100">
                <a:cs typeface="맑은 고딕"/>
              </a:rPr>
              <a:t>tensorflow</a:t>
            </a:r>
            <a:r>
              <a:rPr lang="en-US" altLang="ko-KR" sz="2100"/>
              <a:t>의</a:t>
            </a:r>
            <a:r>
              <a:rPr lang="en-US" altLang="ko-KR" sz="2100">
                <a:cs typeface="맑은 고딕"/>
              </a:rPr>
              <a:t> </a:t>
            </a:r>
            <a:r>
              <a:rPr lang="en-US" altLang="ko-KR" sz="2100"/>
              <a:t>이미지</a:t>
            </a:r>
            <a:r>
              <a:rPr lang="en-US" altLang="ko-KR" sz="2100">
                <a:cs typeface="맑은 고딕"/>
              </a:rPr>
              <a:t> </a:t>
            </a:r>
            <a:r>
              <a:rPr lang="en-US" altLang="ko-KR" sz="2100"/>
              <a:t>분류</a:t>
            </a:r>
            <a:r>
              <a:rPr lang="en-US" altLang="ko-KR" sz="2100">
                <a:cs typeface="맑은 고딕"/>
              </a:rPr>
              <a:t> </a:t>
            </a:r>
            <a:r>
              <a:rPr lang="en-US" altLang="ko-KR" sz="2100"/>
              <a:t>라이브러리</a:t>
            </a:r>
            <a:r>
              <a:rPr lang="en-US" altLang="ko-KR" sz="2100">
                <a:cs typeface="맑은 고딕"/>
              </a:rPr>
              <a:t> </a:t>
            </a:r>
          </a:p>
          <a:p>
            <a:pPr marL="205696" indent="-205696" defTabSz="850659">
              <a:buFont typeface="Arial"/>
              <a:buChar char="•"/>
              <a:defRPr lang="ko-KR" altLang="en-US"/>
            </a:pPr>
            <a:r>
              <a:rPr lang="ko-KR" altLang="en-US" sz="2300" b="1"/>
              <a:t>inception-v3</a:t>
            </a:r>
            <a:r>
              <a:rPr lang="ko-KR" altLang="en-US" sz="2100" b="1"/>
              <a:t> </a:t>
            </a:r>
            <a:r>
              <a:rPr lang="en-US" altLang="ko-KR" sz="2100">
                <a:cs typeface="맑은 고딕"/>
              </a:rPr>
              <a:t>: </a:t>
            </a:r>
            <a:r>
              <a:rPr lang="ko-KR" altLang="en-US" sz="2100">
                <a:cs typeface="맑은 고딕"/>
              </a:rPr>
              <a:t> </a:t>
            </a:r>
            <a:r>
              <a:rPr lang="en-US" altLang="ko-KR" sz="2100">
                <a:solidFill>
                  <a:srgbClr val="333333"/>
                </a:solidFill>
              </a:rPr>
              <a:t>이미지</a:t>
            </a:r>
            <a:r>
              <a:rPr lang="en-US" altLang="ko-KR" sz="2100">
                <a:solidFill>
                  <a:srgbClr val="333333"/>
                </a:solidFill>
                <a:cs typeface="맑은 고딕"/>
              </a:rPr>
              <a:t> </a:t>
            </a:r>
            <a:r>
              <a:rPr lang="en-US" altLang="ko-KR" sz="2100">
                <a:solidFill>
                  <a:srgbClr val="333333"/>
                </a:solidFill>
              </a:rPr>
              <a:t>분류에</a:t>
            </a:r>
            <a:r>
              <a:rPr lang="en-US" altLang="ko-KR" sz="2100">
                <a:solidFill>
                  <a:srgbClr val="333333"/>
                </a:solidFill>
                <a:cs typeface="맑은 고딕"/>
              </a:rPr>
              <a:t> </a:t>
            </a:r>
            <a:r>
              <a:rPr lang="en-US" altLang="ko-KR" sz="2100">
                <a:solidFill>
                  <a:srgbClr val="333333"/>
                </a:solidFill>
              </a:rPr>
              <a:t>사용되는</a:t>
            </a:r>
            <a:r>
              <a:rPr lang="en-US" altLang="ko-KR" sz="2100">
                <a:solidFill>
                  <a:srgbClr val="333333"/>
                </a:solidFill>
                <a:cs typeface="맑은 고딕"/>
              </a:rPr>
              <a:t> Deep Learning </a:t>
            </a:r>
            <a:r>
              <a:rPr lang="ko-KR" altLang="en-US" sz="2100">
                <a:solidFill>
                  <a:srgbClr val="333333"/>
                </a:solidFill>
              </a:rPr>
              <a:t>		       </a:t>
            </a:r>
            <a:r>
              <a:rPr lang="en-US" altLang="ko-KR" sz="2100">
                <a:solidFill>
                  <a:srgbClr val="333333"/>
                </a:solidFill>
                <a:cs typeface="맑은 고딕"/>
              </a:rPr>
              <a:t>CNN </a:t>
            </a:r>
            <a:r>
              <a:rPr lang="en-US" altLang="ko-KR" sz="2100">
                <a:solidFill>
                  <a:srgbClr val="333333"/>
                </a:solidFill>
              </a:rPr>
              <a:t>모델</a:t>
            </a:r>
          </a:p>
          <a:p>
            <a:pPr marL="205696" indent="-205696">
              <a:defRPr lang="ko-KR" altLang="en-US"/>
            </a:pPr>
            <a:endParaRPr lang="ko-KR" altLang="en-US" sz="2100">
              <a:latin typeface="맑은 고딕"/>
              <a:ea typeface="맑은 고딕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199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004300" cy="63627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354539" y="301087"/>
            <a:ext cx="4502150" cy="504166"/>
          </a:xfrm>
          <a:prstGeom prst="rect">
            <a:avLst/>
          </a:prstGeom>
        </p:spPr>
        <p:txBody>
          <a:bodyPr lIns="87810" tIns="43905" rIns="87810" bIns="43905">
            <a:spAutoFit/>
          </a:bodyPr>
          <a:lstStyle/>
          <a:p>
            <a:pPr lvl="0">
              <a:defRPr lang="ko-KR" altLang="en-US"/>
            </a:pPr>
            <a:r>
              <a:rPr lang="en-US" altLang="ko-KR" sz="2700" b="1">
                <a:latin typeface="+mj-lt"/>
              </a:rPr>
              <a:t>#</a:t>
            </a:r>
            <a:r>
              <a:rPr lang="ko-KR" altLang="en-US" sz="2700" b="1">
                <a:latin typeface="+mj-lt"/>
              </a:rPr>
              <a:t>1.모델 학습-개요</a:t>
            </a:r>
            <a:endParaRPr lang="ko-KR" altLang="en-US" sz="2700" b="1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3855" y="2179239"/>
            <a:ext cx="256055" cy="350278"/>
          </a:xfrm>
          <a:prstGeom prst="rect">
            <a:avLst/>
          </a:prstGeom>
        </p:spPr>
        <p:txBody>
          <a:bodyPr wrap="none" lIns="87810" tIns="43905" rIns="87810" bIns="43905">
            <a:spAutoFit/>
          </a:bodyPr>
          <a:lstStyle/>
          <a:p>
            <a:pPr>
              <a:defRPr lang="ko-KR" altLang="en-US"/>
            </a:pPr>
            <a:r>
              <a:rPr lang="ko-KR" altLang="en-US"/>
              <a:t> </a:t>
            </a:r>
            <a:endParaRPr lang="en-US" altLang="ko-KR"/>
          </a:p>
        </p:txBody>
      </p:sp>
      <p:sp>
        <p:nvSpPr>
          <p:cNvPr id="6" name="TextBox 5"/>
          <p:cNvSpPr txBox="1"/>
          <p:nvPr/>
        </p:nvSpPr>
        <p:spPr>
          <a:xfrm>
            <a:off x="932953" y="1711587"/>
            <a:ext cx="7551689" cy="350278"/>
          </a:xfrm>
          <a:prstGeom prst="rect">
            <a:avLst/>
          </a:prstGeom>
        </p:spPr>
        <p:txBody>
          <a:bodyPr wrap="square" lIns="87810" tIns="43905" rIns="87810" bIns="43905">
            <a:spAutoFit/>
          </a:bodyPr>
          <a:lstStyle/>
          <a:p>
            <a:pPr>
              <a:defRPr lang="ko-KR" altLang="en-US"/>
            </a:pPr>
            <a:r>
              <a:rPr lang="ko-KR" altLang="en-US"/>
              <a:t> </a:t>
            </a: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26592" y="1409523"/>
            <a:ext cx="7870774" cy="4244607"/>
          </a:xfrm>
          <a:prstGeom prst="rect">
            <a:avLst/>
          </a:prstGeom>
        </p:spPr>
        <p:txBody>
          <a:bodyPr wrap="square" lIns="87810" tIns="43905" rIns="87810" bIns="43905">
            <a:spAutoFit/>
          </a:bodyPr>
          <a:lstStyle/>
          <a:p>
            <a:pPr>
              <a:defRPr lang="ko-KR" altLang="en-US"/>
            </a:pPr>
            <a:r>
              <a:rPr lang="ko-KR" altLang="en-US" sz="2100" b="1"/>
              <a:t>1</a:t>
            </a:r>
            <a:r>
              <a:rPr lang="en-US" altLang="ko-KR" sz="2100" b="1"/>
              <a:t>.</a:t>
            </a:r>
            <a:r>
              <a:rPr lang="ko-KR" altLang="en-US" sz="2100" b="1"/>
              <a:t> </a:t>
            </a:r>
            <a:r>
              <a:rPr lang="en-US" altLang="ko-KR" sz="2100" b="1"/>
              <a:t>dataset</a:t>
            </a:r>
            <a:r>
              <a:rPr lang="ko-KR" altLang="en-US" sz="2100" b="1"/>
              <a:t>을 준비</a:t>
            </a:r>
            <a:endParaRPr lang="ko-KR" altLang="en-US" sz="2100" b="1"/>
          </a:p>
          <a:p>
            <a:pPr>
              <a:defRPr lang="ko-KR" altLang="en-US"/>
            </a:pPr>
            <a:endParaRPr lang="ko-KR" altLang="en-US" sz="2100" b="1"/>
          </a:p>
          <a:p>
            <a:pPr>
              <a:defRPr lang="ko-KR" altLang="en-US"/>
            </a:pPr>
            <a:r>
              <a:rPr lang="en-US" altLang="ko-KR"/>
              <a:t>	- 5</a:t>
            </a:r>
            <a:r>
              <a:rPr lang="ko-KR" altLang="en-US"/>
              <a:t>개의 꽃이름 폴더를 생성 </a:t>
            </a:r>
            <a:endParaRPr lang="ko-KR" altLang="en-US"/>
          </a:p>
          <a:p>
            <a:pPr>
              <a:defRPr lang="ko-KR" altLang="en-US"/>
            </a:pPr>
            <a:r>
              <a:rPr lang="ko-KR" altLang="en-US"/>
              <a:t>	- 각각 120장의 </a:t>
            </a:r>
            <a:r>
              <a:rPr lang="en-US" altLang="ko-KR"/>
              <a:t>jpg</a:t>
            </a:r>
            <a:r>
              <a:rPr lang="ko-KR" altLang="en-US"/>
              <a:t>사진들 저장  </a:t>
            </a:r>
            <a:endParaRPr lang="ko-KR" altLang="en-US"/>
          </a:p>
          <a:p>
            <a:pPr>
              <a:defRPr lang="ko-KR" altLang="en-US"/>
            </a:pPr>
            <a:r>
              <a:rPr lang="ko-KR" altLang="en-US"/>
              <a:t>	</a:t>
            </a:r>
            <a:endParaRPr lang="ko-KR" altLang="en-US"/>
          </a:p>
          <a:p>
            <a:pPr>
              <a:defRPr lang="ko-KR" altLang="en-US"/>
            </a:pPr>
            <a:r>
              <a:rPr lang="ko-KR" altLang="en-US"/>
              <a:t>	 </a:t>
            </a:r>
            <a:endParaRPr lang="ko-KR" altLang="en-US"/>
          </a:p>
          <a:p>
            <a:pPr>
              <a:defRPr lang="ko-KR" altLang="en-US"/>
            </a:pPr>
            <a:r>
              <a:rPr lang="ko-KR" altLang="en-US" sz="2000" b="1"/>
              <a:t>2. </a:t>
            </a:r>
            <a:r>
              <a:rPr lang="en-US" altLang="ko-KR" sz="2000" b="1"/>
              <a:t>jpg</a:t>
            </a:r>
            <a:r>
              <a:rPr lang="ko-KR" altLang="en-US" sz="2000" b="1"/>
              <a:t>파일 -&gt; </a:t>
            </a:r>
            <a:r>
              <a:rPr lang="en-US" altLang="ko-KR" sz="2000" b="1"/>
              <a:t>TF record</a:t>
            </a:r>
            <a:r>
              <a:rPr lang="ko-KR" altLang="en-US" sz="2000" b="1"/>
              <a:t>로 변경 </a:t>
            </a:r>
            <a:endParaRPr lang="ko-KR" altLang="en-US" sz="2000" b="1"/>
          </a:p>
          <a:p>
            <a:pPr>
              <a:defRPr lang="ko-KR" altLang="en-US"/>
            </a:pPr>
            <a:endParaRPr lang="ko-KR" altLang="en-US" sz="2000" b="1"/>
          </a:p>
          <a:p>
            <a:pPr>
              <a:defRPr lang="ko-KR" altLang="en-US"/>
            </a:pPr>
            <a:r>
              <a:rPr lang="ko-KR" altLang="en-US"/>
              <a:t>	-사진 한장씩 학습하거나 평가하기에는 비효율적, 여러 사진들을 </a:t>
            </a:r>
            <a:endParaRPr lang="ko-KR" altLang="en-US"/>
          </a:p>
          <a:p>
            <a:pPr>
              <a:defRPr lang="ko-KR" altLang="en-US"/>
            </a:pPr>
            <a:r>
              <a:rPr lang="ko-KR" altLang="en-US"/>
              <a:t>	하나의 바이너리 코드로 이루어진 </a:t>
            </a:r>
            <a:r>
              <a:rPr lang="en-US" altLang="ko-KR"/>
              <a:t>TF record</a:t>
            </a:r>
            <a:r>
              <a:rPr lang="ko-KR" altLang="en-US"/>
              <a:t>로 압축</a:t>
            </a:r>
            <a:endParaRPr lang="ko-KR" altLang="en-US"/>
          </a:p>
          <a:p>
            <a:pPr>
              <a:defRPr lang="ko-KR" altLang="en-US"/>
            </a:pPr>
            <a:r>
              <a:rPr lang="ko-KR" altLang="en-US"/>
              <a:t>	-100장은 학습에 사용</a:t>
            </a:r>
            <a:endParaRPr lang="ko-KR" altLang="en-US"/>
          </a:p>
          <a:p>
            <a:pPr>
              <a:defRPr lang="ko-KR" altLang="en-US"/>
            </a:pPr>
            <a:r>
              <a:rPr lang="ko-KR" altLang="en-US"/>
              <a:t>	-20장은 학습 후 평가에 사용</a:t>
            </a:r>
            <a:endParaRPr lang="ko-KR" altLang="en-US"/>
          </a:p>
          <a:p>
            <a:pPr>
              <a:defRPr lang="ko-KR" altLang="en-US"/>
            </a:pPr>
            <a:r>
              <a:rPr lang="ko-KR" altLang="en-US"/>
              <a:t>	</a:t>
            </a:r>
            <a:endParaRPr lang="ko-KR" altLang="en-US"/>
          </a:p>
          <a:p>
            <a:pPr>
              <a:defRPr lang="ko-KR" altLang="en-US"/>
            </a:pPr>
            <a:r>
              <a:rPr lang="ko-KR" altLang="en-US"/>
              <a:t> </a:t>
            </a:r>
            <a:endParaRPr lang="ko-KR" altLang="en-US"/>
          </a:p>
          <a:p>
            <a:pPr>
              <a:defRPr lang="ko-KR" altLang="en-US"/>
            </a:pPr>
            <a:r>
              <a:rPr lang="ko-KR" altLang="en-US" sz="2100" b="1"/>
              <a:t>3. </a:t>
            </a:r>
            <a:r>
              <a:rPr lang="en-US" altLang="ko-KR" sz="2100" b="1"/>
              <a:t>TF record</a:t>
            </a:r>
            <a:r>
              <a:rPr lang="ko-KR" altLang="en-US" sz="2100" b="1"/>
              <a:t>로 모델 학습</a:t>
            </a:r>
            <a:endParaRPr lang="ko-KR" altLang="en-US" sz="21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004300" cy="63627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354539" y="301087"/>
            <a:ext cx="4502150" cy="504166"/>
          </a:xfrm>
          <a:prstGeom prst="rect">
            <a:avLst/>
          </a:prstGeom>
        </p:spPr>
        <p:txBody>
          <a:bodyPr lIns="87810" tIns="43905" rIns="87810" bIns="43905">
            <a:spAutoFit/>
          </a:bodyPr>
          <a:lstStyle/>
          <a:p>
            <a:pPr lvl="0">
              <a:defRPr lang="ko-KR" altLang="en-US"/>
            </a:pPr>
            <a:r>
              <a:rPr lang="en-US" altLang="ko-KR" sz="2700" b="1">
                <a:latin typeface="+mj-lt"/>
              </a:rPr>
              <a:t>#</a:t>
            </a:r>
            <a:r>
              <a:rPr lang="ko-KR" altLang="en-US" sz="2700" b="1">
                <a:latin typeface="+mj-lt"/>
              </a:rPr>
              <a:t>1.모델 학습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3855" y="2179239"/>
            <a:ext cx="254279" cy="350278"/>
          </a:xfrm>
          <a:prstGeom prst="rect">
            <a:avLst/>
          </a:prstGeom>
        </p:spPr>
        <p:txBody>
          <a:bodyPr wrap="none" lIns="87810" tIns="43905" rIns="87810" bIns="43905">
            <a:spAutoFit/>
          </a:bodyPr>
          <a:lstStyle/>
          <a:p>
            <a:pPr>
              <a:defRPr lang="ko-KR" altLang="en-US"/>
            </a:pPr>
            <a:r>
              <a:rPr lang="ko-KR" altLang="en-US"/>
              <a:t> </a:t>
            </a:r>
            <a:endParaRPr lang="en-US" altLang="ko-KR"/>
          </a:p>
        </p:txBody>
      </p:sp>
      <p:sp>
        <p:nvSpPr>
          <p:cNvPr id="6" name="TextBox 5"/>
          <p:cNvSpPr txBox="1"/>
          <p:nvPr/>
        </p:nvSpPr>
        <p:spPr>
          <a:xfrm>
            <a:off x="932953" y="1711587"/>
            <a:ext cx="7551689" cy="350278"/>
          </a:xfrm>
          <a:prstGeom prst="rect">
            <a:avLst/>
          </a:prstGeom>
        </p:spPr>
        <p:txBody>
          <a:bodyPr wrap="square" lIns="87810" tIns="43905" rIns="87810" bIns="43905">
            <a:spAutoFit/>
          </a:bodyPr>
          <a:lstStyle/>
          <a:p>
            <a:pPr>
              <a:defRPr lang="ko-KR" altLang="en-US"/>
            </a:pPr>
            <a:r>
              <a:rPr lang="ko-KR" altLang="en-US"/>
              <a:t> 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55684" y="976705"/>
            <a:ext cx="4026163" cy="141870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422019" y="2479873"/>
            <a:ext cx="5984108" cy="3508322"/>
          </a:xfrm>
          <a:prstGeom prst="rect">
            <a:avLst/>
          </a:prstGeom>
        </p:spPr>
      </p:pic>
      <p:sp>
        <p:nvSpPr>
          <p:cNvPr id="11" name="오른쪽 화살표 10"/>
          <p:cNvSpPr/>
          <p:nvPr/>
        </p:nvSpPr>
        <p:spPr>
          <a:xfrm rot="2776759">
            <a:off x="1298440" y="2675348"/>
            <a:ext cx="901900" cy="4609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F75B0"/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87810" tIns="43905" rIns="87810" bIns="43905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869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004300" cy="63627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354539" y="301087"/>
            <a:ext cx="4502150" cy="504166"/>
          </a:xfrm>
          <a:prstGeom prst="rect">
            <a:avLst/>
          </a:prstGeom>
        </p:spPr>
        <p:txBody>
          <a:bodyPr lIns="87810" tIns="43905" rIns="87810" bIns="43905">
            <a:spAutoFit/>
          </a:bodyPr>
          <a:lstStyle/>
          <a:p>
            <a:pPr lvl="0">
              <a:defRPr lang="ko-KR" altLang="en-US"/>
            </a:pPr>
            <a:r>
              <a:rPr lang="en-US" altLang="ko-KR" sz="2700" b="1">
                <a:latin typeface="+mj-lt"/>
              </a:rPr>
              <a:t>#</a:t>
            </a:r>
            <a:r>
              <a:rPr lang="ko-KR" altLang="en-US" sz="2700" b="1">
                <a:latin typeface="+mj-lt"/>
              </a:rPr>
              <a:t>1.모델 학습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3855" y="2179239"/>
            <a:ext cx="254279" cy="350278"/>
          </a:xfrm>
          <a:prstGeom prst="rect">
            <a:avLst/>
          </a:prstGeom>
        </p:spPr>
        <p:txBody>
          <a:bodyPr wrap="none" lIns="87810" tIns="43905" rIns="87810" bIns="43905">
            <a:spAutoFit/>
          </a:bodyPr>
          <a:lstStyle/>
          <a:p>
            <a:pPr>
              <a:defRPr lang="ko-KR" altLang="en-US"/>
            </a:pPr>
            <a:r>
              <a:rPr lang="ko-KR" altLang="en-US"/>
              <a:t> </a:t>
            </a:r>
            <a:endParaRPr lang="en-US" altLang="ko-KR"/>
          </a:p>
        </p:txBody>
      </p:sp>
      <p:sp>
        <p:nvSpPr>
          <p:cNvPr id="6" name="TextBox 5"/>
          <p:cNvSpPr txBox="1"/>
          <p:nvPr/>
        </p:nvSpPr>
        <p:spPr>
          <a:xfrm>
            <a:off x="932953" y="1711587"/>
            <a:ext cx="7551689" cy="350278"/>
          </a:xfrm>
          <a:prstGeom prst="rect">
            <a:avLst/>
          </a:prstGeom>
        </p:spPr>
        <p:txBody>
          <a:bodyPr wrap="square" lIns="87810" tIns="43905" rIns="87810" bIns="43905">
            <a:spAutoFit/>
          </a:bodyPr>
          <a:lstStyle/>
          <a:p>
            <a:pPr>
              <a:defRPr lang="ko-KR" altLang="en-US"/>
            </a:pPr>
            <a:r>
              <a:rPr lang="ko-KR" altLang="en-US"/>
              <a:t> 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578052" y="1711587"/>
            <a:ext cx="3921169" cy="4100978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791138" y="1177127"/>
            <a:ext cx="2765407" cy="434248"/>
          </a:xfrm>
          <a:prstGeom prst="rect">
            <a:avLst/>
          </a:prstGeom>
          <a:solidFill>
            <a:srgbClr val="CCD3E6"/>
          </a:solidFill>
          <a:ln algn="ctr">
            <a:solidFill>
              <a:srgbClr val="5F75B0"/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87810" tIns="43905" rIns="87810" bIns="43905" anchor="ctr">
            <a:noAutofit/>
          </a:bodyPr>
          <a:lstStyle/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</a:rPr>
              <a:t>학습 결과 생성된 파일들</a:t>
            </a:r>
          </a:p>
        </p:txBody>
      </p:sp>
    </p:spTree>
    <p:extLst>
      <p:ext uri="{BB962C8B-B14F-4D97-AF65-F5344CB8AC3E}">
        <p14:creationId xmlns:p14="http://schemas.microsoft.com/office/powerpoint/2010/main" val="267960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004300" cy="63627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354539" y="301087"/>
            <a:ext cx="4502150" cy="504166"/>
          </a:xfrm>
          <a:prstGeom prst="rect">
            <a:avLst/>
          </a:prstGeom>
        </p:spPr>
        <p:txBody>
          <a:bodyPr lIns="87810" tIns="43905" rIns="87810" bIns="43905">
            <a:spAutoFit/>
          </a:bodyPr>
          <a:lstStyle/>
          <a:p>
            <a:pPr lvl="0">
              <a:defRPr lang="ko-KR" altLang="en-US"/>
            </a:pPr>
            <a:r>
              <a:rPr lang="en-US" altLang="ko-KR" sz="2700" b="1">
                <a:latin typeface="+mj-lt"/>
              </a:rPr>
              <a:t>#</a:t>
            </a:r>
            <a:r>
              <a:rPr lang="ko-KR" altLang="en-US" sz="2700" b="1">
                <a:latin typeface="+mj-lt"/>
              </a:rPr>
              <a:t>모델 평가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3855" y="2179239"/>
            <a:ext cx="254279" cy="350278"/>
          </a:xfrm>
          <a:prstGeom prst="rect">
            <a:avLst/>
          </a:prstGeom>
        </p:spPr>
        <p:txBody>
          <a:bodyPr wrap="none" lIns="87810" tIns="43905" rIns="87810" bIns="43905">
            <a:spAutoFit/>
          </a:bodyPr>
          <a:lstStyle/>
          <a:p>
            <a:pPr>
              <a:defRPr lang="ko-KR" altLang="en-US"/>
            </a:pPr>
            <a:r>
              <a:rPr lang="ko-KR" altLang="en-US"/>
              <a:t> </a:t>
            </a:r>
            <a:endParaRPr lang="en-US" altLang="ko-KR"/>
          </a:p>
        </p:txBody>
      </p:sp>
      <p:sp>
        <p:nvSpPr>
          <p:cNvPr id="7" name="직사각형 6"/>
          <p:cNvSpPr/>
          <p:nvPr/>
        </p:nvSpPr>
        <p:spPr>
          <a:xfrm>
            <a:off x="649322" y="3181350"/>
            <a:ext cx="8083498" cy="1569974"/>
          </a:xfrm>
          <a:prstGeom prst="rect">
            <a:avLst/>
          </a:prstGeom>
          <a:solidFill>
            <a:schemeClr val="tx1"/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87810" tIns="43905" rIns="87810" bIns="43905" anchor="ctr">
            <a:noAutofit/>
          </a:bodyPr>
          <a:lstStyle/>
          <a:p>
            <a:pPr>
              <a:defRPr lang="ko-KR" altLang="en-US"/>
            </a:pPr>
            <a:r>
              <a:rPr lang="en-US" altLang="ko-KR"/>
              <a:t>2017-10-05 09:53:47.958949: I C:\tf_jenkins\home\workspace\rel-win\M\windows\PY\36\tensorflow\core\kernels\logging_ops.cc:79] eval/Accuracy[0.8]</a:t>
            </a:r>
          </a:p>
          <a:p>
            <a:pPr>
              <a:defRPr lang="ko-KR" altLang="en-US"/>
            </a:pPr>
            <a:r>
              <a:rPr lang="en-US" altLang="ko-KR"/>
              <a:t>2017-10-05 09:53:47.958949: I C:\tf_jenkins\home\workspace\rel-win\M\windows\PY\36\tensorflow\core\kernels\logging_ops.cc:79] eval/Recall_5[1]</a:t>
            </a:r>
          </a:p>
        </p:txBody>
      </p:sp>
      <p:sp>
        <p:nvSpPr>
          <p:cNvPr id="10" name="대각선 방향의 모서리가 둥근 사각형 9"/>
          <p:cNvSpPr/>
          <p:nvPr/>
        </p:nvSpPr>
        <p:spPr>
          <a:xfrm>
            <a:off x="1889438" y="1543128"/>
            <a:ext cx="5177047" cy="1070359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 algn="ctr">
            <a:solidFill>
              <a:srgbClr val="E9ECF4"/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87810" tIns="43905" rIns="87810" bIns="43905" anchor="ctr">
            <a:noAutofit/>
          </a:bodyPr>
          <a:lstStyle/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</a:rPr>
              <a:t>나머지 20장을 이용하여 학습된 모델을 평가</a:t>
            </a:r>
          </a:p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</a:rPr>
              <a:t>-&gt; 80%의 정확도  </a:t>
            </a:r>
          </a:p>
        </p:txBody>
      </p:sp>
    </p:spTree>
    <p:extLst>
      <p:ext uri="{BB962C8B-B14F-4D97-AF65-F5344CB8AC3E}">
        <p14:creationId xmlns:p14="http://schemas.microsoft.com/office/powerpoint/2010/main" val="127162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004300" cy="63627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354539" y="301087"/>
            <a:ext cx="4502150" cy="504166"/>
          </a:xfrm>
          <a:prstGeom prst="rect">
            <a:avLst/>
          </a:prstGeom>
        </p:spPr>
        <p:txBody>
          <a:bodyPr lIns="87810" tIns="43905" rIns="87810" bIns="43905">
            <a:spAutoFit/>
          </a:bodyPr>
          <a:lstStyle/>
          <a:p>
            <a:pPr lvl="0">
              <a:defRPr lang="ko-KR" altLang="en-US"/>
            </a:pPr>
            <a:r>
              <a:rPr lang="en-US" altLang="ko-KR" sz="2700" b="1">
                <a:latin typeface="+mj-lt"/>
              </a:rPr>
              <a:t>#</a:t>
            </a:r>
            <a:r>
              <a:rPr lang="ko-KR" altLang="en-US" sz="2700" b="1">
                <a:latin typeface="+mj-lt"/>
              </a:rPr>
              <a:t>사진 한장 테스트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3855" y="2179239"/>
            <a:ext cx="254279" cy="350278"/>
          </a:xfrm>
          <a:prstGeom prst="rect">
            <a:avLst/>
          </a:prstGeom>
        </p:spPr>
        <p:txBody>
          <a:bodyPr wrap="none" lIns="87810" tIns="43905" rIns="87810" bIns="43905">
            <a:spAutoFit/>
          </a:bodyPr>
          <a:lstStyle/>
          <a:p>
            <a:pPr>
              <a:defRPr lang="ko-KR" altLang="en-US"/>
            </a:pPr>
            <a:r>
              <a:rPr lang="ko-KR" altLang="en-US"/>
              <a:t> </a:t>
            </a:r>
            <a:endParaRPr lang="en-US" altLang="ko-KR"/>
          </a:p>
        </p:txBody>
      </p:sp>
      <p:sp>
        <p:nvSpPr>
          <p:cNvPr id="6" name="TextBox 5"/>
          <p:cNvSpPr txBox="1"/>
          <p:nvPr/>
        </p:nvSpPr>
        <p:spPr>
          <a:xfrm>
            <a:off x="932953" y="1711587"/>
            <a:ext cx="7551689" cy="350278"/>
          </a:xfrm>
          <a:prstGeom prst="rect">
            <a:avLst/>
          </a:prstGeom>
        </p:spPr>
        <p:txBody>
          <a:bodyPr wrap="square" lIns="87810" tIns="43905" rIns="87810" bIns="43905">
            <a:spAutoFit/>
          </a:bodyPr>
          <a:lstStyle/>
          <a:p>
            <a:pPr>
              <a:defRPr lang="ko-KR" altLang="en-US"/>
            </a:pPr>
            <a:r>
              <a:rPr lang="ko-KR" altLang="en-US"/>
              <a:t> 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353457" y="2184701"/>
            <a:ext cx="4343908" cy="173153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78414" y="1945413"/>
            <a:ext cx="2461362" cy="2101541"/>
          </a:xfrm>
          <a:prstGeom prst="rect">
            <a:avLst/>
          </a:prstGeom>
        </p:spPr>
      </p:pic>
      <p:sp>
        <p:nvSpPr>
          <p:cNvPr id="11" name="오른쪽 화살표 10"/>
          <p:cNvSpPr/>
          <p:nvPr/>
        </p:nvSpPr>
        <p:spPr>
          <a:xfrm>
            <a:off x="3236585" y="2678680"/>
            <a:ext cx="957150" cy="634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F75B0"/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87810" tIns="43905" rIns="87810" bIns="43905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012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04300" cy="63627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3103785" y="2848928"/>
            <a:ext cx="4092864" cy="627277"/>
          </a:xfrm>
          <a:prstGeom prst="rect">
            <a:avLst/>
          </a:prstGeom>
        </p:spPr>
        <p:txBody>
          <a:bodyPr lIns="87810" tIns="43905" rIns="87810" bIns="43905">
            <a:spAutoFit/>
          </a:bodyPr>
          <a:lstStyle/>
          <a:p>
            <a:r>
              <a:rPr lang="en-US" altLang="ko-KR" sz="3500" b="1" dirty="0"/>
              <a:t>THANK YOU</a:t>
            </a:r>
            <a:endParaRPr lang="ko-KR" alt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90183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78865" y="1285905"/>
            <a:ext cx="1342459" cy="418944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sz="2954" spc="-222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  <a:ea typeface="KBIZ한마음고딕 R" panose="02020503020101020101" pitchFamily="18" charset="-127"/>
              </a:rPr>
              <a:t>Goal</a:t>
            </a:r>
            <a:endParaRPr lang="ko-KR" altLang="en-US" sz="2954" spc="-222" dirty="0">
              <a:solidFill>
                <a:schemeClr val="accent1">
                  <a:lumMod val="50000"/>
                </a:schemeClr>
              </a:solidFill>
              <a:latin typeface="HP Simplified" panose="020B0604020204020204" pitchFamily="34" charset="0"/>
              <a:ea typeface="KBIZ한마음고딕 R" panose="020205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308" y="648891"/>
            <a:ext cx="392915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Arial Black" panose="020B0A04020102020204" pitchFamily="34" charset="0"/>
              </a:rPr>
              <a:t>02</a:t>
            </a:r>
            <a:endParaRPr lang="ko-KR" altLang="en-US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473621" y="897100"/>
            <a:ext cx="0" cy="807749"/>
          </a:xfrm>
          <a:prstGeom prst="line">
            <a:avLst/>
          </a:prstGeom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8865" y="1040487"/>
            <a:ext cx="2388186" cy="285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55" dirty="0"/>
              <a:t>What to do with </a:t>
            </a:r>
            <a:r>
              <a:rPr lang="en-US" altLang="ko-KR" sz="1255" dirty="0" err="1"/>
              <a:t>OpenCV</a:t>
            </a:r>
            <a:r>
              <a:rPr lang="en-US" altLang="ko-KR" sz="1255" dirty="0"/>
              <a:t>?</a:t>
            </a:r>
            <a:endParaRPr lang="ko-KR" altLang="en-US" sz="1255" spc="-11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65" y="5048262"/>
            <a:ext cx="5918281" cy="285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55" b="1" spc="-111" dirty="0"/>
              <a:t>이미지의 전경과 객체를 분리</a:t>
            </a:r>
            <a:r>
              <a:rPr lang="ko-KR" altLang="en-US" sz="1255" spc="-111" dirty="0"/>
              <a:t>하여 </a:t>
            </a:r>
            <a:r>
              <a:rPr lang="en-US" altLang="ko-KR" sz="1255" spc="-111" dirty="0" err="1"/>
              <a:t>Tensorflow</a:t>
            </a:r>
            <a:r>
              <a:rPr lang="ko-KR" altLang="en-US" sz="1255" spc="-111" dirty="0"/>
              <a:t>의 정확성을 높인다</a:t>
            </a:r>
            <a:r>
              <a:rPr lang="en-US" altLang="ko-KR" sz="1255" spc="-111" dirty="0"/>
              <a:t>.</a:t>
            </a:r>
            <a:endParaRPr lang="ko-KR" altLang="en-US" sz="1255" spc="-111" dirty="0"/>
          </a:p>
        </p:txBody>
      </p:sp>
      <p:sp>
        <p:nvSpPr>
          <p:cNvPr id="17" name="TextBox 16"/>
          <p:cNvSpPr txBox="1"/>
          <p:nvPr/>
        </p:nvSpPr>
        <p:spPr>
          <a:xfrm>
            <a:off x="478865" y="4648447"/>
            <a:ext cx="3084996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77" spc="-111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Tensorflow</a:t>
            </a:r>
            <a:r>
              <a:rPr lang="ko-KR" altLang="en-US" sz="1477" spc="-11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의 정확성 증가</a:t>
            </a:r>
          </a:p>
        </p:txBody>
      </p:sp>
      <p:grpSp>
        <p:nvGrpSpPr>
          <p:cNvPr id="24" name="그룹 23"/>
          <p:cNvGrpSpPr/>
          <p:nvPr/>
        </p:nvGrpSpPr>
        <p:grpSpPr>
          <a:xfrm>
            <a:off x="1642543" y="2112766"/>
            <a:ext cx="5700336" cy="2135444"/>
            <a:chOff x="2248592" y="1976916"/>
            <a:chExt cx="7718367" cy="2891434"/>
          </a:xfrm>
        </p:grpSpPr>
        <p:grpSp>
          <p:nvGrpSpPr>
            <p:cNvPr id="10" name="그룹 9"/>
            <p:cNvGrpSpPr/>
            <p:nvPr/>
          </p:nvGrpSpPr>
          <p:grpSpPr>
            <a:xfrm>
              <a:off x="2248592" y="1976916"/>
              <a:ext cx="2847109" cy="2891434"/>
              <a:chOff x="1683327" y="2212581"/>
              <a:chExt cx="3362498" cy="3362498"/>
            </a:xfrm>
          </p:grpSpPr>
          <p:pic>
            <p:nvPicPr>
              <p:cNvPr id="5" name="그림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3327" y="2212581"/>
                <a:ext cx="3362498" cy="3362498"/>
              </a:xfrm>
              <a:prstGeom prst="rect">
                <a:avLst/>
              </a:prstGeom>
            </p:spPr>
          </p:pic>
          <p:sp>
            <p:nvSpPr>
              <p:cNvPr id="6" name="직사각형 5"/>
              <p:cNvSpPr/>
              <p:nvPr/>
            </p:nvSpPr>
            <p:spPr>
              <a:xfrm>
                <a:off x="2967643" y="2468880"/>
                <a:ext cx="1246909" cy="1704109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7532" tIns="33766" rIns="67532" bIns="3376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55"/>
              </a:p>
            </p:txBody>
          </p:sp>
        </p:grpSp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147"/>
            <a:stretch/>
          </p:blipFill>
          <p:spPr>
            <a:xfrm>
              <a:off x="6903708" y="2383382"/>
              <a:ext cx="3063251" cy="20785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052984" y="3099466"/>
              <a:ext cx="766276" cy="679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659" dirty="0">
                  <a:solidFill>
                    <a:srgbClr val="1F4E79"/>
                  </a:solidFill>
                </a:rPr>
                <a:t>▶</a:t>
              </a:r>
            </a:p>
          </p:txBody>
        </p:sp>
      </p:grpSp>
      <p:cxnSp>
        <p:nvCxnSpPr>
          <p:cNvPr id="26" name="직선 연결선 25"/>
          <p:cNvCxnSpPr/>
          <p:nvPr/>
        </p:nvCxnSpPr>
        <p:spPr>
          <a:xfrm>
            <a:off x="454308" y="5396821"/>
            <a:ext cx="8076807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 flipH="1">
            <a:off x="542902" y="4943945"/>
            <a:ext cx="725051" cy="0"/>
          </a:xfrm>
          <a:prstGeom prst="line">
            <a:avLst/>
          </a:prstGeom>
          <a:ln w="508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21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992562" y="2208181"/>
            <a:ext cx="6986518" cy="30143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532" tIns="33766" rIns="67532" bIns="337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55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78865" y="1285905"/>
            <a:ext cx="3161737" cy="418944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sz="2954" spc="-222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  <a:ea typeface="KBIZ한마음고딕 R" panose="02020503020101020101" pitchFamily="18" charset="-127"/>
              </a:rPr>
              <a:t>Execution Environment</a:t>
            </a:r>
            <a:endParaRPr lang="ko-KR" altLang="en-US" sz="2954" spc="-222" dirty="0">
              <a:solidFill>
                <a:schemeClr val="accent1">
                  <a:lumMod val="50000"/>
                </a:schemeClr>
              </a:solidFill>
              <a:latin typeface="HP Simplified" panose="020B0604020204020204" pitchFamily="34" charset="0"/>
              <a:ea typeface="KBIZ한마음고딕 R" panose="020205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308" y="648891"/>
            <a:ext cx="392915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Arial Black" panose="020B0A04020102020204" pitchFamily="34" charset="0"/>
              </a:rPr>
              <a:t>03</a:t>
            </a:r>
            <a:endParaRPr lang="ko-KR" altLang="en-US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473621" y="897100"/>
            <a:ext cx="0" cy="807749"/>
          </a:xfrm>
          <a:prstGeom prst="line">
            <a:avLst/>
          </a:prstGeom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8864" y="1040487"/>
            <a:ext cx="3174016" cy="285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255" dirty="0" err="1"/>
              <a:t>Libraries&amp;Tools</a:t>
            </a:r>
            <a:r>
              <a:rPr lang="en-US" altLang="ko-KR" sz="1255" dirty="0"/>
              <a:t> required by </a:t>
            </a:r>
            <a:r>
              <a:rPr lang="en-US" altLang="ko-KR" sz="1255" dirty="0" err="1"/>
              <a:t>OpenCV</a:t>
            </a:r>
            <a:endParaRPr lang="ko-KR" altLang="ko-KR" sz="1034" dirty="0">
              <a:latin typeface="Arial" panose="020B0604020202020204" pitchFamily="34" charset="0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2014755" y="2738280"/>
            <a:ext cx="4948934" cy="1898462"/>
            <a:chOff x="2771029" y="2409304"/>
            <a:chExt cx="6700955" cy="2570555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39"/>
            <a:stretch/>
          </p:blipFill>
          <p:spPr>
            <a:xfrm>
              <a:off x="2771029" y="2917566"/>
              <a:ext cx="1699037" cy="162949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095047" y="3347594"/>
              <a:ext cx="673328" cy="802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49" b="1" dirty="0">
                  <a:solidFill>
                    <a:schemeClr val="accent1">
                      <a:lumMod val="75000"/>
                    </a:schemeClr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+</a:t>
              </a:r>
              <a:endParaRPr lang="ko-KR" altLang="en-US" sz="3249" b="1" dirty="0">
                <a:solidFill>
                  <a:schemeClr val="accent1">
                    <a:lumMod val="7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grpSp>
          <p:nvGrpSpPr>
            <p:cNvPr id="24" name="그룹 23"/>
            <p:cNvGrpSpPr/>
            <p:nvPr/>
          </p:nvGrpSpPr>
          <p:grpSpPr>
            <a:xfrm>
              <a:off x="6393357" y="2409304"/>
              <a:ext cx="3078627" cy="2554726"/>
              <a:chOff x="6059978" y="2270377"/>
              <a:chExt cx="3078627" cy="2554726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6059978" y="2608071"/>
                <a:ext cx="3078627" cy="2217032"/>
              </a:xfrm>
              <a:prstGeom prst="rect">
                <a:avLst/>
              </a:prstGeom>
              <a:noFill/>
              <a:ln w="28575">
                <a:solidFill>
                  <a:srgbClr val="1F4E79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endParaRPr lang="en-US" altLang="ko-KR" sz="1255" b="1" dirty="0">
                  <a:latin typeface="맑은 고딕 Semilight" panose="020B0502040204020203" pitchFamily="50" charset="-127"/>
                  <a:ea typeface="맑은 고딕 Semilight" panose="020B0502040204020203" pitchFamily="50" charset="-127"/>
                  <a:cs typeface="맑은 고딕 Semilight" panose="020B0502040204020203" pitchFamily="50" charset="-127"/>
                </a:endParaRPr>
              </a:p>
              <a:p>
                <a:r>
                  <a:rPr lang="en-US" altLang="ko-KR" sz="1255" b="1" dirty="0">
                    <a:latin typeface="맑은 고딕 Semilight" panose="020B0502040204020203" pitchFamily="50" charset="-127"/>
                    <a:ea typeface="맑은 고딕 Semilight" panose="020B0502040204020203" pitchFamily="50" charset="-127"/>
                    <a:cs typeface="맑은 고딕 Semilight" panose="020B0502040204020203" pitchFamily="50" charset="-127"/>
                  </a:rPr>
                  <a:t> Essential</a:t>
                </a:r>
              </a:p>
              <a:p>
                <a:r>
                  <a:rPr lang="en-US" altLang="ko-KR" sz="1255" b="1" dirty="0">
                    <a:latin typeface="맑은 고딕 Semilight" panose="020B0502040204020203" pitchFamily="50" charset="-127"/>
                    <a:ea typeface="맑은 고딕 Semilight" panose="020B0502040204020203" pitchFamily="50" charset="-127"/>
                    <a:cs typeface="맑은 고딕 Semilight" panose="020B0502040204020203" pitchFamily="50" charset="-127"/>
                  </a:rPr>
                  <a:t> Image I/O</a:t>
                </a:r>
              </a:p>
              <a:p>
                <a:r>
                  <a:rPr lang="en-US" altLang="ko-KR" sz="1255" b="1" dirty="0">
                    <a:latin typeface="맑은 고딕 Semilight" panose="020B0502040204020203" pitchFamily="50" charset="-127"/>
                    <a:ea typeface="맑은 고딕 Semilight" panose="020B0502040204020203" pitchFamily="50" charset="-127"/>
                    <a:cs typeface="맑은 고딕 Semilight" panose="020B0502040204020203" pitchFamily="50" charset="-127"/>
                  </a:rPr>
                  <a:t> Video I/O</a:t>
                </a:r>
              </a:p>
              <a:p>
                <a:r>
                  <a:rPr lang="en-US" altLang="ko-KR" sz="1255" b="1" dirty="0">
                    <a:latin typeface="맑은 고딕 Semilight" panose="020B0502040204020203" pitchFamily="50" charset="-127"/>
                    <a:ea typeface="맑은 고딕 Semilight" panose="020B0502040204020203" pitchFamily="50" charset="-127"/>
                    <a:cs typeface="맑은 고딕 Semilight" panose="020B0502040204020203" pitchFamily="50" charset="-127"/>
                  </a:rPr>
                  <a:t> Python</a:t>
                </a:r>
              </a:p>
              <a:p>
                <a:r>
                  <a:rPr lang="en-US" altLang="ko-KR" sz="1255" b="1" dirty="0">
                    <a:latin typeface="맑은 고딕 Semilight" panose="020B0502040204020203" pitchFamily="50" charset="-127"/>
                    <a:ea typeface="맑은 고딕 Semilight" panose="020B0502040204020203" pitchFamily="50" charset="-127"/>
                    <a:cs typeface="맑은 고딕 Semilight" panose="020B0502040204020203" pitchFamily="50" charset="-127"/>
                  </a:rPr>
                  <a:t> Other third-party libraries</a:t>
                </a:r>
              </a:p>
              <a:p>
                <a:r>
                  <a:rPr lang="en-US" altLang="ko-KR" sz="1255" b="1" dirty="0">
                    <a:latin typeface="맑은 고딕 Semilight" panose="020B0502040204020203" pitchFamily="50" charset="-127"/>
                    <a:ea typeface="맑은 고딕 Semilight" panose="020B0502040204020203" pitchFamily="50" charset="-127"/>
                    <a:cs typeface="맑은 고딕 Semilight" panose="020B0502040204020203" pitchFamily="50" charset="-127"/>
                  </a:rPr>
                  <a:t> GUI </a:t>
                </a:r>
              </a:p>
              <a:p>
                <a:endParaRPr lang="ko-KR" altLang="en-US" sz="1255" b="1" dirty="0">
                  <a:latin typeface="맑은 고딕 Semilight" panose="020B0502040204020203" pitchFamily="50" charset="-127"/>
                  <a:ea typeface="맑은 고딕 Semilight" panose="020B0502040204020203" pitchFamily="50" charset="-127"/>
                  <a:cs typeface="맑은 고딕 Semilight" panose="020B0502040204020203" pitchFamily="50" charset="-127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344068" y="2270377"/>
                <a:ext cx="2510446" cy="74057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77" b="1" dirty="0">
                    <a:solidFill>
                      <a:schemeClr val="accent1">
                        <a:lumMod val="50000"/>
                      </a:schemeClr>
                    </a:solidFill>
                  </a:rPr>
                  <a:t>| </a:t>
                </a:r>
                <a:r>
                  <a:rPr lang="en-US" altLang="ko-KR" sz="1477" b="1" dirty="0" err="1">
                    <a:solidFill>
                      <a:schemeClr val="accent1">
                        <a:lumMod val="50000"/>
                      </a:schemeClr>
                    </a:solidFill>
                  </a:rPr>
                  <a:t>Libraies</a:t>
                </a:r>
                <a:r>
                  <a:rPr lang="en-US" altLang="ko-KR" sz="1477" b="1" dirty="0">
                    <a:solidFill>
                      <a:schemeClr val="accent1">
                        <a:lumMod val="50000"/>
                      </a:schemeClr>
                    </a:solidFill>
                  </a:rPr>
                  <a:t> &amp; Tools |</a:t>
                </a:r>
                <a:endParaRPr lang="ko-KR" altLang="en-US" sz="1477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930591" y="4547062"/>
              <a:ext cx="1379911" cy="432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77" b="1" dirty="0" err="1">
                  <a:solidFill>
                    <a:schemeClr val="accent1">
                      <a:lumMod val="50000"/>
                    </a:schemeClr>
                  </a:solidFill>
                  <a:ea typeface="맑은 고딕 Semilight" panose="020B0502040204020203" pitchFamily="50" charset="-127"/>
                  <a:cs typeface="맑은 고딕 Semilight" panose="020B0502040204020203" pitchFamily="50" charset="-127"/>
                </a:rPr>
                <a:t>OpenCV</a:t>
              </a:r>
              <a:endParaRPr lang="ko-KR" altLang="en-US" sz="1477" b="1" dirty="0">
                <a:solidFill>
                  <a:schemeClr val="accent1">
                    <a:lumMod val="50000"/>
                  </a:schemeClr>
                </a:solidFill>
                <a:ea typeface="맑은 고딕 Semilight" panose="020B0502040204020203" pitchFamily="50" charset="-127"/>
                <a:cs typeface="맑은 고딕 Semilight" panose="020B0502040204020203" pitchFamily="50" charset="-127"/>
              </a:endParaRPr>
            </a:p>
          </p:txBody>
        </p:sp>
      </p:grpSp>
      <p:sp>
        <p:nvSpPr>
          <p:cNvPr id="26" name="제목 1"/>
          <p:cNvSpPr txBox="1">
            <a:spLocks/>
          </p:cNvSpPr>
          <p:nvPr/>
        </p:nvSpPr>
        <p:spPr>
          <a:xfrm>
            <a:off x="992561" y="1789237"/>
            <a:ext cx="2038246" cy="418944"/>
          </a:xfrm>
          <a:prstGeom prst="rect">
            <a:avLst/>
          </a:prstGeom>
        </p:spPr>
        <p:txBody>
          <a:bodyPr vert="horz" lIns="67532" tIns="33766" rIns="67532" bIns="33766" rtlCol="0" anchor="b">
            <a:normAutofit fontScale="90000" lnSpcReduction="1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954" spc="-222" dirty="0">
                <a:latin typeface="HP Simplified" panose="020B0604020204020204" pitchFamily="34" charset="0"/>
                <a:ea typeface="KBIZ한마음고딕 R" panose="02020503020101020101" pitchFamily="18" charset="-127"/>
              </a:rPr>
              <a:t>Ubuntu</a:t>
            </a:r>
            <a:endParaRPr lang="ko-KR" altLang="en-US" sz="2954" spc="-222" dirty="0">
              <a:latin typeface="HP Simplified" panose="020B0604020204020204" pitchFamily="34" charset="0"/>
              <a:ea typeface="KBIZ한마음고딕 R" panose="02020503020101020101" pitchFamily="18" charset="-127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>
            <a:off x="454308" y="5396821"/>
            <a:ext cx="8076807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87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78865" y="1285905"/>
            <a:ext cx="3161737" cy="418944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sz="2954" spc="-222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  <a:ea typeface="KBIZ한마음고딕 R" panose="02020503020101020101" pitchFamily="18" charset="-127"/>
              </a:rPr>
              <a:t>Algorithm &amp; Order</a:t>
            </a:r>
            <a:endParaRPr lang="ko-KR" altLang="en-US" sz="2954" spc="-222" dirty="0">
              <a:solidFill>
                <a:schemeClr val="accent1">
                  <a:lumMod val="50000"/>
                </a:schemeClr>
              </a:solidFill>
              <a:latin typeface="HP Simplified" panose="020B0604020204020204" pitchFamily="34" charset="0"/>
              <a:ea typeface="KBIZ한마음고딕 R" panose="020205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308" y="648891"/>
            <a:ext cx="392915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Arial Black" panose="020B0A04020102020204" pitchFamily="34" charset="0"/>
              </a:rPr>
              <a:t>04</a:t>
            </a:r>
            <a:endParaRPr lang="ko-KR" altLang="en-US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473621" y="897100"/>
            <a:ext cx="0" cy="807749"/>
          </a:xfrm>
          <a:prstGeom prst="line">
            <a:avLst/>
          </a:prstGeom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8864" y="1040487"/>
            <a:ext cx="3174016" cy="285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255" dirty="0">
                <a:solidFill>
                  <a:srgbClr val="212121"/>
                </a:solidFill>
                <a:ea typeface="inherit"/>
              </a:rPr>
              <a:t>How to Extract Objects</a:t>
            </a:r>
            <a:endParaRPr lang="ko-KR" altLang="ko-KR" sz="1034" dirty="0"/>
          </a:p>
        </p:txBody>
      </p:sp>
      <p:cxnSp>
        <p:nvCxnSpPr>
          <p:cNvPr id="27" name="직선 연결선 26"/>
          <p:cNvCxnSpPr/>
          <p:nvPr/>
        </p:nvCxnSpPr>
        <p:spPr>
          <a:xfrm>
            <a:off x="454308" y="5396821"/>
            <a:ext cx="8076807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그룹 6"/>
          <p:cNvGrpSpPr/>
          <p:nvPr/>
        </p:nvGrpSpPr>
        <p:grpSpPr>
          <a:xfrm>
            <a:off x="478865" y="3787061"/>
            <a:ext cx="1675025" cy="677059"/>
            <a:chOff x="5868277" y="2834398"/>
            <a:chExt cx="2268017" cy="916750"/>
          </a:xfrm>
        </p:grpSpPr>
        <p:sp>
          <p:nvSpPr>
            <p:cNvPr id="17" name="제목 1"/>
            <p:cNvSpPr txBox="1">
              <a:spLocks/>
            </p:cNvSpPr>
            <p:nvPr/>
          </p:nvSpPr>
          <p:spPr>
            <a:xfrm>
              <a:off x="5868277" y="2834398"/>
              <a:ext cx="2109397" cy="567258"/>
            </a:xfrm>
            <a:prstGeom prst="rect">
              <a:avLst/>
            </a:prstGeom>
          </p:spPr>
          <p:txBody>
            <a:bodyPr vert="horz" lIns="67532" tIns="33766" rIns="67532" bIns="33766" rtlCol="0" anchor="b">
              <a:normAutofit fontScale="90000" lnSpcReduction="10000"/>
            </a:bodyPr>
            <a:lstStyle>
              <a:lvl1pPr algn="ctr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2954" spc="-222" dirty="0">
                  <a:latin typeface="HP Simplified" panose="020B0604020204020204" pitchFamily="34" charset="0"/>
                  <a:ea typeface="KBIZ한마음고딕 R" panose="02020503020101020101" pitchFamily="18" charset="-127"/>
                </a:rPr>
                <a:t>Algorithm</a:t>
              </a:r>
              <a:endParaRPr lang="ko-KR" altLang="en-US" sz="2954" spc="-222" dirty="0">
                <a:latin typeface="HP Simplified" panose="020B0604020204020204" pitchFamily="34" charset="0"/>
                <a:ea typeface="KBIZ한마음고딕 R" panose="02020503020101020101" pitchFamily="18" charset="-127"/>
              </a:endParaRPr>
            </a:p>
          </p:txBody>
        </p:sp>
        <p:cxnSp>
          <p:nvCxnSpPr>
            <p:cNvPr id="23" name="직선 연결선 22"/>
            <p:cNvCxnSpPr/>
            <p:nvPr/>
          </p:nvCxnSpPr>
          <p:spPr>
            <a:xfrm flipH="1">
              <a:off x="5969574" y="3733958"/>
              <a:ext cx="620682" cy="0"/>
            </a:xfrm>
            <a:prstGeom prst="line">
              <a:avLst/>
            </a:prstGeom>
            <a:ln w="50800"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5868277" y="3364626"/>
              <a:ext cx="2268017" cy="386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55" spc="-111" dirty="0" err="1"/>
                <a:t>그랩컷</a:t>
              </a:r>
              <a:r>
                <a:rPr lang="ko-KR" altLang="en-US" sz="1255" spc="-111" dirty="0"/>
                <a:t> 알고리즘</a:t>
              </a: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478865" y="4535603"/>
            <a:ext cx="8052250" cy="638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82" dirty="0">
                <a:latin typeface="+mj-lt"/>
              </a:rPr>
              <a:t>그래프 컷을 기반으로 하는 이미지 세분화 방법</a:t>
            </a:r>
            <a:endParaRPr lang="en-US" altLang="ko-KR" sz="1182" dirty="0">
              <a:latin typeface="+mj-lt"/>
            </a:endParaRPr>
          </a:p>
          <a:p>
            <a:r>
              <a:rPr lang="ko-KR" altLang="en-US" sz="1182" dirty="0">
                <a:latin typeface="+mj-lt"/>
              </a:rPr>
              <a:t>세그먼트 화 될 객체 주위의 사용자 지정 경계 상자에서 전경일 가능성이 있는 </a:t>
            </a:r>
            <a:r>
              <a:rPr lang="ko-KR" altLang="en-US" sz="1182" dirty="0" err="1">
                <a:latin typeface="+mj-lt"/>
              </a:rPr>
              <a:t>화소를</a:t>
            </a:r>
            <a:r>
              <a:rPr lang="ko-KR" altLang="en-US" sz="1182" dirty="0">
                <a:latin typeface="+mj-lt"/>
              </a:rPr>
              <a:t> 마크해 결과 영상을 생성함</a:t>
            </a:r>
            <a:endParaRPr lang="en-US" altLang="ko-KR" sz="1182" dirty="0">
              <a:latin typeface="+mj-lt"/>
            </a:endParaRPr>
          </a:p>
          <a:p>
            <a:r>
              <a:rPr lang="ko-KR" altLang="en-US" sz="1182" dirty="0">
                <a:latin typeface="+mj-lt"/>
              </a:rPr>
              <a:t>정지 영상에서 전경 객체를 추출하기 원할 때 좋은 알고리즘</a:t>
            </a:r>
          </a:p>
        </p:txBody>
      </p:sp>
      <p:pic>
        <p:nvPicPr>
          <p:cNvPr id="4099" name="Picture 3" descr="http://2.bp.blogspot.com/-JLnqqebOijk/UQK2BnEAPkI/AAAAAAAAAhA/BK26A_rtexQ/s1600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86" y="1832409"/>
            <a:ext cx="2589482" cy="187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://3.bp.blogspot.com/-kECdhzBjeiY/UQK2Bcwm6FI/AAAAAAAAAg8/ymRa84Rzmp0/s1600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069" y="1832409"/>
            <a:ext cx="2589482" cy="187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://1.bp.blogspot.com/-_cjbrrKB7eI/UQK2BuUWcpI/AAAAAAAAAhE/RNzhdUE5CJE/s1600/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552" y="1834888"/>
            <a:ext cx="2586050" cy="186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80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78865" y="1285905"/>
            <a:ext cx="3161737" cy="418944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sz="2954" spc="-222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  <a:ea typeface="KBIZ한마음고딕 R" panose="02020503020101020101" pitchFamily="18" charset="-127"/>
              </a:rPr>
              <a:t>Reference</a:t>
            </a:r>
            <a:endParaRPr lang="ko-KR" altLang="en-US" sz="2954" spc="-222" dirty="0">
              <a:solidFill>
                <a:schemeClr val="accent1">
                  <a:lumMod val="50000"/>
                </a:schemeClr>
              </a:solidFill>
              <a:latin typeface="HP Simplified" panose="020B0604020204020204" pitchFamily="34" charset="0"/>
              <a:ea typeface="KBIZ한마음고딕 R" panose="020205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308" y="648891"/>
            <a:ext cx="392915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Arial Black" panose="020B0A04020102020204" pitchFamily="34" charset="0"/>
              </a:rPr>
              <a:t>05</a:t>
            </a:r>
            <a:endParaRPr lang="ko-KR" altLang="en-US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473621" y="897100"/>
            <a:ext cx="0" cy="807749"/>
          </a:xfrm>
          <a:prstGeom prst="line">
            <a:avLst/>
          </a:prstGeom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8864" y="1040487"/>
            <a:ext cx="3174016" cy="285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255" dirty="0">
                <a:solidFill>
                  <a:srgbClr val="212121"/>
                </a:solidFill>
                <a:ea typeface="inherit"/>
              </a:rPr>
              <a:t>Book &amp; Site</a:t>
            </a:r>
            <a:endParaRPr lang="ko-KR" altLang="ko-KR" sz="1034" dirty="0"/>
          </a:p>
        </p:txBody>
      </p:sp>
      <p:cxnSp>
        <p:nvCxnSpPr>
          <p:cNvPr id="27" name="직선 연결선 26"/>
          <p:cNvCxnSpPr/>
          <p:nvPr/>
        </p:nvCxnSpPr>
        <p:spPr>
          <a:xfrm>
            <a:off x="454308" y="5396821"/>
            <a:ext cx="8076807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그룹 6"/>
          <p:cNvGrpSpPr/>
          <p:nvPr/>
        </p:nvGrpSpPr>
        <p:grpSpPr>
          <a:xfrm>
            <a:off x="466587" y="1886530"/>
            <a:ext cx="1675025" cy="285463"/>
            <a:chOff x="5868277" y="3364626"/>
            <a:chExt cx="2268017" cy="386523"/>
          </a:xfrm>
        </p:grpSpPr>
        <p:cxnSp>
          <p:nvCxnSpPr>
            <p:cNvPr id="23" name="직선 연결선 22"/>
            <p:cNvCxnSpPr/>
            <p:nvPr/>
          </p:nvCxnSpPr>
          <p:spPr>
            <a:xfrm flipH="1">
              <a:off x="5969574" y="3733958"/>
              <a:ext cx="406500" cy="0"/>
            </a:xfrm>
            <a:prstGeom prst="line">
              <a:avLst/>
            </a:prstGeom>
            <a:ln w="50800"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5868277" y="3364626"/>
              <a:ext cx="2268017" cy="386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55" b="1" spc="-111" dirty="0"/>
                <a:t>참고 문헌</a:t>
              </a: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466586" y="2201174"/>
            <a:ext cx="792399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pc="-111" dirty="0"/>
              <a:t>Robert </a:t>
            </a:r>
            <a:r>
              <a:rPr lang="en-US" altLang="ko-KR" spc="-111" dirty="0" err="1"/>
              <a:t>Laganière</a:t>
            </a:r>
            <a:r>
              <a:rPr lang="en-US" altLang="ko-KR" spc="-111" dirty="0"/>
              <a:t>, </a:t>
            </a:r>
            <a:r>
              <a:rPr lang="en-US" altLang="ko-KR" spc="-111" dirty="0" smtClean="0"/>
              <a:t>OpenCV2 </a:t>
            </a:r>
            <a:r>
              <a:rPr lang="en-US" altLang="ko-KR" spc="-111" dirty="0"/>
              <a:t>Computer Vision Application Programming Cookbook, 2011</a:t>
            </a:r>
            <a:endParaRPr lang="ko-KR" altLang="en-US" spc="-11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478865" y="3227932"/>
            <a:ext cx="1675025" cy="285463"/>
            <a:chOff x="5868277" y="3364626"/>
            <a:chExt cx="2268017" cy="386523"/>
          </a:xfrm>
        </p:grpSpPr>
        <p:cxnSp>
          <p:nvCxnSpPr>
            <p:cNvPr id="14" name="직선 연결선 13"/>
            <p:cNvCxnSpPr/>
            <p:nvPr/>
          </p:nvCxnSpPr>
          <p:spPr>
            <a:xfrm flipH="1">
              <a:off x="5969574" y="3733958"/>
              <a:ext cx="406500" cy="0"/>
            </a:xfrm>
            <a:prstGeom prst="line">
              <a:avLst/>
            </a:prstGeom>
            <a:ln w="50800"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868277" y="3364626"/>
              <a:ext cx="2268017" cy="386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55" b="1" spc="-111" dirty="0"/>
                <a:t>참고 사이트</a:t>
              </a:r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535297" y="3588275"/>
            <a:ext cx="846290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pc="-150" dirty="0"/>
              <a:t>WIKIPIDEIA, “</a:t>
            </a:r>
            <a:r>
              <a:rPr lang="en-US" altLang="ko-KR" spc="-150" dirty="0" err="1"/>
              <a:t>OpenCV</a:t>
            </a:r>
            <a:r>
              <a:rPr lang="en-US" altLang="ko-KR" spc="-150" dirty="0"/>
              <a:t>”, </a:t>
            </a:r>
            <a:r>
              <a:rPr lang="en-US" altLang="ko-KR" spc="-150" dirty="0">
                <a:hlinkClick r:id="rId2"/>
              </a:rPr>
              <a:t>https://en.wikipedia.org/wiki/OpenCV</a:t>
            </a:r>
            <a:r>
              <a:rPr lang="en-US" altLang="ko-KR" spc="-150" dirty="0"/>
              <a:t> (2017.09.06)</a:t>
            </a:r>
          </a:p>
          <a:p>
            <a:r>
              <a:rPr lang="en-US" altLang="ko-KR" spc="-150" dirty="0"/>
              <a:t>Laz's Vision,”</a:t>
            </a:r>
            <a:r>
              <a:rPr lang="fi-FI" altLang="ko-KR" spc="-150" dirty="0"/>
              <a:t> OpenCV 2.4.9 on Ubuntu 14.04</a:t>
            </a:r>
            <a:r>
              <a:rPr lang="en-US" altLang="ko-KR" spc="-150" dirty="0"/>
              <a:t>”, </a:t>
            </a:r>
            <a:r>
              <a:rPr lang="en-US" altLang="ko-KR" spc="-150" dirty="0">
                <a:hlinkClick r:id="rId3"/>
              </a:rPr>
              <a:t>http://karytech.blogspot.kr/2014/05/opencv-249-on-ubuntu-1404.html</a:t>
            </a:r>
            <a:r>
              <a:rPr lang="en-US" altLang="ko-KR" spc="-150" dirty="0"/>
              <a:t> (2014.05.17)</a:t>
            </a:r>
            <a:endParaRPr lang="ko-KR" altLang="en-US" spc="-150" dirty="0"/>
          </a:p>
        </p:txBody>
      </p:sp>
    </p:spTree>
    <p:extLst>
      <p:ext uri="{BB962C8B-B14F-4D97-AF65-F5344CB8AC3E}">
        <p14:creationId xmlns:p14="http://schemas.microsoft.com/office/powerpoint/2010/main" val="312865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25538" y="2275804"/>
            <a:ext cx="6753225" cy="965340"/>
          </a:xfrm>
        </p:spPr>
        <p:txBody>
          <a:bodyPr>
            <a:normAutofit/>
          </a:bodyPr>
          <a:lstStyle/>
          <a:p>
            <a:r>
              <a:rPr lang="en-US" altLang="ko-KR" sz="5317" spc="-222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  <a:ea typeface="KBIZ한마음고딕 R" panose="02020503020101020101" pitchFamily="18" charset="-127"/>
              </a:rPr>
              <a:t>Thank you</a:t>
            </a:r>
            <a:endParaRPr lang="ko-KR" altLang="en-US" sz="5317" spc="-222" dirty="0">
              <a:solidFill>
                <a:schemeClr val="accent1">
                  <a:lumMod val="50000"/>
                </a:schemeClr>
              </a:solidFill>
              <a:latin typeface="HP Simplified" panose="020B0604020204020204" pitchFamily="34" charset="0"/>
              <a:ea typeface="KBIZ한마음고딕 R" panose="0202050302010102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b="1" spc="-222" dirty="0">
              <a:solidFill>
                <a:schemeClr val="tx1">
                  <a:lumMod val="65000"/>
                  <a:lumOff val="35000"/>
                </a:schemeClr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9480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9742" y="1057114"/>
            <a:ext cx="936104" cy="72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85726" y="1249328"/>
            <a:ext cx="7272808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4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48000">
                      <a:schemeClr val="tx1">
                        <a:lumMod val="50000"/>
                        <a:lumOff val="50000"/>
                      </a:schemeClr>
                    </a:gs>
                    <a:gs pos="99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</a:rPr>
              <a:t># </a:t>
            </a:r>
            <a:r>
              <a:rPr lang="en-US" altLang="ko-KR" sz="4400" b="1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48000">
                      <a:schemeClr val="tx1">
                        <a:lumMod val="50000"/>
                        <a:lumOff val="50000"/>
                      </a:schemeClr>
                    </a:gs>
                    <a:gs pos="99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</a:rPr>
              <a:t>Tensorflow</a:t>
            </a:r>
            <a:r>
              <a:rPr lang="en-US" altLang="ko-KR" sz="4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48000">
                      <a:schemeClr val="tx1">
                        <a:lumMod val="50000"/>
                        <a:lumOff val="50000"/>
                      </a:schemeClr>
                    </a:gs>
                    <a:gs pos="99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</a:rPr>
              <a:t> </a:t>
            </a:r>
            <a:r>
              <a:rPr lang="ko-KR" altLang="en-US" sz="4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48000">
                      <a:schemeClr val="tx1">
                        <a:lumMod val="50000"/>
                        <a:lumOff val="50000"/>
                      </a:schemeClr>
                    </a:gs>
                    <a:gs pos="99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</a:rPr>
              <a:t>사용</a:t>
            </a:r>
            <a:r>
              <a:rPr lang="en-US" altLang="ko-KR" sz="4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48000">
                      <a:schemeClr val="tx1">
                        <a:lumMod val="50000"/>
                        <a:lumOff val="50000"/>
                      </a:schemeClr>
                    </a:gs>
                    <a:gs pos="99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</a:rPr>
              <a:t>	</a:t>
            </a:r>
            <a:endParaRPr lang="ko-KR" altLang="en-US" sz="4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gradFill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48000">
                    <a:schemeClr val="tx1">
                      <a:lumMod val="50000"/>
                      <a:lumOff val="50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726" y="2029222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           </a:t>
            </a:r>
            <a:r>
              <a:rPr lang="ko-KR" altLang="en-US" sz="44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김영훈</a:t>
            </a:r>
            <a:endParaRPr lang="ko-KR" altLang="en-US" sz="4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8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도넛 40"/>
          <p:cNvSpPr/>
          <p:nvPr/>
        </p:nvSpPr>
        <p:spPr>
          <a:xfrm>
            <a:off x="2773958" y="1734631"/>
            <a:ext cx="3335924" cy="3335924"/>
          </a:xfrm>
          <a:prstGeom prst="donut">
            <a:avLst>
              <a:gd name="adj" fmla="val 428"/>
            </a:avLst>
          </a:prstGeom>
          <a:gradFill>
            <a:gsLst>
              <a:gs pos="0">
                <a:srgbClr val="0070C0"/>
              </a:gs>
              <a:gs pos="99000">
                <a:srgbClr val="00B0F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02350" y="229022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Presentation Title</a:t>
            </a:r>
            <a:endParaRPr lang="ko-KR" altLang="en-US" sz="1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 rot="16200000">
            <a:off x="501127" y="304737"/>
            <a:ext cx="666947" cy="457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98494" y="5928687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02</a:t>
            </a:r>
            <a:endParaRPr lang="ko-KR" altLang="en-US" sz="12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73" y="271413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01</a:t>
            </a:r>
            <a:endParaRPr lang="ko-KR" altLang="en-US" sz="2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3758" y="36374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TensorFlow</a:t>
            </a:r>
            <a:r>
              <a:rPr lang="en-US" altLang="ko-KR" sz="18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 </a:t>
            </a:r>
            <a:r>
              <a:rPr lang="ko-KR" altLang="en-US" sz="18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라이브러리 소개 </a:t>
            </a:r>
            <a:endParaRPr lang="ko-KR" altLang="en-US" sz="18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9" name="도넛 38"/>
          <p:cNvSpPr/>
          <p:nvPr/>
        </p:nvSpPr>
        <p:spPr>
          <a:xfrm>
            <a:off x="3517594" y="2478267"/>
            <a:ext cx="1848652" cy="1848652"/>
          </a:xfrm>
          <a:prstGeom prst="donut">
            <a:avLst>
              <a:gd name="adj" fmla="val 12504"/>
            </a:avLst>
          </a:prstGeom>
          <a:gradFill>
            <a:gsLst>
              <a:gs pos="0">
                <a:srgbClr val="0070C0"/>
              </a:gs>
              <a:gs pos="99000">
                <a:srgbClr val="00B0F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38054" y="3102783"/>
            <a:ext cx="1576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Slim</a:t>
            </a:r>
            <a:endParaRPr lang="ko-KR" altLang="en-US" sz="28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401370" y="5199476"/>
            <a:ext cx="27723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Matlab</a:t>
            </a:r>
            <a:r>
              <a:rPr lang="en-US" altLang="ko-KR" sz="1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60239" y="5070555"/>
            <a:ext cx="27723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Python CNN.</a:t>
            </a:r>
            <a:endParaRPr lang="ko-KR" altLang="en-US" sz="1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C:\Users\sloth\Desktop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626" y="2872063"/>
            <a:ext cx="1244975" cy="106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loth\Desktop\발표자료\keras로고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93" y="1601187"/>
            <a:ext cx="1141556" cy="114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loth\Desktop\발표자료\touc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445" y="1601188"/>
            <a:ext cx="2440534" cy="104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-412396" y="2347462"/>
            <a:ext cx="27723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Python, </a:t>
            </a:r>
            <a:r>
              <a:rPr lang="ko-KR" altLang="en-US" sz="1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모듈</a:t>
            </a:r>
            <a:r>
              <a:rPr lang="ko-KR" altLang="en-US" sz="1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화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236694" y="2769019"/>
            <a:ext cx="13152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Lua</a:t>
            </a:r>
            <a:r>
              <a:rPr lang="en-US" altLang="ko-KR" sz="1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ko-KR" sz="11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facebook</a:t>
            </a:r>
            <a:r>
              <a:rPr lang="en-US" altLang="ko-KR" sz="1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ko-KR" sz="11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google</a:t>
            </a:r>
            <a:r>
              <a:rPr lang="en-US" altLang="ko-KR" sz="1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ko-KR" altLang="en-US" sz="1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9" name="Picture 5" descr="C:\Users\sloth\Desktop\발표자료\matcaonvNe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38" y="4187330"/>
            <a:ext cx="3378035" cy="87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loth\Desktop\발표자료\slim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671" y="4416576"/>
            <a:ext cx="1138923" cy="50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57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502</ep:Words>
  <ep:PresentationFormat>사용자 지정</ep:PresentationFormat>
  <ep:Paragraphs>173</ep:Paragraphs>
  <ep:Slides>28</ep:Slides>
  <ep:Notes>2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ep:HeadingPairs>
  <ep:TitlesOfParts>
    <vt:vector size="29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2015-01-23T05:52:34.000</dcterms:created>
  <dc:creator>sunyoung4</dc:creator>
  <cp:lastModifiedBy>USER</cp:lastModifiedBy>
  <dcterms:modified xsi:type="dcterms:W3CDTF">2017-10-15T09:19:37.717</dcterms:modified>
  <cp:revision>230</cp:revision>
  <dc:title>PowerPoint 프레젠테이션</dc:title>
  <cp:version>0906.0100.01</cp:version>
</cp:coreProperties>
</file>