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6450435-6131-4BA9-BD02-603D08AFE7CB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3"/>
              </a:solidFill>
            </a:ln>
          </a:top>
          <a:bottom>
            <a:ln w="2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3"/>
              </a:solidFill>
            </a:ln>
          </a:top>
          <a:bottom>
            <a:ln w="100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71"/>
    <p:restoredTop sz="94712"/>
  </p:normalViewPr>
  <p:slideViewPr>
    <p:cSldViewPr>
      <p:cViewPr varScale="1">
        <p:scale>
          <a:sx n="115" d="100"/>
          <a:sy n="115" d="100"/>
        </p:scale>
        <p:origin x="2010" y="108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2017-10-23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000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ko-KR"/>
            </a:pPr>
            <a:r>
              <a:rPr lang="en-US" altLang="ko-KR" sz="12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CSR(Corporate Social Responsibility)이란 기업의 사회공헌이라는 뜻으로 기업이 경제적 책임이나 법적 책임 외에도 폭넓은 사회적 책임을 적극 수행해야 한다는 것을 말한다. </a:t>
            </a:r>
            <a:endParaRPr lang="en-US" altLang="ko-KR" sz="1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16AD5D8-C70E-4746-8EF3-BAD0E582A999}" type="slidenum">
              <a:rPr lang="en-US" altLang="en-US"/>
              <a:pPr lvl="0">
                <a:defRPr lang="ko-KR" altLang="en-US"/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직사각형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5D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" name="직선 연결선 2"/>
            <p:cNvCxnSpPr/>
            <p:nvPr userDrawn="1"/>
          </p:nvCxnSpPr>
          <p:spPr>
            <a:xfrm>
              <a:off x="0" y="3429000"/>
              <a:ext cx="9144000" cy="0"/>
            </a:xfrm>
            <a:prstGeom prst="line">
              <a:avLst/>
            </a:prstGeom>
            <a:ln>
              <a:solidFill>
                <a:srgbClr val="434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"/>
            <p:cNvGrpSpPr/>
            <p:nvPr userDrawn="1"/>
          </p:nvGrpSpPr>
          <p:grpSpPr>
            <a:xfrm>
              <a:off x="2217199" y="1074199"/>
              <a:ext cx="4709602" cy="4709602"/>
              <a:chOff x="2217199" y="1074198"/>
              <a:chExt cx="4709602" cy="4709602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2217199" y="1074198"/>
                <a:ext cx="4709602" cy="4709602"/>
              </a:xfrm>
              <a:prstGeom prst="rect">
                <a:avLst/>
              </a:prstGeom>
              <a:solidFill>
                <a:srgbClr val="E5DBD2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379216" y="1236215"/>
                <a:ext cx="4385568" cy="4385568"/>
              </a:xfrm>
              <a:prstGeom prst="rect">
                <a:avLst/>
              </a:prstGeom>
              <a:solidFill>
                <a:srgbClr val="43435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" name="직선 연결선 6"/>
              <p:cNvCxnSpPr/>
              <p:nvPr/>
            </p:nvCxnSpPr>
            <p:spPr>
              <a:xfrm>
                <a:off x="4037028" y="4616335"/>
                <a:ext cx="1069944" cy="0"/>
              </a:xfrm>
              <a:prstGeom prst="line">
                <a:avLst/>
              </a:prstGeom>
              <a:ln>
                <a:solidFill>
                  <a:srgbClr val="98D3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Picture 8" descr="본문흰색"/>
          <p:cNvPicPr>
            <a:picLocks noChangeAspect="1" noChangeArrowheads="1"/>
          </p:cNvPicPr>
          <p:nvPr userDrawn="1"/>
        </p:nvPicPr>
        <p:blipFill>
          <a:blip r:embed="rId2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8124603" y="6244378"/>
            <a:ext cx="7921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97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0" y="1245326"/>
            <a:ext cx="9144000" cy="5612674"/>
            <a:chOff x="0" y="1245326"/>
            <a:chExt cx="9144000" cy="5612674"/>
          </a:xfrm>
        </p:grpSpPr>
        <p:sp>
          <p:nvSpPr>
            <p:cNvPr id="4" name="직사각형 3"/>
            <p:cNvSpPr/>
            <p:nvPr/>
          </p:nvSpPr>
          <p:spPr>
            <a:xfrm>
              <a:off x="0" y="2348652"/>
              <a:ext cx="9144000" cy="4509348"/>
            </a:xfrm>
            <a:prstGeom prst="rect">
              <a:avLst/>
            </a:prstGeom>
            <a:solidFill>
              <a:srgbClr val="E5D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0" y="2348653"/>
              <a:ext cx="9144000" cy="0"/>
            </a:xfrm>
            <a:prstGeom prst="line">
              <a:avLst/>
            </a:prstGeom>
            <a:ln>
              <a:solidFill>
                <a:srgbClr val="434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직사각형 5"/>
            <p:cNvSpPr/>
            <p:nvPr/>
          </p:nvSpPr>
          <p:spPr>
            <a:xfrm>
              <a:off x="710732" y="1245326"/>
              <a:ext cx="3013600" cy="2171816"/>
            </a:xfrm>
            <a:prstGeom prst="rect">
              <a:avLst/>
            </a:prstGeom>
            <a:solidFill>
              <a:srgbClr val="E5DBD2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801189" y="1317762"/>
              <a:ext cx="2832686" cy="2026944"/>
            </a:xfrm>
            <a:prstGeom prst="rect">
              <a:avLst/>
            </a:prstGeom>
            <a:solidFill>
              <a:srgbClr val="43435B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9" name="Picture 8" descr="본문흰색"/>
          <p:cNvPicPr>
            <a:picLocks noChangeAspect="1" noChangeArrowheads="1"/>
          </p:cNvPicPr>
          <p:nvPr userDrawn="1"/>
        </p:nvPicPr>
        <p:blipFill>
          <a:blip r:embed="rId2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179512" y="6244378"/>
            <a:ext cx="7921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>
            <a:off x="0" y="3114123"/>
            <a:ext cx="9144000" cy="0"/>
          </a:xfrm>
          <a:prstGeom prst="line">
            <a:avLst/>
          </a:prstGeom>
          <a:ln>
            <a:solidFill>
              <a:srgbClr val="434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 userDrawn="1"/>
        </p:nvGrpSpPr>
        <p:grpSpPr>
          <a:xfrm>
            <a:off x="2027056" y="2034123"/>
            <a:ext cx="7116944" cy="1080000"/>
            <a:chOff x="0" y="1923090"/>
            <a:chExt cx="7116944" cy="1080000"/>
          </a:xfrm>
        </p:grpSpPr>
        <p:sp>
          <p:nvSpPr>
            <p:cNvPr id="5" name="직사각형 4"/>
            <p:cNvSpPr/>
            <p:nvPr/>
          </p:nvSpPr>
          <p:spPr>
            <a:xfrm>
              <a:off x="1047750" y="1923090"/>
              <a:ext cx="6069194" cy="1080000"/>
            </a:xfrm>
            <a:prstGeom prst="rect">
              <a:avLst/>
            </a:prstGeom>
            <a:solidFill>
              <a:srgbClr val="E5DBD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923090"/>
              <a:ext cx="1080000" cy="1080000"/>
            </a:xfrm>
            <a:prstGeom prst="rect">
              <a:avLst/>
            </a:prstGeom>
            <a:solidFill>
              <a:srgbClr val="43435B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0" name="Picture 8" descr="본문흰색"/>
          <p:cNvPicPr>
            <a:picLocks noChangeAspect="1" noChangeArrowheads="1"/>
          </p:cNvPicPr>
          <p:nvPr userDrawn="1"/>
        </p:nvPicPr>
        <p:blipFill>
          <a:blip r:embed="rId2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179512" y="6244378"/>
            <a:ext cx="7921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0" y="1"/>
            <a:ext cx="9144000" cy="6857998"/>
            <a:chOff x="0" y="1"/>
            <a:chExt cx="9144000" cy="6857998"/>
          </a:xfrm>
        </p:grpSpPr>
        <p:grpSp>
          <p:nvGrpSpPr>
            <p:cNvPr id="4" name="그룹 18"/>
            <p:cNvGrpSpPr/>
            <p:nvPr/>
          </p:nvGrpSpPr>
          <p:grpSpPr>
            <a:xfrm>
              <a:off x="0" y="1"/>
              <a:ext cx="827313" cy="827313"/>
              <a:chOff x="0" y="1"/>
              <a:chExt cx="1203593" cy="1203593"/>
            </a:xfrm>
          </p:grpSpPr>
          <p:sp>
            <p:nvSpPr>
              <p:cNvPr id="6" name="자유형 5"/>
              <p:cNvSpPr/>
              <p:nvPr/>
            </p:nvSpPr>
            <p:spPr>
              <a:xfrm>
                <a:off x="0" y="1"/>
                <a:ext cx="1203593" cy="1203593"/>
              </a:xfrm>
              <a:custGeom>
                <a:avLst/>
                <a:gdLst>
                  <a:gd name="connsiteX0" fmla="*/ 1045137 w 1203593"/>
                  <a:gd name="connsiteY0" fmla="*/ 0 h 1203593"/>
                  <a:gd name="connsiteX1" fmla="*/ 1203593 w 1203593"/>
                  <a:gd name="connsiteY1" fmla="*/ 0 h 1203593"/>
                  <a:gd name="connsiteX2" fmla="*/ 0 w 1203593"/>
                  <a:gd name="connsiteY2" fmla="*/ 1203593 h 1203593"/>
                  <a:gd name="connsiteX3" fmla="*/ 0 w 1203593"/>
                  <a:gd name="connsiteY3" fmla="*/ 1045137 h 1203593"/>
                  <a:gd name="connsiteX4" fmla="*/ 1045137 w 1203593"/>
                  <a:gd name="connsiteY4" fmla="*/ 0 h 120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593" h="1203593">
                    <a:moveTo>
                      <a:pt x="1045137" y="0"/>
                    </a:moveTo>
                    <a:lnTo>
                      <a:pt x="1203593" y="0"/>
                    </a:lnTo>
                    <a:lnTo>
                      <a:pt x="0" y="1203593"/>
                    </a:lnTo>
                    <a:lnTo>
                      <a:pt x="0" y="1045137"/>
                    </a:lnTo>
                    <a:lnTo>
                      <a:pt x="1045137" y="0"/>
                    </a:lnTo>
                    <a:close/>
                  </a:path>
                </a:pathLst>
              </a:custGeom>
              <a:solidFill>
                <a:srgbClr val="E5DBD2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자유형 6"/>
              <p:cNvSpPr/>
              <p:nvPr/>
            </p:nvSpPr>
            <p:spPr>
              <a:xfrm>
                <a:off x="0" y="2"/>
                <a:ext cx="1045137" cy="801188"/>
              </a:xfrm>
              <a:custGeom>
                <a:avLst/>
                <a:gdLst>
                  <a:gd name="connsiteX0" fmla="*/ 0 w 1045137"/>
                  <a:gd name="connsiteY0" fmla="*/ 0 h 1045137"/>
                  <a:gd name="connsiteX1" fmla="*/ 1045137 w 1045137"/>
                  <a:gd name="connsiteY1" fmla="*/ 0 h 1045137"/>
                  <a:gd name="connsiteX2" fmla="*/ 0 w 1045137"/>
                  <a:gd name="connsiteY2" fmla="*/ 1045137 h 1045137"/>
                  <a:gd name="connsiteX3" fmla="*/ 0 w 1045137"/>
                  <a:gd name="connsiteY3" fmla="*/ 0 h 104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5137" h="1045137">
                    <a:moveTo>
                      <a:pt x="0" y="0"/>
                    </a:moveTo>
                    <a:lnTo>
                      <a:pt x="1045137" y="0"/>
                    </a:lnTo>
                    <a:lnTo>
                      <a:pt x="0" y="1045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435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자유형 4"/>
            <p:cNvSpPr/>
            <p:nvPr/>
          </p:nvSpPr>
          <p:spPr>
            <a:xfrm rot="10800000">
              <a:off x="7863840" y="5930537"/>
              <a:ext cx="1280160" cy="927462"/>
            </a:xfrm>
            <a:custGeom>
              <a:avLst/>
              <a:gdLst>
                <a:gd name="connsiteX0" fmla="*/ 1045137 w 1203593"/>
                <a:gd name="connsiteY0" fmla="*/ 0 h 1203593"/>
                <a:gd name="connsiteX1" fmla="*/ 1203593 w 1203593"/>
                <a:gd name="connsiteY1" fmla="*/ 0 h 1203593"/>
                <a:gd name="connsiteX2" fmla="*/ 0 w 1203593"/>
                <a:gd name="connsiteY2" fmla="*/ 1203593 h 1203593"/>
                <a:gd name="connsiteX3" fmla="*/ 0 w 1203593"/>
                <a:gd name="connsiteY3" fmla="*/ 1045137 h 1203593"/>
                <a:gd name="connsiteX4" fmla="*/ 1045137 w 1203593"/>
                <a:gd name="connsiteY4" fmla="*/ 0 h 120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593" h="1203593">
                  <a:moveTo>
                    <a:pt x="1045137" y="0"/>
                  </a:moveTo>
                  <a:lnTo>
                    <a:pt x="1203593" y="0"/>
                  </a:lnTo>
                  <a:lnTo>
                    <a:pt x="0" y="1203593"/>
                  </a:lnTo>
                  <a:lnTo>
                    <a:pt x="0" y="1045137"/>
                  </a:lnTo>
                  <a:lnTo>
                    <a:pt x="1045137" y="0"/>
                  </a:lnTo>
                  <a:close/>
                </a:path>
              </a:pathLst>
            </a:custGeom>
            <a:solidFill>
              <a:srgbClr val="E5DBD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엔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직사각형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5D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0" y="3429000"/>
              <a:ext cx="9144000" cy="0"/>
            </a:xfrm>
            <a:prstGeom prst="line">
              <a:avLst/>
            </a:prstGeom>
            <a:ln>
              <a:solidFill>
                <a:srgbClr val="434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18"/>
            <p:cNvGrpSpPr/>
            <p:nvPr/>
          </p:nvGrpSpPr>
          <p:grpSpPr>
            <a:xfrm>
              <a:off x="2217199" y="2171700"/>
              <a:ext cx="4709602" cy="2514600"/>
              <a:chOff x="2217199" y="1074199"/>
              <a:chExt cx="4709602" cy="4709602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2217199" y="1074199"/>
                <a:ext cx="4709602" cy="4709602"/>
              </a:xfrm>
              <a:prstGeom prst="rect">
                <a:avLst/>
              </a:prstGeom>
              <a:solidFill>
                <a:srgbClr val="E5DBD2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2379216" y="1377469"/>
                <a:ext cx="4385568" cy="4103062"/>
              </a:xfrm>
              <a:prstGeom prst="rect">
                <a:avLst/>
              </a:prstGeom>
              <a:solidFill>
                <a:srgbClr val="43435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10" name="Picture 8" descr="본문흰색"/>
          <p:cNvPicPr>
            <a:picLocks noChangeAspect="1" noChangeArrowheads="1"/>
          </p:cNvPicPr>
          <p:nvPr userDrawn="1"/>
        </p:nvPicPr>
        <p:blipFill>
          <a:blip r:embed="rId2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8124603" y="6244378"/>
            <a:ext cx="7921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lvl="0">
              <a:defRPr lang="ko-KR" altLang="en-US"/>
            </a:pPr>
            <a:fld id="{634153AD-E306-4261-A430-0E3C776BF5B5}" type="datetime1">
              <a:rPr lang="ko-KR" altLang="en-US"/>
              <a:pPr lvl="0">
                <a:defRPr lang="ko-KR" altLang="en-US"/>
              </a:pPr>
              <a:t>2017-10-23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lvl="0">
              <a:defRPr lang="ko-KR" altLang="en-US"/>
            </a:pPr>
            <a:fld id="{50A22BAE-7E0B-49A9-84F6-F3F1CDF22DC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igglehd.com/gg/hard/1882631" TargetMode="External"/><Relationship Id="rId3" Type="http://schemas.openxmlformats.org/officeDocument/2006/relationships/hyperlink" Target="https://namu.wiki/w/%ED%85%90%EC%84%9C%ED%94%8C%EB%A1%9C%EC%9A%B0" TargetMode="External"/><Relationship Id="rId7" Type="http://schemas.openxmlformats.org/officeDocument/2006/relationships/hyperlink" Target="http://www.yonhapnews.co.kr/bulletin/2017/08/28/0200000000AKR20170828086400017.HTML" TargetMode="External"/><Relationship Id="rId12" Type="http://schemas.openxmlformats.org/officeDocument/2006/relationships/hyperlink" Target="https://cloudplatform.googleblog.com/2016/05/Google-supercharges-machine-learning-tasks-with-custom-chip.html" TargetMode="External"/><Relationship Id="rId2" Type="http://schemas.openxmlformats.org/officeDocument/2006/relationships/hyperlink" Target="http://www.zdnet.co.kr/news/news_view.asp?artice_id=2015111114265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ensorflow.blog/2017/10/" TargetMode="External"/><Relationship Id="rId11" Type="http://schemas.openxmlformats.org/officeDocument/2006/relationships/hyperlink" Target="https://www.extremetech.com/computing/257609-intel-announces-nervana-neural-network-processor" TargetMode="External"/><Relationship Id="rId5" Type="http://schemas.openxmlformats.org/officeDocument/2006/relationships/hyperlink" Target="https://spri.kr/posts/view/13146?code=column" TargetMode="External"/><Relationship Id="rId10" Type="http://schemas.openxmlformats.org/officeDocument/2006/relationships/hyperlink" Target="http://mazdah.tistory.com/738" TargetMode="External"/><Relationship Id="rId4" Type="http://schemas.openxmlformats.org/officeDocument/2006/relationships/hyperlink" Target="https://ko.wikipedia.org/wiki/%ED%85%90%EC%84%9C%ED%94%8C%EB%A1%9C" TargetMode="External"/><Relationship Id="rId9" Type="http://schemas.openxmlformats.org/officeDocument/2006/relationships/hyperlink" Target="https://tensorflow.blog/tag/tp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99592" y="1304764"/>
            <a:ext cx="936104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55576" y="1496978"/>
            <a:ext cx="7272808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defRPr lang="ko-KR" altLang="en-US"/>
            </a:pPr>
            <a:r>
              <a:rPr lang="en-US" altLang="ko-KR" sz="44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Tensorflow</a:t>
            </a:r>
            <a:r>
              <a:rPr lang="ko-KR" altLang="en-US" sz="44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 동향조사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276872"/>
            <a:ext cx="7272808" cy="569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					    </a:t>
            </a:r>
            <a:r>
              <a:rPr lang="ko-KR" altLang="en-US" sz="32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김영훈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44" y="1196752"/>
            <a:ext cx="8352928" cy="4259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 lang="ko-KR" altLang="en-US"/>
            </a:pPr>
            <a:r>
              <a:rPr lang="ko-KR" altLang="en-US" sz="1000"/>
              <a:t>참고 자료</a:t>
            </a:r>
            <a:r>
              <a:rPr lang="en-US" altLang="ko-KR" sz="1000"/>
              <a:t>: </a:t>
            </a: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/>
              <a:t>1. http://icon.ndsl.kr/i_trend/icon_trendDetail.jsp?record_no=5956&amp;trendType=I</a:t>
            </a: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http://www.zdnet.co.kr/news/news_view.asp?artice_id=20151111142656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https://namu.wiki/w/%ED%85%90%EC%84%9C%ED%94%8C%EB%A1%9C%EC%9A%B0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https://ko.wikipedia.org/wiki/%ED%85%90%EC%84%9C%ED%94%8C%EB%A1%9C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https://spri.kr/posts/view/13146?code=column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6.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https://tensorflow.blog/2017/10/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7.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http://www.yonhapnews.co.kr/bulletin/2017/08/28/0200000000AKR20170828086400017.HTML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8.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https://gigglehd.com/gg/hard/1882631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9.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https://tensorflow.blog/tag/tpu/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ko-KR" altLang="en-US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사진 자료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ko-KR" altLang="en-US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텐서플로우 로고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http://mazdah.tistory.com/738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ko-KR" altLang="en-US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유투브 로고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httpsplay.google.comstoreappsdetailsid=com.google.android.youtube&amp;hl=ko</a:t>
            </a: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ko-KR" altLang="en-US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구글 포토 로고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httpsplay.google.comstoreappsdetailsid=com.google.android.apps.photos&amp;hl=ko</a:t>
            </a: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ko-KR" altLang="en-US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구글 지도 로고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httpsplay.google.comstoreappsdetailsid=com.google.android.apps.maps&amp;hl=ko</a:t>
            </a: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ko-KR" altLang="en-US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구글 번역 로고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httpsnamu.wikiw%EA%B5%AC%EA%B8%80%20%EB%B2%88%EC%97%AD</a:t>
            </a: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6. NNP </a:t>
            </a:r>
            <a:r>
              <a:rPr lang="ko-KR" altLang="en-US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사진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11"/>
              </a:rPr>
              <a:t>https://www.extremetech.com/computing/257609-intel-announces-nervana-neural-network-processor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7. cuDNN </a:t>
            </a:r>
            <a:r>
              <a:rPr lang="ko-KR" altLang="en-US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사진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= https://www.google.co.kr/url?sa=i&amp;rct=j&amp;q=&amp;esrc=s&amp;source=images&amp;cd=&amp;ved=0ahUKEwj8vOCSl4PXAhXGS7wKHc2QB8cQjRwIBw&amp;url=https%3A%2F%2Finsidehpc.com%2F2014%2F09%2Fnvidia-cudnn-speeds-deep-learning-applications%2F&amp;psig=AOvVaw2I7y0YzGapRcN5_plxROCV&amp;ust=1508725644137440</a:t>
            </a: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8. TPU </a:t>
            </a:r>
            <a:r>
              <a:rPr lang="ko-KR" altLang="en-US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사진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linkClick r:id="rId12"/>
              </a:rPr>
              <a:t>https://cloudplatform.googleblog.com/2016/05/Google-supercharges-machine-learning-tasks-with-custom-chip.html</a:t>
            </a:r>
            <a:endParaRPr lang="en-US" altLang="ko-KR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00"/>
              </a:spcBef>
              <a:defRPr lang="ko-KR" altLang="en-US"/>
            </a:pP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 .TPU </a:t>
            </a:r>
            <a:r>
              <a:rPr lang="ko-KR" altLang="en-US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구조 사진 </a:t>
            </a:r>
            <a:r>
              <a:rPr lang="en-US" altLang="ko-KR" sz="1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= http://donghyun53.net/%EA%B5%AC%EA%B8%80-tpu-%EB%93%A4%EC%97%AC%EB%B3%B4%EA%B8%B0/</a:t>
            </a:r>
            <a:endParaRPr lang="ko-KR" altLang="en-US" sz="1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 rot="16200000">
            <a:off x="570977" y="55238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23" y="519063"/>
            <a:ext cx="792088" cy="45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00</a:t>
            </a:r>
            <a:endParaRPr lang="ko-KR" altLang="en-US" sz="24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611396"/>
            <a:ext cx="1800200" cy="35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8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참고</a:t>
            </a:r>
            <a:endParaRPr lang="ko-KR" altLang="en-US" sz="18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81250" y="1359978"/>
            <a:ext cx="4381500" cy="338910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defRPr lang="ko-KR" altLang="en-US"/>
            </a:pPr>
            <a:endParaRPr lang="en-US" altLang="ko-KR" sz="6000" b="1">
              <a:solidFill>
                <a:srgbClr val="F86B74"/>
              </a:solidFill>
              <a:latin typeface="+mn-ea"/>
            </a:endParaRPr>
          </a:p>
          <a:p>
            <a:pPr algn="ctr">
              <a:defRPr lang="ko-KR" altLang="en-US"/>
            </a:pPr>
            <a:r>
              <a:rPr lang="en-US" altLang="ko-KR" sz="3600" b="1">
                <a:solidFill>
                  <a:schemeClr val="bg1"/>
                </a:solidFill>
                <a:latin typeface="+mn-ea"/>
              </a:rPr>
              <a:t>Cloud</a:t>
            </a:r>
            <a:r>
              <a:rPr lang="ko-KR" altLang="en-US" sz="3600" b="1">
                <a:solidFill>
                  <a:schemeClr val="bg1"/>
                </a:solidFill>
                <a:latin typeface="+mn-ea"/>
              </a:rPr>
              <a:t> 조사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3772" y="4674622"/>
            <a:ext cx="1069944" cy="338554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solidFill>
                  <a:schemeClr val="bg1">
                    <a:lumMod val="75000"/>
                  </a:schemeClr>
                </a:solidFill>
                <a:latin typeface="+mn-ea"/>
              </a:rPr>
              <a:t>박윤아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4943838" y="3296425"/>
            <a:ext cx="3912638" cy="400110"/>
            <a:chOff x="4922966" y="3008578"/>
            <a:chExt cx="3912638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5245815" y="3008578"/>
              <a:ext cx="3589789" cy="400110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>
                <a:spcAft>
                  <a:spcPts val="1000"/>
                </a:spcAft>
                <a:buClr>
                  <a:srgbClr val="977399"/>
                </a:buClr>
                <a:defRPr lang="ko-KR" altLang="en-US"/>
              </a:pPr>
              <a:r>
                <a:rPr lang="en-US" altLang="ko-KR" sz="2500" b="0" spc="-5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Cloud </a:t>
              </a:r>
              <a:r>
                <a:rPr lang="ko-KR" altLang="en-US" sz="2500" b="0" spc="-5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비교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22966" y="3062625"/>
              <a:ext cx="309434" cy="309434"/>
            </a:xfrm>
            <a:prstGeom prst="rect">
              <a:avLst/>
            </a:prstGeom>
            <a:solidFill>
              <a:srgbClr val="F86B74"/>
            </a:solidFill>
          </p:spPr>
          <p:txBody>
            <a:bodyPr wrap="none" lIns="36000" tIns="36000" rIns="36000" anchor="ctr">
              <a:noAutofit/>
            </a:bodyPr>
            <a:lstStyle/>
            <a:p>
              <a:pPr algn="ctr">
                <a:spcAft>
                  <a:spcPts val="1000"/>
                </a:spcAft>
                <a:buClr>
                  <a:srgbClr val="977399"/>
                </a:buClr>
                <a:defRPr lang="ko-KR" altLang="en-US"/>
              </a:pPr>
              <a:r>
                <a:rPr lang="en-US" altLang="ko-KR" sz="2000" b="0" spc="-50">
                  <a:solidFill>
                    <a:schemeClr val="bg1"/>
                  </a:solidFill>
                  <a:latin typeface="+mn-ea"/>
                </a:rPr>
                <a:t>Ⅰ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943838" y="3815623"/>
            <a:ext cx="3912638" cy="400110"/>
            <a:chOff x="4922966" y="3550686"/>
            <a:chExt cx="3912638" cy="400110"/>
          </a:xfrm>
        </p:grpSpPr>
        <p:sp>
          <p:nvSpPr>
            <p:cNvPr id="30" name="TextBox 29"/>
            <p:cNvSpPr txBox="1"/>
            <p:nvPr/>
          </p:nvSpPr>
          <p:spPr>
            <a:xfrm>
              <a:off x="5245815" y="3550686"/>
              <a:ext cx="3589789" cy="400110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>
                <a:spcAft>
                  <a:spcPts val="1000"/>
                </a:spcAft>
                <a:buClr>
                  <a:srgbClr val="977399"/>
                </a:buClr>
                <a:defRPr lang="ko-KR" altLang="en-US"/>
              </a:pPr>
              <a:r>
                <a:rPr lang="en-US" altLang="ko-KR" sz="2500" b="0" spc="-5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vision API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22966" y="3604733"/>
              <a:ext cx="309434" cy="309434"/>
            </a:xfrm>
            <a:prstGeom prst="rect">
              <a:avLst/>
            </a:prstGeom>
            <a:solidFill>
              <a:srgbClr val="F86B74"/>
            </a:solidFill>
          </p:spPr>
          <p:txBody>
            <a:bodyPr wrap="none" lIns="36000" tIns="36000" rIns="36000" anchor="ctr">
              <a:noAutofit/>
            </a:bodyPr>
            <a:lstStyle/>
            <a:p>
              <a:pPr algn="ctr">
                <a:spcAft>
                  <a:spcPts val="1000"/>
                </a:spcAft>
                <a:buClr>
                  <a:srgbClr val="977399"/>
                </a:buClr>
                <a:defRPr lang="ko-KR" altLang="en-US"/>
              </a:pPr>
              <a:r>
                <a:rPr lang="en-US" altLang="ko-KR" sz="2000" b="0" spc="-50">
                  <a:solidFill>
                    <a:schemeClr val="bg1"/>
                  </a:solidFill>
                  <a:latin typeface="+mn-ea"/>
                </a:rPr>
                <a:t>Ⅱ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943838" y="4388868"/>
            <a:ext cx="309434" cy="309434"/>
          </a:xfrm>
          <a:prstGeom prst="rect">
            <a:avLst/>
          </a:prstGeom>
          <a:solidFill>
            <a:srgbClr val="F86B74"/>
          </a:solidFill>
        </p:spPr>
        <p:txBody>
          <a:bodyPr wrap="none" lIns="36000" tIns="36000" rIns="36000" anchor="ctr">
            <a:noAutofit/>
          </a:bodyPr>
          <a:lstStyle/>
          <a:p>
            <a:pPr algn="ctr">
              <a:spcAft>
                <a:spcPts val="1000"/>
              </a:spcAft>
              <a:buClr>
                <a:srgbClr val="977399"/>
              </a:buClr>
              <a:defRPr lang="ko-KR" altLang="en-US"/>
            </a:pPr>
            <a:r>
              <a:rPr lang="en-US" altLang="ko-KR" sz="2000" b="0" spc="-50">
                <a:solidFill>
                  <a:schemeClr val="bg1"/>
                </a:solidFill>
                <a:latin typeface="+mn-ea"/>
              </a:rPr>
              <a:t>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5420" y="1828955"/>
            <a:ext cx="2698433" cy="55592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400" b="1">
                <a:solidFill>
                  <a:srgbClr val="F86B74"/>
                </a:solidFill>
                <a:latin typeface="+mn-ea"/>
              </a:rPr>
              <a:t>차    례</a:t>
            </a:r>
          </a:p>
        </p:txBody>
      </p:sp>
      <p:sp>
        <p:nvSpPr>
          <p:cNvPr id="45" name="TextBox 29"/>
          <p:cNvSpPr txBox="1"/>
          <p:nvPr/>
        </p:nvSpPr>
        <p:spPr>
          <a:xfrm>
            <a:off x="5266687" y="3815623"/>
            <a:ext cx="3589789" cy="40011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spcAft>
                <a:spcPts val="1000"/>
              </a:spcAft>
              <a:buClr>
                <a:srgbClr val="977399"/>
              </a:buClr>
              <a:defRPr lang="ko-KR" altLang="en-US"/>
            </a:pPr>
            <a:r>
              <a:rPr lang="en-US" altLang="ko-KR" sz="2500" b="0" spc="-5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vision API</a:t>
            </a:r>
          </a:p>
        </p:txBody>
      </p:sp>
      <p:sp>
        <p:nvSpPr>
          <p:cNvPr id="46" name="TextBox 29"/>
          <p:cNvSpPr txBox="1"/>
          <p:nvPr/>
        </p:nvSpPr>
        <p:spPr>
          <a:xfrm>
            <a:off x="5314522" y="4293096"/>
            <a:ext cx="3589789" cy="40011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spcAft>
                <a:spcPts val="1000"/>
              </a:spcAft>
              <a:buClr>
                <a:srgbClr val="977399"/>
              </a:buClr>
              <a:defRPr lang="ko-KR" altLang="en-US"/>
            </a:pPr>
            <a:r>
              <a:rPr lang="ko-KR" altLang="en-US" sz="2300" b="0" spc="-5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남은 과제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6" y="2573"/>
            <a:ext cx="6992989" cy="807324"/>
          </a:xfrm>
          <a:prstGeom prst="rect">
            <a:avLst/>
          </a:prstGeom>
          <a:noFill/>
        </p:spPr>
        <p:txBody>
          <a:bodyPr wrap="none" lIns="540000" tIns="179999" rIns="0" bIns="0" anchor="ctr">
            <a:noAutofit/>
          </a:bodyPr>
          <a:lstStyle/>
          <a:p>
            <a:pPr lvl="0">
              <a:defRPr lang="ko-KR" altLang="en-US"/>
            </a:pPr>
            <a:r>
              <a:rPr lang="en-US" altLang="ko-KR" sz="3200" b="1" spc="-50">
                <a:solidFill>
                  <a:srgbClr val="43435B"/>
                </a:solidFill>
                <a:latin typeface="+mn-ea"/>
              </a:rPr>
              <a:t>Cloud </a:t>
            </a:r>
            <a:r>
              <a:rPr lang="ko-KR" altLang="en-US" sz="3200" b="1" spc="-50">
                <a:solidFill>
                  <a:srgbClr val="43435B"/>
                </a:solidFill>
                <a:latin typeface="+mn-ea"/>
              </a:rPr>
              <a:t>조사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>
          <a:xfrm>
            <a:off x="555570" y="928669"/>
            <a:ext cx="7856562" cy="324137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lang="ko-KR"/>
            </a:pPr>
            <a:r>
              <a:rPr lang="en-US" altLang="ko-KR" sz="2300" b="1">
                <a:latin typeface="맑은 고딕"/>
                <a:ea typeface="맑은 고딕"/>
              </a:rPr>
              <a:t>Google Cloud Plaform (GCP)</a:t>
            </a:r>
          </a:p>
          <a:p>
            <a:pPr marL="299880" indent="-299880">
              <a:spcBef>
                <a:spcPts val="600"/>
              </a:spcBef>
              <a:buFont typeface="Arial"/>
              <a:buChar char="•"/>
              <a:defRPr lang="ko-KR"/>
            </a:pPr>
            <a:r>
              <a:rPr lang="en-US" altLang="ko-KR" sz="2100" b="0">
                <a:latin typeface="맑은 고딕"/>
                <a:ea typeface="맑은 고딕"/>
              </a:rPr>
              <a:t>TPU </a:t>
            </a:r>
            <a:r>
              <a:rPr lang="ko-KR" altLang="en-US" sz="2100" b="0">
                <a:latin typeface="맑은 고딕"/>
                <a:ea typeface="맑은 고딕"/>
              </a:rPr>
              <a:t>존재</a:t>
            </a:r>
          </a:p>
          <a:p>
            <a:pPr marL="757080" lvl="1" indent="-299880">
              <a:spcBef>
                <a:spcPts val="600"/>
              </a:spcBef>
              <a:buFont typeface="Arial"/>
              <a:buChar char="•"/>
              <a:defRPr lang="ko-KR"/>
            </a:pPr>
            <a:r>
              <a:rPr lang="en-US" altLang="ko-KR" sz="2100" b="0">
                <a:latin typeface="맑은 고딕"/>
                <a:ea typeface="맑은 고딕"/>
              </a:rPr>
              <a:t>GPU</a:t>
            </a:r>
            <a:r>
              <a:rPr lang="ko-KR" altLang="en-US" sz="2100" b="0">
                <a:latin typeface="맑은 고딕"/>
                <a:ea typeface="맑은 고딕"/>
              </a:rPr>
              <a:t>보다 15~30배 빠른 성능을 보임 </a:t>
            </a:r>
          </a:p>
          <a:p>
            <a:pPr marL="757080" lvl="1" indent="-299880">
              <a:spcBef>
                <a:spcPts val="600"/>
              </a:spcBef>
              <a:buFont typeface="Arial"/>
              <a:buChar char="•"/>
              <a:defRPr lang="ko-KR"/>
            </a:pPr>
            <a:r>
              <a:rPr lang="en-US" altLang="ko-KR" sz="2100" b="0">
                <a:latin typeface="맑은 고딕"/>
                <a:ea typeface="맑은 고딕"/>
              </a:rPr>
              <a:t>Compute Engine</a:t>
            </a:r>
            <a:r>
              <a:rPr lang="ko-KR" altLang="en-US" sz="2100" b="0">
                <a:latin typeface="맑은 고딕"/>
                <a:ea typeface="맑은 고딕"/>
              </a:rPr>
              <a:t>에서 사용가능</a:t>
            </a:r>
          </a:p>
          <a:p>
            <a:pPr>
              <a:spcBef>
                <a:spcPts val="600"/>
              </a:spcBef>
              <a:defRPr lang="ko-KR"/>
            </a:pPr>
            <a:endParaRPr lang="en-US" altLang="ko-KR" sz="2300" b="1">
              <a:latin typeface="맑은 고딕"/>
              <a:ea typeface="맑은 고딕"/>
            </a:endParaRPr>
          </a:p>
          <a:p>
            <a:pPr>
              <a:spcBef>
                <a:spcPts val="600"/>
              </a:spcBef>
              <a:defRPr lang="ko-KR"/>
            </a:pPr>
            <a:r>
              <a:rPr lang="en-US" altLang="ko-KR" sz="2300" b="1">
                <a:latin typeface="맑은 고딕"/>
                <a:ea typeface="맑은 고딕"/>
              </a:rPr>
              <a:t>Amazone Web Service (AWS)</a:t>
            </a:r>
          </a:p>
          <a:p>
            <a:pPr marL="285600" indent="-285600">
              <a:spcBef>
                <a:spcPts val="600"/>
              </a:spcBef>
              <a:buFont typeface="Arial"/>
              <a:buChar char="•"/>
              <a:defRPr lang="ko-KR"/>
            </a:pPr>
            <a:r>
              <a:rPr lang="ko-KR" altLang="en-US" sz="2000" b="0">
                <a:latin typeface="맑은 고딕"/>
                <a:ea typeface="맑은 고딕"/>
              </a:rPr>
              <a:t>보편적으로 많이 쓰이는 클라우드 </a:t>
            </a:r>
          </a:p>
          <a:p>
            <a:pPr marL="285600" indent="-285600">
              <a:spcBef>
                <a:spcPts val="600"/>
              </a:spcBef>
              <a:buFont typeface="Arial"/>
              <a:buChar char="•"/>
              <a:defRPr lang="ko-KR"/>
            </a:pPr>
            <a:r>
              <a:rPr lang="ko-KR" altLang="en-US" sz="2000" b="0">
                <a:latin typeface="맑은 고딕"/>
                <a:ea typeface="맑은 고딕"/>
              </a:rPr>
              <a:t>많은 자료가 존재함</a:t>
            </a:r>
          </a:p>
        </p:txBody>
      </p:sp>
      <p:sp>
        <p:nvSpPr>
          <p:cNvPr id="25" name="오른쪽 화살표 24"/>
          <p:cNvSpPr/>
          <p:nvPr/>
        </p:nvSpPr>
        <p:spPr>
          <a:xfrm>
            <a:off x="1235460" y="4941168"/>
            <a:ext cx="1332148" cy="90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5B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구름 25"/>
          <p:cNvSpPr/>
          <p:nvPr/>
        </p:nvSpPr>
        <p:spPr>
          <a:xfrm>
            <a:off x="2854800" y="4510800"/>
            <a:ext cx="4788000" cy="1800000"/>
          </a:xfrm>
          <a:prstGeom prst="cloud">
            <a:avLst/>
          </a:prstGeom>
          <a:solidFill>
            <a:srgbClr val="43435B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300"/>
              <a:t>TCP</a:t>
            </a:r>
            <a:r>
              <a:rPr lang="ko-KR" altLang="en-US" sz="2300"/>
              <a:t>상용화가 안되서 사용하지 못함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6" y="2573"/>
            <a:ext cx="6992989" cy="807324"/>
          </a:xfrm>
          <a:prstGeom prst="rect">
            <a:avLst/>
          </a:prstGeom>
          <a:noFill/>
        </p:spPr>
        <p:txBody>
          <a:bodyPr wrap="none" lIns="540000" tIns="179999" rIns="0" bIns="0" anchor="ctr">
            <a:noAutofit/>
          </a:bodyPr>
          <a:lstStyle/>
          <a:p>
            <a:pPr lvl="0">
              <a:defRPr lang="ko-KR" altLang="en-US"/>
            </a:pPr>
            <a:r>
              <a:rPr lang="ko-KR" altLang="en-US" sz="3200" b="1" spc="-50">
                <a:solidFill>
                  <a:srgbClr val="43435B"/>
                </a:solidFill>
                <a:latin typeface="+mn-ea"/>
              </a:rPr>
              <a:t>가상서버의 사용 해야하는가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>
          <a:xfrm>
            <a:off x="555570" y="928670"/>
            <a:ext cx="7856562" cy="2695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lang="ko-KR"/>
            </a:pPr>
            <a:endParaRPr lang="en-US" altLang="ko-KR" sz="1200" b="1">
              <a:latin typeface="맑은 고딕"/>
              <a:ea typeface="맑은 고딕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443372" y="1052736"/>
          <a:ext cx="7677465" cy="1325880"/>
        </p:xfrm>
        <a:graphic>
          <a:graphicData uri="http://schemas.openxmlformats.org/drawingml/2006/table">
            <a:tbl>
              <a:tblPr firstRow="1" bandRow="1">
                <a:tableStyleId>{76450435-6131-4BA9-BD02-603D08AFE7CB}</a:tableStyleId>
              </a:tblPr>
              <a:tblGrid>
                <a:gridCol w="1917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693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500"/>
                        <a:t>내 컴퓨터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ko-KR" sz="1500"/>
                        <a:t>GCP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ko-KR" sz="1500"/>
                        <a:t>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7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500"/>
                        <a:t>사양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ko-KR" altLang="en-US" sz="1500"/>
                        <a:t>(무료 버전 기준)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ko-KR" sz="1500"/>
                        <a:t>Intel i5-6200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ko-KR" altLang="en-US" sz="1500"/>
                        <a:t>코어 :</a:t>
                      </a:r>
                      <a:r>
                        <a:rPr lang="en-US" altLang="ko-KR" sz="1500"/>
                        <a:t>2</a:t>
                      </a:r>
                      <a:r>
                        <a:rPr lang="ko-KR" altLang="en-US" sz="1500"/>
                        <a:t>개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en-US" altLang="ko-KR" sz="1500"/>
                        <a:t>GPU</a:t>
                      </a:r>
                      <a:r>
                        <a:rPr lang="ko-KR" altLang="en-US" sz="1500"/>
                        <a:t> :없음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ko-KR" sz="1500"/>
                        <a:t>1</a:t>
                      </a:r>
                      <a:r>
                        <a:rPr lang="ko-KR" altLang="en-US" sz="1500"/>
                        <a:t>년간 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ko-KR" altLang="en-US" sz="1500"/>
                        <a:t>가상의 300달러 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ko-KR" altLang="en-US" sz="1500"/>
                        <a:t>지급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ko-KR" sz="1500"/>
                        <a:t>t2.micro 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ko-KR" altLang="en-US" sz="1500"/>
                        <a:t>6 </a:t>
                      </a:r>
                      <a:r>
                        <a:rPr lang="en-US" altLang="ko-KR" sz="1500"/>
                        <a:t>CPU</a:t>
                      </a:r>
                      <a:r>
                        <a:rPr lang="ko-KR" altLang="en-US" sz="1500"/>
                        <a:t> 크래딧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en-US" altLang="ko-KR" sz="1500"/>
                        <a:t>vCPU :1</a:t>
                      </a:r>
                      <a:r>
                        <a:rPr lang="ko-KR" altLang="en-US" sz="1500"/>
                        <a:t>개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ko-KR" altLang="en-US" sz="1500"/>
                        <a:t>메모리 : 1</a:t>
                      </a:r>
                      <a:r>
                        <a:rPr lang="en-US" altLang="ko-KR" sz="1500"/>
                        <a:t>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5359" y="2384884"/>
            <a:ext cx="4464496" cy="4055861"/>
          </a:xfrm>
          <a:prstGeom prst="rect">
            <a:avLst/>
          </a:prstGeom>
        </p:spPr>
      </p:pic>
      <p:sp>
        <p:nvSpPr>
          <p:cNvPr id="28" name="오른쪽 화살표 27"/>
          <p:cNvSpPr/>
          <p:nvPr/>
        </p:nvSpPr>
        <p:spPr>
          <a:xfrm rot="10839162">
            <a:off x="4117810" y="4476796"/>
            <a:ext cx="648072" cy="3600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5B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875278" y="4509120"/>
            <a:ext cx="2159887" cy="365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/>
              <a:t>GCP</a:t>
            </a:r>
            <a:r>
              <a:rPr lang="ko-KR" altLang="en-US"/>
              <a:t> 사양들과 비용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6" y="2573"/>
            <a:ext cx="6992989" cy="807324"/>
          </a:xfrm>
          <a:prstGeom prst="rect">
            <a:avLst/>
          </a:prstGeom>
          <a:noFill/>
        </p:spPr>
        <p:txBody>
          <a:bodyPr wrap="none" lIns="540000" tIns="179999" rIns="0" bIns="0" anchor="ctr">
            <a:noAutofit/>
          </a:bodyPr>
          <a:lstStyle/>
          <a:p>
            <a:pPr lvl="0">
              <a:defRPr lang="ko-KR" altLang="en-US"/>
            </a:pPr>
            <a:r>
              <a:rPr lang="en-US" altLang="ko-KR" sz="3200" b="1" spc="-50">
                <a:solidFill>
                  <a:srgbClr val="43435B"/>
                </a:solidFill>
                <a:latin typeface="+mn-ea"/>
              </a:rPr>
              <a:t>CPU </a:t>
            </a:r>
            <a:r>
              <a:rPr lang="ko-KR" altLang="en-US" sz="3200" b="1" spc="-50">
                <a:solidFill>
                  <a:srgbClr val="43435B"/>
                </a:solidFill>
                <a:latin typeface="+mn-ea"/>
              </a:rPr>
              <a:t>크래딧 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62075" y="1448780"/>
            <a:ext cx="5534025" cy="10763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89299" y="6453336"/>
            <a:ext cx="6391277" cy="221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900"/>
              <a:t>참고 자료 : </a:t>
            </a:r>
            <a:r>
              <a:rPr lang="en-US" altLang="en-US" sz="900"/>
              <a:t>http://awsdog.tistory.com/entry/EC2-T-Type-CPU-Credit-Part1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7368" y="2708920"/>
            <a:ext cx="8604956" cy="315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indent="-257040">
              <a:buFont typeface="Arial"/>
              <a:buNone/>
              <a:defRPr lang="ko-KR" altLang="en-US"/>
            </a:pPr>
            <a:r>
              <a:rPr lang="en-US" altLang="ko-KR" b="1"/>
              <a:t>CPU </a:t>
            </a:r>
            <a:r>
              <a:rPr lang="ko-KR" altLang="en-US" b="1"/>
              <a:t>크래딧</a:t>
            </a:r>
            <a:r>
              <a:rPr lang="ko-KR" altLang="en-US" sz="1500"/>
              <a:t> : </a:t>
            </a:r>
          </a:p>
          <a:p>
            <a:pPr marL="214200" indent="-214200">
              <a:buFont typeface="Arial"/>
              <a:buChar char="•"/>
              <a:defRPr lang="ko-KR" altLang="en-US"/>
            </a:pPr>
            <a:r>
              <a:rPr lang="ko-KR" altLang="en-US" sz="1500"/>
              <a:t>기본 성능을 갖되 급격한 트래픽을 처리 하는 등 필요할때 높은 성능을</a:t>
            </a:r>
          </a:p>
          <a:p>
            <a:pPr marL="214200" indent="-214200">
              <a:buFont typeface="Arial"/>
              <a:buNone/>
              <a:defRPr lang="ko-KR" altLang="en-US"/>
            </a:pPr>
            <a:r>
              <a:rPr lang="ko-KR" altLang="en-US" sz="1500"/>
              <a:t>   발휘할 수 있게 하는 제한값 </a:t>
            </a:r>
          </a:p>
          <a:p>
            <a:pPr marL="214200" indent="-214200">
              <a:buFont typeface="Arial"/>
              <a:buChar char="•"/>
              <a:defRPr lang="ko-KR" altLang="en-US"/>
            </a:pPr>
            <a:r>
              <a:rPr lang="ko-KR" altLang="en-US" sz="1500"/>
              <a:t>사용 하지 않을 시 축적을 하고 24시간을 기준으로 초기화 됨</a:t>
            </a:r>
          </a:p>
          <a:p>
            <a:pPr marL="214200" indent="-214200">
              <a:buFont typeface="Arial"/>
              <a:buChar char="•"/>
              <a:defRPr lang="ko-KR" altLang="en-US"/>
            </a:pPr>
            <a:r>
              <a:rPr lang="ko-KR" altLang="en-US" sz="1500"/>
              <a:t>1 </a:t>
            </a:r>
            <a:r>
              <a:rPr lang="en-US" altLang="ko-KR" sz="1500"/>
              <a:t>CPU </a:t>
            </a:r>
            <a:r>
              <a:rPr lang="ko-KR" altLang="en-US" sz="1500"/>
              <a:t>크래딧 :   1개의 vCPU가 1분간 100%로 사용 </a:t>
            </a:r>
          </a:p>
          <a:p>
            <a:pPr marL="214200" indent="-214200">
              <a:buFont typeface="Arial"/>
              <a:buNone/>
              <a:defRPr lang="ko-KR" altLang="en-US"/>
            </a:pPr>
            <a:endParaRPr lang="ko-KR" altLang="en-US" sz="1500"/>
          </a:p>
          <a:p>
            <a:pPr marL="214200" indent="-214200">
              <a:buFont typeface="Arial"/>
              <a:buNone/>
              <a:defRPr lang="ko-KR" altLang="en-US"/>
            </a:pPr>
            <a:r>
              <a:rPr lang="en-US" altLang="ko-KR" sz="1800" b="1"/>
              <a:t>t2.micro :</a:t>
            </a:r>
          </a:p>
          <a:p>
            <a:pPr marL="214200" indent="-214200" algn="l">
              <a:buFont typeface="Arial"/>
              <a:buChar char="•"/>
              <a:defRPr lang="ko-KR" altLang="en-US"/>
            </a:pPr>
            <a:r>
              <a:rPr lang="ko-KR" altLang="en-US" sz="1500" b="0" i="0" strike="noStrike">
                <a:solidFill>
                  <a:srgbClr val="000000">
                    <a:alpha val="100000"/>
                  </a:srgbClr>
                </a:solidFill>
              </a:rPr>
              <a:t>1시간마다 6 CPU 크레딧을 지속적으로 받음 </a:t>
            </a:r>
          </a:p>
          <a:p>
            <a:pPr marL="214200" indent="-214200" algn="l">
              <a:buFont typeface="Arial"/>
              <a:buChar char="•"/>
              <a:defRPr lang="ko-KR" altLang="en-US"/>
            </a:pPr>
            <a:r>
              <a:rPr lang="ko-KR" altLang="en-US" sz="1500" b="0" i="0" strike="noStrike">
                <a:solidFill>
                  <a:srgbClr val="000000">
                    <a:alpha val="100000"/>
                  </a:srgbClr>
                </a:solidFill>
              </a:rPr>
              <a:t> CPU 코어의 10%에 해당하는 기준 성능을 제공</a:t>
            </a:r>
          </a:p>
          <a:p>
            <a:pPr marL="214200" indent="-214200" algn="l">
              <a:buFont typeface="Arial"/>
              <a:buChar char="•"/>
              <a:defRPr lang="ko-KR" altLang="en-US"/>
            </a:pPr>
            <a:r>
              <a:rPr lang="ko-KR" altLang="en-US" sz="1500" b="0" i="0" strike="noStrike">
                <a:solidFill>
                  <a:srgbClr val="000000">
                    <a:alpha val="100000"/>
                  </a:srgbClr>
                </a:solidFill>
              </a:rPr>
              <a:t>기본 CPU를 10시간 사용하지 않으면 </a:t>
            </a:r>
            <a:r>
              <a:rPr lang="ko-KR" altLang="en-US" sz="1500" b="1" i="0" strike="noStrike">
                <a:solidFill>
                  <a:srgbClr val="333333">
                    <a:alpha val="100000"/>
                  </a:srgbClr>
                </a:solidFill>
              </a:rPr>
              <a:t>t2.micro</a:t>
            </a:r>
            <a:r>
              <a:rPr lang="ko-KR" altLang="en-US" sz="1500" b="0" i="0" strike="noStrike">
                <a:solidFill>
                  <a:srgbClr val="333333">
                    <a:alpha val="100000"/>
                  </a:srgbClr>
                </a:solidFill>
              </a:rPr>
              <a:t> </a:t>
            </a:r>
            <a:r>
              <a:rPr lang="ko-KR" altLang="en-US" sz="1500" b="0" i="0" strike="noStrike">
                <a:solidFill>
                  <a:srgbClr val="000000">
                    <a:alpha val="100000"/>
                  </a:srgbClr>
                </a:solidFill>
              </a:rPr>
              <a:t>인스턴스는 거의 1시간 전체 코어 성능을</a:t>
            </a:r>
          </a:p>
          <a:p>
            <a:pPr marL="214200" indent="-214200" algn="l">
              <a:buFont typeface="Arial"/>
              <a:buNone/>
              <a:defRPr lang="ko-KR" altLang="en-US"/>
            </a:pPr>
            <a:r>
              <a:rPr lang="ko-KR" altLang="en-US" sz="1500" b="0" i="0" strike="noStrike">
                <a:solidFill>
                  <a:srgbClr val="000000">
                    <a:alpha val="100000"/>
                  </a:srgbClr>
                </a:solidFill>
              </a:rPr>
              <a:t>	수행 할 수 있는 충분한 크레딧을 저장가능</a:t>
            </a:r>
          </a:p>
          <a:p>
            <a:pPr marL="214200" indent="-214200" algn="l">
              <a:buFont typeface="Arial"/>
              <a:buNone/>
              <a:defRPr lang="ko-KR" altLang="en-US"/>
            </a:pPr>
            <a:r>
              <a:rPr lang="ko-KR" altLang="en-US" sz="1500" b="0" i="0" strike="noStrike">
                <a:solidFill>
                  <a:srgbClr val="000000">
                    <a:alpha val="100000"/>
                  </a:srgbClr>
                </a:solidFill>
              </a:rPr>
              <a:t> (10시간 x 6CPU 크레딧/시간 = 60 CPU 크레딧)</a:t>
            </a:r>
          </a:p>
          <a:p>
            <a:pPr marL="214200" indent="-214200">
              <a:buFont typeface="Arial"/>
              <a:buChar char="•"/>
              <a:defRPr lang="ko-KR" altLang="en-US"/>
            </a:pPr>
            <a:endParaRPr lang="ko-KR" altLang="en-US" sz="1500" b="0" i="0" strike="noStrike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68608" y="3825044"/>
            <a:ext cx="276683" cy="364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6" y="2573"/>
            <a:ext cx="6992989" cy="807324"/>
          </a:xfrm>
          <a:prstGeom prst="rect">
            <a:avLst/>
          </a:prstGeom>
          <a:noFill/>
        </p:spPr>
        <p:txBody>
          <a:bodyPr wrap="none" lIns="540000" tIns="179999" rIns="0" bIns="0" anchor="ctr">
            <a:noAutofit/>
          </a:bodyPr>
          <a:lstStyle/>
          <a:p>
            <a:pPr lvl="0">
              <a:defRPr lang="ko-KR" altLang="en-US"/>
            </a:pPr>
            <a:r>
              <a:rPr lang="ko-KR" altLang="en-US" sz="3200" b="1" spc="-50">
                <a:solidFill>
                  <a:srgbClr val="43435B"/>
                </a:solidFill>
                <a:latin typeface="+mn-ea"/>
              </a:rPr>
              <a:t>가상 서버 사용 결론 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>
          <a:xfrm>
            <a:off x="579698" y="1800587"/>
            <a:ext cx="7856562" cy="208370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lang="ko-KR"/>
            </a:pPr>
            <a:r>
              <a:rPr lang="ko-KR" altLang="en-US" sz="2000" b="1">
                <a:latin typeface="맑은 고딕"/>
                <a:ea typeface="맑은 고딕"/>
              </a:rPr>
              <a:t>결론 :</a:t>
            </a:r>
          </a:p>
          <a:p>
            <a:pPr>
              <a:spcBef>
                <a:spcPts val="600"/>
              </a:spcBef>
              <a:defRPr lang="ko-KR"/>
            </a:pPr>
            <a:endParaRPr lang="ko-KR" altLang="en-US" sz="2000" b="0">
              <a:latin typeface="맑은 고딕"/>
              <a:ea typeface="맑은 고딕"/>
            </a:endParaRPr>
          </a:p>
          <a:p>
            <a:pPr>
              <a:spcBef>
                <a:spcPts val="600"/>
              </a:spcBef>
              <a:defRPr lang="ko-KR"/>
            </a:pPr>
            <a:r>
              <a:rPr lang="ko-KR" altLang="en-US" sz="1800" b="0">
                <a:latin typeface="맑은 고딕"/>
                <a:ea typeface="맑은 고딕"/>
              </a:rPr>
              <a:t>무료버전의 클라우드들로 </a:t>
            </a:r>
            <a:r>
              <a:rPr lang="en-US" altLang="ko-KR" sz="1800" b="0">
                <a:latin typeface="맑은 고딕"/>
                <a:ea typeface="맑은 고딕"/>
              </a:rPr>
              <a:t>GPU</a:t>
            </a:r>
            <a:r>
              <a:rPr lang="ko-KR" altLang="en-US" sz="1800" b="0">
                <a:latin typeface="맑은 고딕"/>
                <a:ea typeface="맑은 고딕"/>
              </a:rPr>
              <a:t>를 사용 하기 어렵고 사양이 좋지 않은 편</a:t>
            </a:r>
          </a:p>
          <a:p>
            <a:pPr>
              <a:spcBef>
                <a:spcPts val="600"/>
              </a:spcBef>
              <a:defRPr lang="ko-KR"/>
            </a:pPr>
            <a:r>
              <a:rPr lang="ko-KR" altLang="en-US" sz="1800" b="0">
                <a:latin typeface="맑은 고딕"/>
                <a:ea typeface="맑은 고딕"/>
              </a:rPr>
              <a:t>가상 서버에서 머신러닝을 굳이 돌릴 필요는 없다.  </a:t>
            </a:r>
          </a:p>
          <a:p>
            <a:pPr>
              <a:spcBef>
                <a:spcPts val="600"/>
              </a:spcBef>
              <a:defRPr lang="ko-KR"/>
            </a:pPr>
            <a:r>
              <a:rPr lang="ko-KR" altLang="en-US" sz="1800" b="0">
                <a:latin typeface="맑은 고딕"/>
                <a:ea typeface="맑은 고딕"/>
              </a:rPr>
              <a:t>개인 컴퓨터에서 모델 훈련 후 서버로 올려도 충분하다. </a:t>
            </a:r>
          </a:p>
          <a:p>
            <a:pPr>
              <a:spcBef>
                <a:spcPts val="600"/>
              </a:spcBef>
              <a:defRPr lang="ko-KR"/>
            </a:pPr>
            <a:endParaRPr lang="ko-KR" altLang="en-US" sz="1200" b="1"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6" y="2573"/>
            <a:ext cx="6992989" cy="807324"/>
          </a:xfrm>
          <a:prstGeom prst="rect">
            <a:avLst/>
          </a:prstGeom>
          <a:noFill/>
        </p:spPr>
        <p:txBody>
          <a:bodyPr wrap="none" lIns="540000" tIns="179999" rIns="0" bIns="0" anchor="ctr">
            <a:noAutofit/>
          </a:bodyPr>
          <a:lstStyle/>
          <a:p>
            <a:pPr lvl="0">
              <a:defRPr lang="ko-KR" altLang="en-US"/>
            </a:pPr>
            <a:r>
              <a:rPr lang="en-US" altLang="ko-KR" sz="3200" b="1" spc="-50">
                <a:solidFill>
                  <a:srgbClr val="43435B"/>
                </a:solidFill>
                <a:latin typeface="+mn-ea"/>
              </a:rPr>
              <a:t>Tensorflow vs vision API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>
          <a:xfrm>
            <a:off x="555570" y="928670"/>
            <a:ext cx="7856562" cy="2695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lang="ko-KR"/>
            </a:pPr>
            <a:endParaRPr lang="en-US" altLang="ko-KR" sz="1200" b="1">
              <a:latin typeface="맑은 고딕"/>
              <a:ea typeface="맑은 고딕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11724" y="3536596"/>
            <a:ext cx="4574481" cy="298874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48718" y="872716"/>
            <a:ext cx="5855594" cy="25562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3372" y="1700808"/>
            <a:ext cx="276718" cy="36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en-US" altLang="ko-KR"/>
          </a:p>
        </p:txBody>
      </p:sp>
      <p:sp>
        <p:nvSpPr>
          <p:cNvPr id="28" name="TextBox 27"/>
          <p:cNvSpPr txBox="1"/>
          <p:nvPr/>
        </p:nvSpPr>
        <p:spPr>
          <a:xfrm>
            <a:off x="371364" y="1448780"/>
            <a:ext cx="3348372" cy="353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300" b="1" spc="-50">
                <a:solidFill>
                  <a:srgbClr val="43435B"/>
                </a:solidFill>
                <a:latin typeface="+mn-ea"/>
              </a:rPr>
              <a:t>Tensorflow :</a:t>
            </a:r>
            <a:endParaRPr lang="en-US" altLang="ko-KR" b="1" spc="-50">
              <a:solidFill>
                <a:srgbClr val="43435B"/>
              </a:solidFill>
              <a:latin typeface="+mn-ea"/>
            </a:endParaRPr>
          </a:p>
          <a:p>
            <a:pPr marL="257040" lvl="0" indent="-257040">
              <a:buFont typeface="Arial"/>
              <a:buChar char="•"/>
              <a:defRPr lang="ko-KR" altLang="en-US"/>
            </a:pPr>
            <a:r>
              <a:rPr lang="ko-KR" altLang="en-US" b="0" spc="-50">
                <a:solidFill>
                  <a:srgbClr val="43435B"/>
                </a:solidFill>
                <a:latin typeface="+mn-ea"/>
              </a:rPr>
              <a:t>모델 훈련</a:t>
            </a:r>
          </a:p>
          <a:p>
            <a:pPr marL="257040" lvl="0" indent="-257040">
              <a:buFont typeface="Arial"/>
              <a:buChar char="•"/>
              <a:defRPr lang="ko-KR" altLang="en-US"/>
            </a:pPr>
            <a:r>
              <a:rPr lang="ko-KR" altLang="en-US" b="0" spc="-50">
                <a:solidFill>
                  <a:srgbClr val="43435B"/>
                </a:solidFill>
                <a:latin typeface="+mn-ea"/>
              </a:rPr>
              <a:t>데이터 셋을 준비 필요</a:t>
            </a:r>
          </a:p>
          <a:p>
            <a:pPr marL="257040" lvl="0" indent="-257040">
              <a:buFont typeface="Arial"/>
              <a:buChar char="•"/>
              <a:defRPr lang="ko-KR" altLang="en-US"/>
            </a:pPr>
            <a:r>
              <a:rPr lang="ko-KR" altLang="en-US" b="0" spc="-50">
                <a:solidFill>
                  <a:srgbClr val="43435B"/>
                </a:solidFill>
                <a:latin typeface="+mn-ea"/>
              </a:rPr>
              <a:t>가상 서버 비용</a:t>
            </a:r>
          </a:p>
          <a:p>
            <a:pPr marL="257040" lvl="0" indent="-257040">
              <a:buFont typeface="Arial"/>
              <a:buChar char="•"/>
              <a:defRPr lang="ko-KR" altLang="en-US"/>
            </a:pPr>
            <a:endParaRPr lang="ko-KR" altLang="en-US" b="1" spc="-50">
              <a:solidFill>
                <a:srgbClr val="43435B"/>
              </a:solidFill>
              <a:latin typeface="+mn-ea"/>
            </a:endParaRPr>
          </a:p>
          <a:p>
            <a:pPr marL="257040" lvl="0" indent="-257040">
              <a:buFont typeface="Arial"/>
              <a:buNone/>
              <a:defRPr lang="ko-KR" altLang="en-US"/>
            </a:pPr>
            <a:r>
              <a:rPr lang="en-US" altLang="ko-KR" sz="2300" b="1" spc="-50">
                <a:solidFill>
                  <a:srgbClr val="43435B"/>
                </a:solidFill>
                <a:latin typeface="+mn-ea"/>
              </a:rPr>
              <a:t>vision API :</a:t>
            </a:r>
            <a:endParaRPr lang="en-US" altLang="ko-KR" b="1" spc="-50">
              <a:solidFill>
                <a:srgbClr val="43435B"/>
              </a:solidFill>
              <a:latin typeface="+mn-ea"/>
            </a:endParaRPr>
          </a:p>
          <a:p>
            <a:pPr marL="257040" lvl="0" indent="-257040">
              <a:buFont typeface="Arial"/>
              <a:buNone/>
              <a:defRPr lang="ko-KR" altLang="en-US"/>
            </a:pPr>
            <a:endParaRPr lang="en-US" altLang="ko-KR" b="1" spc="-50">
              <a:solidFill>
                <a:srgbClr val="43435B"/>
              </a:solidFill>
              <a:latin typeface="+mn-ea"/>
            </a:endParaRPr>
          </a:p>
          <a:p>
            <a:pPr marL="257040" lvl="0" indent="-257040">
              <a:buFont typeface="Arial"/>
              <a:buChar char="•"/>
              <a:defRPr lang="ko-KR" altLang="en-US"/>
            </a:pPr>
            <a:r>
              <a:rPr lang="ko-KR" altLang="en-US" b="0" spc="-50">
                <a:solidFill>
                  <a:srgbClr val="43435B"/>
                </a:solidFill>
                <a:latin typeface="+mn-ea"/>
              </a:rPr>
              <a:t>모델 훈련 필요 없음</a:t>
            </a:r>
          </a:p>
          <a:p>
            <a:pPr marL="257040" lvl="0" indent="-257040">
              <a:buFont typeface="Arial"/>
              <a:buChar char="•"/>
              <a:defRPr lang="ko-KR" altLang="en-US"/>
            </a:pPr>
            <a:r>
              <a:rPr lang="ko-KR" altLang="en-US" b="0" spc="-50">
                <a:solidFill>
                  <a:srgbClr val="43435B"/>
                </a:solidFill>
                <a:latin typeface="+mn-ea"/>
              </a:rPr>
              <a:t>호환성이 좋음</a:t>
            </a:r>
          </a:p>
          <a:p>
            <a:pPr marL="257040" lvl="0" indent="-257040">
              <a:buFont typeface="Arial"/>
              <a:buChar char="•"/>
              <a:defRPr lang="ko-KR" altLang="en-US"/>
            </a:pPr>
            <a:r>
              <a:rPr lang="ko-KR" altLang="en-US" b="0" spc="-50">
                <a:solidFill>
                  <a:srgbClr val="43435B"/>
                </a:solidFill>
                <a:latin typeface="+mn-ea"/>
              </a:rPr>
              <a:t>가상 서버 + </a:t>
            </a:r>
            <a:r>
              <a:rPr lang="en-US" altLang="ko-KR" b="0" spc="-50">
                <a:solidFill>
                  <a:srgbClr val="43435B"/>
                </a:solidFill>
                <a:latin typeface="+mn-ea"/>
              </a:rPr>
              <a:t>API</a:t>
            </a:r>
            <a:r>
              <a:rPr lang="ko-KR" altLang="en-US" b="0" spc="-50">
                <a:solidFill>
                  <a:srgbClr val="43435B"/>
                </a:solidFill>
                <a:latin typeface="+mn-ea"/>
              </a:rPr>
              <a:t> 비용</a:t>
            </a:r>
            <a:endParaRPr lang="ko-KR" altLang="en-US" b="1" spc="-50">
              <a:solidFill>
                <a:srgbClr val="43435B"/>
              </a:solidFill>
              <a:latin typeface="+mn-ea"/>
            </a:endParaRPr>
          </a:p>
          <a:p>
            <a:pPr marL="257040" lvl="0" indent="-257040">
              <a:buFont typeface="Arial"/>
              <a:buChar char="•"/>
              <a:defRPr lang="ko-KR" altLang="en-US"/>
            </a:pPr>
            <a:endParaRPr lang="ko-KR" altLang="en-US" b="1" spc="-50">
              <a:solidFill>
                <a:srgbClr val="43435B"/>
              </a:solidFill>
              <a:latin typeface="+mn-ea"/>
            </a:endParaRPr>
          </a:p>
          <a:p>
            <a:pPr marL="257040" lvl="0" indent="-257040">
              <a:buFont typeface="Arial"/>
              <a:buChar char="•"/>
              <a:defRPr lang="ko-KR" altLang="en-US"/>
            </a:pPr>
            <a:endParaRPr lang="en-US" altLang="ko-KR" b="1" spc="-50">
              <a:solidFill>
                <a:srgbClr val="43435B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9776" y="3284984"/>
            <a:ext cx="5652628" cy="21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en-US" sz="900"/>
              <a:t>https://www.youtube.com/watch?v=JDX3JIYvpHU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09366" y="6489340"/>
            <a:ext cx="9731450" cy="22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en-US" sz="900"/>
              <a:t>https://azure.microsoft.com/ko-kr/pricing/details/cognitive-services/computer-vision/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6" y="2573"/>
            <a:ext cx="6992989" cy="807324"/>
          </a:xfrm>
          <a:prstGeom prst="rect">
            <a:avLst/>
          </a:prstGeom>
          <a:noFill/>
        </p:spPr>
        <p:txBody>
          <a:bodyPr wrap="none" lIns="540000" tIns="179999" rIns="0" bIns="0" anchor="ctr">
            <a:noAutofit/>
          </a:bodyPr>
          <a:lstStyle/>
          <a:p>
            <a:pPr lvl="0">
              <a:defRPr lang="ko-KR" altLang="en-US"/>
            </a:pPr>
            <a:r>
              <a:rPr lang="ko-KR" altLang="en-US" sz="3200" b="1" spc="-50">
                <a:solidFill>
                  <a:srgbClr val="43435B"/>
                </a:solidFill>
                <a:latin typeface="+mn-ea"/>
              </a:rPr>
              <a:t>남은 과제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>
          <a:xfrm>
            <a:off x="579698" y="1800587"/>
            <a:ext cx="7856562" cy="64543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lang="ko-KR"/>
            </a:pPr>
            <a:endParaRPr lang="ko-KR" altLang="en-US" sz="2000" b="1">
              <a:latin typeface="맑은 고딕"/>
              <a:ea typeface="맑은 고딕"/>
            </a:endParaRPr>
          </a:p>
          <a:p>
            <a:pPr>
              <a:spcBef>
                <a:spcPts val="600"/>
              </a:spcBef>
              <a:defRPr lang="ko-KR"/>
            </a:pPr>
            <a:endParaRPr lang="ko-KR" altLang="en-US" sz="1200" b="1">
              <a:latin typeface="맑은 고딕"/>
              <a:ea typeface="맑은 고딕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387" y="1664804"/>
            <a:ext cx="7416824" cy="173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1.어떤 가상 서버를 선택 해야 할 지 생각  </a:t>
            </a:r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ko-KR" altLang="en-US"/>
              <a:t>2. 가상 서버로 훈련한 모델 전송 후 실제 사진 구별 가능한지 테스트</a:t>
            </a:r>
          </a:p>
          <a:p>
            <a:pPr>
              <a:defRPr lang="ko-KR" altLang="en-US"/>
            </a:pPr>
            <a:r>
              <a:rPr lang="ko-KR" altLang="en-US"/>
              <a:t> </a:t>
            </a:r>
          </a:p>
          <a:p>
            <a:pPr>
              <a:defRPr lang="ko-KR" altLang="en-US"/>
            </a:pPr>
            <a:r>
              <a:rPr lang="ko-KR" altLang="en-US"/>
              <a:t>3. 프로젝트의 방향에 대해서 생각 </a:t>
            </a:r>
          </a:p>
          <a:p>
            <a:pPr>
              <a:defRPr lang="ko-KR" altLang="en-US"/>
            </a:pPr>
            <a:r>
              <a:rPr lang="ko-KR" alt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81250" y="2371725"/>
            <a:ext cx="4381500" cy="149896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lvl="0" algn="ctr">
              <a:defRPr lang="ko-KR" altLang="en-US"/>
            </a:pPr>
            <a:endParaRPr lang="en-US" altLang="ko-KR" sz="5200" b="1" spc="-150">
              <a:solidFill>
                <a:srgbClr val="F86B74"/>
              </a:solidFill>
              <a:latin typeface="+mn-ea"/>
            </a:endParaRPr>
          </a:p>
          <a:p>
            <a:pPr lvl="0" algn="ctr">
              <a:defRPr lang="ko-KR" altLang="en-US"/>
            </a:pPr>
            <a:r>
              <a:rPr lang="ko-KR" altLang="en-US" sz="5200" b="1" spc="-150">
                <a:solidFill>
                  <a:srgbClr val="F86B74"/>
                </a:solidFill>
                <a:latin typeface="+mn-ea"/>
              </a:rPr>
              <a:t>감사합니다.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8529" y="3762376"/>
            <a:ext cx="4226944" cy="590549"/>
          </a:xfrm>
          <a:prstGeom prst="rect">
            <a:avLst/>
          </a:prstGeom>
          <a:noFill/>
        </p:spPr>
        <p:txBody>
          <a:bodyPr wrap="none" anchor="t">
            <a:noAutofit/>
          </a:bodyPr>
          <a:lstStyle/>
          <a:p>
            <a:pPr algn="ctr">
              <a:lnSpc>
                <a:spcPct val="90000"/>
              </a:lnSpc>
              <a:defRPr lang="ko-KR" altLang="en-US"/>
            </a:pPr>
            <a:endParaRPr lang="en-US" altLang="ko-KR" sz="16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348880"/>
            <a:ext cx="1800200" cy="9959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defRPr lang="ko-KR" altLang="en-US"/>
            </a:pPr>
            <a:r>
              <a:rPr lang="en-US" altLang="ko-KR" sz="40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99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effectLst>
                  <a:outerShdw blurRad="88900" dist="25400" dir="2700000" algn="tl" rotWithShape="0">
                    <a:prstClr val="black">
                      <a:alpha val="30000"/>
                    </a:prstClr>
                  </a:outerShdw>
                </a:effectLst>
              </a:rPr>
              <a:t>Index</a:t>
            </a:r>
            <a:endParaRPr lang="ko-KR" altLang="en-US" sz="40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gradFill>
                <a:gsLst>
                  <a:gs pos="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99000">
                    <a:schemeClr val="bg1">
                      <a:lumMod val="85000"/>
                    </a:schemeClr>
                  </a:gs>
                </a:gsLst>
                <a:lin ang="5400000" scaled="0"/>
              </a:gradFill>
              <a:effectLst>
                <a:outerShdw blurRad="88900" dist="254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852" y="980728"/>
            <a:ext cx="792088" cy="636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01</a:t>
            </a:r>
            <a:endParaRPr lang="ko-KR" altLang="en-US" sz="36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940" y="1196752"/>
            <a:ext cx="1980220" cy="363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Tensorflow </a:t>
            </a:r>
            <a:endParaRPr lang="ko-KR" altLang="en-US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1940" y="1713581"/>
            <a:ext cx="18002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Tensorflow 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소개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1940" y="2021358"/>
            <a:ext cx="18002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Tensorflow 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역사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4103948" y="1627059"/>
            <a:ext cx="223224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6096" y="2636912"/>
            <a:ext cx="792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02</a:t>
            </a:r>
            <a:endParaRPr lang="ko-KR" altLang="en-US" sz="36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852936"/>
            <a:ext cx="1800200" cy="364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목적 및 사례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3369765"/>
            <a:ext cx="18002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목적</a:t>
            </a:r>
            <a:endParaRPr lang="ko-KR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3677542"/>
            <a:ext cx="18002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사례</a:t>
            </a:r>
            <a:endParaRPr lang="ko-KR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6300192" y="3283243"/>
            <a:ext cx="223224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9852" y="4221088"/>
            <a:ext cx="792088" cy="634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6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03</a:t>
            </a:r>
            <a:endParaRPr lang="ko-KR" altLang="en-US" sz="36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1940" y="4437112"/>
            <a:ext cx="2124236" cy="3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머신러닝 근황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1940" y="4953941"/>
            <a:ext cx="18002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TPU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1940" y="5261718"/>
            <a:ext cx="18002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그외 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4103948" y="4867419"/>
            <a:ext cx="223224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034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600" b="1" spc="-150">
                <a:ln w="9525">
                  <a:solidFill>
                    <a:schemeClr val="tx1">
                      <a:alpha val="27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</a:rPr>
              <a:t>ROI </a:t>
            </a:r>
            <a:r>
              <a:rPr lang="en-US" altLang="ko-KR" sz="3600" b="1" spc="-150">
                <a:ln w="9525">
                  <a:solidFill>
                    <a:schemeClr val="tx1">
                      <a:alpha val="27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HY헤드라인M"/>
                <a:ea typeface="HY헤드라인M"/>
              </a:rPr>
              <a:t>&amp;</a:t>
            </a:r>
            <a:r>
              <a:rPr lang="ko-KR" altLang="en-US" sz="3600" b="1" spc="-150">
                <a:ln w="9525">
                  <a:solidFill>
                    <a:schemeClr val="tx1">
                      <a:alpha val="27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</a:rPr>
              <a:t> </a:t>
            </a:r>
            <a:r>
              <a:rPr lang="en-US" altLang="ko-KR" sz="3600" b="1" spc="-150">
                <a:ln w="9525">
                  <a:solidFill>
                    <a:schemeClr val="tx1">
                      <a:alpha val="27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</a:rPr>
              <a:t>YOLO Deep Learning</a:t>
            </a:r>
            <a:endParaRPr lang="en-US" altLang="ko-KR" sz="3600" b="1" spc="-150">
              <a:solidFill>
                <a:schemeClr val="tx1">
                  <a:lumMod val="75000"/>
                  <a:lumOff val="25000"/>
                </a:schemeClr>
              </a:solidFill>
              <a:latin typeface="HY헤드라인M"/>
              <a:ea typeface="HY헤드라인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017764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김수현</a:t>
            </a:r>
            <a:endParaRPr lang="en-US" altLang="ko-KR"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79512" y="102984"/>
            <a:ext cx="0" cy="576064"/>
          </a:xfrm>
          <a:prstGeom prst="line">
            <a:avLst/>
          </a:prstGeom>
          <a:ln w="38100">
            <a:solidFill>
              <a:srgbClr val="383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606" y="71920"/>
            <a:ext cx="5976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2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HY견고딕"/>
                <a:ea typeface="HY견고딕"/>
                <a:cs typeface="맑은 고딕 Semilight"/>
              </a:rPr>
              <a:t>ROI &amp; YOLO Deep Learning</a:t>
            </a:r>
            <a:endParaRPr lang="en-US" altLang="ko-KR" sz="1200" b="0" spc="-150">
              <a:solidFill>
                <a:schemeClr val="accent1">
                  <a:lumMod val="50000"/>
                </a:schemeClr>
              </a:solidFill>
              <a:latin typeface="HY견고딕"/>
              <a:ea typeface="HY견고딕"/>
              <a:cs typeface="맑은 고딕 Semi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376" y="309128"/>
            <a:ext cx="597666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목차</a:t>
            </a:r>
            <a:endParaRPr lang="en-US" altLang="ko-KR" sz="1700" b="0" spc="-150">
              <a:ln w="9525">
                <a:solidFill>
                  <a:schemeClr val="bg1">
                    <a:alpha val="0"/>
                  </a:schemeClr>
                </a:solidFill>
              </a:ln>
              <a:latin typeface="HY견고딕"/>
              <a:ea typeface="HY견고딕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443609" y="2436361"/>
            <a:ext cx="374329" cy="591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600">
              <a:latin typeface="휴먼모음T"/>
              <a:ea typeface="휴먼모음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88971" y="2564904"/>
            <a:ext cx="2263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rPr>
              <a:t>소개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1453607" y="3082153"/>
            <a:ext cx="374329" cy="591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600">
              <a:latin typeface="휴먼모음T"/>
              <a:ea typeface="휴먼모음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75881" y="3212976"/>
            <a:ext cx="329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rPr>
              <a:t>설정 방법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1457799" y="3747241"/>
            <a:ext cx="374329" cy="591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600">
              <a:latin typeface="휴먼모음T"/>
              <a:ea typeface="휴먼모음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88971" y="3881734"/>
            <a:ext cx="329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rPr>
              <a:t>실행 결과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559300" y="2393970"/>
            <a:ext cx="0" cy="2043142"/>
          </a:xfrm>
          <a:prstGeom prst="line">
            <a:avLst/>
          </a:prstGeom>
          <a:ln w="1905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/>
                </a:gs>
                <a:gs pos="100000">
                  <a:schemeClr val="tx1">
                    <a:lumMod val="72000"/>
                    <a:lumOff val="28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91852" y="2480375"/>
            <a:ext cx="51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0" spc="-30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휴먼모음T"/>
                <a:ea typeface="휴먼모음T"/>
              </a:rPr>
              <a:t>01</a:t>
            </a:r>
            <a:endParaRPr lang="ko-KR" altLang="en-US" sz="1400" b="0" spc="-300">
              <a:ln w="9525">
                <a:solidFill>
                  <a:schemeClr val="tx1">
                    <a:alpha val="0"/>
                  </a:schemeClr>
                </a:solidFill>
              </a:ln>
              <a:latin typeface="휴먼모음T"/>
              <a:ea typeface="휴먼모음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91852" y="3116377"/>
            <a:ext cx="517762" cy="510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0" spc="-30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휴먼모음T"/>
                <a:ea typeface="휴먼모음T"/>
              </a:rPr>
              <a:t>02</a:t>
            </a:r>
            <a:endParaRPr lang="ko-KR" altLang="en-US" sz="1400" b="0" spc="-300">
              <a:ln w="9525">
                <a:solidFill>
                  <a:schemeClr val="tx1">
                    <a:alpha val="0"/>
                  </a:schemeClr>
                </a:solidFill>
              </a:ln>
              <a:latin typeface="휴먼모음T"/>
              <a:ea typeface="휴먼모음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4963" y="3815786"/>
            <a:ext cx="51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0" spc="-30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휴먼모음T"/>
                <a:ea typeface="휴먼모음T"/>
              </a:rPr>
              <a:t>03</a:t>
            </a:r>
            <a:endParaRPr lang="ko-KR" altLang="en-US" sz="1400" b="0" spc="-300">
              <a:ln w="9525">
                <a:solidFill>
                  <a:schemeClr val="tx1">
                    <a:alpha val="0"/>
                  </a:schemeClr>
                </a:solidFill>
              </a:ln>
              <a:latin typeface="휴먼모음T"/>
              <a:ea typeface="휴먼모음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89303" y="1884538"/>
            <a:ext cx="2263961" cy="4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</a:rPr>
              <a:t>ROI</a:t>
            </a:r>
            <a:endParaRPr lang="ko-KR" altLang="en-US" sz="2400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헤드라인M"/>
              <a:ea typeface="HY헤드라인M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1864" y="1880751"/>
            <a:ext cx="3303470" cy="45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헤드라인M"/>
                <a:ea typeface="HY헤드라인M"/>
              </a:rPr>
              <a:t>YOLO Deep Learning</a:t>
            </a:r>
            <a:endParaRPr lang="ko-KR" altLang="en-US" sz="2400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헤드라인M"/>
              <a:ea typeface="HY헤드라인M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104347" y="2474942"/>
            <a:ext cx="374329" cy="5917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600">
              <a:latin typeface="휴먼모음T"/>
              <a:ea typeface="휴먼모음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9709" y="2603485"/>
            <a:ext cx="2263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rPr>
              <a:t>소개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114345" y="3120734"/>
            <a:ext cx="374329" cy="5917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600">
              <a:latin typeface="휴먼모음T"/>
              <a:ea typeface="휴먼모음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36619" y="3251557"/>
            <a:ext cx="329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rPr>
              <a:t>원리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5118537" y="3785822"/>
            <a:ext cx="374329" cy="5917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1600">
              <a:latin typeface="휴먼모음T"/>
              <a:ea typeface="휴먼모음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49709" y="3920315"/>
            <a:ext cx="3295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rPr>
              <a:t>실행 환경</a:t>
            </a:r>
            <a:r>
              <a:rPr lang="en-US" altLang="ko-KR" sz="20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rPr>
              <a:t> </a:t>
            </a:r>
            <a:endParaRPr lang="ko-KR" altLang="en-US" sz="2000">
              <a:ln w="9525">
                <a:solidFill>
                  <a:schemeClr val="tx1">
                    <a:alpha val="0"/>
                  </a:schemeClr>
                </a:solidFill>
              </a:ln>
              <a:latin typeface="휴먼모음T"/>
              <a:ea typeface="휴먼모음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52590" y="2518956"/>
            <a:ext cx="51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0" spc="-30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휴먼모음T"/>
                <a:ea typeface="휴먼모음T"/>
              </a:rPr>
              <a:t>04</a:t>
            </a:r>
            <a:endParaRPr lang="ko-KR" altLang="en-US" sz="1400" b="0" spc="-300">
              <a:ln w="9525">
                <a:solidFill>
                  <a:schemeClr val="tx1">
                    <a:alpha val="0"/>
                  </a:schemeClr>
                </a:solidFill>
              </a:ln>
              <a:latin typeface="휴먼모음T"/>
              <a:ea typeface="휴먼모음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52590" y="3154958"/>
            <a:ext cx="517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0" spc="-30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휴먼모음T"/>
                <a:ea typeface="휴먼모음T"/>
              </a:rPr>
              <a:t>05</a:t>
            </a:r>
            <a:endParaRPr lang="ko-KR" altLang="en-US" sz="1400" b="0" spc="-300">
              <a:ln w="9525">
                <a:solidFill>
                  <a:schemeClr val="tx1">
                    <a:alpha val="0"/>
                  </a:schemeClr>
                </a:solidFill>
              </a:ln>
              <a:latin typeface="휴먼모음T"/>
              <a:ea typeface="휴먼모음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42628" y="3847590"/>
            <a:ext cx="517762" cy="51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b="0" spc="-30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휴먼모음T"/>
                <a:ea typeface="휴먼모음T"/>
              </a:rPr>
              <a:t>06</a:t>
            </a:r>
            <a:endParaRPr lang="ko-KR" altLang="en-US" sz="1400" b="0" spc="-300">
              <a:ln w="9525">
                <a:solidFill>
                  <a:schemeClr val="tx1">
                    <a:alpha val="0"/>
                  </a:schemeClr>
                </a:solidFill>
              </a:ln>
              <a:latin typeface="휴먼모음T"/>
              <a:ea typeface="휴먼모음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467544" y="4946313"/>
            <a:ext cx="8230180" cy="154953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79512" y="71920"/>
            <a:ext cx="5992528" cy="607128"/>
            <a:chOff x="179512" y="71920"/>
            <a:chExt cx="599252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376" y="309128"/>
              <a:ext cx="5976664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01 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소개</a:t>
              </a:r>
              <a:endPara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21088" y="5305581"/>
            <a:ext cx="8123090" cy="7980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 lang="ko-KR" altLang="en-US"/>
            </a:pPr>
            <a:r>
              <a:rPr lang="ko-KR" altLang="en-US" b="0" spc="-150">
                <a:ln w="9525"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  <a:ea typeface="맑은 고딕"/>
              </a:rPr>
              <a:t>특정 영역을 검사하거나</a:t>
            </a:r>
            <a:r>
              <a:rPr lang="en-US" altLang="ko-KR" b="0" spc="-150">
                <a:ln w="9525"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b="0" spc="-150">
                <a:ln w="9525"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  <a:ea typeface="맑은 고딕"/>
              </a:rPr>
              <a:t>추출</a:t>
            </a:r>
            <a:r>
              <a:rPr lang="en-US" altLang="ko-KR" b="0" spc="-150">
                <a:ln w="9525"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b="0" spc="-150">
                <a:ln w="9525"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  <a:ea typeface="맑은 고딕"/>
              </a:rPr>
              <a:t>배제하는 경우</a:t>
            </a:r>
            <a:r>
              <a:rPr lang="en-US" altLang="ko-KR" b="0" spc="-150">
                <a:ln w="9525"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b="0" spc="-150">
                <a:ln w="9525"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  <a:ea typeface="맑은 고딕"/>
              </a:rPr>
              <a:t>사용한다</a:t>
            </a:r>
          </a:p>
          <a:p>
            <a:pPr algn="ctr">
              <a:lnSpc>
                <a:spcPct val="130000"/>
              </a:lnSpc>
              <a:defRPr lang="ko-KR" altLang="en-US"/>
            </a:pPr>
            <a:r>
              <a:rPr lang="ko-KR" altLang="en-US" b="0" spc="-150">
                <a:ln w="9525"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  <a:ea typeface="맑은 고딕"/>
              </a:rPr>
              <a:t>전체 영상에서 실제 영상 처리 영역을 줄여 처리 속도 등의 향상을 기대할 수 있다</a:t>
            </a:r>
            <a:r>
              <a:rPr lang="en-US" altLang="ko-KR" b="0" spc="-150">
                <a:ln w="9525">
                  <a:solidFill>
                    <a:schemeClr val="tx1">
                      <a:lumMod val="95000"/>
                      <a:lumOff val="5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/>
                <a:ea typeface="맑은 고딕"/>
              </a:rPr>
              <a:t>.</a:t>
            </a:r>
          </a:p>
        </p:txBody>
      </p:sp>
      <p:sp>
        <p:nvSpPr>
          <p:cNvPr id="20" name="타원 19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40633" y="2708920"/>
            <a:ext cx="8284001" cy="85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800" b="1">
                <a:solidFill>
                  <a:schemeClr val="accent1">
                    <a:lumMod val="75000"/>
                  </a:schemeClr>
                </a:solidFill>
                <a:latin typeface="HY헤드라인M"/>
                <a:ea typeface="HY헤드라인M"/>
              </a:rPr>
              <a:t>R</a:t>
            </a:r>
            <a:r>
              <a:rPr lang="en-US" altLang="ko-KR" sz="2800" b="1">
                <a:latin typeface="HY헤드라인M"/>
                <a:ea typeface="HY헤드라인M"/>
              </a:rPr>
              <a:t>egion </a:t>
            </a:r>
            <a:r>
              <a:rPr lang="en-US" altLang="ko-KR" sz="2800" b="1">
                <a:solidFill>
                  <a:schemeClr val="accent1">
                    <a:lumMod val="75000"/>
                  </a:schemeClr>
                </a:solidFill>
                <a:latin typeface="HY헤드라인M"/>
                <a:ea typeface="HY헤드라인M"/>
              </a:rPr>
              <a:t>O</a:t>
            </a:r>
            <a:r>
              <a:rPr lang="en-US" altLang="ko-KR" sz="2800" b="1">
                <a:latin typeface="HY헤드라인M"/>
                <a:ea typeface="HY헤드라인M"/>
              </a:rPr>
              <a:t>f </a:t>
            </a:r>
            <a:r>
              <a:rPr lang="en-US" altLang="ko-KR" sz="2800" b="1">
                <a:solidFill>
                  <a:schemeClr val="accent1">
                    <a:lumMod val="75000"/>
                  </a:schemeClr>
                </a:solidFill>
                <a:latin typeface="HY헤드라인M"/>
                <a:ea typeface="HY헤드라인M"/>
              </a:rPr>
              <a:t>I</a:t>
            </a:r>
            <a:r>
              <a:rPr lang="en-US" altLang="ko-KR" sz="2800" b="1">
                <a:latin typeface="HY헤드라인M"/>
                <a:ea typeface="HY헤드라인M"/>
              </a:rPr>
              <a:t>nterest</a:t>
            </a:r>
          </a:p>
          <a:p>
            <a:pPr algn="ctr">
              <a:defRPr lang="ko-KR" altLang="en-US"/>
            </a:pPr>
            <a:r>
              <a:rPr lang="ko-KR" altLang="en-US" sz="2200" b="1" spc="-300">
                <a:latin typeface="함초롬돋움"/>
                <a:ea typeface="함초롬돋움"/>
                <a:cs typeface="함초롬돋움"/>
              </a:rPr>
              <a:t>관심 영역</a:t>
            </a:r>
            <a:endParaRPr lang="en-US" altLang="ko-KR" sz="2200" b="1" spc="-300"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9512" y="71920"/>
            <a:ext cx="5992528" cy="607128"/>
            <a:chOff x="179512" y="71920"/>
            <a:chExt cx="599252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376" y="309128"/>
              <a:ext cx="5976664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02 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설정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 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방법</a:t>
              </a:r>
              <a:endPara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196453" y="2996952"/>
            <a:ext cx="1969224" cy="707886"/>
            <a:chOff x="3394865" y="2931504"/>
            <a:chExt cx="1969224" cy="707886"/>
          </a:xfrm>
        </p:grpSpPr>
        <p:sp>
          <p:nvSpPr>
            <p:cNvPr id="14" name="직사각형 13"/>
            <p:cNvSpPr/>
            <p:nvPr/>
          </p:nvSpPr>
          <p:spPr>
            <a:xfrm>
              <a:off x="3461716" y="2974112"/>
              <a:ext cx="374329" cy="5917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600">
                <a:latin typeface="-윤고딕310"/>
                <a:ea typeface="-윤고딕31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94865" y="2931504"/>
              <a:ext cx="385047" cy="69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4000" b="1" spc="30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휴먼모음T"/>
                  <a:ea typeface="휴먼모음T"/>
                </a:rPr>
                <a:t>R</a:t>
              </a:r>
              <a:endParaRPr lang="ko-KR" altLang="en-US" sz="2000" b="1" spc="3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913" y="3140968"/>
              <a:ext cx="1584176" cy="4492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spc="30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latin typeface="휴먼모음T"/>
                  <a:ea typeface="휴먼모음T"/>
                </a:rPr>
                <a:t>ect_</a:t>
              </a:r>
              <a:endParaRPr lang="ko-KR" altLang="en-US" sz="2400" b="1" spc="3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endParaRPr>
            </a:p>
          </p:txBody>
        </p:sp>
      </p:grpSp>
      <p:sp>
        <p:nvSpPr>
          <p:cNvPr id="19" name="타원 18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851920" y="2708920"/>
            <a:ext cx="1805344" cy="1270427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292080" y="3573018"/>
            <a:ext cx="879960" cy="724672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3528" y="3311652"/>
            <a:ext cx="820874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>
                <a:solidFill>
                  <a:schemeClr val="accent5">
                    <a:lumMod val="75000"/>
                  </a:schemeClr>
                </a:solidFill>
              </a:rPr>
              <a:t>Rect</a:t>
            </a:r>
            <a:r>
              <a:rPr lang="en-US" altLang="ko-KR" sz="2000"/>
              <a:t> rectangle(x, y, width, height);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79512" y="71920"/>
            <a:ext cx="5988758" cy="607128"/>
            <a:chOff x="179512" y="71920"/>
            <a:chExt cx="598875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</p:grpSp>
      <p:sp>
        <p:nvSpPr>
          <p:cNvPr id="20" name="타원 19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208745" cy="182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/>
              <a:t>Rect_ </a:t>
            </a:r>
            <a:r>
              <a:rPr lang="ko-KR" altLang="en-US" sz="2400" b="1"/>
              <a:t> </a:t>
            </a:r>
          </a:p>
          <a:p>
            <a:pPr lvl="0">
              <a:defRPr lang="ko-KR" altLang="en-US"/>
            </a:pPr>
            <a:endParaRPr lang="en-US" altLang="ko-KR">
              <a:latin typeface="맑은 고딕"/>
              <a:ea typeface="맑은 고딕"/>
            </a:endParaRPr>
          </a:p>
          <a:p>
            <a:pPr lvl="0">
              <a:defRPr lang="ko-KR" altLang="en-US"/>
            </a:pPr>
            <a:r>
              <a:rPr lang="ko-KR" altLang="en-US">
                <a:latin typeface="맑은 고딕"/>
                <a:ea typeface="맑은 고딕"/>
              </a:rPr>
              <a:t> </a:t>
            </a:r>
            <a:r>
              <a:rPr lang="en-US" altLang="ko-KR">
                <a:latin typeface="맑은 고딕"/>
                <a:ea typeface="맑은 고딕"/>
              </a:rPr>
              <a:t>- </a:t>
            </a:r>
            <a:r>
              <a:rPr lang="ko-KR" altLang="en-US">
                <a:latin typeface="맑은 고딕"/>
                <a:ea typeface="맑은 고딕"/>
              </a:rPr>
              <a:t>사각형을 정의하는 클래스</a:t>
            </a:r>
          </a:p>
          <a:p>
            <a:pPr lvl="0">
              <a:defRPr lang="ko-KR" altLang="en-US"/>
            </a:pPr>
            <a:r>
              <a:rPr lang="en-US" altLang="ko-KR">
                <a:latin typeface="맑은 고딕"/>
                <a:ea typeface="맑은 고딕"/>
              </a:rPr>
              <a:t> - typedef</a:t>
            </a:r>
            <a:r>
              <a:rPr lang="ko-KR" altLang="en-US">
                <a:latin typeface="맑은 고딕"/>
                <a:ea typeface="맑은 고딕"/>
              </a:rPr>
              <a:t>로 정수형에 대한 </a:t>
            </a:r>
            <a:r>
              <a:rPr lang="en-US" altLang="ko-KR">
                <a:latin typeface="맑은 고딕"/>
                <a:ea typeface="맑은 고딕"/>
              </a:rPr>
              <a:t>Rect </a:t>
            </a:r>
            <a:r>
              <a:rPr lang="ko-KR" altLang="en-US">
                <a:latin typeface="맑은 고딕"/>
                <a:ea typeface="맑은 고딕"/>
              </a:rPr>
              <a:t>자료형이 정의 되어 있다</a:t>
            </a:r>
            <a:r>
              <a:rPr lang="en-US" altLang="ko-KR">
                <a:latin typeface="맑은 고딕"/>
                <a:ea typeface="맑은 고딕"/>
              </a:rPr>
              <a:t>.</a:t>
            </a:r>
          </a:p>
          <a:p>
            <a:pPr lvl="0">
              <a:defRPr lang="ko-KR" altLang="en-US"/>
            </a:pPr>
            <a:r>
              <a:rPr lang="en-US" altLang="ko-KR">
                <a:latin typeface="맑은 고딕"/>
                <a:ea typeface="맑은 고딕"/>
              </a:rPr>
              <a:t> - =, +, -, *, ==, !- </a:t>
            </a:r>
            <a:r>
              <a:rPr lang="ko-KR" altLang="en-US">
                <a:latin typeface="맑은 고딕"/>
                <a:ea typeface="맑은 고딕"/>
              </a:rPr>
              <a:t>등의</a:t>
            </a:r>
            <a:r>
              <a:rPr lang="en-US" altLang="ko-KR">
                <a:latin typeface="맑은 고딕"/>
                <a:ea typeface="맑은 고딕"/>
              </a:rPr>
              <a:t> </a:t>
            </a:r>
            <a:r>
              <a:rPr lang="ko-KR" altLang="en-US">
                <a:latin typeface="맑은 고딕"/>
                <a:ea typeface="맑은 고딕"/>
              </a:rPr>
              <a:t>연산자를 사용할 수 있다</a:t>
            </a:r>
            <a:r>
              <a:rPr lang="en-US" altLang="ko-KR">
                <a:latin typeface="맑은 고딕"/>
                <a:ea typeface="맑은 고딕"/>
              </a:rPr>
              <a:t>.</a:t>
            </a:r>
          </a:p>
          <a:p>
            <a:pPr lvl="0">
              <a:defRPr lang="ko-KR" altLang="en-US"/>
            </a:pPr>
            <a:r>
              <a:rPr lang="ko-KR" altLang="en-US">
                <a:latin typeface="맑은 고딕"/>
                <a:ea typeface="맑은 고딕"/>
              </a:rPr>
              <a:t> </a:t>
            </a:r>
            <a:r>
              <a:rPr lang="en-US" altLang="ko-KR">
                <a:latin typeface="맑은 고딕"/>
                <a:ea typeface="맑은 고딕"/>
              </a:rPr>
              <a:t>- </a:t>
            </a:r>
            <a:r>
              <a:rPr lang="ko-KR" altLang="en-US">
                <a:latin typeface="맑은 고딕"/>
                <a:ea typeface="맑은 고딕"/>
              </a:rPr>
              <a:t>멤버 변수 </a:t>
            </a:r>
            <a:r>
              <a:rPr lang="en-US" altLang="ko-KR">
                <a:latin typeface="맑은 고딕"/>
                <a:ea typeface="맑은 고딕"/>
              </a:rPr>
              <a:t>: x, y, width, height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76" y="309128"/>
            <a:ext cx="597666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02 </a:t>
            </a:r>
            <a:r>
              <a:rPr lang="ko-KR" altLang="en-US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설정</a:t>
            </a:r>
            <a:r>
              <a: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 </a:t>
            </a:r>
            <a:r>
              <a:rPr lang="ko-KR" altLang="en-US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방법</a:t>
            </a:r>
            <a:endParaRPr lang="en-US" altLang="ko-KR" sz="1700" b="0" spc="-150">
              <a:ln w="9525">
                <a:solidFill>
                  <a:schemeClr val="bg1">
                    <a:alpha val="0"/>
                  </a:schemeClr>
                </a:solidFill>
              </a:ln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43908" y="2342320"/>
            <a:ext cx="1728192" cy="172819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779912" y="3039560"/>
            <a:ext cx="1656184" cy="59176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휴먼모음T"/>
              <a:ea typeface="휴먼모음T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9512" y="71920"/>
            <a:ext cx="5988758" cy="607128"/>
            <a:chOff x="179512" y="71920"/>
            <a:chExt cx="598875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779912" y="2996952"/>
            <a:ext cx="1902373" cy="707886"/>
            <a:chOff x="3461716" y="2931504"/>
            <a:chExt cx="1902373" cy="707886"/>
          </a:xfrm>
        </p:grpSpPr>
        <p:sp>
          <p:nvSpPr>
            <p:cNvPr id="14" name="직사각형 13"/>
            <p:cNvSpPr/>
            <p:nvPr/>
          </p:nvSpPr>
          <p:spPr>
            <a:xfrm>
              <a:off x="3461716" y="2974112"/>
              <a:ext cx="374329" cy="5917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600">
                <a:latin typeface="휴먼모음T"/>
                <a:ea typeface="휴먼모음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1148" y="2931504"/>
              <a:ext cx="385047" cy="69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4000" b="1" spc="30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휴먼모음T"/>
                  <a:ea typeface="휴먼모음T"/>
                </a:rPr>
                <a:t>i</a:t>
              </a:r>
              <a:endParaRPr lang="ko-KR" altLang="en-US" sz="2000" b="1" spc="3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913" y="3140968"/>
              <a:ext cx="1584176" cy="4492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400" b="1" spc="30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latin typeface="휴먼모음T"/>
                  <a:ea typeface="휴먼모음T"/>
                </a:rPr>
                <a:t>nRange</a:t>
              </a:r>
              <a:endParaRPr lang="ko-KR" altLang="en-US" sz="2400" b="1" spc="3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endParaRPr>
            </a:p>
          </p:txBody>
        </p:sp>
      </p:grpSp>
      <p:sp>
        <p:nvSpPr>
          <p:cNvPr id="19" name="타원 18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95376" y="309128"/>
            <a:ext cx="597666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02 </a:t>
            </a:r>
            <a:r>
              <a:rPr lang="ko-KR" altLang="en-US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설정</a:t>
            </a:r>
            <a:r>
              <a: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 </a:t>
            </a:r>
            <a:r>
              <a:rPr lang="ko-KR" altLang="en-US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방법</a:t>
            </a:r>
            <a:endParaRPr lang="en-US" altLang="ko-KR" sz="1700" b="0" spc="-150">
              <a:ln w="9525">
                <a:solidFill>
                  <a:schemeClr val="bg1">
                    <a:alpha val="0"/>
                  </a:schemeClr>
                </a:solidFill>
              </a:ln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3528" y="3311652"/>
            <a:ext cx="8208745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en-US" altLang="ko-KR" sz="1600" b="0" spc="-15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en-US" altLang="ko-KR" sz="1600" b="0" spc="-150" dirty="0">
                <a:solidFill>
                  <a:schemeClr val="accent6">
                    <a:lumMod val="50000"/>
                  </a:schemeClr>
                </a:solidFill>
              </a:rPr>
              <a:t>//</a:t>
            </a:r>
            <a:r>
              <a:rPr lang="ko-KR" altLang="en-US" sz="1600" b="0" spc="-150" dirty="0">
                <a:solidFill>
                  <a:schemeClr val="accent6">
                    <a:lumMod val="50000"/>
                  </a:schemeClr>
                </a:solidFill>
              </a:rPr>
              <a:t>이미지</a:t>
            </a:r>
            <a:r>
              <a:rPr lang="en-US" altLang="ko-KR" sz="1600" b="0" spc="-15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1600" b="0" spc="-150" dirty="0">
                <a:solidFill>
                  <a:schemeClr val="accent6">
                    <a:lumMod val="50000"/>
                  </a:schemeClr>
                </a:solidFill>
              </a:rPr>
              <a:t>최소 </a:t>
            </a:r>
            <a:r>
              <a:rPr lang="en-US" altLang="ko-KR" sz="1600" b="0" spc="-150" dirty="0">
                <a:solidFill>
                  <a:schemeClr val="accent6">
                    <a:lumMod val="50000"/>
                  </a:schemeClr>
                </a:solidFill>
              </a:rPr>
              <a:t>HSV, </a:t>
            </a:r>
            <a:r>
              <a:rPr lang="ko-KR" altLang="en-US" sz="1600" b="0" spc="-150" dirty="0">
                <a:solidFill>
                  <a:schemeClr val="accent6">
                    <a:lumMod val="50000"/>
                  </a:schemeClr>
                </a:solidFill>
              </a:rPr>
              <a:t>최대 </a:t>
            </a:r>
            <a:r>
              <a:rPr lang="en-US" altLang="ko-KR" sz="1600" b="0" spc="-150" dirty="0">
                <a:solidFill>
                  <a:schemeClr val="accent6">
                    <a:lumMod val="50000"/>
                  </a:schemeClr>
                </a:solidFill>
              </a:rPr>
              <a:t>HSV, </a:t>
            </a:r>
            <a:r>
              <a:rPr lang="ko-KR" altLang="en-US" sz="1600" b="0" spc="-150" dirty="0">
                <a:solidFill>
                  <a:schemeClr val="accent6">
                    <a:lumMod val="50000"/>
                  </a:schemeClr>
                </a:solidFill>
              </a:rPr>
              <a:t>출력 영상</a:t>
            </a:r>
            <a:r>
              <a:rPr lang="en-US" altLang="ko-KR" sz="1600" b="0" spc="-15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1600" b="0" spc="-150" dirty="0" err="1">
                <a:solidFill>
                  <a:schemeClr val="accent6">
                    <a:lumMod val="50000"/>
                  </a:schemeClr>
                </a:solidFill>
              </a:rPr>
              <a:t>이진화된</a:t>
            </a:r>
            <a:r>
              <a:rPr lang="ko-KR" altLang="en-US" sz="1600" b="0" spc="-150" dirty="0">
                <a:solidFill>
                  <a:schemeClr val="accent6">
                    <a:lumMod val="50000"/>
                  </a:schemeClr>
                </a:solidFill>
              </a:rPr>
              <a:t> 영상</a:t>
            </a:r>
            <a:r>
              <a:rPr lang="en-US" altLang="ko-KR" sz="1600" b="0" spc="-15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>
              <a:defRPr lang="ko-KR" altLang="en-US"/>
            </a:pPr>
            <a:r>
              <a:rPr lang="en-US" altLang="ko-KR" b="0" spc="-150" dirty="0" err="1" smtClean="0"/>
              <a:t>inRange</a:t>
            </a:r>
            <a:r>
              <a:rPr lang="en-US" altLang="ko-KR" b="0" spc="-150" dirty="0" smtClean="0"/>
              <a:t>(</a:t>
            </a:r>
            <a:r>
              <a:rPr lang="en-US" altLang="ko-KR" b="0" spc="-150" dirty="0" err="1" smtClean="0"/>
              <a:t>img_hsv</a:t>
            </a:r>
            <a:r>
              <a:rPr lang="en-US" altLang="ko-KR" b="0" spc="-150" dirty="0" smtClean="0"/>
              <a:t>, </a:t>
            </a:r>
            <a:r>
              <a:rPr lang="en-US" altLang="ko-KR" b="0" spc="-150" dirty="0"/>
              <a:t>Scalar(</a:t>
            </a:r>
            <a:r>
              <a:rPr lang="en-US" altLang="ko-KR" b="0" spc="-150" dirty="0" err="1"/>
              <a:t>LowH</a:t>
            </a:r>
            <a:r>
              <a:rPr lang="en-US" altLang="ko-KR" b="0" spc="-150" dirty="0"/>
              <a:t>, </a:t>
            </a:r>
            <a:r>
              <a:rPr lang="en-US" altLang="ko-KR" b="0" spc="-150" dirty="0" err="1"/>
              <a:t>LowS</a:t>
            </a:r>
            <a:r>
              <a:rPr lang="en-US" altLang="ko-KR" b="0" spc="-150" dirty="0"/>
              <a:t>, </a:t>
            </a:r>
            <a:r>
              <a:rPr lang="en-US" altLang="ko-KR" b="0" spc="-150" dirty="0" err="1"/>
              <a:t>LowV</a:t>
            </a:r>
            <a:r>
              <a:rPr lang="en-US" altLang="ko-KR" b="0" spc="-150" dirty="0"/>
              <a:t>), Scalar(</a:t>
            </a:r>
            <a:r>
              <a:rPr lang="en-US" altLang="ko-KR" b="0" spc="-150" dirty="0" err="1"/>
              <a:t>HighH</a:t>
            </a:r>
            <a:r>
              <a:rPr lang="en-US" altLang="ko-KR" b="0" spc="-150" dirty="0"/>
              <a:t>, </a:t>
            </a:r>
            <a:r>
              <a:rPr lang="en-US" altLang="ko-KR" b="0" spc="-150" dirty="0" err="1"/>
              <a:t>HighS</a:t>
            </a:r>
            <a:r>
              <a:rPr lang="en-US" altLang="ko-KR" b="0" spc="-150" dirty="0"/>
              <a:t>, </a:t>
            </a:r>
            <a:r>
              <a:rPr lang="en-US" altLang="ko-KR" b="0" spc="-150" dirty="0" err="1"/>
              <a:t>HighV</a:t>
            </a:r>
            <a:r>
              <a:rPr lang="en-US" altLang="ko-KR" b="0" spc="-150" dirty="0"/>
              <a:t>), </a:t>
            </a:r>
            <a:r>
              <a:rPr lang="en-US" altLang="ko-KR" b="0" spc="-150" dirty="0" err="1"/>
              <a:t>img_binary</a:t>
            </a:r>
            <a:r>
              <a:rPr lang="en-US" altLang="ko-KR" b="0" spc="-150" dirty="0"/>
              <a:t>);</a:t>
            </a:r>
          </a:p>
          <a:p>
            <a:pPr algn="ctr">
              <a:defRPr lang="ko-KR" altLang="en-US"/>
            </a:pPr>
            <a:endParaRPr lang="en-US" altLang="ko-KR" sz="1600" b="0" spc="-150" dirty="0">
              <a:latin typeface="맑은 고딕"/>
              <a:ea typeface="맑은 고딕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9512" y="71920"/>
            <a:ext cx="5988758" cy="607128"/>
            <a:chOff x="179512" y="71920"/>
            <a:chExt cx="598875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</p:grpSp>
      <p:sp>
        <p:nvSpPr>
          <p:cNvPr id="20" name="타원 19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54751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 dirty="0" err="1"/>
              <a:t>inRange</a:t>
            </a:r>
            <a:r>
              <a:rPr lang="en-US" altLang="ko-KR" sz="2400" b="1" dirty="0"/>
              <a:t>()</a:t>
            </a:r>
          </a:p>
          <a:p>
            <a:pPr lvl="0">
              <a:defRPr lang="ko-KR" altLang="en-US"/>
            </a:pPr>
            <a:endParaRPr lang="en-US" altLang="ko-KR" dirty="0">
              <a:latin typeface="맑은 고딕"/>
              <a:ea typeface="맑은 고딕"/>
            </a:endParaRPr>
          </a:p>
          <a:p>
            <a:pPr lvl="0">
              <a:defRPr lang="ko-KR" altLang="en-US"/>
            </a:pPr>
            <a:r>
              <a:rPr lang="ko-KR" altLang="en-US" dirty="0"/>
              <a:t> 이미지에 있는 색상 중 지정한 범위 안의 색상에 대한 마스크를 </a:t>
            </a:r>
            <a:r>
              <a:rPr lang="ko-KR" altLang="en-US" dirty="0" err="1" smtClean="0"/>
              <a:t>만</a:t>
            </a:r>
            <a:r>
              <a:rPr lang="ko-KR" altLang="en-US" dirty="0" err="1" smtClean="0"/>
              <a:t>든뒤</a:t>
            </a:r>
            <a:r>
              <a:rPr lang="en-US" altLang="ko-KR" smtClean="0"/>
              <a:t>,</a:t>
            </a:r>
            <a:r>
              <a:rPr lang="ko-KR" altLang="en-US" smtClean="0"/>
              <a:t> </a:t>
            </a:r>
            <a:r>
              <a:rPr lang="ko-KR" altLang="en-US"/>
              <a:t>저장해서 돌려 준다</a:t>
            </a:r>
            <a:r>
              <a:rPr lang="en-US" altLang="ko-KR" dirty="0"/>
              <a:t>.</a:t>
            </a:r>
          </a:p>
          <a:p>
            <a:pPr lvl="0">
              <a:defRPr lang="ko-KR" altLang="en-US"/>
            </a:pPr>
            <a:r>
              <a:rPr lang="ko-KR" altLang="en-US" dirty="0"/>
              <a:t> 영상을 이진화 한다</a:t>
            </a:r>
            <a:r>
              <a:rPr lang="en-US" altLang="ko-KR" dirty="0"/>
              <a:t>. – </a:t>
            </a:r>
            <a:r>
              <a:rPr lang="ko-KR" altLang="en-US" dirty="0"/>
              <a:t>지정한 색상 범위 안에 들어가면 </a:t>
            </a:r>
            <a:r>
              <a:rPr lang="en-US" altLang="ko-KR" dirty="0"/>
              <a:t>0, </a:t>
            </a:r>
            <a:r>
              <a:rPr lang="ko-KR" altLang="en-US" dirty="0"/>
              <a:t>그 외에는 </a:t>
            </a:r>
            <a:r>
              <a:rPr lang="en-US" altLang="ko-KR" dirty="0"/>
              <a:t>1</a:t>
            </a:r>
          </a:p>
          <a:p>
            <a:pPr lvl="0">
              <a:defRPr lang="ko-KR" altLang="en-US"/>
            </a:pPr>
            <a:endParaRPr lang="en-US" altLang="ko-KR" dirty="0">
              <a:latin typeface="맑은 고딕"/>
              <a:ea typeface="맑은 고딕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376" y="309128"/>
            <a:ext cx="597666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02 </a:t>
            </a:r>
            <a:r>
              <a:rPr lang="ko-KR" altLang="en-US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설정</a:t>
            </a:r>
            <a:r>
              <a: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 </a:t>
            </a:r>
            <a:r>
              <a:rPr lang="ko-KR" altLang="en-US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방법</a:t>
            </a:r>
            <a:endParaRPr lang="en-US" altLang="ko-KR" sz="1700" b="0" spc="-150">
              <a:ln w="9525">
                <a:solidFill>
                  <a:schemeClr val="bg1">
                    <a:alpha val="0"/>
                  </a:schemeClr>
                </a:solidFill>
              </a:ln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7100" y="3429000"/>
            <a:ext cx="4600126" cy="2408872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79512" y="71920"/>
            <a:ext cx="5992528" cy="607128"/>
            <a:chOff x="179512" y="71920"/>
            <a:chExt cx="599252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376" y="309128"/>
              <a:ext cx="5976664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03 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실행 결과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(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소스 코드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)</a:t>
              </a:r>
              <a:endParaRPr lang="en-US" altLang="ko-KR" sz="1700" b="0" spc="-150">
                <a:latin typeface="HY견고딕"/>
                <a:ea typeface="HY견고딕"/>
              </a:endParaRPr>
            </a:p>
          </p:txBody>
        </p:sp>
      </p:grpSp>
      <p:sp>
        <p:nvSpPr>
          <p:cNvPr id="20" name="타원 19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8552" y="1657183"/>
            <a:ext cx="8208745" cy="29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헤더 파일 </a:t>
            </a:r>
            <a:endParaRPr lang="en-US" altLang="ko-KR" sz="1100">
              <a:latin typeface="맑은 고딕"/>
              <a:ea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11005" y="2027790"/>
            <a:ext cx="4762500" cy="752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5891" y="3134668"/>
            <a:ext cx="8208745" cy="292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메인 함수</a:t>
            </a:r>
            <a:endParaRPr lang="en-US" altLang="ko-KR" sz="1100">
              <a:latin typeface="맑은 고딕"/>
              <a:ea typeface="맑은 고딕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/>
          <a:srcRect t="52990" r="6190"/>
          <a:stretch>
            <a:fillRect/>
          </a:stretch>
        </p:blipFill>
        <p:spPr>
          <a:xfrm>
            <a:off x="4568513" y="3448114"/>
            <a:ext cx="4475322" cy="2350555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107504" y="1183127"/>
            <a:ext cx="8928992" cy="49390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7715" y="900279"/>
            <a:ext cx="2902117" cy="553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휴먼모음T"/>
                <a:ea typeface="휴먼모음T"/>
              </a:rPr>
              <a:t>Rect_</a:t>
            </a:r>
          </a:p>
          <a:p>
            <a:pPr lvl="0">
              <a:defRPr lang="ko-KR" altLang="en-US"/>
            </a:pP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-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그랩컷 알고리즘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(cv::grabCut)-</a:t>
            </a:r>
            <a:endParaRPr lang="ko-KR" altLang="en-US" sz="1600">
              <a:solidFill>
                <a:schemeClr val="bg1"/>
              </a:solidFill>
              <a:latin typeface="휴먼모음T"/>
              <a:ea typeface="휴먼모음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8344" y="4037771"/>
            <a:ext cx="2316779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312924" y="6253473"/>
            <a:ext cx="4783292" cy="297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b="0" spc="-150">
                <a:solidFill>
                  <a:schemeClr val="accent6">
                    <a:lumMod val="75000"/>
                  </a:schemeClr>
                </a:solidFill>
              </a:rPr>
              <a:t>//</a:t>
            </a:r>
            <a:r>
              <a:rPr lang="ko-KR" altLang="en-US" sz="1400" b="0" spc="-150">
                <a:solidFill>
                  <a:schemeClr val="accent6">
                    <a:lumMod val="75000"/>
                  </a:schemeClr>
                </a:solidFill>
              </a:rPr>
              <a:t>좌표가 </a:t>
            </a:r>
            <a:r>
              <a:rPr lang="en-US" altLang="ko-KR" sz="1400" b="0" spc="-150">
                <a:solidFill>
                  <a:schemeClr val="accent6">
                    <a:lumMod val="75000"/>
                  </a:schemeClr>
                </a:solidFill>
              </a:rPr>
              <a:t>(200,0) </a:t>
            </a:r>
            <a:r>
              <a:rPr lang="ko-KR" altLang="en-US" sz="1400" b="0" spc="-150">
                <a:solidFill>
                  <a:schemeClr val="accent6">
                    <a:lumMod val="75000"/>
                  </a:schemeClr>
                </a:solidFill>
              </a:rPr>
              <a:t>인 지점에서 </a:t>
            </a:r>
            <a:r>
              <a:rPr lang="en-US" altLang="ko-KR" sz="1400" b="0" spc="-150">
                <a:solidFill>
                  <a:schemeClr val="accent6">
                    <a:lumMod val="75000"/>
                  </a:schemeClr>
                </a:solidFill>
              </a:rPr>
              <a:t>w=180, h=image h </a:t>
            </a:r>
            <a:r>
              <a:rPr lang="ko-KR" altLang="en-US" sz="1400" b="0" spc="-150">
                <a:solidFill>
                  <a:schemeClr val="accent6">
                    <a:lumMod val="75000"/>
                  </a:schemeClr>
                </a:solidFill>
              </a:rPr>
              <a:t>인 사각형 정의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546891" y="5294613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7505" y="6216561"/>
            <a:ext cx="4176464" cy="365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9512" y="71920"/>
            <a:ext cx="5992528" cy="607128"/>
            <a:chOff x="179512" y="71920"/>
            <a:chExt cx="599252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376" y="309128"/>
              <a:ext cx="5976664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03 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실행 결과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(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결과 화면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)</a:t>
              </a:r>
              <a:endParaRPr lang="en-US" altLang="ko-KR" sz="1700" b="0" spc="-150">
                <a:latin typeface="HY견고딕"/>
                <a:ea typeface="HY견고딕"/>
              </a:endParaRPr>
            </a:p>
          </p:txBody>
        </p:sp>
      </p:grpSp>
      <p:sp>
        <p:nvSpPr>
          <p:cNvPr id="20" name="타원 19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07504" y="1183126"/>
            <a:ext cx="8928992" cy="55582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9446" y="1591017"/>
            <a:ext cx="3207460" cy="231771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83569" y="1591017"/>
            <a:ext cx="3240360" cy="231771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83568" y="4005064"/>
            <a:ext cx="3240361" cy="260219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217203" y="4005064"/>
            <a:ext cx="3217374" cy="25880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83970" y="2488266"/>
            <a:ext cx="43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</a:t>
            </a:r>
            <a:endParaRPr lang="ko-KR" altLang="en-US" sz="2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4542" y="5044549"/>
            <a:ext cx="432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</a:t>
            </a:r>
            <a:endParaRPr lang="ko-KR" altLang="en-US" sz="2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715" y="900279"/>
            <a:ext cx="2902117" cy="553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휴먼모음T"/>
                <a:ea typeface="휴먼모음T"/>
              </a:rPr>
              <a:t>Rect_</a:t>
            </a:r>
          </a:p>
          <a:p>
            <a:pPr lvl="0">
              <a:defRPr lang="ko-KR" altLang="en-US"/>
            </a:pP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-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그랩컷 알고리즘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(cv::grabCut)-</a:t>
            </a:r>
            <a:endParaRPr lang="ko-KR" altLang="en-US" sz="1600">
              <a:solidFill>
                <a:schemeClr val="bg1"/>
              </a:solidFill>
              <a:latin typeface="휴먼모음T"/>
              <a:ea typeface="휴먼모음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9512" y="71920"/>
            <a:ext cx="5992528" cy="607128"/>
            <a:chOff x="179512" y="71920"/>
            <a:chExt cx="599252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376" y="309128"/>
              <a:ext cx="5976664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03 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실행 결과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(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소스 코드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)</a:t>
              </a:r>
              <a:endParaRPr lang="en-US" altLang="ko-KR" sz="1700" b="0" spc="-150">
                <a:latin typeface="HY견고딕"/>
                <a:ea typeface="HY견고딕"/>
              </a:endParaRPr>
            </a:p>
          </p:txBody>
        </p:sp>
      </p:grpSp>
      <p:sp>
        <p:nvSpPr>
          <p:cNvPr id="20" name="타원 19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8552" y="1681520"/>
            <a:ext cx="8208745" cy="297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헤더 파일 </a:t>
            </a:r>
            <a:endParaRPr lang="en-US" altLang="ko-KR" sz="1100">
              <a:latin typeface="맑은 고딕"/>
              <a:ea typeface="맑은 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7504" y="1183127"/>
            <a:ext cx="8928992" cy="55582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7715" y="900279"/>
            <a:ext cx="2902117" cy="553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휴먼모음T"/>
                <a:ea typeface="휴먼모음T"/>
              </a:rPr>
              <a:t>inRange()</a:t>
            </a:r>
          </a:p>
          <a:p>
            <a:pPr lvl="0">
              <a:defRPr lang="ko-KR" altLang="en-US"/>
            </a:pP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-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특정 색상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(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빨간색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)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 물체 검출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-</a:t>
            </a:r>
            <a:endParaRPr lang="ko-KR" altLang="en-US" sz="1600">
              <a:solidFill>
                <a:schemeClr val="bg1"/>
              </a:solidFill>
              <a:latin typeface="휴먼모음T"/>
              <a:ea typeface="휴먼모음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3528" y="2109524"/>
            <a:ext cx="3414303" cy="173936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180302" y="1681520"/>
            <a:ext cx="4453019" cy="297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메인 함수 </a:t>
            </a:r>
            <a:r>
              <a:rPr lang="en-US" altLang="ko-KR" sz="1400"/>
              <a:t>– </a:t>
            </a:r>
            <a:r>
              <a:rPr lang="ko-KR" altLang="en-US" sz="1400"/>
              <a:t>웹캡 영상 캡처</a:t>
            </a:r>
            <a:r>
              <a:rPr lang="en-US" altLang="ko-KR" sz="1400"/>
              <a:t>&amp;</a:t>
            </a:r>
            <a:r>
              <a:rPr lang="ko-KR" altLang="en-US" sz="1400"/>
              <a:t>출력 </a:t>
            </a:r>
            <a:endParaRPr lang="en-US" altLang="ko-KR" sz="1100">
              <a:latin typeface="맑은 고딕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95278" y="1989297"/>
            <a:ext cx="4338043" cy="4671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rot="16200000">
            <a:off x="570977" y="55238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6176337"/>
            <a:ext cx="1260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12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23" y="519063"/>
            <a:ext cx="792088" cy="45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01</a:t>
            </a:r>
            <a:endParaRPr lang="ko-KR" altLang="en-US" sz="24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7" y="611396"/>
            <a:ext cx="1954743" cy="35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8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Tensorflow</a:t>
            </a:r>
            <a:endParaRPr lang="ko-KR" altLang="en-US" sz="18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642174"/>
            <a:ext cx="1800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소개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2339752" y="716649"/>
            <a:ext cx="0" cy="158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60840" y="2936557"/>
            <a:ext cx="23042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defRPr lang="ko-KR" altLang="en-US"/>
            </a:pP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구글에서 오픈소스로 공개한 기계학습 라이브러리</a:t>
            </a: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3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0840" y="2183418"/>
            <a:ext cx="23042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7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Tensorflow</a:t>
            </a:r>
            <a:endParaRPr lang="ko-KR" altLang="en-US" sz="27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3568" y="3486973"/>
            <a:ext cx="2458799" cy="502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defRPr lang="ko-KR" altLang="en-US"/>
            </a:pP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데이터 플로우 그래프를 </a:t>
            </a:r>
          </a:p>
          <a:p>
            <a:pPr algn="ctr">
              <a:spcBef>
                <a:spcPts val="200"/>
              </a:spcBef>
              <a:defRPr lang="ko-KR" altLang="en-US"/>
            </a:pP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통한 풍부한 표현력 제공</a:t>
            </a: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3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0840" y="4144724"/>
            <a:ext cx="2304256" cy="282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defRPr lang="ko-KR" altLang="en-US"/>
            </a:pP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3. CPU/GPU 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모드로 동작</a:t>
            </a:r>
            <a:endParaRPr lang="en-US" altLang="ko-KR" sz="13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1012868" y="2636912"/>
            <a:ext cx="181820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062681" y="3459507"/>
            <a:ext cx="20882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Picture</a:t>
            </a:r>
            <a:endParaRPr lang="ko-KR" altLang="en-US" sz="15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C:\Users\sloth\Desktop\tensorflow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38417" y="2204864"/>
            <a:ext cx="3368301" cy="2903409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60839" y="4648780"/>
            <a:ext cx="230425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defRPr lang="ko-KR" altLang="en-US"/>
            </a:pP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4. Python/C++ 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지원</a:t>
            </a: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9512" y="71920"/>
            <a:ext cx="5992528" cy="607128"/>
            <a:chOff x="179512" y="71920"/>
            <a:chExt cx="599252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376" y="309128"/>
              <a:ext cx="5976664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03 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실행 결과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(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소스 코드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)</a:t>
              </a:r>
              <a:endParaRPr lang="en-US" altLang="ko-KR" sz="1700" b="0" spc="-150">
                <a:latin typeface="HY견고딕"/>
                <a:ea typeface="HY견고딕"/>
              </a:endParaRPr>
            </a:p>
          </p:txBody>
        </p:sp>
      </p:grpSp>
      <p:sp>
        <p:nvSpPr>
          <p:cNvPr id="20" name="타원 19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8552" y="1583235"/>
            <a:ext cx="8208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메인 함수 </a:t>
            </a:r>
            <a:r>
              <a:rPr lang="en-US" altLang="ko-KR" sz="1400"/>
              <a:t>– </a:t>
            </a:r>
            <a:r>
              <a:rPr lang="ko-KR" altLang="en-US" sz="1400"/>
              <a:t>색상 범위 지정</a:t>
            </a:r>
            <a:r>
              <a:rPr lang="en-US" altLang="ko-KR" sz="1400"/>
              <a:t>(</a:t>
            </a:r>
            <a:r>
              <a:rPr lang="ko-KR" altLang="en-US" sz="1400"/>
              <a:t>빨간색</a:t>
            </a:r>
            <a:r>
              <a:rPr lang="en-US" altLang="ko-KR" sz="1400"/>
              <a:t>)</a:t>
            </a:r>
            <a:endParaRPr lang="en-US" altLang="ko-KR" sz="1100">
              <a:latin typeface="맑은 고딕"/>
              <a:ea typeface="맑은 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7504" y="1183126"/>
            <a:ext cx="8928992" cy="548623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7715" y="900279"/>
            <a:ext cx="2902117" cy="553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휴먼모음T"/>
                <a:ea typeface="휴먼모음T"/>
              </a:rPr>
              <a:t>inRange()</a:t>
            </a:r>
          </a:p>
          <a:p>
            <a:pPr lvl="0">
              <a:defRPr lang="ko-KR" altLang="en-US"/>
            </a:pP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-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특정 색상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(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빨간색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)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 물체 검출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-</a:t>
            </a:r>
            <a:endParaRPr lang="ko-KR" altLang="en-US" sz="1600">
              <a:solidFill>
                <a:schemeClr val="bg1"/>
              </a:solidFill>
              <a:latin typeface="휴먼모음T"/>
              <a:ea typeface="휴먼모음T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5763" y="1881456"/>
            <a:ext cx="2924175" cy="1657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8551" y="3683138"/>
            <a:ext cx="8208745" cy="296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메인 함수 </a:t>
            </a:r>
            <a:r>
              <a:rPr lang="en-US" altLang="ko-KR" sz="1400"/>
              <a:t>– RGB </a:t>
            </a:r>
            <a:r>
              <a:rPr lang="en-US" altLang="ko-KR" sz="1400">
                <a:sym typeface="Wingdings"/>
              </a:rPr>
              <a:t> HSV </a:t>
            </a:r>
            <a:r>
              <a:rPr lang="ko-KR" altLang="en-US" sz="1400">
                <a:sym typeface="Wingdings"/>
              </a:rPr>
              <a:t>변환</a:t>
            </a:r>
            <a:endParaRPr lang="en-US" altLang="ko-KR" sz="1100">
              <a:latin typeface="맑은 고딕"/>
              <a:ea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5763" y="4011824"/>
            <a:ext cx="3000375" cy="523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44705" y="1573679"/>
            <a:ext cx="4453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메인 함수 </a:t>
            </a:r>
            <a:r>
              <a:rPr lang="en-US" altLang="ko-KR" sz="1400"/>
              <a:t>– </a:t>
            </a:r>
            <a:r>
              <a:rPr lang="ko-KR" altLang="en-US" sz="1400"/>
              <a:t>영상 이진화</a:t>
            </a:r>
            <a:r>
              <a:rPr lang="en-US" altLang="ko-KR" sz="1400"/>
              <a:t>&amp;</a:t>
            </a:r>
            <a:r>
              <a:rPr lang="ko-KR" altLang="en-US" sz="1400"/>
              <a:t>노이즈 제거</a:t>
            </a:r>
            <a:r>
              <a:rPr lang="en-US" altLang="ko-KR" sz="1400"/>
              <a:t>&amp;</a:t>
            </a:r>
            <a:r>
              <a:rPr lang="ko-KR" altLang="en-US" sz="1400"/>
              <a:t>라벨링</a:t>
            </a:r>
            <a:endParaRPr lang="en-US" altLang="ko-KR" sz="1100">
              <a:latin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244705" y="1981180"/>
            <a:ext cx="4676775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9512" y="71920"/>
            <a:ext cx="5992528" cy="607128"/>
            <a:chOff x="179512" y="71920"/>
            <a:chExt cx="599252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376" y="309128"/>
              <a:ext cx="5976664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03 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실행 결과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(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소스 코드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)</a:t>
              </a:r>
              <a:endParaRPr lang="en-US" altLang="ko-KR" sz="1700" b="0" spc="-150">
                <a:latin typeface="HY견고딕"/>
                <a:ea typeface="HY견고딕"/>
              </a:endParaRPr>
            </a:p>
          </p:txBody>
        </p:sp>
      </p:grpSp>
      <p:sp>
        <p:nvSpPr>
          <p:cNvPr id="20" name="타원 19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8553" y="1583235"/>
            <a:ext cx="32833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메인 함수 </a:t>
            </a:r>
            <a:r>
              <a:rPr lang="en-US" altLang="ko-KR" sz="1400"/>
              <a:t>– </a:t>
            </a:r>
            <a:r>
              <a:rPr lang="ko-KR" altLang="en-US" sz="1400"/>
              <a:t>영역박스 그리기</a:t>
            </a:r>
            <a:endParaRPr lang="en-US" altLang="ko-KR" sz="1100">
              <a:latin typeface="맑은 고딕"/>
              <a:ea typeface="맑은 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7504" y="1183126"/>
            <a:ext cx="8928992" cy="548623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7715" y="900279"/>
            <a:ext cx="2902117" cy="553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휴먼모음T"/>
                <a:ea typeface="휴먼모음T"/>
              </a:rPr>
              <a:t>inRange()</a:t>
            </a:r>
          </a:p>
          <a:p>
            <a:pPr lvl="0">
              <a:defRPr lang="ko-KR" altLang="en-US"/>
            </a:pP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-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특정 색상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(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빨간색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)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 물체 검출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-</a:t>
            </a:r>
            <a:endParaRPr lang="ko-KR" altLang="en-US" sz="1600">
              <a:solidFill>
                <a:schemeClr val="bg1"/>
              </a:solidFill>
              <a:latin typeface="휴먼모음T"/>
              <a:ea typeface="휴먼모음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4705" y="1573679"/>
            <a:ext cx="4453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메인 함수 </a:t>
            </a:r>
            <a:r>
              <a:rPr lang="en-US" altLang="ko-KR" sz="1400"/>
              <a:t>– </a:t>
            </a:r>
            <a:r>
              <a:rPr lang="ko-KR" altLang="en-US" sz="1400"/>
              <a:t>영상 출력 및 종료 기능 추가</a:t>
            </a:r>
            <a:endParaRPr lang="en-US" altLang="ko-KR" sz="1100">
              <a:latin typeface="맑은 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9512" y="2005637"/>
            <a:ext cx="3990975" cy="30670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42495" y="2052915"/>
            <a:ext cx="24003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9512" y="71920"/>
            <a:ext cx="5992528" cy="607128"/>
            <a:chOff x="179512" y="71920"/>
            <a:chExt cx="5992528" cy="6071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179512" y="102984"/>
              <a:ext cx="0" cy="576064"/>
            </a:xfrm>
            <a:prstGeom prst="line">
              <a:avLst/>
            </a:prstGeom>
            <a:ln w="38100">
              <a:solidFill>
                <a:srgbClr val="383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1606" y="71920"/>
              <a:ext cx="59766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2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HY견고딕"/>
                  <a:ea typeface="HY견고딕"/>
                  <a:cs typeface="맑은 고딕 Semilight"/>
                </a:rPr>
                <a:t>ROI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376" y="309128"/>
              <a:ext cx="5976664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03 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실행 결과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(</a:t>
              </a:r>
              <a:r>
                <a:rPr lang="ko-KR" altLang="en-US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결과 화면</a:t>
              </a:r>
              <a:r>
                <a:rPr lang="en-US" altLang="ko-KR" sz="1700" b="0" spc="-150">
                  <a:ln w="9525">
                    <a:solidFill>
                      <a:schemeClr val="bg1">
                        <a:alpha val="0"/>
                      </a:schemeClr>
                    </a:solidFill>
                  </a:ln>
                  <a:latin typeface="HY견고딕"/>
                  <a:ea typeface="HY견고딕"/>
                </a:rPr>
                <a:t>)</a:t>
              </a:r>
              <a:endParaRPr lang="en-US" altLang="ko-KR" sz="1700" b="0" spc="-150">
                <a:latin typeface="HY견고딕"/>
                <a:ea typeface="HY견고딕"/>
              </a:endParaRPr>
            </a:p>
          </p:txBody>
        </p:sp>
      </p:grpSp>
      <p:sp>
        <p:nvSpPr>
          <p:cNvPr id="20" name="타원 19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07504" y="1183126"/>
            <a:ext cx="8928992" cy="55582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51120" t="1960" b="540"/>
          <a:stretch>
            <a:fillRect/>
          </a:stretch>
        </p:blipFill>
        <p:spPr>
          <a:xfrm>
            <a:off x="4609618" y="2132857"/>
            <a:ext cx="4282282" cy="339800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rcRect t="2060" r="51860" b="920"/>
          <a:stretch>
            <a:fillRect/>
          </a:stretch>
        </p:blipFill>
        <p:spPr>
          <a:xfrm>
            <a:off x="283321" y="2132857"/>
            <a:ext cx="4238259" cy="339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5661248"/>
            <a:ext cx="1656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[</a:t>
            </a:r>
            <a:r>
              <a:rPr lang="ko-KR" altLang="en-US" sz="14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이진화 된 영상</a:t>
            </a:r>
            <a:r>
              <a:rPr lang="en-US" altLang="ko-KR" sz="14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]</a:t>
            </a:r>
            <a:endParaRPr lang="ko-KR" altLang="en-US" sz="1400" b="1" spc="-150">
              <a:solidFill>
                <a:schemeClr val="tx1">
                  <a:lumMod val="65000"/>
                  <a:lumOff val="3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2667" y="5659817"/>
            <a:ext cx="1656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[</a:t>
            </a:r>
            <a:r>
              <a:rPr lang="ko-KR" altLang="en-US" sz="14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이진화 된 영상</a:t>
            </a:r>
            <a:r>
              <a:rPr lang="en-US" altLang="ko-KR" sz="14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]</a:t>
            </a:r>
            <a:endParaRPr lang="ko-KR" altLang="en-US" sz="1400" b="1" spc="-150">
              <a:solidFill>
                <a:schemeClr val="tx1">
                  <a:lumMod val="65000"/>
                  <a:lumOff val="3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7715" y="900279"/>
            <a:ext cx="2902117" cy="553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휴먼모음T"/>
                <a:ea typeface="휴먼모음T"/>
              </a:rPr>
              <a:t>inRange()</a:t>
            </a:r>
          </a:p>
          <a:p>
            <a:pPr lvl="0">
              <a:defRPr lang="ko-KR" altLang="en-US"/>
            </a:pP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-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특정 색상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(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빨간색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)</a:t>
            </a:r>
            <a:r>
              <a:rPr lang="ko-KR" altLang="en-US" sz="1200">
                <a:solidFill>
                  <a:schemeClr val="bg1"/>
                </a:solidFill>
                <a:latin typeface="휴먼모음T"/>
                <a:ea typeface="휴먼모음T"/>
              </a:rPr>
              <a:t> 물체 검출</a:t>
            </a:r>
            <a:r>
              <a:rPr lang="en-US" altLang="ko-KR" sz="1200">
                <a:solidFill>
                  <a:schemeClr val="bg1"/>
                </a:solidFill>
                <a:latin typeface="휴먼모음T"/>
                <a:ea typeface="휴먼모음T"/>
              </a:rPr>
              <a:t>-</a:t>
            </a:r>
            <a:endParaRPr lang="ko-KR" altLang="en-US" sz="1600">
              <a:solidFill>
                <a:schemeClr val="bg1"/>
              </a:solidFill>
              <a:latin typeface="휴먼모음T"/>
              <a:ea typeface="휴먼모음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79512" y="102984"/>
            <a:ext cx="0" cy="576064"/>
          </a:xfrm>
          <a:prstGeom prst="line">
            <a:avLst/>
          </a:prstGeom>
          <a:ln w="38100">
            <a:solidFill>
              <a:srgbClr val="383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5376" y="309128"/>
            <a:ext cx="597666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04 </a:t>
            </a:r>
            <a:r>
              <a:rPr lang="ko-KR" altLang="en-US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소개</a:t>
            </a:r>
            <a:endParaRPr lang="en-US" altLang="ko-KR" sz="1700" b="0" spc="-150">
              <a:ln w="9525">
                <a:solidFill>
                  <a:schemeClr val="bg1">
                    <a:alpha val="0"/>
                  </a:schemeClr>
                </a:solidFill>
              </a:ln>
              <a:latin typeface="HY견고딕"/>
              <a:ea typeface="HY견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606" y="71920"/>
            <a:ext cx="5976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2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HY견고딕"/>
                <a:ea typeface="HY견고딕"/>
                <a:cs typeface="맑은 고딕 Semilight"/>
              </a:rPr>
              <a:t>YOLO Deep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113" y="1316374"/>
            <a:ext cx="828092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HY헤드라인M"/>
                <a:ea typeface="HY헤드라인M"/>
              </a:rPr>
              <a:t>You Only Look Once</a:t>
            </a:r>
            <a:r>
              <a:rPr lang="en-US" altLang="ko-KR" sz="2000" b="1" spc="-15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2000" b="0" spc="-150"/>
              <a:t>= </a:t>
            </a:r>
            <a:r>
              <a:rPr lang="ko-KR" altLang="en-US" sz="2000" b="0" spc="-150"/>
              <a:t>너는 오직 한번만 본다</a:t>
            </a:r>
          </a:p>
          <a:p>
            <a:pPr algn="ctr">
              <a:defRPr lang="ko-KR" altLang="en-US"/>
            </a:pPr>
            <a:r>
              <a:rPr lang="en-US" altLang="ko-KR" sz="2000" b="0" spc="-150"/>
              <a:t>	           </a:t>
            </a:r>
            <a:r>
              <a:rPr lang="ko-KR" altLang="en-US" sz="2000" b="0" spc="-150"/>
              <a:t>≒ 한번 보면 안다</a:t>
            </a:r>
            <a:r>
              <a:rPr lang="en-US" altLang="ko-KR" sz="2000" b="0" spc="-150"/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032" y="2501602"/>
            <a:ext cx="8284001" cy="285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200" b="0" spc="-300">
                <a:latin typeface="HY헤드라인M"/>
                <a:ea typeface="HY헤드라인M"/>
              </a:rPr>
              <a:t>실시간 객체 탐지 알고리즘</a:t>
            </a:r>
          </a:p>
          <a:p>
            <a:pPr lvl="0">
              <a:defRPr lang="ko-KR" altLang="en-US"/>
            </a:pPr>
            <a:endParaRPr lang="en-US" altLang="ko-KR" sz="2000" b="0" spc="-15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defRPr lang="ko-KR" altLang="en-US"/>
            </a:pPr>
            <a:r>
              <a:rPr lang="ko-KR" altLang="en-US" sz="2000" b="0" spc="-150"/>
              <a:t>장점</a:t>
            </a:r>
            <a:r>
              <a:rPr lang="en-US" altLang="ko-KR" sz="2000" b="0" spc="-150"/>
              <a:t>)</a:t>
            </a:r>
          </a:p>
          <a:p>
            <a:pPr lvl="0">
              <a:defRPr lang="ko-KR" altLang="en-US"/>
            </a:pPr>
            <a:r>
              <a:rPr lang="ko-KR" altLang="en-US" sz="2000" b="0" spc="-150"/>
              <a:t>매우 빠르고 가볍다</a:t>
            </a:r>
            <a:r>
              <a:rPr lang="en-US" altLang="ko-KR" sz="2000" b="0" spc="-150"/>
              <a:t>.- </a:t>
            </a:r>
            <a:r>
              <a:rPr lang="ko-KR" altLang="en-US" sz="2000" b="0" spc="-150"/>
              <a:t>초당 </a:t>
            </a:r>
            <a:r>
              <a:rPr lang="en-US" altLang="ko-KR" sz="2000" b="0" spc="-150"/>
              <a:t>45</a:t>
            </a:r>
            <a:r>
              <a:rPr lang="ko-KR" altLang="en-US" sz="2000" b="0" spc="-150"/>
              <a:t>프레임</a:t>
            </a:r>
          </a:p>
          <a:p>
            <a:pPr lvl="0">
              <a:defRPr lang="ko-KR" altLang="en-US"/>
            </a:pPr>
            <a:r>
              <a:rPr lang="ko-KR" altLang="en-US" sz="2000" b="0" spc="-150"/>
              <a:t>성능면에서도 뒤처지지 않는다</a:t>
            </a:r>
            <a:r>
              <a:rPr lang="en-US" altLang="ko-KR" sz="2000" b="0" spc="-150"/>
              <a:t>.</a:t>
            </a:r>
          </a:p>
          <a:p>
            <a:pPr lvl="0">
              <a:defRPr lang="ko-KR" altLang="en-US"/>
            </a:pPr>
            <a:endParaRPr lang="en-US" altLang="ko-KR" sz="2000" b="0" spc="-150"/>
          </a:p>
          <a:p>
            <a:pPr lvl="0">
              <a:defRPr lang="ko-KR" altLang="en-US"/>
            </a:pPr>
            <a:r>
              <a:rPr lang="ko-KR" altLang="en-US" sz="2000" b="0" spc="-150"/>
              <a:t>한계</a:t>
            </a:r>
            <a:r>
              <a:rPr lang="en-US" altLang="ko-KR" sz="2000" b="0" spc="-150"/>
              <a:t>)</a:t>
            </a:r>
          </a:p>
          <a:p>
            <a:pPr lvl="0">
              <a:defRPr lang="ko-KR" altLang="en-US"/>
            </a:pPr>
            <a:r>
              <a:rPr lang="en-US" altLang="ko-KR" sz="2000" b="0" spc="-150"/>
              <a:t>R-CNN</a:t>
            </a:r>
            <a:r>
              <a:rPr lang="ko-KR" altLang="en-US" sz="2000" b="0" spc="-150"/>
              <a:t>에 비해 성능이 떨어진다</a:t>
            </a:r>
            <a:r>
              <a:rPr lang="en-US" altLang="ko-KR" sz="2000" b="0" spc="-150"/>
              <a:t>.</a:t>
            </a:r>
          </a:p>
          <a:p>
            <a:pPr lvl="0">
              <a:defRPr lang="ko-KR" altLang="en-US"/>
            </a:pPr>
            <a:r>
              <a:rPr lang="en-US" altLang="ko-KR" sz="2000" b="0" spc="-150"/>
              <a:t>(R-CNN: 1,000</a:t>
            </a:r>
            <a:r>
              <a:rPr lang="ko-KR" altLang="en-US" sz="2000" b="0" spc="-150"/>
              <a:t>개 이상의 후보 제안</a:t>
            </a:r>
            <a:r>
              <a:rPr lang="en-US" altLang="ko-KR" sz="2000" b="0" spc="-150"/>
              <a:t>, YOLO: 7*7*2=98</a:t>
            </a:r>
            <a:r>
              <a:rPr lang="ko-KR" altLang="en-US" sz="2000" b="0" spc="-150"/>
              <a:t>개의 후보 제안</a:t>
            </a:r>
            <a:r>
              <a:rPr lang="en-US" altLang="ko-KR" sz="2000" b="0" spc="-150"/>
              <a:t>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7504" y="1183127"/>
            <a:ext cx="8928992" cy="49390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79512" y="102984"/>
            <a:ext cx="0" cy="576064"/>
          </a:xfrm>
          <a:prstGeom prst="line">
            <a:avLst/>
          </a:prstGeom>
          <a:ln w="38100">
            <a:solidFill>
              <a:srgbClr val="383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5376" y="309128"/>
            <a:ext cx="597666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05 </a:t>
            </a:r>
            <a:r>
              <a:rPr lang="ko-KR" altLang="en-US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원리</a:t>
            </a:r>
            <a:endParaRPr lang="en-US" altLang="ko-KR" sz="1700" b="0" spc="-150">
              <a:ln w="9525">
                <a:solidFill>
                  <a:schemeClr val="bg1">
                    <a:alpha val="0"/>
                  </a:schemeClr>
                </a:solidFill>
              </a:ln>
              <a:latin typeface="HY견고딕"/>
              <a:ea typeface="HY견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606" y="71920"/>
            <a:ext cx="5976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2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HY견고딕"/>
                <a:ea typeface="HY견고딕"/>
                <a:cs typeface="맑은 고딕 Semilight"/>
              </a:rPr>
              <a:t>YOLO Deep Learning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8609" y="900279"/>
            <a:ext cx="8591550" cy="5743575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79512" y="102984"/>
            <a:ext cx="0" cy="576064"/>
          </a:xfrm>
          <a:prstGeom prst="line">
            <a:avLst/>
          </a:prstGeom>
          <a:ln w="38100">
            <a:solidFill>
              <a:srgbClr val="383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5376" y="309128"/>
            <a:ext cx="597666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06 </a:t>
            </a:r>
            <a:r>
              <a:rPr lang="ko-KR" altLang="en-US" sz="17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latin typeface="HY견고딕"/>
                <a:ea typeface="HY견고딕"/>
              </a:rPr>
              <a:t>실행 환경</a:t>
            </a:r>
            <a:endParaRPr lang="en-US" altLang="ko-KR" sz="1700" b="0" spc="-150">
              <a:ln w="9525">
                <a:solidFill>
                  <a:schemeClr val="bg1">
                    <a:alpha val="0"/>
                  </a:schemeClr>
                </a:solidFill>
              </a:ln>
              <a:latin typeface="HY견고딕"/>
              <a:ea typeface="HY견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606" y="71920"/>
            <a:ext cx="5976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200" b="0" spc="-15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HY견고딕"/>
                <a:ea typeface="HY견고딕"/>
                <a:cs typeface="맑은 고딕 Semilight"/>
              </a:rPr>
              <a:t>YOLO Deep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8712968" cy="1764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Dot"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 lang="ko-KR" altLang="en-US"/>
            </a:pPr>
            <a:endParaRPr lang="en-US" altLang="ko-KR" sz="1200" b="1" spc="-150">
              <a:latin typeface="맑은 고딕"/>
              <a:ea typeface="맑은 고딕"/>
            </a:endParaRPr>
          </a:p>
          <a:p>
            <a:pPr marL="285750" indent="-285750">
              <a:buFontTx/>
              <a:buChar char="-"/>
              <a:defRPr lang="ko-KR" altLang="en-US"/>
            </a:pPr>
            <a:r>
              <a:rPr lang="en-US" altLang="ko-KR" sz="2000" b="1" spc="-150">
                <a:latin typeface="맑은 고딕"/>
                <a:ea typeface="맑은 고딕"/>
              </a:rPr>
              <a:t>Darknet </a:t>
            </a:r>
            <a:r>
              <a:rPr lang="en-US" altLang="ko-KR" sz="2000" b="0" spc="-150">
                <a:latin typeface="맑은 고딕"/>
                <a:ea typeface="맑은 고딕"/>
              </a:rPr>
              <a:t>:  C</a:t>
            </a:r>
            <a:r>
              <a:rPr lang="ko-KR" altLang="en-US" sz="2000" b="0" spc="-150">
                <a:latin typeface="맑은 고딕"/>
                <a:ea typeface="맑은 고딕"/>
              </a:rPr>
              <a:t>와 </a:t>
            </a:r>
            <a:r>
              <a:rPr lang="en-US" altLang="ko-KR" sz="2000" b="0" spc="-150">
                <a:latin typeface="맑은 고딕"/>
                <a:ea typeface="맑은 고딕"/>
              </a:rPr>
              <a:t>CUDA</a:t>
            </a:r>
            <a:r>
              <a:rPr lang="ko-KR" altLang="en-US" sz="2000" b="0" spc="-150">
                <a:latin typeface="맑은 고딕"/>
                <a:ea typeface="맑은 고딕"/>
              </a:rPr>
              <a:t>로 짜여진 오픈소스 </a:t>
            </a:r>
            <a:r>
              <a:rPr lang="en-US" altLang="ko-KR" sz="2000" b="1" spc="-150">
                <a:latin typeface="맑은 고딕"/>
                <a:ea typeface="맑은 고딕"/>
              </a:rPr>
              <a:t>*</a:t>
            </a:r>
            <a:r>
              <a:rPr lang="en-US" altLang="ko-KR" sz="2000" b="0" spc="-150">
                <a:latin typeface="맑은 고딕"/>
                <a:ea typeface="맑은 고딕"/>
              </a:rPr>
              <a:t>neural network framework </a:t>
            </a:r>
          </a:p>
          <a:p>
            <a:pPr marL="285750" indent="-285750">
              <a:buFontTx/>
              <a:buChar char="-"/>
              <a:defRPr lang="ko-KR" altLang="en-US"/>
            </a:pPr>
            <a:r>
              <a:rPr lang="en-US" altLang="ko-KR" sz="2000" b="0" spc="-150">
                <a:latin typeface="맑은 고딕"/>
                <a:ea typeface="맑은 고딕"/>
              </a:rPr>
              <a:t>OpenCV </a:t>
            </a:r>
          </a:p>
          <a:p>
            <a:pPr marL="285750" indent="-285750">
              <a:buFontTx/>
              <a:buChar char="-"/>
              <a:defRPr lang="ko-KR" altLang="en-US"/>
            </a:pPr>
            <a:r>
              <a:rPr lang="en-US" altLang="ko-KR" sz="2000" b="0" spc="-150">
                <a:latin typeface="맑은 고딕"/>
                <a:ea typeface="맑은 고딕"/>
              </a:rPr>
              <a:t>CUDA</a:t>
            </a:r>
          </a:p>
          <a:p>
            <a:pPr marL="285750" indent="-285750">
              <a:buFontTx/>
              <a:buChar char="-"/>
              <a:defRPr lang="ko-KR" altLang="en-US"/>
            </a:pPr>
            <a:endParaRPr lang="en-US" altLang="ko-KR" sz="2000" b="0" spc="-150">
              <a:latin typeface="맑은 고딕"/>
              <a:ea typeface="맑은 고딕"/>
            </a:endParaRPr>
          </a:p>
          <a:p>
            <a:pPr marL="285750" indent="-285750">
              <a:buFontTx/>
              <a:buChar char="-"/>
              <a:defRPr lang="ko-KR" altLang="en-US"/>
            </a:pPr>
            <a:endParaRPr lang="en-US" altLang="ko-KR" b="0" spc="-150">
              <a:latin typeface="맑은 고딕"/>
              <a:ea typeface="맑은 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197" y="2426614"/>
            <a:ext cx="8700874" cy="362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 lang="ko-KR" altLang="en-US"/>
            </a:pPr>
            <a:r>
              <a:rPr lang="en-US" altLang="ko-KR" sz="14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 ※ OpenCV</a:t>
            </a:r>
            <a:r>
              <a:rPr lang="ko-KR" altLang="en-US" sz="14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와 </a:t>
            </a:r>
            <a:r>
              <a:rPr lang="en-US" altLang="ko-KR" sz="14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CUDA </a:t>
            </a:r>
            <a:r>
              <a:rPr lang="ko-KR" altLang="en-US" sz="14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없어도 실행은 가능하지만</a:t>
            </a:r>
            <a:r>
              <a:rPr lang="en-US" altLang="ko-KR" sz="14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, YOLO Darknet</a:t>
            </a:r>
            <a:r>
              <a:rPr lang="ko-KR" altLang="en-US" sz="14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에서 사용할 수 있는 기능에 대한 제약이 많아지게 된다</a:t>
            </a:r>
            <a:r>
              <a:rPr lang="en-US" altLang="ko-KR" sz="14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.</a:t>
            </a:r>
            <a:endParaRPr lang="ko-KR" altLang="en-US" sz="1400" b="0" spc="-150">
              <a:solidFill>
                <a:schemeClr val="tx1">
                  <a:lumMod val="75000"/>
                  <a:lumOff val="2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5013176"/>
            <a:ext cx="8230180" cy="154953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21089" y="5440079"/>
            <a:ext cx="8123090" cy="7968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 lang="ko-KR" altLang="en-US"/>
            </a:pPr>
            <a:r>
              <a:rPr lang="ko-KR" altLang="en-US"/>
              <a:t>인간의 뇌의 기능을 적극적으로 모방하려는 생각에 기초를 두고 있다</a:t>
            </a:r>
            <a:r>
              <a:rPr lang="en-US" altLang="ko-KR"/>
              <a:t>.</a:t>
            </a:r>
          </a:p>
          <a:p>
            <a:pPr algn="ctr">
              <a:lnSpc>
                <a:spcPct val="130000"/>
              </a:lnSpc>
              <a:defRPr lang="ko-KR" altLang="en-US"/>
            </a:pPr>
            <a:r>
              <a:rPr lang="ko-KR" altLang="en-US"/>
              <a:t>인간에게는 아주 간단하고 당연한 사고방식을 컴퓨터에 학습시키려는 것이다</a:t>
            </a:r>
            <a:r>
              <a:rPr lang="en-US" altLang="ko-KR"/>
              <a:t>.</a:t>
            </a:r>
            <a:endParaRPr lang="en-US" altLang="ko-KR" b="0" spc="-150">
              <a:ln w="9525">
                <a:solidFill>
                  <a:schemeClr val="tx1">
                    <a:lumMod val="95000"/>
                    <a:lumOff val="5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823478"/>
            <a:ext cx="230425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휴먼모음T"/>
                <a:ea typeface="휴먼모음T"/>
              </a:rPr>
              <a:t>neural network</a:t>
            </a:r>
            <a:r>
              <a:rPr lang="ko-KR" altLang="en-US">
                <a:solidFill>
                  <a:schemeClr val="bg1"/>
                </a:solidFill>
                <a:latin typeface="휴먼모음T"/>
                <a:ea typeface="휴먼모음T"/>
              </a:rPr>
              <a:t>란</a:t>
            </a:r>
            <a:r>
              <a:rPr lang="en-US" altLang="ko-KR">
                <a:solidFill>
                  <a:schemeClr val="bg1"/>
                </a:solidFill>
                <a:latin typeface="휴먼모음T"/>
                <a:ea typeface="휴먼모음T"/>
              </a:rPr>
              <a:t>?</a:t>
            </a:r>
            <a:endParaRPr lang="ko-KR" altLang="en-US" sz="1600">
              <a:solidFill>
                <a:schemeClr val="bg1"/>
              </a:solidFill>
              <a:latin typeface="휴먼모음T"/>
              <a:ea typeface="휴먼모음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1606" y="3065836"/>
            <a:ext cx="8772882" cy="103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 lang="ko-KR" altLang="en-US"/>
            </a:pPr>
            <a:r>
              <a:rPr lang="en-US" altLang="ko-KR" sz="1600" b="0" spc="-150">
                <a:solidFill>
                  <a:srgbClr val="000000"/>
                </a:solidFill>
                <a:latin typeface="맑은 고딕"/>
                <a:ea typeface="맑은 고딕"/>
              </a:rPr>
              <a:t>※ YOLO</a:t>
            </a:r>
            <a:r>
              <a:rPr lang="ko-KR" altLang="en-US" sz="1600" b="0" spc="-150">
                <a:solidFill>
                  <a:srgbClr val="000000"/>
                </a:solidFill>
                <a:latin typeface="맑은 고딕"/>
                <a:ea typeface="맑은 고딕"/>
              </a:rPr>
              <a:t>를 실행하기 위해서는 추가적으로 </a:t>
            </a:r>
            <a:r>
              <a:rPr lang="en-US" altLang="ko-KR" sz="1600" b="1" spc="-150">
                <a:solidFill>
                  <a:srgbClr val="000000"/>
                </a:solidFill>
                <a:latin typeface="맑은 고딕"/>
                <a:ea typeface="맑은 고딕"/>
              </a:rPr>
              <a:t>config file</a:t>
            </a:r>
            <a:r>
              <a:rPr lang="ko-KR" altLang="en-US" sz="1600" b="0" spc="-150">
                <a:solidFill>
                  <a:srgbClr val="000000"/>
                </a:solidFill>
                <a:latin typeface="맑은 고딕"/>
                <a:ea typeface="맑은 고딕"/>
              </a:rPr>
              <a:t>과 미리 트레이닝 된 </a:t>
            </a:r>
            <a:r>
              <a:rPr lang="en-US" altLang="ko-KR" sz="1600" b="1" spc="-150">
                <a:solidFill>
                  <a:srgbClr val="000000"/>
                </a:solidFill>
                <a:latin typeface="맑은 고딕"/>
                <a:ea typeface="맑은 고딕"/>
              </a:rPr>
              <a:t>weight file</a:t>
            </a:r>
            <a:r>
              <a:rPr lang="ko-KR" altLang="en-US" sz="1600" b="0" spc="-150">
                <a:solidFill>
                  <a:srgbClr val="000000"/>
                </a:solidFill>
                <a:latin typeface="맑은 고딕"/>
                <a:ea typeface="맑은 고딕"/>
              </a:rPr>
              <a:t>이 필요하다</a:t>
            </a:r>
            <a:r>
              <a:rPr lang="en-US" altLang="ko-KR" sz="1600" b="0" spc="-15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</a:p>
          <a:p>
            <a:pPr>
              <a:lnSpc>
                <a:spcPct val="130000"/>
              </a:lnSpc>
              <a:defRPr lang="ko-KR" altLang="en-US"/>
            </a:pPr>
            <a:r>
              <a:rPr lang="en-US" altLang="ko-KR" sz="1600" b="0" spc="-150">
                <a:solidFill>
                  <a:srgbClr val="000000"/>
                </a:solidFill>
                <a:latin typeface="맑은 고딕"/>
                <a:ea typeface="맑은 고딕"/>
              </a:rPr>
              <a:t>- confing file : </a:t>
            </a:r>
            <a:r>
              <a:rPr lang="en-US" altLang="ko-KR" sz="1600">
                <a:latin typeface="맑은 고딕"/>
                <a:ea typeface="맑은 고딕"/>
              </a:rPr>
              <a:t>darknet/cfg </a:t>
            </a:r>
            <a:r>
              <a:rPr lang="ko-KR" altLang="en-US" sz="1600">
                <a:latin typeface="맑은 고딕"/>
                <a:ea typeface="맑은 고딕"/>
              </a:rPr>
              <a:t>디렉토리에 존재</a:t>
            </a:r>
          </a:p>
          <a:p>
            <a:pPr>
              <a:lnSpc>
                <a:spcPct val="130000"/>
              </a:lnSpc>
              <a:defRPr lang="ko-KR" altLang="en-US"/>
            </a:pPr>
            <a:r>
              <a:rPr lang="en-US" altLang="ko-KR" sz="1600" b="0" spc="-150">
                <a:latin typeface="맑은 고딕"/>
                <a:ea typeface="맑은 고딕"/>
              </a:rPr>
              <a:t>- weight file : </a:t>
            </a:r>
            <a:r>
              <a:rPr lang="ko-KR" altLang="en-US" sz="1600" b="0" spc="-150">
                <a:latin typeface="맑은 고딕"/>
                <a:ea typeface="맑은 고딕"/>
              </a:rPr>
              <a:t>다운로드 </a:t>
            </a:r>
            <a:r>
              <a:rPr lang="en-US" altLang="ko-KR" sz="1600" b="0" spc="-150">
                <a:latin typeface="맑은 고딕"/>
                <a:ea typeface="맑은 고딕"/>
              </a:rPr>
              <a:t>(https://pjreddie.com/darknet/yolo/ )</a:t>
            </a:r>
            <a:endParaRPr lang="ko-KR" altLang="en-US" sz="1600" b="0" spc="-150">
              <a:latin typeface="맑은 고딕"/>
              <a:ea typeface="맑은 고딕"/>
            </a:endParaRPr>
          </a:p>
        </p:txBody>
      </p:sp>
      <p:sp>
        <p:nvSpPr>
          <p:cNvPr id="14" name="타원 13"/>
          <p:cNvSpPr/>
          <p:nvPr/>
        </p:nvSpPr>
        <p:spPr>
          <a:xfrm flipV="1">
            <a:off x="8871045" y="139491"/>
            <a:ext cx="165451" cy="160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 flipV="1">
            <a:off x="8532273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 flipV="1">
            <a:off x="818604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flipV="1">
            <a:off x="782600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flipV="1">
            <a:off x="7465968" y="139491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 flipV="1">
            <a:off x="7101805" y="148368"/>
            <a:ext cx="165451" cy="160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0" y="1628800"/>
            <a:ext cx="9147829" cy="3168352"/>
          </a:xfrm>
          <a:prstGeom prst="rect">
            <a:avLst/>
          </a:prstGeom>
          <a:solidFill>
            <a:schemeClr val="tx1">
              <a:lumMod val="95000"/>
              <a:lumOff val="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139952" y="3068960"/>
            <a:ext cx="2088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 spc="30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휴먼모음T"/>
                <a:ea typeface="휴먼모음T"/>
              </a:rPr>
              <a:t>hank you</a:t>
            </a:r>
            <a:endParaRPr lang="en-US" altLang="ko-KR" sz="2400" b="1" spc="300">
              <a:solidFill>
                <a:schemeClr val="bg1"/>
              </a:solidFill>
              <a:latin typeface="휴먼모음T"/>
              <a:ea typeface="휴먼모음T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749613" y="2881249"/>
            <a:ext cx="399354" cy="707886"/>
            <a:chOff x="2597602" y="2835730"/>
            <a:chExt cx="399354" cy="707886"/>
          </a:xfrm>
        </p:grpSpPr>
        <p:sp>
          <p:nvSpPr>
            <p:cNvPr id="14" name="직사각형 13"/>
            <p:cNvSpPr/>
            <p:nvPr/>
          </p:nvSpPr>
          <p:spPr>
            <a:xfrm>
              <a:off x="2622627" y="2835730"/>
              <a:ext cx="374329" cy="5917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600">
                <a:latin typeface="휴먼모음T"/>
                <a:ea typeface="휴먼모음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7602" y="2835730"/>
              <a:ext cx="385047" cy="698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4000" b="1" spc="30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휴먼모음T"/>
                  <a:ea typeface="휴먼모음T"/>
                </a:rPr>
                <a:t>T</a:t>
              </a:r>
              <a:endParaRPr lang="ko-KR" altLang="en-US" sz="2000" b="1" spc="30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휴먼모음T"/>
                <a:ea typeface="휴먼모음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476672"/>
            <a:ext cx="2520280" cy="264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70977" y="55238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6176337"/>
            <a:ext cx="1260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2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23" y="519063"/>
            <a:ext cx="792088" cy="45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01</a:t>
            </a:r>
            <a:endParaRPr lang="ko-KR" altLang="en-US" sz="24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9850" y="3455287"/>
            <a:ext cx="9004300" cy="45721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411760" y="3280125"/>
            <a:ext cx="396044" cy="396044"/>
            <a:chOff x="1423808" y="1813198"/>
            <a:chExt cx="396044" cy="396044"/>
          </a:xfrm>
        </p:grpSpPr>
        <p:sp>
          <p:nvSpPr>
            <p:cNvPr id="18" name="타원 17"/>
            <p:cNvSpPr/>
            <p:nvPr/>
          </p:nvSpPr>
          <p:spPr>
            <a:xfrm>
              <a:off x="1450811" y="1840201"/>
              <a:ext cx="342038" cy="342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19" name="도넛 18"/>
            <p:cNvSpPr/>
            <p:nvPr/>
          </p:nvSpPr>
          <p:spPr>
            <a:xfrm>
              <a:off x="1423808" y="1813198"/>
              <a:ext cx="396044" cy="396044"/>
            </a:xfrm>
            <a:prstGeom prst="donut">
              <a:avLst>
                <a:gd name="adj" fmla="val 17795"/>
              </a:avLst>
            </a:prstGeom>
            <a:gradFill>
              <a:gsLst>
                <a:gs pos="0">
                  <a:srgbClr val="0070C0"/>
                </a:gs>
                <a:gs pos="9900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760132" y="3280125"/>
            <a:ext cx="396044" cy="396044"/>
            <a:chOff x="1423808" y="1813198"/>
            <a:chExt cx="396044" cy="396044"/>
          </a:xfrm>
        </p:grpSpPr>
        <p:sp>
          <p:nvSpPr>
            <p:cNvPr id="24" name="타원 23"/>
            <p:cNvSpPr/>
            <p:nvPr/>
          </p:nvSpPr>
          <p:spPr>
            <a:xfrm>
              <a:off x="1450811" y="1840201"/>
              <a:ext cx="342038" cy="342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25" name="도넛 24"/>
            <p:cNvSpPr/>
            <p:nvPr/>
          </p:nvSpPr>
          <p:spPr>
            <a:xfrm>
              <a:off x="1423808" y="1813198"/>
              <a:ext cx="396044" cy="396044"/>
            </a:xfrm>
            <a:prstGeom prst="donut">
              <a:avLst>
                <a:gd name="adj" fmla="val 17795"/>
              </a:avLst>
            </a:prstGeom>
            <a:gradFill>
              <a:gsLst>
                <a:gs pos="0">
                  <a:srgbClr val="0070C0"/>
                </a:gs>
                <a:gs pos="9900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195736" y="3717032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 b="1" spc="-15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2011</a:t>
            </a:r>
            <a:endParaRPr lang="ko-KR" altLang="en-US" sz="2000" b="1" spc="-15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0112" y="3717032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 b="1" spc="-15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2015</a:t>
            </a:r>
            <a:endParaRPr lang="ko-KR" altLang="en-US" sz="2000" b="1" spc="-15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592" y="2360493"/>
            <a:ext cx="38884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indent="-93663">
              <a:buFont typeface="Arial"/>
              <a:buChar char="•"/>
              <a:defRPr lang="ko-KR" altLang="en-US"/>
            </a:pP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구글 브레인 팀 딥 뉴럴 네트워크 연구 </a:t>
            </a:r>
          </a:p>
          <a:p>
            <a:pPr marL="93663" indent="-93663">
              <a:buFont typeface="Arial"/>
              <a:buChar char="•"/>
              <a:defRPr lang="ko-KR" altLang="en-US"/>
            </a:pP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첫 머신러닝시스템 </a:t>
            </a: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세대</a:t>
            </a: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디스트빌리프 개발</a:t>
            </a:r>
            <a:endParaRPr lang="en-US" altLang="ko-KR" sz="13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63988" y="4264640"/>
            <a:ext cx="334837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indent="-93663">
              <a:buFont typeface="Arial"/>
              <a:buChar char="•"/>
              <a:defRPr lang="ko-KR" altLang="en-US"/>
            </a:pP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세대 머신러닝 </a:t>
            </a:r>
            <a:r>
              <a:rPr lang="en-US" altLang="ko-KR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Tensorflow </a:t>
            </a:r>
            <a:r>
              <a:rPr lang="ko-KR" altLang="en-US" sz="13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공개</a:t>
            </a:r>
            <a:endParaRPr lang="en-US" altLang="ko-KR" sz="13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3607" y="611396"/>
            <a:ext cx="1954743" cy="35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8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Tensorflow</a:t>
            </a:r>
            <a:endParaRPr lang="ko-KR" altLang="en-US" sz="18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2339752" y="716649"/>
            <a:ext cx="0" cy="158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83768" y="642174"/>
            <a:ext cx="1800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역사</a:t>
            </a:r>
            <a:endParaRPr lang="ko-KR" alt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도넛 40"/>
          <p:cNvSpPr/>
          <p:nvPr/>
        </p:nvSpPr>
        <p:spPr>
          <a:xfrm>
            <a:off x="2843808" y="1982281"/>
            <a:ext cx="3335924" cy="3335924"/>
          </a:xfrm>
          <a:prstGeom prst="donut">
            <a:avLst>
              <a:gd name="adj" fmla="val 428"/>
            </a:avLst>
          </a:prstGeom>
          <a:gradFill>
            <a:gsLst>
              <a:gs pos="0">
                <a:srgbClr val="0070C0"/>
              </a:gs>
              <a:gs pos="99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476672"/>
            <a:ext cx="2520280" cy="264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70977" y="55238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6176337"/>
            <a:ext cx="1260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2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23" y="519063"/>
            <a:ext cx="792088" cy="45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02</a:t>
            </a:r>
            <a:endParaRPr lang="ko-KR" altLang="en-US" sz="24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7" y="611396"/>
            <a:ext cx="1902009" cy="35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8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목적 및 사례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5816" y="642174"/>
            <a:ext cx="1800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목적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2915816" y="716649"/>
            <a:ext cx="0" cy="158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도넛 38"/>
          <p:cNvSpPr/>
          <p:nvPr/>
        </p:nvSpPr>
        <p:spPr>
          <a:xfrm>
            <a:off x="3587444" y="2725917"/>
            <a:ext cx="1848652" cy="1848652"/>
          </a:xfrm>
          <a:prstGeom prst="donut">
            <a:avLst>
              <a:gd name="adj" fmla="val 12504"/>
            </a:avLst>
          </a:prstGeom>
          <a:gradFill>
            <a:gsLst>
              <a:gs pos="0">
                <a:srgbClr val="0070C0"/>
              </a:gs>
              <a:gs pos="99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7904" y="3350433"/>
            <a:ext cx="1576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8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Purpose</a:t>
            </a:r>
            <a:endParaRPr lang="ko-KR" altLang="en-US" sz="28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2627784" y="1963944"/>
            <a:ext cx="1056564" cy="1068342"/>
            <a:chOff x="2557934" y="1650845"/>
            <a:chExt cx="1056564" cy="1068342"/>
          </a:xfrm>
        </p:grpSpPr>
        <p:sp>
          <p:nvSpPr>
            <p:cNvPr id="48" name="타원 47"/>
            <p:cNvSpPr/>
            <p:nvPr/>
          </p:nvSpPr>
          <p:spPr>
            <a:xfrm>
              <a:off x="2803759" y="2431155"/>
              <a:ext cx="810739" cy="288032"/>
            </a:xfrm>
            <a:prstGeom prst="ellipse">
              <a:avLst/>
            </a:prstGeom>
            <a:gradFill>
              <a:gsLst>
                <a:gs pos="24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2557934" y="1650845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7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 rot="18900000">
              <a:off x="2612724" y="1783082"/>
              <a:ext cx="526086" cy="333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83948" y="1855091"/>
              <a:ext cx="756084" cy="70788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3600" b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  <a:effectLst>
                    <a:innerShdw blurRad="88900" dist="38100" dir="13500000">
                      <a:prstClr val="black">
                        <a:alpha val="48000"/>
                      </a:prstClr>
                    </a:innerShdw>
                  </a:effectLst>
                </a:rPr>
                <a:t>01</a:t>
              </a:r>
              <a:endParaRPr lang="ko-KR" altLang="en-US" sz="36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effectLst>
                  <a:innerShdw blurRad="88900" dist="38100" dir="13500000">
                    <a:prstClr val="black">
                      <a:alpha val="48000"/>
                    </a:prstClr>
                  </a:innerShdw>
                </a:effectLst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5315636" y="1982281"/>
            <a:ext cx="1056564" cy="1068342"/>
            <a:chOff x="5245786" y="1669182"/>
            <a:chExt cx="1056564" cy="1068342"/>
          </a:xfrm>
        </p:grpSpPr>
        <p:sp>
          <p:nvSpPr>
            <p:cNvPr id="61" name="타원 60"/>
            <p:cNvSpPr/>
            <p:nvPr/>
          </p:nvSpPr>
          <p:spPr>
            <a:xfrm>
              <a:off x="5491611" y="2449492"/>
              <a:ext cx="810739" cy="288032"/>
            </a:xfrm>
            <a:prstGeom prst="ellipse">
              <a:avLst/>
            </a:prstGeom>
            <a:gradFill>
              <a:gsLst>
                <a:gs pos="24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>
              <a:off x="5245786" y="166918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7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타원 63"/>
            <p:cNvSpPr/>
            <p:nvPr/>
          </p:nvSpPr>
          <p:spPr>
            <a:xfrm rot="18900000">
              <a:off x="5300576" y="1801419"/>
              <a:ext cx="526086" cy="333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71800" y="1873428"/>
              <a:ext cx="756084" cy="70788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3600" b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  <a:effectLst>
                    <a:innerShdw blurRad="88900" dist="38100" dir="13500000">
                      <a:prstClr val="black">
                        <a:alpha val="48000"/>
                      </a:prstClr>
                    </a:innerShdw>
                  </a:effectLst>
                </a:rPr>
                <a:t>02</a:t>
              </a:r>
              <a:endParaRPr lang="ko-KR" altLang="en-US" sz="36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effectLst>
                  <a:innerShdw blurRad="88900" dist="38100" dir="13500000">
                    <a:prstClr val="black">
                      <a:alpha val="48000"/>
                    </a:prstClr>
                  </a:innerShdw>
                </a:effectLst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2627784" y="4358545"/>
            <a:ext cx="1056564" cy="1068342"/>
            <a:chOff x="2557934" y="4045446"/>
            <a:chExt cx="1056564" cy="1068342"/>
          </a:xfrm>
        </p:grpSpPr>
        <p:sp>
          <p:nvSpPr>
            <p:cNvPr id="68" name="타원 67"/>
            <p:cNvSpPr/>
            <p:nvPr/>
          </p:nvSpPr>
          <p:spPr>
            <a:xfrm>
              <a:off x="2803759" y="4825756"/>
              <a:ext cx="810739" cy="288032"/>
            </a:xfrm>
            <a:prstGeom prst="ellipse">
              <a:avLst/>
            </a:prstGeom>
            <a:gradFill>
              <a:gsLst>
                <a:gs pos="24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타원 69"/>
            <p:cNvSpPr/>
            <p:nvPr/>
          </p:nvSpPr>
          <p:spPr>
            <a:xfrm>
              <a:off x="2557934" y="4045446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7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타원 70"/>
            <p:cNvSpPr/>
            <p:nvPr/>
          </p:nvSpPr>
          <p:spPr>
            <a:xfrm rot="18900000">
              <a:off x="2612724" y="4177683"/>
              <a:ext cx="526086" cy="333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83948" y="4249692"/>
              <a:ext cx="756084" cy="70788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3600" b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  <a:effectLst>
                    <a:innerShdw blurRad="88900" dist="38100" dir="13500000">
                      <a:prstClr val="black">
                        <a:alpha val="48000"/>
                      </a:prstClr>
                    </a:innerShdw>
                  </a:effectLst>
                </a:rPr>
                <a:t>03</a:t>
              </a:r>
              <a:endParaRPr lang="ko-KR" altLang="en-US" sz="36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effectLst>
                  <a:innerShdw blurRad="88900" dist="38100" dir="13500000">
                    <a:prstClr val="black">
                      <a:alpha val="48000"/>
                    </a:prstClr>
                  </a:innerShdw>
                </a:effectLst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5315636" y="4376882"/>
            <a:ext cx="1056564" cy="1068342"/>
            <a:chOff x="5245786" y="4063783"/>
            <a:chExt cx="1056564" cy="1068342"/>
          </a:xfrm>
        </p:grpSpPr>
        <p:sp>
          <p:nvSpPr>
            <p:cNvPr id="75" name="타원 74"/>
            <p:cNvSpPr/>
            <p:nvPr/>
          </p:nvSpPr>
          <p:spPr>
            <a:xfrm>
              <a:off x="5491611" y="4844093"/>
              <a:ext cx="810739" cy="288032"/>
            </a:xfrm>
            <a:prstGeom prst="ellipse">
              <a:avLst/>
            </a:prstGeom>
            <a:gradFill>
              <a:gsLst>
                <a:gs pos="24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5245786" y="4063783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7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타원 77"/>
            <p:cNvSpPr/>
            <p:nvPr/>
          </p:nvSpPr>
          <p:spPr>
            <a:xfrm rot="18900000">
              <a:off x="5300576" y="4196020"/>
              <a:ext cx="526086" cy="33361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71800" y="4268029"/>
              <a:ext cx="756084" cy="70788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3600" b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  <a:effectLst>
                    <a:innerShdw blurRad="88900" dist="38100" dir="13500000">
                      <a:prstClr val="black">
                        <a:alpha val="48000"/>
                      </a:prstClr>
                    </a:innerShdw>
                  </a:effectLst>
                </a:rPr>
                <a:t>04</a:t>
              </a:r>
              <a:endParaRPr lang="ko-KR" altLang="en-US" sz="36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  <a:effectLst>
                  <a:innerShdw blurRad="88900" dist="38100" dir="13500000">
                    <a:prstClr val="black">
                      <a:alpha val="48000"/>
                    </a:prstClr>
                  </a:innerShdw>
                </a:effectLst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372200" y="2159278"/>
            <a:ext cx="2772308" cy="420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수천에서 수만 명의 테스터가 필요</a:t>
            </a:r>
          </a:p>
          <a:p>
            <a:pPr lvl="0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및 기계학습 표준을 주도</a:t>
            </a:r>
            <a:endParaRPr lang="en-US" altLang="ko-KR" sz="1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80212" y="4581941"/>
            <a:ext cx="2772308" cy="588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전세계에 흩어져 있는 머신러닝</a:t>
            </a:r>
          </a:p>
          <a:p>
            <a:pPr lvl="0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개발자들을 구글 생태계로 끌어</a:t>
            </a:r>
          </a:p>
          <a:p>
            <a:pPr lvl="0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들이기 위한 미끼 상품 </a:t>
            </a:r>
            <a:endParaRPr lang="en-US" altLang="ko-KR" sz="1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-324544" y="2198305"/>
            <a:ext cx="2772308" cy="752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구글내 제품개발을 위해</a:t>
            </a:r>
          </a:p>
          <a:p>
            <a:pPr algn="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머신러닝과 딥 뉴럴 네트워크 </a:t>
            </a:r>
          </a:p>
          <a:p>
            <a:pPr algn="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연구 목적</a:t>
            </a:r>
          </a:p>
          <a:p>
            <a:pPr algn="r">
              <a:defRPr lang="ko-KR" altLang="en-US"/>
            </a:pPr>
            <a:endParaRPr lang="en-US" altLang="ko-KR" sz="1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324544" y="4581941"/>
            <a:ext cx="2772308" cy="416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구글 클라우드 사업에 </a:t>
            </a:r>
          </a:p>
          <a:p>
            <a:pPr algn="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교두보</a:t>
            </a:r>
            <a:endParaRPr lang="en-US" altLang="ko-KR" sz="1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476672"/>
            <a:ext cx="2520280" cy="264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70977" y="55238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6176337"/>
            <a:ext cx="1260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ko-KR" altLang="en-US" sz="12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23" y="519063"/>
            <a:ext cx="792088" cy="45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02</a:t>
            </a:r>
            <a:endParaRPr lang="ko-KR" altLang="en-US" sz="24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611396"/>
            <a:ext cx="1800200" cy="35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8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목적 및 사례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9792" y="642174"/>
            <a:ext cx="1800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사례</a:t>
            </a:r>
            <a:endParaRPr lang="ko-KR" alt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627784" y="716649"/>
            <a:ext cx="0" cy="158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sloth\Desktop\사진\httpsnamu.wikiw%EA%B5%AC%EA%B8%80%20%EB%B2%88%EC%97%AD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11660" y="1564865"/>
            <a:ext cx="1894904" cy="1894904"/>
          </a:xfrm>
          <a:prstGeom prst="rect">
            <a:avLst/>
          </a:prstGeom>
          <a:noFill/>
        </p:spPr>
      </p:pic>
      <p:pic>
        <p:nvPicPr>
          <p:cNvPr id="2051" name="Picture 3" descr="C:\Users\sloth\Desktop\사진\httpsplay.google.comstoreappsdetailsid=com.google.android.youtube&amp;hl=ko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788024" y="1506136"/>
            <a:ext cx="2088232" cy="2088232"/>
          </a:xfrm>
          <a:prstGeom prst="rect">
            <a:avLst/>
          </a:prstGeom>
          <a:noFill/>
        </p:spPr>
      </p:pic>
      <p:pic>
        <p:nvPicPr>
          <p:cNvPr id="2052" name="Picture 4" descr="C:\Users\sloth\Desktop\사진\httpsplay.google.comstoreappsdetailsid=com.google.android.apps.maps&amp;hl=ko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788024" y="3594368"/>
            <a:ext cx="2298824" cy="2298824"/>
          </a:xfrm>
          <a:prstGeom prst="rect">
            <a:avLst/>
          </a:prstGeom>
          <a:noFill/>
        </p:spPr>
      </p:pic>
      <p:pic>
        <p:nvPicPr>
          <p:cNvPr id="2053" name="Picture 5" descr="C:\Users\sloth\Desktop\사진\httpsplay.google.comstoreappsdetailsid=com.google.android.apps.photos&amp;hl=ko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383816" y="3611038"/>
            <a:ext cx="2150591" cy="21505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loth\Desktop\그림1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622" y="221840"/>
            <a:ext cx="9004300" cy="63885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72200" y="476672"/>
            <a:ext cx="2520280" cy="264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 rot="16200000">
            <a:off x="570977" y="55238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6176337"/>
            <a:ext cx="1260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ko-KR" altLang="en-US" sz="12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23" y="519063"/>
            <a:ext cx="792088" cy="45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03</a:t>
            </a:r>
            <a:endParaRPr lang="ko-KR" altLang="en-US" sz="24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611396"/>
            <a:ext cx="1800200" cy="35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8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머신러닝 근황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642174"/>
            <a:ext cx="1800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TPU</a:t>
            </a:r>
            <a:endParaRPr lang="ko-KR" altLang="en-US" sz="1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843808" y="716649"/>
            <a:ext cx="0" cy="158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8070" y="1844824"/>
            <a:ext cx="4093931" cy="496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7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  TPU</a:t>
            </a:r>
            <a:endParaRPr lang="ko-KR" altLang="en-US" sz="27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730099" y="2420888"/>
            <a:ext cx="181820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sloth\Desktop\tt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21582" y="1256196"/>
            <a:ext cx="1530145" cy="117725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30098" y="2620888"/>
            <a:ext cx="4273949" cy="136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indent="-93663">
              <a:buFont typeface="Arial"/>
              <a:buChar char="•"/>
              <a:defRPr lang="ko-KR" altLang="en-US"/>
            </a:pP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TPU = Tensor Processing Unit</a:t>
            </a:r>
          </a:p>
          <a:p>
            <a:pPr marL="93663" indent="-93663">
              <a:buFont typeface="Arial"/>
              <a:buChar char="•"/>
              <a:defRPr lang="ko-KR" altLang="en-US"/>
            </a:pP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년 개발 시작</a:t>
            </a: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 2015 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구글 데이터 센터에 사용</a:t>
            </a:r>
          </a:p>
          <a:p>
            <a:pPr marL="93663" indent="-93663">
              <a:buFont typeface="Arial"/>
              <a:buChar char="•"/>
              <a:defRPr lang="ko-KR" altLang="en-US"/>
            </a:pP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발표 데이터 분석 및 딥 러닝용 칩</a:t>
            </a:r>
          </a:p>
          <a:p>
            <a:pPr marL="93663" indent="-93663">
              <a:buFont typeface="Arial"/>
              <a:buChar char="•"/>
              <a:defRPr lang="ko-KR" altLang="en-US"/>
            </a:pP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구글 클라우드에 </a:t>
            </a: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TPU 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도입</a:t>
            </a: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구글 데이터센터</a:t>
            </a: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93663" indent="-93663">
              <a:buFont typeface="Arial"/>
              <a:buChar char="•"/>
              <a:defRPr lang="ko-KR" altLang="en-US"/>
            </a:pP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GPU/CPU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조합 보다 </a:t>
            </a: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15~30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배 성능 높다</a:t>
            </a:r>
          </a:p>
          <a:p>
            <a:pPr marL="93663" indent="-93663">
              <a:buFont typeface="Arial"/>
              <a:buChar char="•"/>
              <a:defRPr lang="ko-KR" altLang="en-US"/>
            </a:pP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텐서플로우에 최적화된 반도체 칩</a:t>
            </a:r>
            <a:endParaRPr lang="en-US" altLang="ko-KR" sz="14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097" y="4221088"/>
            <a:ext cx="4561983" cy="510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indent="-93663">
              <a:buFont typeface="Arial"/>
              <a:buChar char="•"/>
              <a:defRPr lang="ko-KR" altLang="en-US"/>
            </a:pP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검색</a:t>
            </a: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스트리트뷰</a:t>
            </a: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내비게이션 품질 및 정밀성 개선</a:t>
            </a:r>
          </a:p>
          <a:p>
            <a:pPr marL="93663" indent="-93663">
              <a:buFont typeface="Arial"/>
              <a:buChar char="•"/>
              <a:defRPr lang="ko-KR" altLang="en-US"/>
            </a:pP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알파고 </a:t>
            </a: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TPU 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사용 </a:t>
            </a: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알파고 </a:t>
            </a: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vs 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이세돌</a:t>
            </a:r>
            <a:endParaRPr lang="en-US" altLang="ko-KR" sz="14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C:\Users\sloth\Desktop\tpu로직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986514" y="2598450"/>
            <a:ext cx="3710078" cy="275656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665500" y="2198765"/>
            <a:ext cx="4561983" cy="29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TPU </a:t>
            </a:r>
            <a:r>
              <a:rPr lang="ko-KR" altLang="en-US" sz="14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구조 </a:t>
            </a:r>
            <a:endParaRPr lang="en-US" altLang="ko-KR" sz="14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476672"/>
            <a:ext cx="2520280" cy="264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Presentation Title</a:t>
            </a:r>
            <a:endParaRPr lang="ko-KR" altLang="en-US" sz="12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570977" y="552387"/>
            <a:ext cx="666947" cy="457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6176337"/>
            <a:ext cx="1260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2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ko-KR" altLang="en-US" sz="12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23" y="519063"/>
            <a:ext cx="792088" cy="45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4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03</a:t>
            </a:r>
            <a:endParaRPr lang="ko-KR" altLang="en-US" sz="24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611396"/>
            <a:ext cx="1800200" cy="35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8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머신러닝 근황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3808" y="642174"/>
            <a:ext cx="1800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그외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2771800" y="716649"/>
            <a:ext cx="0" cy="158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69850" y="3212976"/>
            <a:ext cx="9004300" cy="2664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723081" y="1556792"/>
            <a:ext cx="2327812" cy="23278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도넛 19"/>
          <p:cNvSpPr/>
          <p:nvPr/>
        </p:nvSpPr>
        <p:spPr>
          <a:xfrm>
            <a:off x="807200" y="1640911"/>
            <a:ext cx="2159574" cy="2159574"/>
          </a:xfrm>
          <a:prstGeom prst="donut">
            <a:avLst>
              <a:gd name="adj" fmla="val 12504"/>
            </a:avLst>
          </a:prstGeom>
          <a:gradFill>
            <a:gsLst>
              <a:gs pos="0">
                <a:srgbClr val="0070C0"/>
              </a:gs>
              <a:gs pos="99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4173" y="2482100"/>
            <a:ext cx="1841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NNP</a:t>
            </a:r>
            <a:endParaRPr lang="ko-KR" altLang="en-US" sz="2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384203" y="1556792"/>
            <a:ext cx="2327812" cy="23278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도넛 22"/>
          <p:cNvSpPr/>
          <p:nvPr/>
        </p:nvSpPr>
        <p:spPr>
          <a:xfrm>
            <a:off x="3468322" y="1640911"/>
            <a:ext cx="2159574" cy="2159574"/>
          </a:xfrm>
          <a:prstGeom prst="donut">
            <a:avLst>
              <a:gd name="adj" fmla="val 12504"/>
            </a:avLst>
          </a:prstGeom>
          <a:gradFill>
            <a:gsLst>
              <a:gs pos="0">
                <a:srgbClr val="0070C0"/>
              </a:gs>
              <a:gs pos="99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5295" y="2482100"/>
            <a:ext cx="1841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DNPU</a:t>
            </a:r>
            <a:endParaRPr lang="ko-KR" altLang="en-US" sz="2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6060612" y="1556792"/>
            <a:ext cx="2327812" cy="23278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도넛 25"/>
          <p:cNvSpPr/>
          <p:nvPr/>
        </p:nvSpPr>
        <p:spPr>
          <a:xfrm>
            <a:off x="6144731" y="1640911"/>
            <a:ext cx="2159574" cy="2159574"/>
          </a:xfrm>
          <a:prstGeom prst="donut">
            <a:avLst>
              <a:gd name="adj" fmla="val 12504"/>
            </a:avLst>
          </a:prstGeom>
          <a:gradFill>
            <a:gsLst>
              <a:gs pos="0">
                <a:srgbClr val="0070C0"/>
              </a:gs>
              <a:gs pos="99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1704" y="2482100"/>
            <a:ext cx="1841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</a:rPr>
              <a:t>cuDNN</a:t>
            </a:r>
            <a:endParaRPr lang="ko-KR" altLang="en-US" sz="20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859" y="4075811"/>
            <a:ext cx="23042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NNP = 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뉴럴 네트워크 프로세서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ko-KR" altLang="en-US" sz="1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4365104"/>
            <a:ext cx="23042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인텔과 페이스북의 협업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AI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칩</a:t>
            </a:r>
          </a:p>
          <a:p>
            <a:pPr algn="ct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너바나의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NNP 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알고리즘 활용 </a:t>
            </a:r>
            <a:endParaRPr lang="en-US" altLang="ko-KR" sz="1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4859" y="4942329"/>
            <a:ext cx="2304256" cy="589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NVIDIA GPU 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필적하는 성능</a:t>
            </a:r>
          </a:p>
          <a:p>
            <a:pPr algn="ctr">
              <a:defRPr lang="ko-KR" altLang="en-US"/>
            </a:pP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2017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년 연말  공개예정</a:t>
            </a:r>
          </a:p>
          <a:p>
            <a:pPr algn="ctr">
              <a:defRPr lang="ko-KR" altLang="en-US"/>
            </a:pP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2020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년까지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AI 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성능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100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배 향샹</a:t>
            </a:r>
            <a:endParaRPr lang="en-US" altLang="ko-KR" sz="1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5981" y="4079394"/>
            <a:ext cx="23042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DNPU = Deep Neural network Processing Unit </a:t>
            </a:r>
            <a:endParaRPr lang="en-US" altLang="ko-KR" sz="110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95981" y="4513864"/>
            <a:ext cx="2304256" cy="4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카이스트에서 개발</a:t>
            </a:r>
          </a:p>
          <a:p>
            <a:pPr algn="ct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휴대폰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로봇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드론등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AI 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시스템 칩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ko-KR" altLang="en-US" sz="1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9872" y="4945912"/>
            <a:ext cx="23042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물체인식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행동인식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</a:p>
          <a:p>
            <a:pPr algn="ctr">
              <a:defRPr lang="ko-KR" altLang="en-US"/>
            </a:pP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이미지 캡셔닝 기술 구현</a:t>
            </a:r>
          </a:p>
          <a:p>
            <a:pPr algn="ct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에너지 효율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TPU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비해 최대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4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배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72390" y="4082977"/>
            <a:ext cx="2304256" cy="42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cuDNN = CUDA Deep Neural Network library </a:t>
            </a:r>
            <a:endParaRPr lang="en-US" altLang="ko-KR" sz="11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2390" y="4517447"/>
            <a:ext cx="26040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엔비디아의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CUDA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라이브러리</a:t>
            </a:r>
          </a:p>
          <a:p>
            <a:pPr algn="ctr">
              <a:defRPr lang="ko-KR" altLang="en-US"/>
            </a:pP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멀티스레딩 지원 멀티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GPU 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자원 이용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ko-KR" altLang="en-US" sz="1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84168" y="4949495"/>
            <a:ext cx="2304256" cy="420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GPU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를 사용하여 학습 속도 </a:t>
            </a:r>
          </a:p>
          <a:p>
            <a:pPr algn="ctr">
              <a:defRPr lang="ko-KR" altLang="en-US"/>
            </a:pP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2~3</a:t>
            </a:r>
            <a:r>
              <a:rPr lang="ko-KR" altLang="en-US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배 상승  </a:t>
            </a:r>
            <a:r>
              <a:rPr lang="en-US" altLang="ko-KR" sz="11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ko-KR" altLang="en-US" sz="11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075" name="Picture 3" descr="C:\Users\sloth\Desktop\NNP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305194" y="2272758"/>
            <a:ext cx="1199838" cy="895879"/>
          </a:xfrm>
          <a:prstGeom prst="rect">
            <a:avLst/>
          </a:prstGeom>
          <a:noFill/>
        </p:spPr>
      </p:pic>
      <p:pic>
        <p:nvPicPr>
          <p:cNvPr id="3076" name="Picture 4" descr="C:\Users\sloth\Desktop\fasdf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9710" y="2336455"/>
            <a:ext cx="1329615" cy="69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" y="2145050"/>
            <a:ext cx="9004300" cy="14999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lang="ko-KR" altLang="en-US"/>
            </a:pPr>
            <a:r>
              <a:rPr lang="en-US" altLang="ko-KR" sz="3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Thank you</a:t>
            </a:r>
            <a:endParaRPr lang="ko-KR" altLang="en-US" sz="35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48000">
                    <a:schemeClr val="tx1">
                      <a:lumMod val="50000"/>
                      <a:lumOff val="50000"/>
                    </a:schemeClr>
                  </a:gs>
                  <a:gs pos="99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0" y="5802154"/>
            <a:ext cx="8534598" cy="310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1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Name or Logo</a:t>
            </a:r>
            <a:endParaRPr lang="ko-KR" altLang="en-US" sz="15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83968" y="1844824"/>
            <a:ext cx="576064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함초롬돋움"/>
      </a:majorFont>
      <a:minorFont>
        <a:latin typeface="함초롬돋움"/>
        <a:ea typeface="함초롬돋움"/>
        <a:cs typeface="함초롬돋움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Microsoft Office PowerPoint</Application>
  <PresentationFormat>화면 슬라이드 쇼(4:3)</PresentationFormat>
  <Paragraphs>350</Paragraphs>
  <Slides>36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6" baseType="lpstr">
      <vt:lpstr>HY견고딕</vt:lpstr>
      <vt:lpstr>HY헤드라인M</vt:lpstr>
      <vt:lpstr>맑은 고딕</vt:lpstr>
      <vt:lpstr>맑은 고딕 Semilight</vt:lpstr>
      <vt:lpstr>-윤고딕310</vt:lpstr>
      <vt:lpstr>함초롬돋움</vt:lpstr>
      <vt:lpstr>휴먼모음T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ptlineH</dc:creator>
  <cp:lastModifiedBy>SUEHYUN</cp:lastModifiedBy>
  <cp:revision>153</cp:revision>
  <dcterms:created xsi:type="dcterms:W3CDTF">2015-03-27T04:47:41Z</dcterms:created>
  <dcterms:modified xsi:type="dcterms:W3CDTF">2017-10-23T02:04:15Z</dcterms:modified>
  <cp:version>0906.0100.01</cp:version>
</cp:coreProperties>
</file>