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7" r:id="rId2"/>
    <p:sldId id="288" r:id="rId3"/>
    <p:sldId id="289" r:id="rId4"/>
    <p:sldId id="290" r:id="rId5"/>
    <p:sldId id="282" r:id="rId6"/>
    <p:sldId id="284" r:id="rId7"/>
    <p:sldId id="285" r:id="rId8"/>
    <p:sldId id="276" r:id="rId9"/>
    <p:sldId id="277" r:id="rId10"/>
    <p:sldId id="278" r:id="rId11"/>
    <p:sldId id="279" r:id="rId12"/>
    <p:sldId id="280" r:id="rId13"/>
    <p:sldId id="281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75" r:id="rId24"/>
    <p:sldId id="274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86" r:id="rId34"/>
    <p:sldId id="291" r:id="rId35"/>
    <p:sldId id="292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EFBB6-9549-4693-914F-DF8EBEF64B4D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B9E61-03F5-415D-BB62-DD0FE79C95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0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32131332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김혜인</a:t>
            </a:r>
            <a:r>
              <a:rPr lang="ko-KR" altLang="en-US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altLang="ko-KR" sz="1000" b="1" kern="1200" spc="10" dirty="0">
                <a:solidFill>
                  <a:srgbClr val="FFFFFF"/>
                </a:solidFill>
                <a:latin typeface="+mj-ea"/>
                <a:ea typeface="+mn-ea"/>
                <a:cs typeface="Century Gothic"/>
              </a:rPr>
              <a:t>32091991</a:t>
            </a:r>
            <a:r>
              <a:rPr lang="en-US" altLang="ko-KR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ko-KR" altLang="en-US" b="1" spc="10" dirty="0" err="1">
                <a:solidFill>
                  <a:srgbClr val="FFFFFF"/>
                </a:solidFill>
                <a:latin typeface="Century Gothic"/>
                <a:cs typeface="Century Gothic"/>
              </a:rPr>
              <a:t>윤주성</a:t>
            </a:r>
            <a:endParaRPr lang="en-US" altLang="ko-KR" b="1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32131837 </a:t>
            </a:r>
            <a:r>
              <a:rPr lang="ko-KR" altLang="en-US" b="1" spc="10" dirty="0" err="1">
                <a:solidFill>
                  <a:srgbClr val="FFFFFF"/>
                </a:solidFill>
                <a:latin typeface="+mn-ea"/>
                <a:cs typeface="Century Gothic"/>
              </a:rPr>
              <a:t>김소이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 </a:t>
            </a:r>
            <a:r>
              <a:rPr lang="en-US" altLang="ko-KR" b="1" spc="10" dirty="0">
                <a:solidFill>
                  <a:srgbClr val="FFFFFF"/>
                </a:solidFill>
                <a:latin typeface="+mn-ea"/>
                <a:cs typeface="Century Gothic"/>
              </a:rPr>
              <a:t>32121846 </a:t>
            </a:r>
            <a:r>
              <a:rPr lang="ko-KR" altLang="en-US" b="1" spc="10" dirty="0">
                <a:solidFill>
                  <a:srgbClr val="FFFFFF"/>
                </a:solidFill>
                <a:latin typeface="+mn-ea"/>
                <a:cs typeface="Century Gothic"/>
              </a:rPr>
              <a:t>이동형</a:t>
            </a:r>
            <a:endParaRPr lang="ko-KR" altLang="en-US" dirty="0">
              <a:latin typeface="+mn-ea"/>
              <a:cs typeface="Century Gothic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5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7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78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7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68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17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0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96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824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61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50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7EB5-2F59-4CEB-B24B-4969D85FCA6F}" type="datetimeFigureOut">
              <a:rPr lang="ko-KR" altLang="en-US" smtClean="0"/>
              <a:t>2017-10-29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FB3E-B41B-49E9-8459-7DF4D7DA79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86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3714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9931" y="2319803"/>
            <a:ext cx="4004139" cy="92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151448">
              <a:lnSpc>
                <a:spcPct val="76200"/>
              </a:lnSpc>
            </a:pPr>
            <a:r>
              <a:rPr lang="en-US" sz="7300" b="1" spc="-1384" dirty="0" smtClean="0">
                <a:solidFill>
                  <a:srgbClr val="939292"/>
                </a:solidFill>
                <a:latin typeface="Lucida Sans Typewriter" panose="020B0509030504030204" pitchFamily="49" charset="0"/>
              </a:rPr>
              <a:t>pathfinder</a:t>
            </a:r>
            <a:endParaRPr sz="7300" b="1" dirty="0">
              <a:latin typeface="Lucida Sans Typewriter" panose="020B05090305040302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7784" y="3911041"/>
            <a:ext cx="3888432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3300" b="1" spc="-510" dirty="0">
                <a:solidFill>
                  <a:srgbClr val="F58670"/>
                </a:solidFill>
                <a:latin typeface="Arial"/>
                <a:cs typeface="Arial"/>
              </a:rPr>
              <a:t>종합설계 </a:t>
            </a:r>
            <a:r>
              <a:rPr lang="en-US" altLang="ko-KR" sz="3300" b="1" spc="-510" dirty="0">
                <a:solidFill>
                  <a:srgbClr val="F58670"/>
                </a:solidFill>
                <a:latin typeface="Arial"/>
                <a:cs typeface="Arial"/>
              </a:rPr>
              <a:t>2</a:t>
            </a:r>
            <a:endParaRPr sz="3300" dirty="0">
              <a:latin typeface="Arial"/>
              <a:cs typeface="Arial"/>
            </a:endParaRPr>
          </a:p>
          <a:p>
            <a:pPr marL="23813" algn="ctr">
              <a:spcBef>
                <a:spcPts val="953"/>
              </a:spcBef>
            </a:pPr>
            <a:r>
              <a:rPr lang="en-US" b="1" dirty="0">
                <a:solidFill>
                  <a:srgbClr val="F58670"/>
                </a:solidFill>
                <a:latin typeface="+mj-ea"/>
                <a:ea typeface="+mj-ea"/>
              </a:rPr>
              <a:t>32131332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김혜인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32091991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윤주성</a:t>
            </a:r>
            <a:endParaRPr lang="en-US" altLang="ko-KR" b="1" dirty="0">
              <a:solidFill>
                <a:srgbClr val="F58670"/>
              </a:solidFill>
              <a:latin typeface="+mj-ea"/>
              <a:ea typeface="+mj-ea"/>
            </a:endParaRPr>
          </a:p>
          <a:p>
            <a:pPr marL="23813" algn="ctr">
              <a:spcBef>
                <a:spcPts val="953"/>
              </a:spcBef>
            </a:pPr>
            <a:r>
              <a:rPr lang="en-US" altLang="ko-KR" b="1" dirty="0" smtClean="0">
                <a:solidFill>
                  <a:srgbClr val="F58670"/>
                </a:solidFill>
                <a:latin typeface="+mj-ea"/>
                <a:ea typeface="+mj-ea"/>
              </a:rPr>
              <a:t>32131837 </a:t>
            </a:r>
            <a:r>
              <a:rPr lang="ko-KR" altLang="en-US" b="1" dirty="0" err="1" smtClean="0">
                <a:solidFill>
                  <a:srgbClr val="F58670"/>
                </a:solidFill>
                <a:latin typeface="+mj-ea"/>
                <a:ea typeface="+mj-ea"/>
              </a:rPr>
              <a:t>김소이</a:t>
            </a:r>
            <a:r>
              <a:rPr lang="ko-KR" altLang="en-US" b="1" dirty="0" smtClean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 smtClean="0">
                <a:solidFill>
                  <a:srgbClr val="F58670"/>
                </a:solidFill>
                <a:latin typeface="+mj-ea"/>
                <a:ea typeface="+mj-ea"/>
              </a:rPr>
              <a:t>32121846 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이동형</a:t>
            </a:r>
          </a:p>
          <a:p>
            <a:pPr marL="23813" algn="ctr">
              <a:spcBef>
                <a:spcPts val="953"/>
              </a:spcBef>
            </a:pPr>
            <a:endParaRPr lang="en-US" altLang="ko-KR" b="1" spc="8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23813" algn="ctr">
              <a:spcBef>
                <a:spcPts val="953"/>
              </a:spcBef>
            </a:pPr>
            <a:endParaRPr lang="en-US" altLang="ko-KR" b="1" spc="8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913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시연  시나리오  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3</a:t>
            </a:r>
            <a:r>
              <a:rPr lang="en-US" altLang="ko-KR" sz="2400" dirty="0" smtClean="0"/>
              <a:t>) </a:t>
            </a:r>
            <a:r>
              <a:rPr lang="ko-KR" altLang="en-US" sz="2400" dirty="0"/>
              <a:t>관광지 선택하기</a:t>
            </a:r>
          </a:p>
          <a:p>
            <a:pPr marL="9525">
              <a:lnSpc>
                <a:spcPts val="3701"/>
              </a:lnSpc>
            </a:pPr>
            <a:endParaRPr lang="ko-KR" altLang="en-US" sz="2400" dirty="0"/>
          </a:p>
          <a:p>
            <a:pPr marL="9525">
              <a:lnSpc>
                <a:spcPts val="3701"/>
              </a:lnSpc>
            </a:pPr>
            <a:endParaRPr lang="ko-KR" altLang="en-US" sz="3200" b="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09598"/>
              </p:ext>
            </p:extLst>
          </p:nvPr>
        </p:nvGraphicFramePr>
        <p:xfrm>
          <a:off x="1259632" y="1746848"/>
          <a:ext cx="6624736" cy="4490464"/>
        </p:xfrm>
        <a:graphic>
          <a:graphicData uri="http://schemas.openxmlformats.org/drawingml/2006/table">
            <a:tbl>
              <a:tblPr/>
              <a:tblGrid>
                <a:gridCol w="1473154"/>
                <a:gridCol w="1446561"/>
                <a:gridCol w="196580"/>
                <a:gridCol w="3508441"/>
              </a:tblGrid>
              <a:tr h="2876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유즈케이스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관광지 선택하기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6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우선순위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632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관련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6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보조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6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개요 및 설명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관광지를 선택한다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892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대륙을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관광 도시를 선택 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384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후행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도시 내의 관광 상품을 보여준다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관광지 설명을 보여준다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632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기본시나리오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632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388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시스템에게 관광지 상세 페이지를 요청한다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요청을 받은 시스템은 관광지 정보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관광지에 따른 관광 상품을 출력한다</a:t>
                      </a: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70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시연  시나리오   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4) </a:t>
            </a:r>
            <a:r>
              <a:rPr lang="ko-KR" altLang="en-US" sz="2400" dirty="0"/>
              <a:t>관광 도시로 가는 항공권 선택하기</a:t>
            </a:r>
          </a:p>
          <a:p>
            <a:pPr marL="9525">
              <a:lnSpc>
                <a:spcPts val="3701"/>
              </a:lnSpc>
            </a:pPr>
            <a:endParaRPr lang="en-US" altLang="ko-KR" sz="2400" dirty="0" smtClean="0"/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077024"/>
              </p:ext>
            </p:extLst>
          </p:nvPr>
        </p:nvGraphicFramePr>
        <p:xfrm>
          <a:off x="1259632" y="1772816"/>
          <a:ext cx="6624736" cy="4536504"/>
        </p:xfrm>
        <a:graphic>
          <a:graphicData uri="http://schemas.openxmlformats.org/drawingml/2006/table">
            <a:tbl>
              <a:tblPr/>
              <a:tblGrid>
                <a:gridCol w="1473154"/>
                <a:gridCol w="1446561"/>
                <a:gridCol w="196580"/>
                <a:gridCol w="3508441"/>
              </a:tblGrid>
              <a:tr h="3225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유즈케이스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도시로 가는 항공권 선택하기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우선순위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관련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보조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개요 및 설명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도시의 항공권 예매를 선택한다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38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대륙을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관광하고자하는 도시를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후행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도시로 가는 항공권상품을 보여준다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기본시나리오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2559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222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시스템에게 항공권 예매 사이트를 요청한다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smtClean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요청을 받은 시스템은 항공권 예매 사이트를 출력한다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7400" y="195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4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2372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시연  시나리오  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5) </a:t>
            </a:r>
            <a:r>
              <a:rPr lang="ko-KR" altLang="en-US" sz="2400" dirty="0"/>
              <a:t>관광 도시의 </a:t>
            </a:r>
            <a:r>
              <a:rPr lang="ko-KR" altLang="en-US" sz="2400" dirty="0" err="1"/>
              <a:t>핫</a:t>
            </a:r>
            <a:r>
              <a:rPr lang="ko-KR" altLang="en-US" sz="2400" dirty="0"/>
              <a:t> 토픽 선택하기</a:t>
            </a:r>
          </a:p>
          <a:p>
            <a:pPr marL="9525">
              <a:lnSpc>
                <a:spcPts val="3701"/>
              </a:lnSpc>
            </a:pPr>
            <a:endParaRPr lang="ko-KR" altLang="en-US" sz="2400" dirty="0"/>
          </a:p>
          <a:p>
            <a:pPr marL="9525">
              <a:lnSpc>
                <a:spcPts val="3701"/>
              </a:lnSpc>
            </a:pPr>
            <a:endParaRPr lang="ko-KR" altLang="en-US" sz="2400" dirty="0"/>
          </a:p>
          <a:p>
            <a:pPr marL="9525">
              <a:lnSpc>
                <a:spcPts val="3701"/>
              </a:lnSpc>
            </a:pPr>
            <a:endParaRPr lang="ko-KR" altLang="en-US" sz="3200" b="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714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65283"/>
              </p:ext>
            </p:extLst>
          </p:nvPr>
        </p:nvGraphicFramePr>
        <p:xfrm>
          <a:off x="1259632" y="1740949"/>
          <a:ext cx="6624736" cy="4496363"/>
        </p:xfrm>
        <a:graphic>
          <a:graphicData uri="http://schemas.openxmlformats.org/drawingml/2006/table">
            <a:tbl>
              <a:tblPr/>
              <a:tblGrid>
                <a:gridCol w="1473154"/>
                <a:gridCol w="1446561"/>
                <a:gridCol w="196580"/>
                <a:gridCol w="3508441"/>
              </a:tblGrid>
              <a:tr h="3218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유즈케이스 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관광도시의 핫 토픽 선택하기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우선순위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관련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보조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개요 및 설명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관심 있는 핫 토픽을 선택한다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250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대륙을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관광하고자하는 도시를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후행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핫 토픽에 대한 정보를 제공한다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기본시나리오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1862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963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시스템에게 핫 토픽에 관한 정보를 요청한다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요청을 받은 시스템은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핫토픽에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관한 정보를 제공한다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7400" y="1941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7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2372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시연  시나리오   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6) </a:t>
            </a:r>
            <a:r>
              <a:rPr lang="ko-KR" altLang="en-US" sz="2400" dirty="0"/>
              <a:t>관광 상품 예약하기</a:t>
            </a:r>
          </a:p>
          <a:p>
            <a:pPr marL="9525">
              <a:lnSpc>
                <a:spcPts val="3701"/>
              </a:lnSpc>
            </a:pPr>
            <a:endParaRPr lang="ko-KR" altLang="en-US" sz="2400" dirty="0"/>
          </a:p>
          <a:p>
            <a:pPr marL="9525">
              <a:lnSpc>
                <a:spcPts val="3701"/>
              </a:lnSpc>
            </a:pPr>
            <a:endParaRPr lang="en-US" altLang="ko-KR" sz="2400" dirty="0" smtClean="0"/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7400" y="195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28129"/>
              </p:ext>
            </p:extLst>
          </p:nvPr>
        </p:nvGraphicFramePr>
        <p:xfrm>
          <a:off x="1259632" y="1772816"/>
          <a:ext cx="6624736" cy="4536504"/>
        </p:xfrm>
        <a:graphic>
          <a:graphicData uri="http://schemas.openxmlformats.org/drawingml/2006/table">
            <a:tbl>
              <a:tblPr/>
              <a:tblGrid>
                <a:gridCol w="1473154"/>
                <a:gridCol w="1446561"/>
                <a:gridCol w="196580"/>
                <a:gridCol w="3508441"/>
              </a:tblGrid>
              <a:tr h="32784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유즈케이스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상품 예약하기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우선순위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관련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보조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개요 및 설명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관광 상품을 예약 할 수 있다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370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대륙을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관광하고자하는 도시를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후행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선택된 관광 도시의 관광상품을 보여준다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기본시나리오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847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020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시스템에게 관광 상품 예매 사이트를 요청한다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요청을 받은 시스템은 관광 상품 예매 사이트를 출력한다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7400" y="195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97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233343"/>
            <a:ext cx="600605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>
                <a:solidFill>
                  <a:srgbClr val="939292"/>
                </a:solidFill>
              </a:rPr>
              <a:t>페이지 랭크 </a:t>
            </a:r>
            <a:r>
              <a:rPr lang="ko-KR" altLang="en-US" sz="3200" b="0" spc="-499" dirty="0" smtClean="0">
                <a:solidFill>
                  <a:srgbClr val="939292"/>
                </a:solidFill>
              </a:rPr>
              <a:t>알고리즘</a:t>
            </a:r>
            <a:endParaRPr lang="ko-KR" altLang="en-US" sz="3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1314450" y="1371600"/>
            <a:ext cx="7543800" cy="44088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1995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레리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페이지와 </a:t>
            </a:r>
            <a:r>
              <a:rPr lang="ko-KR" alt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세르게이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브린에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의해 연구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1998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년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구글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ko-KR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이라는 시범 서비스로 발전</a:t>
            </a:r>
            <a:endParaRPr lang="en-US" altLang="ko-KR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7" y="1216959"/>
            <a:ext cx="486835" cy="65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3" y="4160212"/>
            <a:ext cx="505907" cy="6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6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67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페이지 랭크 알고리즘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정의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05339" y="5086350"/>
            <a:ext cx="6271590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웹의 링크 구조를 사용하여</a:t>
            </a:r>
            <a:endParaRPr lang="en-US" altLang="ko-KR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보편적 </a:t>
            </a:r>
            <a:r>
              <a:rPr lang="en-US" altLang="ko-KR" sz="2700" b="1" dirty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중요도</a:t>
            </a:r>
            <a:r>
              <a:rPr lang="en-US" altLang="ko-KR" sz="2700" b="1" dirty="0">
                <a:solidFill>
                  <a:schemeClr val="accent2">
                    <a:lumMod val="75000"/>
                  </a:schemeClr>
                </a:solidFill>
              </a:rPr>
              <a:t>" </a:t>
            </a:r>
            <a:r>
              <a: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순으로 순위를 매긴 것</a:t>
            </a:r>
            <a:endParaRPr lang="en-US" altLang="ko-KR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600200"/>
            <a:ext cx="3764756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6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67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페이지 랭크 알고리즘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간단한 원리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7" y="1129534"/>
            <a:ext cx="8177753" cy="45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782157" y="5395005"/>
            <a:ext cx="7890356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100" b="1" kern="0" dirty="0">
                <a:solidFill>
                  <a:srgbClr val="F58670"/>
                </a:solidFill>
                <a:latin typeface="+mj-ea"/>
                <a:ea typeface="+mj-ea"/>
              </a:rPr>
              <a:t>연결 된 링크의 빈도수↑ → 페이지의 중요도가 높다고 판단</a:t>
            </a:r>
            <a:endParaRPr lang="en-US" altLang="ko-KR" sz="2100" b="1" kern="0" dirty="0">
              <a:solidFill>
                <a:srgbClr val="F58670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60000"/>
              </a:lnSpc>
            </a:pPr>
            <a:r>
              <a:rPr lang="ko-KR" altLang="en-US" sz="2100" b="1" kern="0" dirty="0">
                <a:solidFill>
                  <a:srgbClr val="F58670"/>
                </a:solidFill>
                <a:latin typeface="+mj-ea"/>
                <a:ea typeface="+mj-ea"/>
              </a:rPr>
              <a:t>즉</a:t>
            </a:r>
            <a:r>
              <a:rPr lang="en-US" altLang="ko-KR" sz="2100" b="1" kern="0" dirty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100" b="1" kern="0" dirty="0">
                <a:solidFill>
                  <a:srgbClr val="F58670"/>
                </a:solidFill>
                <a:latin typeface="+mj-ea"/>
                <a:ea typeface="+mj-ea"/>
              </a:rPr>
              <a:t>알고리즘 자체에서 </a:t>
            </a:r>
            <a:r>
              <a:rPr lang="en-US" altLang="ko-KR" sz="2400" b="1" u="sng" kern="0" dirty="0">
                <a:solidFill>
                  <a:srgbClr val="F58670"/>
                </a:solidFill>
                <a:latin typeface="+mj-ea"/>
                <a:ea typeface="+mj-ea"/>
              </a:rPr>
              <a:t>Page A</a:t>
            </a:r>
            <a:r>
              <a:rPr lang="ko-KR" altLang="en-US" sz="2400" b="1" u="sng" kern="0" dirty="0">
                <a:solidFill>
                  <a:srgbClr val="F58670"/>
                </a:solidFill>
                <a:latin typeface="+mj-ea"/>
                <a:ea typeface="+mj-ea"/>
              </a:rPr>
              <a:t>의 중요도</a:t>
            </a:r>
            <a:r>
              <a:rPr lang="en-US" altLang="ko-KR" sz="2400" b="1" u="sng" kern="0" dirty="0">
                <a:solidFill>
                  <a:srgbClr val="F58670"/>
                </a:solidFill>
                <a:latin typeface="+mj-ea"/>
                <a:ea typeface="+mj-ea"/>
              </a:rPr>
              <a:t>&lt;page B</a:t>
            </a:r>
            <a:r>
              <a:rPr lang="ko-KR" altLang="en-US" sz="2400" b="1" u="sng" kern="0" dirty="0">
                <a:solidFill>
                  <a:srgbClr val="F58670"/>
                </a:solidFill>
                <a:latin typeface="+mj-ea"/>
                <a:ea typeface="+mj-ea"/>
              </a:rPr>
              <a:t>의 중요도</a:t>
            </a:r>
            <a:endParaRPr lang="ko-KR" altLang="en-US" sz="2100" b="1" u="sng" kern="0" dirty="0">
              <a:solidFill>
                <a:srgbClr val="F5867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81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67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페이지 랭크 알고리즘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페이지 랭크 알고리즘의 수렴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30644" y="5601354"/>
            <a:ext cx="7879401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약 </a:t>
            </a:r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억 </a:t>
            </a:r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2200</a:t>
            </a:r>
            <a:r>
              <a: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만개의 큰 링크 데이터 베이스로 실험</a:t>
            </a:r>
            <a:endParaRPr lang="en-US" altLang="ko-KR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약 </a:t>
            </a:r>
            <a:r>
              <a:rPr lang="en-US" altLang="ko-KR" sz="2700" b="1" dirty="0">
                <a:solidFill>
                  <a:schemeClr val="accent2">
                    <a:lumMod val="75000"/>
                  </a:schemeClr>
                </a:solidFill>
              </a:rPr>
              <a:t>52</a:t>
            </a:r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회</a:t>
            </a:r>
            <a:r>
              <a:rPr lang="ko-KR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알고리즘 반복 </a:t>
            </a:r>
            <a:r>
              <a:rPr lang="en-US" altLang="ko-KR" sz="27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</a:t>
            </a:r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아주 빠른 수렴 </a:t>
            </a:r>
            <a:endParaRPr lang="en-US" altLang="ko-KR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94" y="1143000"/>
            <a:ext cx="6057900" cy="417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4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67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페이지 랭크 알고리즘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Dangling Links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73692" y="5601355"/>
            <a:ext cx="719331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ko-KR" altLang="en-US" sz="2700" b="1" dirty="0" err="1">
                <a:solidFill>
                  <a:schemeClr val="accent2">
                    <a:lumMod val="75000"/>
                  </a:schemeClr>
                </a:solidFill>
              </a:rPr>
              <a:t>댕글링</a:t>
            </a:r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 링크</a:t>
            </a:r>
            <a:r>
              <a:rPr lang="en-US" altLang="ko-KR" sz="27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700" b="1" dirty="0">
                <a:solidFill>
                  <a:schemeClr val="accent2">
                    <a:lumMod val="75000"/>
                  </a:schemeClr>
                </a:solidFill>
              </a:rPr>
              <a:t>아무 링크도 언급하지 않는 링크</a:t>
            </a:r>
            <a:endParaRPr lang="en-US" altLang="ko-KR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4475"/>
            <a:ext cx="6166736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웹  </a:t>
            </a:r>
            <a:r>
              <a:rPr lang="ko-KR" altLang="en-US" sz="3200" spc="-499" dirty="0" err="1">
                <a:solidFill>
                  <a:srgbClr val="939292"/>
                </a:solidFill>
              </a:rPr>
              <a:t>크롤링이란</a:t>
            </a:r>
            <a:r>
              <a:rPr lang="en-US" altLang="ko-KR" sz="3200" spc="-499" dirty="0">
                <a:solidFill>
                  <a:srgbClr val="939292"/>
                </a:solidFill>
              </a:rPr>
              <a:t>?</a:t>
            </a:r>
            <a:endParaRPr lang="ko-KR" altLang="en-US"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28651" y="1771650"/>
            <a:ext cx="8562087" cy="38087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웹사이트에서 원하는 자동으로 수집하는 것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웹 </a:t>
            </a:r>
            <a:r>
              <a:rPr lang="ko-KR" altLang="en-US" sz="27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크롤러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(Web crawler)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는 조직적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자동화된 방법으로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를 탐색하는 프로그램을 지칭한다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크롤러가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하는 작업을 </a:t>
            </a:r>
            <a:r>
              <a:rPr lang="ko-KR" altLang="en-US" sz="2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크롤링이라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하며 얼마나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전략적으로 여러 사이트의 여러 페이지를 방문하여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필요한 정보를 선택적으로 파싱 후 인덱싱 하는지가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관건이다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7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099338"/>
            <a:ext cx="8846344" cy="132398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1184" y="1543117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664" y="2231508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3663" y="1543117"/>
            <a:ext cx="1904048" cy="1244917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4946" y="1543117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7416" y="2231508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7406" y="1543117"/>
            <a:ext cx="1904048" cy="1244917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92451" y="1543117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4911" y="2231508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4910" y="1543117"/>
            <a:ext cx="1904048" cy="1244917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8698" y="1543117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41168" y="2231508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1158" y="1543117"/>
            <a:ext cx="1904048" cy="1244917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7640" y="1912963"/>
            <a:ext cx="437198" cy="505301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0628" y="1827800"/>
            <a:ext cx="364807" cy="543878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01108" y="1964493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85756" y="1948406"/>
            <a:ext cx="222409" cy="222409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56151" y="1900904"/>
            <a:ext cx="400526" cy="397193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08422" y="1954615"/>
            <a:ext cx="264319" cy="341948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2719" y="1833553"/>
            <a:ext cx="471011" cy="452438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32153" y="3682369"/>
            <a:ext cx="19037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2</a:t>
            </a:r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최종산출물</a:t>
            </a:r>
            <a:endParaRPr lang="en-US" altLang="ko-KR" sz="2000" b="1" spc="-203" dirty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77607" y="3682369"/>
            <a:ext cx="1858489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3</a:t>
            </a:r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000" b="1" spc="-353" dirty="0" smtClean="0">
                <a:solidFill>
                  <a:srgbClr val="939292"/>
                </a:solidFill>
                <a:latin typeface="Arial"/>
                <a:cs typeface="Arial"/>
              </a:rPr>
              <a:t>시연  시나리오</a:t>
            </a:r>
            <a:endParaRPr lang="en-US" altLang="ko-KR" sz="2000" b="1" spc="-353" dirty="0">
              <a:solidFill>
                <a:srgbClr val="939292"/>
              </a:solidFill>
              <a:latin typeface="Arial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관광 대륙 선택하기</a:t>
            </a:r>
            <a:endParaRPr lang="en-US" altLang="ko-KR" sz="1300" b="1" spc="-203" dirty="0" smtClean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도시 선택하기</a:t>
            </a:r>
            <a:endParaRPr lang="en-US" altLang="ko-KR" sz="1300" b="1" spc="-203" dirty="0" smtClean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관광지 선택하기</a:t>
            </a:r>
            <a:endParaRPr lang="en-US" altLang="ko-KR" sz="1300" b="1" spc="-203" dirty="0" smtClean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관광도시로 가는       항공권 선택하기</a:t>
            </a:r>
            <a:endParaRPr lang="en-US" altLang="ko-KR" sz="1300" b="1" spc="-203" dirty="0" smtClean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관광도시의 </a:t>
            </a:r>
            <a:r>
              <a:rPr lang="ko-KR" altLang="en-US" sz="1300" b="1" spc="-203" dirty="0" err="1" smtClean="0">
                <a:solidFill>
                  <a:srgbClr val="939292"/>
                </a:solidFill>
                <a:latin typeface="+mj-ea"/>
                <a:cs typeface="Arial"/>
              </a:rPr>
              <a:t>핫</a:t>
            </a: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 토픽  선택하</a:t>
            </a:r>
            <a:r>
              <a:rPr lang="ko-KR" altLang="en-US" sz="1300" b="1" spc="-203" dirty="0">
                <a:solidFill>
                  <a:srgbClr val="939292"/>
                </a:solidFill>
                <a:latin typeface="+mj-ea"/>
                <a:cs typeface="Arial"/>
              </a:rPr>
              <a:t>기</a:t>
            </a:r>
            <a:endParaRPr lang="en-US" altLang="ko-KR" sz="1300" b="1" spc="-203" dirty="0" smtClean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300" b="1" spc="-203" dirty="0" smtClean="0">
                <a:solidFill>
                  <a:srgbClr val="939292"/>
                </a:solidFill>
                <a:latin typeface="+mj-ea"/>
                <a:cs typeface="Arial"/>
              </a:rPr>
              <a:t>관광상품 예약하기</a:t>
            </a:r>
            <a:endParaRPr lang="en-US" altLang="ko-KR" sz="1300" b="1" spc="-203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endParaRPr lang="en-US" altLang="ko-KR" sz="1300" b="1" spc="-203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640080" marR="3810" indent="-214313">
              <a:spcBef>
                <a:spcPts val="907"/>
              </a:spcBef>
              <a:buFont typeface="Arial" panose="020B0604020202020204" pitchFamily="34" charset="0"/>
              <a:buChar char="•"/>
            </a:pPr>
            <a:endParaRPr lang="en-US" altLang="ko-KR" sz="1300" b="1" spc="-8" dirty="0">
              <a:solidFill>
                <a:srgbClr val="939292"/>
              </a:solidFill>
              <a:latin typeface="+mj-ea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71962" y="3682369"/>
            <a:ext cx="1736342" cy="1869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4</a:t>
            </a:r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000" b="1" spc="-353" dirty="0" smtClean="0">
                <a:solidFill>
                  <a:srgbClr val="939292"/>
                </a:solidFill>
                <a:latin typeface="Arial"/>
                <a:cs typeface="Arial"/>
              </a:rPr>
              <a:t>핵심기술   설명</a:t>
            </a:r>
            <a:endParaRPr lang="en-US" altLang="ko-KR" sz="2000" b="1" spc="-8" dirty="0" smtClean="0">
              <a:solidFill>
                <a:srgbClr val="939292"/>
              </a:solidFill>
              <a:latin typeface="+mj-lt"/>
              <a:cs typeface="Lucida Sans"/>
            </a:endParaRPr>
          </a:p>
          <a:p>
            <a:pPr marL="554355" marR="3810" indent="-128588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939292"/>
                </a:solidFill>
              </a:rPr>
              <a:t>페이지 랭크</a:t>
            </a:r>
            <a:endParaRPr lang="en-US" altLang="ko-KR" sz="1200" b="1" dirty="0">
              <a:solidFill>
                <a:srgbClr val="939292"/>
              </a:solidFill>
            </a:endParaRPr>
          </a:p>
          <a:p>
            <a:pPr marL="554355" marR="3810" indent="-128588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 smtClean="0">
                <a:solidFill>
                  <a:srgbClr val="939292"/>
                </a:solidFill>
              </a:rPr>
              <a:t>키워드</a:t>
            </a:r>
            <a:endParaRPr lang="en-US" altLang="ko-KR" sz="1200" b="1" dirty="0" smtClean="0">
              <a:solidFill>
                <a:srgbClr val="939292"/>
              </a:solidFill>
            </a:endParaRPr>
          </a:p>
          <a:p>
            <a:pPr marL="554355" marR="3810" indent="-128588"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ko-KR" altLang="en-US" sz="1200" b="1" dirty="0" err="1" smtClean="0">
                <a:solidFill>
                  <a:srgbClr val="939292"/>
                </a:solidFill>
              </a:rPr>
              <a:t>크롤</a:t>
            </a:r>
            <a:r>
              <a:rPr lang="ko-KR" altLang="en-US" sz="1200" b="1" dirty="0" err="1">
                <a:solidFill>
                  <a:srgbClr val="939292"/>
                </a:solidFill>
              </a:rPr>
              <a:t>링</a:t>
            </a:r>
            <a:endParaRPr lang="en-US" altLang="ko-KR" sz="1200" b="1" dirty="0">
              <a:solidFill>
                <a:srgbClr val="939292"/>
              </a:solidFill>
            </a:endParaRPr>
          </a:p>
          <a:p>
            <a:pPr marL="425768" marR="3810">
              <a:spcBef>
                <a:spcPts val="907"/>
              </a:spcBef>
            </a:pPr>
            <a:endParaRPr lang="en-US" altLang="ko-KR" sz="1300" b="1" spc="-8" dirty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425768" marR="3810">
              <a:spcBef>
                <a:spcPts val="907"/>
              </a:spcBef>
            </a:pPr>
            <a:endParaRPr lang="en-US" altLang="ko-KR" sz="1300" b="1" spc="-8" dirty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48773" y="3682369"/>
            <a:ext cx="144370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5</a:t>
            </a:r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000" b="1" spc="-86" dirty="0" err="1" smtClean="0">
                <a:solidFill>
                  <a:srgbClr val="939292"/>
                </a:solidFill>
                <a:latin typeface="Arial"/>
                <a:cs typeface="Arial"/>
              </a:rPr>
              <a:t>마일스톤</a:t>
            </a:r>
            <a:endParaRPr sz="20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398540" y="342900"/>
            <a:ext cx="1548357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latinLnBrk="0">
              <a:lnSpc>
                <a:spcPts val="3683"/>
              </a:lnSpc>
            </a:pPr>
            <a:r>
              <a:rPr lang="en-US" sz="4100" kern="0" spc="-375" dirty="0">
                <a:solidFill>
                  <a:srgbClr val="939292"/>
                </a:solidFill>
              </a:rPr>
              <a:t>INDEX</a:t>
            </a:r>
            <a:endParaRPr lang="en-US" sz="4100" kern="0" dirty="0"/>
          </a:p>
        </p:txBody>
      </p:sp>
      <p:sp>
        <p:nvSpPr>
          <p:cNvPr id="30" name="object 27"/>
          <p:cNvSpPr/>
          <p:nvPr/>
        </p:nvSpPr>
        <p:spPr>
          <a:xfrm>
            <a:off x="250597" y="212642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1517218" y="1543051"/>
            <a:ext cx="6109563" cy="934871"/>
          </a:xfrm>
        </p:spPr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2" name="object 26"/>
          <p:cNvSpPr txBox="1"/>
          <p:nvPr/>
        </p:nvSpPr>
        <p:spPr>
          <a:xfrm>
            <a:off x="175965" y="3682368"/>
            <a:ext cx="14437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0</a:t>
            </a:r>
            <a:r>
              <a:rPr lang="en-US"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1</a:t>
            </a:r>
            <a:r>
              <a:rPr sz="2000" b="1" spc="-68" dirty="0" smtClean="0">
                <a:solidFill>
                  <a:srgbClr val="939292"/>
                </a:solidFill>
                <a:latin typeface="Arial"/>
                <a:cs typeface="Arial"/>
              </a:rPr>
              <a:t>.</a:t>
            </a:r>
            <a:r>
              <a:rPr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종합설계</a:t>
            </a:r>
            <a:endParaRPr lang="en-US" altLang="ko-KR" sz="2000" b="1" spc="-86" dirty="0" smtClean="0">
              <a:solidFill>
                <a:srgbClr val="939292"/>
              </a:solidFill>
              <a:latin typeface="Arial"/>
              <a:cs typeface="Arial"/>
            </a:endParaRPr>
          </a:p>
          <a:p>
            <a:pPr marL="9525"/>
            <a:r>
              <a:rPr lang="en-US" sz="2000" b="1" spc="-86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      </a:t>
            </a:r>
            <a:r>
              <a:rPr lang="ko-KR" altLang="en-US" sz="2000" b="1" spc="-86" dirty="0" smtClean="0">
                <a:solidFill>
                  <a:srgbClr val="939292"/>
                </a:solidFill>
                <a:latin typeface="Arial"/>
                <a:cs typeface="Arial"/>
              </a:rPr>
              <a:t>주제소개</a:t>
            </a:r>
            <a:endParaRPr sz="20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06782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9C7894E5-5172-4178-851E-9AAA1940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8" y="869811"/>
            <a:ext cx="3563808" cy="25744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 err="1">
                <a:solidFill>
                  <a:srgbClr val="939292"/>
                </a:solidFill>
              </a:rPr>
              <a:t>크롤링의</a:t>
            </a:r>
            <a:r>
              <a:rPr lang="ko-KR" altLang="en-US" sz="3200" spc="-499" dirty="0">
                <a:solidFill>
                  <a:srgbClr val="939292"/>
                </a:solidFill>
              </a:rPr>
              <a:t>   사용   예시</a:t>
            </a:r>
            <a:endParaRPr lang="ko-KR" altLang="en-US"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85800" y="3444297"/>
            <a:ext cx="7829307" cy="27007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검색 엔진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- </a:t>
            </a:r>
            <a:r>
              <a:rPr lang="ko-KR" alt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크롤링을</a:t>
            </a:r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통하여 인덱싱 된 사이트</a:t>
            </a:r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페이지 를 기반으로 검색 </a:t>
            </a:r>
            <a:endParaRPr lang="en-US" altLang="ko-KR" sz="21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기능을 제공한다</a:t>
            </a:r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데이터 수집 봇</a:t>
            </a:r>
            <a:endParaRPr lang="en-US" altLang="ko-KR" sz="21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- </a:t>
            </a:r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토렌트 사이트</a:t>
            </a:r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통합 쇼핑 사이트 등에서 사용되는 정보 수집 </a:t>
            </a:r>
            <a:endParaRPr lang="en-US" altLang="ko-KR" sz="21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프로그램</a:t>
            </a:r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사이트는 </a:t>
            </a:r>
            <a:r>
              <a:rPr lang="ko-KR" altLang="en-US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크롤링된</a:t>
            </a:r>
            <a:r>
              <a:rPr lang="ko-KR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정보를 기반으로 운영된다</a:t>
            </a:r>
            <a:r>
              <a:rPr lang="en-US" altLang="ko-KR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9672AAD6-A280-4558-84F2-E117F76E8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21" y="1746917"/>
            <a:ext cx="4564856" cy="110728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4549C636-FD97-411E-A140-E3FE6B5DB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540" y="1326852"/>
            <a:ext cx="1821656" cy="25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파싱</a:t>
            </a:r>
            <a:endParaRPr lang="ko-KR" altLang="en-US"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28651" y="1771650"/>
            <a:ext cx="8140690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가공되지 않은 문자열에서 필요한 부분을 추출하여 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2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의미있는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구조화된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데이터로 만드는 과정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125E387-B06A-442A-8176-3887A479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26" y="3200401"/>
            <a:ext cx="8301446" cy="22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 err="1">
                <a:solidFill>
                  <a:srgbClr val="939292"/>
                </a:solidFill>
              </a:rPr>
              <a:t>크롤링</a:t>
            </a:r>
            <a:r>
              <a:rPr lang="ko-KR" altLang="en-US" sz="3200" spc="-499" dirty="0">
                <a:solidFill>
                  <a:srgbClr val="939292"/>
                </a:solidFill>
              </a:rPr>
              <a:t>  방식</a:t>
            </a:r>
            <a:endParaRPr lang="ko-KR" altLang="en-US"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1897" y="1657350"/>
            <a:ext cx="8974252" cy="32085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428625" indent="-428625">
              <a:buFontTx/>
              <a:buChar char="-"/>
            </a:pP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Selenium</a:t>
            </a:r>
          </a:p>
          <a:p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타겟 페이지를 직접 </a:t>
            </a:r>
            <a:r>
              <a:rPr lang="ko-KR" alt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로드하여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전체 데이터를 </a:t>
            </a:r>
            <a:r>
              <a:rPr lang="ko-KR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살펴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보며 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데이터 파싱을 함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버튼 클릭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이벤트 호출 등과 같은 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동작을 수행 할 수 있으며 이에 따른 결과 정보도 파싱 </a:t>
            </a:r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할 수 있다</a:t>
            </a:r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  <a:p>
            <a:endParaRPr lang="en-US" altLang="ko-KR" sz="24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 marL="428625" indent="-428625">
              <a:buFontTx/>
              <a:buChar char="-"/>
            </a:pP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Request, </a:t>
            </a:r>
            <a:r>
              <a:rPr lang="en-US" altLang="ko-KR" sz="2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Scrapy</a:t>
            </a:r>
            <a:endParaRPr lang="en-US" altLang="ko-KR" sz="27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	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정적으로 </a:t>
            </a:r>
            <a:r>
              <a:rPr lang="ko-KR" altLang="en-US" sz="2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로드되는</a:t>
            </a:r>
            <a:r>
              <a:rPr lang="ko-KR" altLang="en-US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데이터만 살펴 볼 수 있다</a:t>
            </a:r>
            <a:r>
              <a:rPr lang="en-US" altLang="ko-KR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1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3701"/>
              </a:lnSpc>
            </a:pPr>
            <a:r>
              <a:rPr lang="ko-KR" altLang="en-US" sz="3300" spc="-86" dirty="0">
                <a:solidFill>
                  <a:srgbClr val="939292"/>
                </a:solidFill>
              </a:rPr>
              <a:t>여행 사이트 </a:t>
            </a:r>
            <a:r>
              <a:rPr lang="ko-KR" altLang="en-US" sz="3300" spc="-86" dirty="0" err="1">
                <a:solidFill>
                  <a:srgbClr val="939292"/>
                </a:solidFill>
              </a:rPr>
              <a:t>크롤링</a:t>
            </a:r>
            <a:endParaRPr lang="ko-KR" altLang="en-US"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B084C0A-7290-4731-BFF9-E05D552B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0"/>
            <a:ext cx="8679643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43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7D74AB9-784D-49DA-8EE7-A3095475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1085850"/>
            <a:ext cx="6850856" cy="501491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60060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3701"/>
              </a:lnSpc>
            </a:pPr>
            <a:r>
              <a:rPr lang="ko-KR" altLang="en-US" sz="3300" spc="-86" dirty="0">
                <a:solidFill>
                  <a:srgbClr val="939292"/>
                </a:solidFill>
              </a:rPr>
              <a:t>여행 사이트 </a:t>
            </a:r>
            <a:r>
              <a:rPr lang="ko-KR" altLang="en-US" sz="3300" spc="-86" dirty="0" err="1">
                <a:solidFill>
                  <a:srgbClr val="939292"/>
                </a:solidFill>
              </a:rPr>
              <a:t>크롤링</a:t>
            </a:r>
            <a:endParaRPr lang="ko-KR" altLang="en-US"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9C367138-A373-471E-809D-B5B1950E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769" y="1612219"/>
            <a:ext cx="3312695" cy="8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6874CBBF-BF72-4DC3-8F46-335A0528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148" y="2938687"/>
            <a:ext cx="2901146" cy="82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75C747A1-115B-445E-A495-602336634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4188456"/>
            <a:ext cx="2458645" cy="863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3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키워드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키워드 분류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343150" y="2286000"/>
            <a:ext cx="5429250" cy="23775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5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정보 </a:t>
            </a:r>
            <a:r>
              <a:rPr lang="ko-KR" altLang="en-US" sz="5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제공</a:t>
            </a:r>
            <a:r>
              <a:rPr lang="en-US" altLang="ko-KR" sz="5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&amp;</a:t>
            </a:r>
            <a:r>
              <a:rPr lang="ko-KR" altLang="en-US" sz="5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알림</a:t>
            </a:r>
            <a:endParaRPr lang="en-US" altLang="ko-KR" sz="5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endParaRPr lang="en-US" altLang="ko-KR" sz="5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r>
              <a:rPr lang="ko-KR" altLang="en-US" sz="5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위험도 계산</a:t>
            </a:r>
            <a:endParaRPr lang="en-US" altLang="ko-KR" sz="5000" b="1" dirty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567216" cy="65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09" y="3917311"/>
            <a:ext cx="505907" cy="6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3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키워드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정보 제공 </a:t>
            </a:r>
            <a:r>
              <a:rPr lang="en-US" altLang="ko-KR" sz="1400" spc="-8" dirty="0">
                <a:solidFill>
                  <a:srgbClr val="707171"/>
                </a:solidFill>
                <a:latin typeface="Lucida Sans"/>
                <a:cs typeface="Lucida Sans"/>
              </a:rPr>
              <a:t>&amp; </a:t>
            </a: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알림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611571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키워드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정보 제공 </a:t>
            </a:r>
            <a:r>
              <a:rPr lang="en-US" altLang="ko-KR" sz="1400" spc="-8" dirty="0">
                <a:solidFill>
                  <a:srgbClr val="707171"/>
                </a:solidFill>
                <a:latin typeface="Lucida Sans"/>
                <a:cs typeface="Lucida Sans"/>
              </a:rPr>
              <a:t>&amp; </a:t>
            </a: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알림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611571" cy="485775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3028951" y="1371600"/>
            <a:ext cx="8001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2971800" y="1885950"/>
            <a:ext cx="742950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000500" y="2400300"/>
            <a:ext cx="400455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571875" y="2852928"/>
            <a:ext cx="428625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628495" y="3314700"/>
            <a:ext cx="400455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257145" y="3829050"/>
            <a:ext cx="400455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429000" y="4286250"/>
            <a:ext cx="685800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971395" y="4800600"/>
            <a:ext cx="600480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057650" y="5257800"/>
            <a:ext cx="857250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457045" y="5772150"/>
            <a:ext cx="857655" cy="400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66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486150"/>
            <a:ext cx="7661041" cy="256836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키워드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정보 제공 </a:t>
            </a:r>
            <a:r>
              <a:rPr lang="en-US" altLang="ko-KR" sz="1400" spc="-8" dirty="0">
                <a:solidFill>
                  <a:srgbClr val="707171"/>
                </a:solidFill>
                <a:latin typeface="Lucida Sans"/>
                <a:cs typeface="Lucida Sans"/>
              </a:rPr>
              <a:t>&amp; </a:t>
            </a: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알림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143000" y="5772150"/>
            <a:ext cx="7892002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2400" b="1" dirty="0">
                <a:solidFill>
                  <a:srgbClr val="F58670"/>
                </a:solidFill>
              </a:rPr>
              <a:t>흉기 난동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페스트 발생</a:t>
            </a:r>
            <a:r>
              <a:rPr lang="en-US" altLang="ko-KR" sz="2400" b="1" dirty="0">
                <a:solidFill>
                  <a:srgbClr val="F58670"/>
                </a:solidFill>
              </a:rPr>
              <a:t>,  </a:t>
            </a:r>
            <a:r>
              <a:rPr lang="ko-KR" altLang="en-US" sz="2400" b="1" dirty="0">
                <a:solidFill>
                  <a:srgbClr val="F58670"/>
                </a:solidFill>
              </a:rPr>
              <a:t>산불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테러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폭풍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총격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축제</a:t>
            </a:r>
            <a:r>
              <a:rPr lang="en-US" altLang="ko-KR" sz="2400" b="1" dirty="0">
                <a:solidFill>
                  <a:srgbClr val="F58670"/>
                </a:solidFill>
              </a:rPr>
              <a:t>,</a:t>
            </a:r>
          </a:p>
          <a:p>
            <a:r>
              <a:rPr lang="ko-KR" altLang="en-US" sz="2400" b="1" dirty="0">
                <a:solidFill>
                  <a:srgbClr val="F58670"/>
                </a:solidFill>
              </a:rPr>
              <a:t>범죄 증가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화산 폭발 위험</a:t>
            </a:r>
            <a:r>
              <a:rPr lang="en-US" altLang="ko-KR" sz="2400" b="1" dirty="0">
                <a:solidFill>
                  <a:srgbClr val="F58670"/>
                </a:solidFill>
              </a:rPr>
              <a:t>, </a:t>
            </a:r>
            <a:r>
              <a:rPr lang="ko-KR" altLang="en-US" sz="2400" b="1" dirty="0">
                <a:solidFill>
                  <a:srgbClr val="F58670"/>
                </a:solidFill>
              </a:rPr>
              <a:t>강도 사건 사고</a:t>
            </a:r>
            <a:r>
              <a:rPr lang="en-US" altLang="ko-KR" sz="2400" b="1" dirty="0">
                <a:solidFill>
                  <a:srgbClr val="F58670"/>
                </a:solidFill>
              </a:rPr>
              <a:t> </a:t>
            </a:r>
            <a:endParaRPr lang="ko-KR" altLang="en-US" sz="2400" b="1" dirty="0">
              <a:solidFill>
                <a:srgbClr val="F5867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0" y="4389460"/>
            <a:ext cx="40576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4500" b="1" dirty="0"/>
              <a:t>키워드 추출 </a:t>
            </a:r>
            <a:endParaRPr lang="ko-KR" altLang="en-US" sz="4500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058950"/>
            <a:ext cx="6040314" cy="25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키워드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spc="-8" dirty="0">
                <a:solidFill>
                  <a:srgbClr val="707171"/>
                </a:solidFill>
                <a:latin typeface="Lucida Sans"/>
                <a:cs typeface="Lucida Sans"/>
              </a:rPr>
              <a:t>위험도 계산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75888" y="2258452"/>
            <a:ext cx="6029536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dirty="0">
                <a:solidFill>
                  <a:srgbClr val="F58670"/>
                </a:solidFill>
              </a:rPr>
              <a:t>국가 범죄 </a:t>
            </a:r>
            <a:r>
              <a:rPr lang="en-US" altLang="ko-KR" dirty="0">
                <a:solidFill>
                  <a:srgbClr val="F58670"/>
                </a:solidFill>
              </a:rPr>
              <a:t>(</a:t>
            </a:r>
            <a:r>
              <a:rPr lang="ko-KR" altLang="en-US" dirty="0">
                <a:solidFill>
                  <a:srgbClr val="F58670"/>
                </a:solidFill>
              </a:rPr>
              <a:t>최고 가중치 부여</a:t>
            </a:r>
            <a:r>
              <a:rPr lang="en-US" altLang="ko-KR" dirty="0">
                <a:solidFill>
                  <a:srgbClr val="F58670"/>
                </a:solidFill>
              </a:rPr>
              <a:t>)</a:t>
            </a:r>
          </a:p>
          <a:p>
            <a:r>
              <a:rPr lang="ko-KR" altLang="en-US" dirty="0"/>
              <a:t>테러 </a:t>
            </a:r>
            <a:r>
              <a:rPr lang="en-US" altLang="ko-KR" dirty="0"/>
              <a:t>, </a:t>
            </a:r>
            <a:r>
              <a:rPr lang="ko-KR" altLang="en-US" dirty="0"/>
              <a:t>연쇄살인</a:t>
            </a:r>
            <a:r>
              <a:rPr lang="en-US" altLang="ko-KR" dirty="0"/>
              <a:t>, </a:t>
            </a:r>
            <a:r>
              <a:rPr lang="ko-KR" altLang="en-US" dirty="0"/>
              <a:t>총기난사</a:t>
            </a:r>
            <a:r>
              <a:rPr lang="en-US" altLang="ko-KR" dirty="0"/>
              <a:t>, </a:t>
            </a:r>
            <a:r>
              <a:rPr lang="ko-KR" altLang="en-US" dirty="0"/>
              <a:t>총격전</a:t>
            </a:r>
            <a:r>
              <a:rPr lang="en-US" altLang="ko-KR" dirty="0"/>
              <a:t>, </a:t>
            </a:r>
            <a:r>
              <a:rPr lang="ko-KR" altLang="en-US" dirty="0"/>
              <a:t>폭동</a:t>
            </a:r>
            <a:r>
              <a:rPr lang="en-US" altLang="ko-KR" dirty="0"/>
              <a:t>, </a:t>
            </a:r>
            <a:r>
              <a:rPr lang="ko-KR" altLang="en-US" dirty="0"/>
              <a:t>폭탄</a:t>
            </a:r>
            <a:r>
              <a:rPr lang="en-US" altLang="ko-KR" dirty="0"/>
              <a:t>, </a:t>
            </a:r>
            <a:r>
              <a:rPr lang="ko-KR" altLang="en-US" dirty="0"/>
              <a:t>흉기 난동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5888" y="4748853"/>
            <a:ext cx="408188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dirty="0">
                <a:solidFill>
                  <a:srgbClr val="F58670"/>
                </a:solidFill>
              </a:rPr>
              <a:t>일반 범죄</a:t>
            </a:r>
            <a:r>
              <a:rPr lang="en-US" altLang="ko-KR" dirty="0">
                <a:solidFill>
                  <a:srgbClr val="F58670"/>
                </a:solidFill>
              </a:rPr>
              <a:t>(</a:t>
            </a:r>
            <a:r>
              <a:rPr lang="ko-KR" altLang="en-US" dirty="0">
                <a:solidFill>
                  <a:srgbClr val="F58670"/>
                </a:solidFill>
              </a:rPr>
              <a:t>최하 가중치 부여</a:t>
            </a:r>
            <a:r>
              <a:rPr lang="en-US" altLang="ko-KR" dirty="0">
                <a:solidFill>
                  <a:srgbClr val="F58670"/>
                </a:solidFill>
              </a:rPr>
              <a:t>)</a:t>
            </a:r>
          </a:p>
          <a:p>
            <a:r>
              <a:rPr lang="ko-KR" altLang="en-US" dirty="0"/>
              <a:t>소매치기</a:t>
            </a:r>
            <a:r>
              <a:rPr lang="en-US" altLang="ko-KR" dirty="0"/>
              <a:t>, </a:t>
            </a:r>
            <a:r>
              <a:rPr lang="ko-KR" altLang="en-US" dirty="0"/>
              <a:t>몰래 카메라</a:t>
            </a:r>
            <a:r>
              <a:rPr lang="en-US" altLang="ko-KR" dirty="0"/>
              <a:t>, </a:t>
            </a:r>
            <a:r>
              <a:rPr lang="ko-KR" altLang="en-US" dirty="0"/>
              <a:t>절도</a:t>
            </a:r>
            <a:r>
              <a:rPr lang="en-US" altLang="ko-KR" dirty="0"/>
              <a:t>, </a:t>
            </a:r>
            <a:r>
              <a:rPr lang="ko-KR" altLang="en-US" dirty="0"/>
              <a:t>인종차별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5888" y="3434403"/>
            <a:ext cx="6547305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dirty="0">
                <a:solidFill>
                  <a:srgbClr val="F58670"/>
                </a:solidFill>
              </a:rPr>
              <a:t>강력범죄</a:t>
            </a:r>
            <a:r>
              <a:rPr lang="en-US" altLang="ko-KR" dirty="0">
                <a:solidFill>
                  <a:srgbClr val="F58670"/>
                </a:solidFill>
              </a:rPr>
              <a:t>(</a:t>
            </a:r>
            <a:r>
              <a:rPr lang="ko-KR" altLang="en-US" dirty="0">
                <a:solidFill>
                  <a:srgbClr val="F58670"/>
                </a:solidFill>
              </a:rPr>
              <a:t>중간 가중치 부여</a:t>
            </a:r>
            <a:r>
              <a:rPr lang="en-US" altLang="ko-KR" dirty="0">
                <a:solidFill>
                  <a:srgbClr val="F58670"/>
                </a:solidFill>
              </a:rPr>
              <a:t>)</a:t>
            </a:r>
          </a:p>
          <a:p>
            <a:r>
              <a:rPr lang="ko-KR" altLang="en-US" dirty="0"/>
              <a:t>방화</a:t>
            </a:r>
            <a:r>
              <a:rPr lang="en-US" altLang="ko-KR" dirty="0"/>
              <a:t>, </a:t>
            </a:r>
            <a:r>
              <a:rPr lang="ko-KR" altLang="en-US" dirty="0"/>
              <a:t>살인</a:t>
            </a:r>
            <a:r>
              <a:rPr lang="en-US" altLang="ko-KR" dirty="0"/>
              <a:t>, </a:t>
            </a:r>
            <a:r>
              <a:rPr lang="ko-KR" altLang="en-US" dirty="0"/>
              <a:t>상해</a:t>
            </a:r>
            <a:r>
              <a:rPr lang="en-US" altLang="ko-KR" dirty="0"/>
              <a:t>, </a:t>
            </a:r>
            <a:r>
              <a:rPr lang="ko-KR" altLang="en-US" dirty="0"/>
              <a:t>폭행</a:t>
            </a:r>
            <a:r>
              <a:rPr lang="en-US" altLang="ko-KR" dirty="0"/>
              <a:t>, </a:t>
            </a:r>
            <a:r>
              <a:rPr lang="ko-KR" altLang="en-US" dirty="0"/>
              <a:t>협박</a:t>
            </a:r>
            <a:r>
              <a:rPr lang="en-US" altLang="ko-KR" dirty="0"/>
              <a:t>, </a:t>
            </a:r>
            <a:r>
              <a:rPr lang="ko-KR" altLang="en-US" dirty="0"/>
              <a:t>약취</a:t>
            </a:r>
            <a:r>
              <a:rPr lang="en-US" altLang="ko-KR" dirty="0"/>
              <a:t>, </a:t>
            </a:r>
            <a:r>
              <a:rPr lang="ko-KR" altLang="en-US" dirty="0"/>
              <a:t>유인</a:t>
            </a:r>
            <a:r>
              <a:rPr lang="en-US" altLang="ko-KR" dirty="0"/>
              <a:t>, </a:t>
            </a:r>
            <a:r>
              <a:rPr lang="ko-KR" altLang="en-US" dirty="0"/>
              <a:t>추행</a:t>
            </a:r>
            <a:r>
              <a:rPr lang="en-US" altLang="ko-KR" dirty="0"/>
              <a:t>, </a:t>
            </a:r>
            <a:r>
              <a:rPr lang="ko-KR" altLang="en-US" dirty="0"/>
              <a:t>강간</a:t>
            </a:r>
            <a:r>
              <a:rPr lang="en-US" altLang="ko-KR" dirty="0"/>
              <a:t>, </a:t>
            </a:r>
            <a:r>
              <a:rPr lang="ko-KR" altLang="en-US" dirty="0"/>
              <a:t>강도</a:t>
            </a:r>
            <a:r>
              <a:rPr lang="en-US" altLang="ko-KR" dirty="0"/>
              <a:t>, </a:t>
            </a:r>
            <a:r>
              <a:rPr lang="ko-KR" altLang="en-US" dirty="0"/>
              <a:t>공갈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65" y="2129541"/>
            <a:ext cx="787870" cy="7521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65" y="3342374"/>
            <a:ext cx="832395" cy="71527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664" y="4610352"/>
            <a:ext cx="831224" cy="7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종합설계  주제 소개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object 7"/>
          <p:cNvSpPr txBox="1">
            <a:spLocks/>
          </p:cNvSpPr>
          <p:nvPr/>
        </p:nvSpPr>
        <p:spPr>
          <a:xfrm>
            <a:off x="1475656" y="1462856"/>
            <a:ext cx="6006052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466725" indent="-457200">
              <a:lnSpc>
                <a:spcPts val="3701"/>
              </a:lnSpc>
              <a:buAutoNum type="arabicParenBoth"/>
            </a:pPr>
            <a:r>
              <a:rPr lang="ko-KR" altLang="en-US" sz="2000" dirty="0" smtClean="0"/>
              <a:t>주제</a:t>
            </a:r>
            <a:endParaRPr lang="en-US" altLang="ko-KR" sz="2000" dirty="0" smtClean="0"/>
          </a:p>
          <a:p>
            <a:pPr marL="9525">
              <a:lnSpc>
                <a:spcPts val="3701"/>
              </a:lnSpc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치안 </a:t>
            </a:r>
            <a:r>
              <a:rPr lang="ko-KR" altLang="en-US" sz="2000" dirty="0"/>
              <a:t>등 안전도 </a:t>
            </a:r>
            <a:r>
              <a:rPr lang="ko-KR" altLang="en-US" sz="2000" dirty="0" smtClean="0"/>
              <a:t>분석과 데이터 </a:t>
            </a:r>
            <a:r>
              <a:rPr lang="ko-KR" altLang="en-US" sz="2000" dirty="0" err="1" smtClean="0"/>
              <a:t>크롤링을</a:t>
            </a:r>
            <a:r>
              <a:rPr lang="ko-KR" altLang="en-US" sz="2000" dirty="0" smtClean="0"/>
              <a:t> 통한 </a:t>
            </a:r>
            <a:endParaRPr lang="en-US" altLang="ko-KR" sz="2000" dirty="0" smtClean="0"/>
          </a:p>
          <a:p>
            <a:pPr marL="9525">
              <a:lnSpc>
                <a:spcPts val="3701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안전하고 좋은 관광지 소개 웹</a:t>
            </a:r>
          </a:p>
          <a:p>
            <a:pPr marL="9525">
              <a:lnSpc>
                <a:spcPts val="3701"/>
              </a:lnSpc>
            </a:pPr>
            <a:endParaRPr lang="en-US" altLang="ko-KR" sz="2000" dirty="0"/>
          </a:p>
          <a:p>
            <a:pPr marL="9525">
              <a:lnSpc>
                <a:spcPts val="3701"/>
              </a:lnSpc>
            </a:pPr>
            <a:r>
              <a:rPr lang="en-US" altLang="ko-KR" sz="2000" dirty="0" smtClean="0"/>
              <a:t>(2)  </a:t>
            </a:r>
            <a:r>
              <a:rPr lang="ko-KR" altLang="en-US" sz="2000" dirty="0" smtClean="0"/>
              <a:t>목표</a:t>
            </a:r>
            <a:endParaRPr lang="en-US" altLang="ko-KR" sz="2000" dirty="0" smtClean="0"/>
          </a:p>
          <a:p>
            <a:pPr marL="9525">
              <a:lnSpc>
                <a:spcPts val="3701"/>
              </a:lnSpc>
            </a:pPr>
            <a:r>
              <a:rPr lang="en-US" altLang="ko-KR" sz="2000" dirty="0"/>
              <a:t> </a:t>
            </a:r>
            <a:r>
              <a:rPr lang="ko-KR" altLang="en-US" sz="2000" dirty="0" smtClean="0"/>
              <a:t>해외 </a:t>
            </a:r>
            <a:r>
              <a:rPr lang="ko-KR" altLang="en-US" sz="2000" dirty="0"/>
              <a:t>여행의 수요가 급증하고 있는 시점에 안전한 </a:t>
            </a:r>
            <a:r>
              <a:rPr lang="ko-KR" altLang="en-US" sz="2000" dirty="0" smtClean="0"/>
              <a:t>      </a:t>
            </a:r>
            <a:endParaRPr lang="en-US" altLang="ko-KR" sz="2000" dirty="0" smtClean="0"/>
          </a:p>
          <a:p>
            <a:pPr marL="9525">
              <a:lnSpc>
                <a:spcPts val="3701"/>
              </a:lnSpc>
            </a:pPr>
            <a:r>
              <a:rPr lang="en-US" altLang="ko-KR" sz="2000" dirty="0"/>
              <a:t> </a:t>
            </a:r>
            <a:r>
              <a:rPr lang="ko-KR" altLang="en-US" sz="2000" dirty="0" smtClean="0"/>
              <a:t>관광도시를 </a:t>
            </a:r>
            <a:r>
              <a:rPr lang="ko-KR" altLang="en-US" sz="2000" dirty="0"/>
              <a:t>추천하고</a:t>
            </a:r>
            <a:r>
              <a:rPr lang="en-US" altLang="ko-KR" sz="2000" dirty="0"/>
              <a:t>, </a:t>
            </a:r>
            <a:r>
              <a:rPr lang="ko-KR" altLang="en-US" sz="2000" dirty="0"/>
              <a:t>이에 맞는 </a:t>
            </a:r>
            <a:r>
              <a:rPr lang="ko-KR" altLang="en-US" sz="2000" dirty="0" smtClean="0"/>
              <a:t>여행 </a:t>
            </a:r>
            <a:r>
              <a:rPr lang="ko-KR" altLang="en-US" sz="2000" dirty="0"/>
              <a:t>상품 및 관광지 </a:t>
            </a:r>
            <a:endParaRPr lang="en-US" altLang="ko-KR" sz="2000" dirty="0" smtClean="0"/>
          </a:p>
          <a:p>
            <a:pPr marL="9525">
              <a:lnSpc>
                <a:spcPts val="3701"/>
              </a:lnSpc>
            </a:pPr>
            <a:r>
              <a:rPr lang="en-US" altLang="ko-KR" sz="2000" dirty="0"/>
              <a:t> </a:t>
            </a:r>
            <a:r>
              <a:rPr lang="ko-KR" altLang="en-US" sz="2000" dirty="0" err="1" smtClean="0"/>
              <a:t>액티비티등을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타 업체와 계약하여 노출시켜 이익을 </a:t>
            </a:r>
            <a:r>
              <a:rPr lang="ko-KR" altLang="en-US" sz="2000" dirty="0" smtClean="0"/>
              <a:t>  </a:t>
            </a:r>
            <a:endParaRPr lang="en-US" altLang="ko-KR" sz="2000" dirty="0" smtClean="0"/>
          </a:p>
          <a:p>
            <a:pPr marL="9525">
              <a:lnSpc>
                <a:spcPts val="3701"/>
              </a:lnSpc>
            </a:pPr>
            <a:r>
              <a:rPr lang="en-US" altLang="ko-KR" sz="2000" dirty="0"/>
              <a:t> </a:t>
            </a:r>
            <a:r>
              <a:rPr lang="ko-KR" altLang="en-US" sz="2000" dirty="0" smtClean="0"/>
              <a:t>창출한다</a:t>
            </a:r>
            <a:r>
              <a:rPr lang="en-US" altLang="ko-KR" sz="2000" dirty="0"/>
              <a:t>.</a:t>
            </a:r>
            <a:endParaRPr lang="en-US" altLang="ko-KR" sz="2000" b="0" spc="-499" dirty="0" smtClean="0">
              <a:solidFill>
                <a:srgbClr val="939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여행지 별  키워드</a:t>
            </a:r>
            <a:endParaRPr sz="3200" dirty="0"/>
          </a:p>
          <a:p>
            <a:pPr marL="261938" indent="-214313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939292"/>
                </a:solidFill>
                <a:latin typeface="Lucida Sans"/>
                <a:cs typeface="Lucida Sans"/>
              </a:rPr>
              <a:t>미국 라스베가스</a:t>
            </a:r>
            <a:endParaRPr sz="14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200150"/>
            <a:ext cx="7600950" cy="5067300"/>
          </a:xfrm>
          <a:prstGeom prst="rect">
            <a:avLst/>
          </a:prstGeom>
        </p:spPr>
      </p:pic>
      <p:sp>
        <p:nvSpPr>
          <p:cNvPr id="4" name="타원 3"/>
          <p:cNvSpPr/>
          <p:nvPr/>
        </p:nvSpPr>
        <p:spPr>
          <a:xfrm>
            <a:off x="6229350" y="1200150"/>
            <a:ext cx="12001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971800" y="2286000"/>
            <a:ext cx="12001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57550" y="3657600"/>
            <a:ext cx="12001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514850" y="4572000"/>
            <a:ext cx="12001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086100" y="5429250"/>
            <a:ext cx="12001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5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2663190" cy="67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여행지 별  키워드</a:t>
            </a:r>
            <a:endParaRPr sz="3200" dirty="0"/>
          </a:p>
          <a:p>
            <a:pPr marL="261938" indent="-214313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939292"/>
                </a:solidFill>
                <a:latin typeface="Lucida Sans"/>
                <a:cs typeface="Lucida Sans"/>
              </a:rPr>
              <a:t>일본 오사카</a:t>
            </a:r>
            <a:endParaRPr sz="14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371600"/>
            <a:ext cx="7200900" cy="4901603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4457700" y="1314450"/>
            <a:ext cx="1200150" cy="3429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873252" y="3200400"/>
            <a:ext cx="7200900" cy="29146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233343"/>
            <a:ext cx="3320002" cy="67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>
                <a:solidFill>
                  <a:srgbClr val="939292"/>
                </a:solidFill>
              </a:rPr>
              <a:t>신뢰성 확보 방법</a:t>
            </a:r>
            <a:endParaRPr sz="3200" dirty="0"/>
          </a:p>
          <a:p>
            <a:pPr marL="261938" indent="-214313" algn="l">
              <a:lnSpc>
                <a:spcPts val="1541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939292"/>
                </a:solidFill>
                <a:latin typeface="Lucida Sans"/>
                <a:cs typeface="Lucida Sans"/>
              </a:rPr>
              <a:t>신뢰성 확보 방법</a:t>
            </a:r>
            <a:endParaRPr sz="14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728216" y="2171701"/>
            <a:ext cx="6915150" cy="35779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2400" b="1" dirty="0">
                <a:solidFill>
                  <a:srgbClr val="F58670"/>
                </a:solidFill>
              </a:rPr>
              <a:t>페이지 신뢰도</a:t>
            </a:r>
            <a:r>
              <a:rPr lang="ko-KR" altLang="en-US" sz="2400" b="1" dirty="0"/>
              <a:t>에 대한 가중치 부여</a:t>
            </a:r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>
                <a:solidFill>
                  <a:srgbClr val="F58670"/>
                </a:solidFill>
              </a:rPr>
              <a:t>안전 키워드에 </a:t>
            </a:r>
            <a:r>
              <a:rPr lang="ko-KR" altLang="en-US" sz="2400" b="1" dirty="0"/>
              <a:t>대한 가중치 부여</a:t>
            </a:r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sz="2400" b="1" dirty="0">
                <a:solidFill>
                  <a:srgbClr val="F58670"/>
                </a:solidFill>
              </a:rPr>
              <a:t>페이지 등록 시간</a:t>
            </a:r>
            <a:r>
              <a:rPr lang="ko-KR" altLang="en-US" sz="2400" b="1" dirty="0"/>
              <a:t>에 대한 가중치 부여</a:t>
            </a:r>
            <a:endParaRPr lang="en-US" altLang="ko-KR" sz="2400" b="1" dirty="0"/>
          </a:p>
          <a:p>
            <a:r>
              <a:rPr lang="ko-KR" altLang="en-US" sz="2400" b="1" dirty="0"/>
              <a:t>                                   </a:t>
            </a:r>
            <a:r>
              <a:rPr lang="ko-KR" altLang="en-US" sz="2400" b="1" dirty="0" smtClean="0"/>
              <a:t> 및 </a:t>
            </a:r>
            <a:r>
              <a:rPr lang="ko-KR" altLang="en-US" sz="2400" b="1" dirty="0"/>
              <a:t>실시간 업데이트</a:t>
            </a:r>
            <a:endParaRPr lang="en-US" altLang="ko-KR" sz="2400" b="1" dirty="0"/>
          </a:p>
          <a:p>
            <a:endParaRPr lang="en-US" altLang="ko-KR" b="1" dirty="0"/>
          </a:p>
          <a:p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7" y="3086100"/>
            <a:ext cx="650726" cy="67855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52" y="4229100"/>
            <a:ext cx="611864" cy="62678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1" y="1993899"/>
            <a:ext cx="664442" cy="6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1898" y="332729"/>
            <a:ext cx="3320002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l">
              <a:lnSpc>
                <a:spcPts val="3701"/>
              </a:lnSpc>
            </a:pPr>
            <a:r>
              <a:rPr lang="ko-KR" altLang="en-US" sz="3200" spc="-499" dirty="0" err="1" smtClean="0">
                <a:solidFill>
                  <a:srgbClr val="939292"/>
                </a:solidFill>
              </a:rPr>
              <a:t>마일스톤</a:t>
            </a:r>
            <a:r>
              <a:rPr lang="ko-KR" altLang="en-US" sz="3200" spc="-499" dirty="0" smtClean="0">
                <a:solidFill>
                  <a:srgbClr val="939292"/>
                </a:solidFill>
              </a:rPr>
              <a:t> </a:t>
            </a:r>
            <a:endParaRPr sz="3200" dirty="0"/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180078952" descr="EMB000006e44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7" y="1485950"/>
            <a:ext cx="7509086" cy="41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9144000" cy="6858689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64824"/>
            <a:ext cx="1319752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3701"/>
              </a:lnSpc>
            </a:pPr>
            <a:r>
              <a:rPr lang="en-US" sz="3200" dirty="0">
                <a:solidFill>
                  <a:srgbClr val="939292"/>
                </a:solidFill>
              </a:rPr>
              <a:t>Q&amp;A</a:t>
            </a:r>
            <a:endParaRPr sz="3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074545" y="2686050"/>
            <a:ext cx="499491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F58670"/>
                </a:solidFill>
              </a:rPr>
              <a:t>Q&amp;A</a:t>
            </a:r>
            <a:endParaRPr lang="ko-KR" altLang="en-US" sz="72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9144000" cy="6858689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364824"/>
            <a:ext cx="2514600" cy="47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3701"/>
              </a:lnSpc>
            </a:pPr>
            <a:r>
              <a:rPr lang="en-US" sz="3200" dirty="0">
                <a:solidFill>
                  <a:srgbClr val="939292"/>
                </a:solidFill>
              </a:rPr>
              <a:t>Thank you</a:t>
            </a:r>
            <a:endParaRPr sz="3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074545" y="2971800"/>
            <a:ext cx="499491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7200" b="1" dirty="0">
                <a:solidFill>
                  <a:srgbClr val="F58670"/>
                </a:solidFill>
              </a:rPr>
              <a:t>감사합니다</a:t>
            </a:r>
            <a:r>
              <a:rPr lang="en-US" altLang="ko-KR" sz="7200" b="1" dirty="0">
                <a:solidFill>
                  <a:srgbClr val="F58670"/>
                </a:solidFill>
              </a:rPr>
              <a:t>.</a:t>
            </a:r>
            <a:endParaRPr lang="ko-KR" altLang="en-US" sz="72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2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종합설계  주제 소개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Picture 7" descr="관련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5" y="2194250"/>
            <a:ext cx="2851310" cy="148280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27" y="2178787"/>
            <a:ext cx="2927906" cy="149826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" name="Picture 9" descr="관련 이미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19" y="1701202"/>
            <a:ext cx="1858324" cy="251988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/>
          <p:cNvSpPr txBox="1"/>
          <p:nvPr/>
        </p:nvSpPr>
        <p:spPr>
          <a:xfrm>
            <a:off x="732922" y="444930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웹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3771763" y="4193793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데이터 </a:t>
            </a:r>
            <a:r>
              <a:rPr lang="ko-KR" altLang="en-US" sz="4000" b="1" dirty="0" err="1" smtClean="0">
                <a:latin typeface="HY견고딕" pitchFamily="18" charset="-127"/>
                <a:ea typeface="HY견고딕" pitchFamily="18" charset="-127"/>
              </a:rPr>
              <a:t>마이닝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6920408" y="444930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1" dirty="0" smtClean="0">
                <a:latin typeface="HY견고딕" pitchFamily="18" charset="-127"/>
                <a:ea typeface="HY견고딕" pitchFamily="18" charset="-127"/>
              </a:rPr>
              <a:t>시각화</a:t>
            </a:r>
            <a:endParaRPr lang="ko-KR" altLang="en-US" sz="40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41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최종   산출물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41316520" descr="EMB000006e446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251092"/>
            <a:ext cx="5472610" cy="47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최종   산출물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41316520" descr="EMB000006e446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3472"/>
            <a:ext cx="6768752" cy="42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최종   산출물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object 7"/>
          <p:cNvSpPr txBox="1">
            <a:spLocks/>
          </p:cNvSpPr>
          <p:nvPr/>
        </p:nvSpPr>
        <p:spPr>
          <a:xfrm>
            <a:off x="1568974" y="4941168"/>
            <a:ext cx="6006052" cy="189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en-US" altLang="ko-KR" sz="2000" dirty="0"/>
              <a:t>(1) </a:t>
            </a:r>
            <a:r>
              <a:rPr lang="ko-KR" altLang="en-US" sz="2000" dirty="0"/>
              <a:t>첫 시작 화면</a:t>
            </a:r>
            <a:r>
              <a:rPr lang="en-US" altLang="ko-KR" sz="2000" dirty="0"/>
              <a:t>: </a:t>
            </a:r>
            <a:r>
              <a:rPr lang="ko-KR" altLang="en-US" sz="2000" dirty="0"/>
              <a:t>세계지도 형식으로 채도</a:t>
            </a:r>
            <a:r>
              <a:rPr lang="en-US" altLang="ko-KR" sz="2000" dirty="0"/>
              <a:t>(</a:t>
            </a:r>
            <a:r>
              <a:rPr lang="ko-KR" altLang="en-US" sz="2000" dirty="0" err="1"/>
              <a:t>그라데이션</a:t>
            </a:r>
            <a:r>
              <a:rPr lang="en-US" altLang="ko-KR" sz="2000" dirty="0"/>
              <a:t>) </a:t>
            </a:r>
            <a:r>
              <a:rPr lang="ko-KR" altLang="en-US" sz="2000" dirty="0"/>
              <a:t>효과를 사용하여 안전한 지역을 사용자가 선택할 수 있도록 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80079592" descr="EMB000006e446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72220"/>
            <a:ext cx="6624736" cy="36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시연  시나리오  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1) </a:t>
            </a:r>
            <a:r>
              <a:rPr lang="ko-KR" altLang="en-US" sz="2400" dirty="0"/>
              <a:t>관광 대륙 선택하기</a:t>
            </a:r>
          </a:p>
          <a:p>
            <a:pPr marL="9525">
              <a:lnSpc>
                <a:spcPts val="3701"/>
              </a:lnSpc>
            </a:pPr>
            <a:endParaRPr lang="ko-KR" altLang="en-US" sz="3200" b="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06446"/>
              </p:ext>
            </p:extLst>
          </p:nvPr>
        </p:nvGraphicFramePr>
        <p:xfrm>
          <a:off x="1259632" y="1772820"/>
          <a:ext cx="6624736" cy="4464492"/>
        </p:xfrm>
        <a:graphic>
          <a:graphicData uri="http://schemas.openxmlformats.org/drawingml/2006/table">
            <a:tbl>
              <a:tblPr/>
              <a:tblGrid>
                <a:gridCol w="1473154"/>
                <a:gridCol w="1446561"/>
                <a:gridCol w="196580"/>
                <a:gridCol w="3508441"/>
              </a:tblGrid>
              <a:tr h="380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유즈케이스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대륙 선택하기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우선순위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중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관련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보조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개요 및 설명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대륙을 선택한다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후행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나라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도시 별로 관광지를 안전도에 따라 다르게 하여 보여준다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기본시나리오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0155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097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시스템에게 대륙 별 관광 도시페이지를 요청한다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요청을 받은 시스템은 안전도에 따라 색으로 구분 된 관광 도시 리스트를 보여준다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22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85721" y="290903"/>
            <a:ext cx="93821" cy="619125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>
            <a:spLocks/>
          </p:cNvSpPr>
          <p:nvPr/>
        </p:nvSpPr>
        <p:spPr>
          <a:xfrm>
            <a:off x="451898" y="332656"/>
            <a:ext cx="6006052" cy="1423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>
              <a:lnSpc>
                <a:spcPts val="3701"/>
              </a:lnSpc>
            </a:pPr>
            <a:r>
              <a:rPr lang="ko-KR" altLang="en-US" sz="3200" b="0" spc="-499" dirty="0" smtClean="0">
                <a:solidFill>
                  <a:srgbClr val="939292"/>
                </a:solidFill>
              </a:rPr>
              <a:t>시연  시나리오   </a:t>
            </a:r>
            <a:endParaRPr lang="en-US" altLang="ko-KR" sz="3200" b="0" spc="-499" dirty="0" smtClean="0">
              <a:solidFill>
                <a:srgbClr val="939292"/>
              </a:solidFill>
            </a:endParaRPr>
          </a:p>
          <a:p>
            <a:pPr marL="9525">
              <a:lnSpc>
                <a:spcPts val="3701"/>
              </a:lnSpc>
            </a:pPr>
            <a:r>
              <a:rPr lang="en-US" altLang="ko-KR" sz="2400" dirty="0" smtClean="0"/>
              <a:t>(</a:t>
            </a:r>
            <a:r>
              <a:rPr lang="en-US" altLang="ko-KR" sz="2400" dirty="0"/>
              <a:t>2) </a:t>
            </a:r>
            <a:r>
              <a:rPr lang="en-US" altLang="ko-KR" sz="2400" dirty="0" err="1"/>
              <a:t>관광</a:t>
            </a:r>
            <a:r>
              <a:rPr lang="en-US" altLang="ko-KR" sz="2400" dirty="0"/>
              <a:t> </a:t>
            </a:r>
            <a:r>
              <a:rPr lang="en-US" altLang="ko-KR" sz="2400" dirty="0" err="1"/>
              <a:t>도시</a:t>
            </a:r>
            <a:r>
              <a:rPr lang="en-US" altLang="ko-KR" sz="2400" dirty="0"/>
              <a:t> </a:t>
            </a:r>
            <a:r>
              <a:rPr lang="en-US" altLang="ko-KR" sz="2400" dirty="0" err="1"/>
              <a:t>선택하기</a:t>
            </a:r>
            <a:endParaRPr lang="en-US" altLang="ko-KR" sz="2400" dirty="0"/>
          </a:p>
          <a:p>
            <a:pPr marL="9525">
              <a:lnSpc>
                <a:spcPts val="3701"/>
              </a:lnSpc>
            </a:pPr>
            <a:endParaRPr lang="en-US" altLang="ko-KR" sz="3200" b="0" spc="-499" dirty="0" smtClean="0">
              <a:solidFill>
                <a:srgbClr val="939292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57400" y="2220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70880"/>
              </p:ext>
            </p:extLst>
          </p:nvPr>
        </p:nvGraphicFramePr>
        <p:xfrm>
          <a:off x="1259632" y="1791618"/>
          <a:ext cx="6624736" cy="4445694"/>
        </p:xfrm>
        <a:graphic>
          <a:graphicData uri="http://schemas.openxmlformats.org/drawingml/2006/table">
            <a:tbl>
              <a:tblPr/>
              <a:tblGrid>
                <a:gridCol w="1470181"/>
                <a:gridCol w="1443642"/>
                <a:gridCol w="196183"/>
                <a:gridCol w="3514730"/>
              </a:tblGrid>
              <a:tr h="3296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유즈케이스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명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도시 선택하기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우선순위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상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 row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관련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주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보조 액터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개요 및 설명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도시를 선택한다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선행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자신이 관광하고자 하는 대륙을 선택하였어야 한다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후행 조건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도시 내의 유명 관광지 사진을 보여준다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 gridSpan="4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기본시나리오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9610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시스템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204">
                <a:tc gridSpan="3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사용자는 시스템에게 관광도시 상세 페이지를 요청한다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 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2.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요청을 받은 시스템은 도시 내의 관광지 사진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핫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키워드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관광 상품예매 페이지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항공권 예매 페이지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날씨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외교부에서 제공하는 안전주의보 등을 출력한다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.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0" y="1976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7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1059</Words>
  <Application>Microsoft Office PowerPoint</Application>
  <PresentationFormat>화면 슬라이드 쇼(4:3)</PresentationFormat>
  <Paragraphs>276</Paragraphs>
  <Slides>35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pathfinder</vt:lpstr>
      <vt:lpstr>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페이지 랭크 알고리즘 페이지 랭크 알고리즘의 정의</vt:lpstr>
      <vt:lpstr>페이지 랭크 알고리즘 페이지 랭크 알고리즘의 간단한 원리</vt:lpstr>
      <vt:lpstr>페이지 랭크 알고리즘 페이지 랭크 알고리즘의 수렴</vt:lpstr>
      <vt:lpstr>페이지 랭크 알고리즘 Dangling Links</vt:lpstr>
      <vt:lpstr>웹  크롤링이란?</vt:lpstr>
      <vt:lpstr>크롤링의   사용   예시</vt:lpstr>
      <vt:lpstr>파싱</vt:lpstr>
      <vt:lpstr>크롤링  방식</vt:lpstr>
      <vt:lpstr>여행 사이트 크롤링</vt:lpstr>
      <vt:lpstr>여행 사이트 크롤링</vt:lpstr>
      <vt:lpstr>키워드 키워드 분류</vt:lpstr>
      <vt:lpstr>키워드 정보 제공 &amp; 알림</vt:lpstr>
      <vt:lpstr>키워드 정보 제공 &amp; 알림</vt:lpstr>
      <vt:lpstr>키워드 정보 제공 &amp; 알림</vt:lpstr>
      <vt:lpstr>키워드 위험도 계산</vt:lpstr>
      <vt:lpstr>여행지 별  키워드 미국 라스베가스</vt:lpstr>
      <vt:lpstr>여행지 별  키워드 일본 오사카</vt:lpstr>
      <vt:lpstr>신뢰성 확보 방법 신뢰성 확보 방법</vt:lpstr>
      <vt:lpstr>마일스톤 </vt:lpstr>
      <vt:lpstr>Q&amp;A</vt:lpstr>
      <vt:lpstr>Thank you</vt:lpstr>
    </vt:vector>
  </TitlesOfParts>
  <Company>XP R2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2017-10-29T08:41:30Z</dcterms:created>
  <dcterms:modified xsi:type="dcterms:W3CDTF">2017-10-29T09:25:03Z</dcterms:modified>
</cp:coreProperties>
</file>