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758" r:id="rId2"/>
    <p:sldId id="759" r:id="rId3"/>
    <p:sldId id="760" r:id="rId4"/>
    <p:sldId id="772" r:id="rId5"/>
    <p:sldId id="761" r:id="rId6"/>
    <p:sldId id="769" r:id="rId7"/>
    <p:sldId id="770" r:id="rId8"/>
    <p:sldId id="771" r:id="rId9"/>
    <p:sldId id="768" r:id="rId10"/>
    <p:sldId id="762" r:id="rId11"/>
    <p:sldId id="774" r:id="rId12"/>
    <p:sldId id="776" r:id="rId13"/>
    <p:sldId id="773" r:id="rId14"/>
    <p:sldId id="777" r:id="rId15"/>
    <p:sldId id="778" r:id="rId16"/>
    <p:sldId id="781" r:id="rId17"/>
    <p:sldId id="782" r:id="rId18"/>
    <p:sldId id="779" r:id="rId19"/>
    <p:sldId id="764" r:id="rId20"/>
    <p:sldId id="783" r:id="rId21"/>
    <p:sldId id="784" r:id="rId22"/>
    <p:sldId id="785" r:id="rId23"/>
    <p:sldId id="786" r:id="rId24"/>
    <p:sldId id="788" r:id="rId25"/>
    <p:sldId id="789" r:id="rId26"/>
    <p:sldId id="790" r:id="rId27"/>
    <p:sldId id="793" r:id="rId28"/>
    <p:sldId id="765" r:id="rId29"/>
    <p:sldId id="791" r:id="rId30"/>
    <p:sldId id="792" r:id="rId31"/>
    <p:sldId id="766" r:id="rId32"/>
    <p:sldId id="794" r:id="rId33"/>
    <p:sldId id="767" r:id="rId34"/>
    <p:sldId id="795" r:id="rId35"/>
  </p:sldIdLst>
  <p:sldSz cx="9144000" cy="6858000" type="screen4x3"/>
  <p:notesSz cx="10234613" cy="70993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anJu Yoo" initials="HY" lastIdx="1" clrIdx="0">
    <p:extLst>
      <p:ext uri="{19B8F6BF-5375-455C-9EA6-DF929625EA0E}">
        <p15:presenceInfo xmlns:p15="http://schemas.microsoft.com/office/powerpoint/2012/main" userId="54acea86c19a89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162"/>
    <a:srgbClr val="FE4B52"/>
    <a:srgbClr val="FB9797"/>
    <a:srgbClr val="FFBB0A"/>
    <a:srgbClr val="D4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5846" autoAdjust="0"/>
  </p:normalViewPr>
  <p:slideViewPr>
    <p:cSldViewPr snapToGrid="0">
      <p:cViewPr>
        <p:scale>
          <a:sx n="100" d="100"/>
          <a:sy n="100" d="100"/>
        </p:scale>
        <p:origin x="117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9" cy="356198"/>
          </a:xfrm>
          <a:prstGeom prst="rect">
            <a:avLst/>
          </a:prstGeom>
        </p:spPr>
        <p:txBody>
          <a:bodyPr vert="horz" lIns="94796" tIns="47399" rIns="94796" bIns="4739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356198"/>
          </a:xfrm>
          <a:prstGeom prst="rect">
            <a:avLst/>
          </a:prstGeom>
        </p:spPr>
        <p:txBody>
          <a:bodyPr vert="horz" lIns="94796" tIns="47399" rIns="94796" bIns="47399" rtlCol="0"/>
          <a:lstStyle>
            <a:lvl1pPr algn="r">
              <a:defRPr sz="1200"/>
            </a:lvl1pPr>
          </a:lstStyle>
          <a:p>
            <a:fld id="{D74EBE5F-3FFD-4273-B9C5-04087E8AA6DC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743104"/>
            <a:ext cx="4434999" cy="356197"/>
          </a:xfrm>
          <a:prstGeom prst="rect">
            <a:avLst/>
          </a:prstGeom>
        </p:spPr>
        <p:txBody>
          <a:bodyPr vert="horz" lIns="94796" tIns="47399" rIns="94796" bIns="4739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97246" y="6743104"/>
            <a:ext cx="4434999" cy="356197"/>
          </a:xfrm>
          <a:prstGeom prst="rect">
            <a:avLst/>
          </a:prstGeom>
        </p:spPr>
        <p:txBody>
          <a:bodyPr vert="horz" lIns="94796" tIns="47399" rIns="94796" bIns="47399" rtlCol="0" anchor="b"/>
          <a:lstStyle>
            <a:lvl1pPr algn="r">
              <a:defRPr sz="1200"/>
            </a:lvl1pPr>
          </a:lstStyle>
          <a:p>
            <a:fld id="{9F1266E2-95DA-4C42-AA0B-FDC43D341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03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9" cy="356198"/>
          </a:xfrm>
          <a:prstGeom prst="rect">
            <a:avLst/>
          </a:prstGeom>
        </p:spPr>
        <p:txBody>
          <a:bodyPr vert="horz" lIns="94796" tIns="47399" rIns="94796" bIns="4739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97246" y="1"/>
            <a:ext cx="4434999" cy="356198"/>
          </a:xfrm>
          <a:prstGeom prst="rect">
            <a:avLst/>
          </a:prstGeom>
        </p:spPr>
        <p:txBody>
          <a:bodyPr vert="horz" lIns="94796" tIns="47399" rIns="94796" bIns="47399" rtlCol="0"/>
          <a:lstStyle>
            <a:lvl1pPr algn="r">
              <a:defRPr sz="1200"/>
            </a:lvl1pPr>
          </a:lstStyle>
          <a:p>
            <a:fld id="{1375F395-60FC-4ED7-9C96-CEB0A1535EA7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9" rIns="94796" bIns="4739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50"/>
          </a:xfrm>
          <a:prstGeom prst="rect">
            <a:avLst/>
          </a:prstGeom>
        </p:spPr>
        <p:txBody>
          <a:bodyPr vert="horz" lIns="94796" tIns="47399" rIns="94796" bIns="4739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434999" cy="356197"/>
          </a:xfrm>
          <a:prstGeom prst="rect">
            <a:avLst/>
          </a:prstGeom>
        </p:spPr>
        <p:txBody>
          <a:bodyPr vert="horz" lIns="94796" tIns="47399" rIns="94796" bIns="4739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97246" y="6743104"/>
            <a:ext cx="4434999" cy="356197"/>
          </a:xfrm>
          <a:prstGeom prst="rect">
            <a:avLst/>
          </a:prstGeom>
        </p:spPr>
        <p:txBody>
          <a:bodyPr vert="horz" lIns="94796" tIns="47399" rIns="94796" bIns="47399" rtlCol="0" anchor="b"/>
          <a:lstStyle>
            <a:lvl1pPr algn="r">
              <a:defRPr sz="1200"/>
            </a:lvl1pPr>
          </a:lstStyle>
          <a:p>
            <a:fld id="{F85F8B53-9677-4027-B07A-D67F0579D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30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0B3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5262" y="3578570"/>
            <a:ext cx="3328737" cy="377914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599"/>
            <a:ext cx="7772400" cy="1876927"/>
          </a:xfrm>
        </p:spPr>
        <p:txBody>
          <a:bodyPr anchor="ctr">
            <a:normAutofit/>
          </a:bodyPr>
          <a:lstStyle>
            <a:lvl1pPr algn="ctr">
              <a:defRPr sz="4400" baseline="0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cxnSp>
        <p:nvCxnSpPr>
          <p:cNvPr id="23" name="직선 연결선 22"/>
          <p:cNvCxnSpPr/>
          <p:nvPr userDrawn="1"/>
        </p:nvCxnSpPr>
        <p:spPr>
          <a:xfrm>
            <a:off x="377190" y="3248526"/>
            <a:ext cx="8389620" cy="0"/>
          </a:xfrm>
          <a:prstGeom prst="line">
            <a:avLst/>
          </a:prstGeom>
          <a:ln w="19050">
            <a:solidFill>
              <a:srgbClr val="D41F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F2FE-1D3B-4A48-A119-50DB62E955DA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43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9D59-596B-4D4C-A939-CD2619464B0C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08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6609346"/>
            <a:ext cx="9144000" cy="240633"/>
          </a:xfrm>
          <a:prstGeom prst="rect">
            <a:avLst/>
          </a:prstGeom>
          <a:solidFill>
            <a:srgbClr val="0B3162"/>
          </a:solidFill>
          <a:ln>
            <a:solidFill>
              <a:srgbClr val="0B31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1211" y="1195138"/>
            <a:ext cx="8221579" cy="50868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>
                <a:latin typeface="+mn-lt"/>
                <a:ea typeface="+mj-ea"/>
              </a:defRPr>
            </a:lvl1pPr>
            <a:lvl2pPr>
              <a:lnSpc>
                <a:spcPct val="100000"/>
              </a:lnSpc>
              <a:defRPr sz="1800">
                <a:latin typeface="+mn-lt"/>
                <a:ea typeface="+mn-ea"/>
              </a:defRPr>
            </a:lvl2pPr>
            <a:lvl3pPr>
              <a:lnSpc>
                <a:spcPct val="100000"/>
              </a:lnSpc>
              <a:defRPr sz="1600">
                <a:latin typeface="+mn-lt"/>
                <a:ea typeface="+mn-ea"/>
              </a:defRPr>
            </a:lvl3pPr>
            <a:lvl4pPr>
              <a:lnSpc>
                <a:spcPct val="100000"/>
              </a:lnSpc>
              <a:defRPr sz="1400">
                <a:latin typeface="+mn-lt"/>
                <a:ea typeface="+mn-ea"/>
              </a:defRPr>
            </a:lvl4pPr>
            <a:lvl5pPr>
              <a:lnSpc>
                <a:spcPct val="100000"/>
              </a:lnSpc>
              <a:defRPr sz="1400">
                <a:latin typeface="+mn-lt"/>
                <a:ea typeface="+mn-ea"/>
              </a:defRPr>
            </a:lvl5pPr>
          </a:lstStyle>
          <a:p>
            <a:pPr lvl="0"/>
            <a:r>
              <a:rPr lang="en-US" altLang="ko-KR" dirty="0"/>
              <a:t>Master text style</a:t>
            </a:r>
            <a:endParaRPr lang="ko-KR" altLang="en-US" dirty="0"/>
          </a:p>
          <a:p>
            <a:pPr lvl="1"/>
            <a:r>
              <a:rPr lang="en-US" altLang="ko-KR" dirty="0"/>
              <a:t>Second level</a:t>
            </a:r>
            <a:endParaRPr lang="ko-KR" altLang="en-US" dirty="0"/>
          </a:p>
          <a:p>
            <a:pPr lvl="2"/>
            <a:r>
              <a:rPr lang="en-US" altLang="ko-KR" dirty="0"/>
              <a:t>Third level</a:t>
            </a:r>
            <a:endParaRPr lang="ko-KR" altLang="en-US" dirty="0"/>
          </a:p>
          <a:p>
            <a:pPr lvl="3"/>
            <a:r>
              <a:rPr lang="en-US" altLang="ko-KR" dirty="0"/>
              <a:t>Fourth level</a:t>
            </a:r>
            <a:endParaRPr lang="ko-KR" altLang="en-US" dirty="0"/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1895" y="6609346"/>
            <a:ext cx="633664" cy="248654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E2DA972-6BB9-4548-9A10-32F29043A86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002632"/>
          </a:xfrm>
          <a:prstGeom prst="rect">
            <a:avLst/>
          </a:prstGeom>
          <a:solidFill>
            <a:srgbClr val="0B3162"/>
          </a:solidFill>
          <a:ln>
            <a:solidFill>
              <a:srgbClr val="0B31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211" y="192506"/>
            <a:ext cx="7428019" cy="673769"/>
          </a:xfrm>
        </p:spPr>
        <p:txBody>
          <a:bodyPr anchor="b">
            <a:norm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r>
              <a:rPr lang="en-US" altLang="ko-KR" dirty="0"/>
              <a:t>Master Title</a:t>
            </a:r>
            <a:endParaRPr lang="en-US" dirty="0"/>
          </a:p>
        </p:txBody>
      </p:sp>
      <p:cxnSp>
        <p:nvCxnSpPr>
          <p:cNvPr id="19" name="직선 연결선 18"/>
          <p:cNvCxnSpPr/>
          <p:nvPr userDrawn="1"/>
        </p:nvCxnSpPr>
        <p:spPr>
          <a:xfrm>
            <a:off x="0" y="997346"/>
            <a:ext cx="9144000" cy="0"/>
          </a:xfrm>
          <a:prstGeom prst="line">
            <a:avLst/>
          </a:prstGeom>
          <a:ln w="19050">
            <a:solidFill>
              <a:srgbClr val="D41F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827165" y="99225"/>
            <a:ext cx="1141075" cy="537065"/>
            <a:chOff x="130631" y="1857830"/>
            <a:chExt cx="3586528" cy="1688057"/>
          </a:xfrm>
        </p:grpSpPr>
        <p:grpSp>
          <p:nvGrpSpPr>
            <p:cNvPr id="10" name="Group 9"/>
            <p:cNvGrpSpPr/>
            <p:nvPr/>
          </p:nvGrpSpPr>
          <p:grpSpPr>
            <a:xfrm>
              <a:off x="130631" y="1857830"/>
              <a:ext cx="3586528" cy="1688057"/>
              <a:chOff x="1640116" y="2496459"/>
              <a:chExt cx="6832371" cy="3215764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640116" y="2496459"/>
                <a:ext cx="3294741" cy="3099478"/>
              </a:xfrm>
              <a:custGeom>
                <a:avLst/>
                <a:gdLst>
                  <a:gd name="connsiteX0" fmla="*/ 455383 w 3294741"/>
                  <a:gd name="connsiteY0" fmla="*/ 1347896 h 3099478"/>
                  <a:gd name="connsiteX1" fmla="*/ 556279 w 3294741"/>
                  <a:gd name="connsiteY1" fmla="*/ 1379216 h 3099478"/>
                  <a:gd name="connsiteX2" fmla="*/ 696685 w 3294741"/>
                  <a:gd name="connsiteY2" fmla="*/ 1393370 h 3099478"/>
                  <a:gd name="connsiteX3" fmla="*/ 698723 w 3294741"/>
                  <a:gd name="connsiteY3" fmla="*/ 1393165 h 3099478"/>
                  <a:gd name="connsiteX4" fmla="*/ 698723 w 3294741"/>
                  <a:gd name="connsiteY4" fmla="*/ 2856138 h 3099478"/>
                  <a:gd name="connsiteX5" fmla="*/ 841827 w 3294741"/>
                  <a:gd name="connsiteY5" fmla="*/ 2856138 h 3099478"/>
                  <a:gd name="connsiteX6" fmla="*/ 841827 w 3294741"/>
                  <a:gd name="connsiteY6" fmla="*/ 3099478 h 3099478"/>
                  <a:gd name="connsiteX7" fmla="*/ 455383 w 3294741"/>
                  <a:gd name="connsiteY7" fmla="*/ 3099478 h 3099478"/>
                  <a:gd name="connsiteX8" fmla="*/ 698723 w 3294741"/>
                  <a:gd name="connsiteY8" fmla="*/ 722310 h 3099478"/>
                  <a:gd name="connsiteX9" fmla="*/ 1390787 w 3294741"/>
                  <a:gd name="connsiteY9" fmla="*/ 722310 h 3099478"/>
                  <a:gd name="connsiteX10" fmla="*/ 1379216 w 3294741"/>
                  <a:gd name="connsiteY10" fmla="*/ 837092 h 3099478"/>
                  <a:gd name="connsiteX11" fmla="*/ 837092 w 3294741"/>
                  <a:gd name="connsiteY11" fmla="*/ 1379216 h 3099478"/>
                  <a:gd name="connsiteX12" fmla="*/ 698723 w 3294741"/>
                  <a:gd name="connsiteY12" fmla="*/ 1393165 h 3099478"/>
                  <a:gd name="connsiteX13" fmla="*/ 1355218 w 3294741"/>
                  <a:gd name="connsiteY13" fmla="*/ 478970 h 3099478"/>
                  <a:gd name="connsiteX14" fmla="*/ 3294741 w 3294741"/>
                  <a:gd name="connsiteY14" fmla="*/ 478970 h 3099478"/>
                  <a:gd name="connsiteX15" fmla="*/ 3294741 w 3294741"/>
                  <a:gd name="connsiteY15" fmla="*/ 1525546 h 3099478"/>
                  <a:gd name="connsiteX16" fmla="*/ 3051401 w 3294741"/>
                  <a:gd name="connsiteY16" fmla="*/ 1525546 h 3099478"/>
                  <a:gd name="connsiteX17" fmla="*/ 3051401 w 3294741"/>
                  <a:gd name="connsiteY17" fmla="*/ 722310 h 3099478"/>
                  <a:gd name="connsiteX18" fmla="*/ 1390787 w 3294741"/>
                  <a:gd name="connsiteY18" fmla="*/ 722310 h 3099478"/>
                  <a:gd name="connsiteX19" fmla="*/ 1393370 w 3294741"/>
                  <a:gd name="connsiteY19" fmla="*/ 696685 h 3099478"/>
                  <a:gd name="connsiteX20" fmla="*/ 1379216 w 3294741"/>
                  <a:gd name="connsiteY20" fmla="*/ 556279 h 3099478"/>
                  <a:gd name="connsiteX21" fmla="*/ 696685 w 3294741"/>
                  <a:gd name="connsiteY21" fmla="*/ 0 h 3099478"/>
                  <a:gd name="connsiteX22" fmla="*/ 1338621 w 3294741"/>
                  <a:gd name="connsiteY22" fmla="*/ 425503 h 3099478"/>
                  <a:gd name="connsiteX23" fmla="*/ 1355218 w 3294741"/>
                  <a:gd name="connsiteY23" fmla="*/ 478970 h 3099478"/>
                  <a:gd name="connsiteX24" fmla="*/ 455383 w 3294741"/>
                  <a:gd name="connsiteY24" fmla="*/ 478970 h 3099478"/>
                  <a:gd name="connsiteX25" fmla="*/ 455383 w 3294741"/>
                  <a:gd name="connsiteY25" fmla="*/ 1347896 h 3099478"/>
                  <a:gd name="connsiteX26" fmla="*/ 425504 w 3294741"/>
                  <a:gd name="connsiteY26" fmla="*/ 1338621 h 3099478"/>
                  <a:gd name="connsiteX27" fmla="*/ 0 w 3294741"/>
                  <a:gd name="connsiteY27" fmla="*/ 696685 h 3099478"/>
                  <a:gd name="connsiteX28" fmla="*/ 696685 w 3294741"/>
                  <a:gd name="connsiteY28" fmla="*/ 0 h 3099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294741" h="3099478">
                    <a:moveTo>
                      <a:pt x="455383" y="1347896"/>
                    </a:moveTo>
                    <a:lnTo>
                      <a:pt x="556279" y="1379216"/>
                    </a:lnTo>
                    <a:cubicBezTo>
                      <a:pt x="601631" y="1388496"/>
                      <a:pt x="648589" y="1393370"/>
                      <a:pt x="696685" y="1393370"/>
                    </a:cubicBezTo>
                    <a:lnTo>
                      <a:pt x="698723" y="1393165"/>
                    </a:lnTo>
                    <a:lnTo>
                      <a:pt x="698723" y="2856138"/>
                    </a:lnTo>
                    <a:lnTo>
                      <a:pt x="841827" y="2856138"/>
                    </a:lnTo>
                    <a:lnTo>
                      <a:pt x="841827" y="3099478"/>
                    </a:lnTo>
                    <a:lnTo>
                      <a:pt x="455383" y="3099478"/>
                    </a:lnTo>
                    <a:close/>
                    <a:moveTo>
                      <a:pt x="698723" y="722310"/>
                    </a:moveTo>
                    <a:lnTo>
                      <a:pt x="1390787" y="722310"/>
                    </a:lnTo>
                    <a:lnTo>
                      <a:pt x="1379216" y="837092"/>
                    </a:lnTo>
                    <a:cubicBezTo>
                      <a:pt x="1323533" y="1109207"/>
                      <a:pt x="1109207" y="1323533"/>
                      <a:pt x="837092" y="1379216"/>
                    </a:cubicBezTo>
                    <a:lnTo>
                      <a:pt x="698723" y="1393165"/>
                    </a:lnTo>
                    <a:close/>
                    <a:moveTo>
                      <a:pt x="1355218" y="478970"/>
                    </a:moveTo>
                    <a:lnTo>
                      <a:pt x="3294741" y="478970"/>
                    </a:lnTo>
                    <a:lnTo>
                      <a:pt x="3294741" y="1525546"/>
                    </a:lnTo>
                    <a:lnTo>
                      <a:pt x="3051401" y="1525546"/>
                    </a:lnTo>
                    <a:lnTo>
                      <a:pt x="3051401" y="722310"/>
                    </a:lnTo>
                    <a:lnTo>
                      <a:pt x="1390787" y="722310"/>
                    </a:lnTo>
                    <a:lnTo>
                      <a:pt x="1393370" y="696685"/>
                    </a:lnTo>
                    <a:cubicBezTo>
                      <a:pt x="1393370" y="648589"/>
                      <a:pt x="1388496" y="601631"/>
                      <a:pt x="1379216" y="556279"/>
                    </a:cubicBezTo>
                    <a:close/>
                    <a:moveTo>
                      <a:pt x="696685" y="0"/>
                    </a:moveTo>
                    <a:cubicBezTo>
                      <a:pt x="985262" y="0"/>
                      <a:pt x="1232859" y="175453"/>
                      <a:pt x="1338621" y="425503"/>
                    </a:cubicBezTo>
                    <a:lnTo>
                      <a:pt x="1355218" y="478970"/>
                    </a:lnTo>
                    <a:lnTo>
                      <a:pt x="455383" y="478970"/>
                    </a:lnTo>
                    <a:lnTo>
                      <a:pt x="455383" y="1347896"/>
                    </a:lnTo>
                    <a:lnTo>
                      <a:pt x="425504" y="1338621"/>
                    </a:lnTo>
                    <a:cubicBezTo>
                      <a:pt x="175453" y="1232859"/>
                      <a:pt x="0" y="985262"/>
                      <a:pt x="0" y="696685"/>
                    </a:cubicBezTo>
                    <a:cubicBezTo>
                      <a:pt x="0" y="311916"/>
                      <a:pt x="311916" y="0"/>
                      <a:pt x="6966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686515" y="4124325"/>
                <a:ext cx="1047534" cy="1471612"/>
              </a:xfrm>
              <a:custGeom>
                <a:avLst/>
                <a:gdLst>
                  <a:gd name="connsiteX0" fmla="*/ 0 w 1047534"/>
                  <a:gd name="connsiteY0" fmla="*/ 0 h 1471612"/>
                  <a:gd name="connsiteX1" fmla="*/ 333159 w 1047534"/>
                  <a:gd name="connsiteY1" fmla="*/ 0 h 1471612"/>
                  <a:gd name="connsiteX2" fmla="*/ 333159 w 1047534"/>
                  <a:gd name="connsiteY2" fmla="*/ 1314450 h 1471612"/>
                  <a:gd name="connsiteX3" fmla="*/ 1047534 w 1047534"/>
                  <a:gd name="connsiteY3" fmla="*/ 1314450 h 1471612"/>
                  <a:gd name="connsiteX4" fmla="*/ 1047534 w 1047534"/>
                  <a:gd name="connsiteY4" fmla="*/ 1471612 h 1471612"/>
                  <a:gd name="connsiteX5" fmla="*/ 333159 w 1047534"/>
                  <a:gd name="connsiteY5" fmla="*/ 1471612 h 1471612"/>
                  <a:gd name="connsiteX6" fmla="*/ 0 w 1047534"/>
                  <a:gd name="connsiteY6" fmla="*/ 1471612 h 1471612"/>
                  <a:gd name="connsiteX7" fmla="*/ 0 w 1047534"/>
                  <a:gd name="connsiteY7" fmla="*/ 1314450 h 1471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7534" h="1471612">
                    <a:moveTo>
                      <a:pt x="0" y="0"/>
                    </a:moveTo>
                    <a:lnTo>
                      <a:pt x="333159" y="0"/>
                    </a:lnTo>
                    <a:lnTo>
                      <a:pt x="333159" y="1314450"/>
                    </a:lnTo>
                    <a:lnTo>
                      <a:pt x="1047534" y="1314450"/>
                    </a:lnTo>
                    <a:lnTo>
                      <a:pt x="1047534" y="1471612"/>
                    </a:lnTo>
                    <a:lnTo>
                      <a:pt x="333159" y="1471612"/>
                    </a:lnTo>
                    <a:lnTo>
                      <a:pt x="0" y="1471612"/>
                    </a:lnTo>
                    <a:lnTo>
                      <a:pt x="0" y="13144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547938" y="4124313"/>
                <a:ext cx="2000357" cy="1471624"/>
              </a:xfrm>
              <a:custGeom>
                <a:avLst/>
                <a:gdLst>
                  <a:gd name="connsiteX0" fmla="*/ 294845 w 2000357"/>
                  <a:gd name="connsiteY0" fmla="*/ 133362 h 1471624"/>
                  <a:gd name="connsiteX1" fmla="*/ 294845 w 2000357"/>
                  <a:gd name="connsiteY1" fmla="*/ 134265 h 1471624"/>
                  <a:gd name="connsiteX2" fmla="*/ 296884 w 2000357"/>
                  <a:gd name="connsiteY2" fmla="*/ 133362 h 1471624"/>
                  <a:gd name="connsiteX3" fmla="*/ 1404777 w 2000357"/>
                  <a:gd name="connsiteY3" fmla="*/ 0 h 1471624"/>
                  <a:gd name="connsiteX4" fmla="*/ 1412080 w 2000357"/>
                  <a:gd name="connsiteY4" fmla="*/ 3233 h 1471624"/>
                  <a:gd name="connsiteX5" fmla="*/ 1412080 w 2000357"/>
                  <a:gd name="connsiteY5" fmla="*/ 12 h 1471624"/>
                  <a:gd name="connsiteX6" fmla="*/ 2000357 w 2000357"/>
                  <a:gd name="connsiteY6" fmla="*/ 12 h 1471624"/>
                  <a:gd name="connsiteX7" fmla="*/ 2000357 w 2000357"/>
                  <a:gd name="connsiteY7" fmla="*/ 133362 h 1471624"/>
                  <a:gd name="connsiteX8" fmla="*/ 1827716 w 2000357"/>
                  <a:gd name="connsiteY8" fmla="*/ 133362 h 1471624"/>
                  <a:gd name="connsiteX9" fmla="*/ 1827716 w 2000357"/>
                  <a:gd name="connsiteY9" fmla="*/ 1338274 h 1471624"/>
                  <a:gd name="connsiteX10" fmla="*/ 1976653 w 2000357"/>
                  <a:gd name="connsiteY10" fmla="*/ 1338274 h 1471624"/>
                  <a:gd name="connsiteX11" fmla="*/ 1976653 w 2000357"/>
                  <a:gd name="connsiteY11" fmla="*/ 1471624 h 1471624"/>
                  <a:gd name="connsiteX12" fmla="*/ 1276134 w 2000357"/>
                  <a:gd name="connsiteY12" fmla="*/ 1471624 h 1471624"/>
                  <a:gd name="connsiteX13" fmla="*/ 1276134 w 2000357"/>
                  <a:gd name="connsiteY13" fmla="*/ 1338274 h 1471624"/>
                  <a:gd name="connsiteX14" fmla="*/ 1440924 w 2000357"/>
                  <a:gd name="connsiteY14" fmla="*/ 1338274 h 1471624"/>
                  <a:gd name="connsiteX15" fmla="*/ 1440924 w 2000357"/>
                  <a:gd name="connsiteY15" fmla="*/ 256455 h 1471624"/>
                  <a:gd name="connsiteX16" fmla="*/ 1076302 w 2000357"/>
                  <a:gd name="connsiteY16" fmla="*/ 1080018 h 1471624"/>
                  <a:gd name="connsiteX17" fmla="*/ 1080024 w 2000357"/>
                  <a:gd name="connsiteY17" fmla="*/ 1088423 h 1471624"/>
                  <a:gd name="connsiteX18" fmla="*/ 1070766 w 2000357"/>
                  <a:gd name="connsiteY18" fmla="*/ 1092523 h 1471624"/>
                  <a:gd name="connsiteX19" fmla="*/ 1004008 w 2000357"/>
                  <a:gd name="connsiteY19" fmla="*/ 1243308 h 1471624"/>
                  <a:gd name="connsiteX20" fmla="*/ 997744 w 2000357"/>
                  <a:gd name="connsiteY20" fmla="*/ 1240534 h 1471624"/>
                  <a:gd name="connsiteX21" fmla="*/ 997744 w 2000357"/>
                  <a:gd name="connsiteY21" fmla="*/ 1243308 h 1471624"/>
                  <a:gd name="connsiteX22" fmla="*/ 730315 w 2000357"/>
                  <a:gd name="connsiteY22" fmla="*/ 1243308 h 1471624"/>
                  <a:gd name="connsiteX23" fmla="*/ 725755 w 2000357"/>
                  <a:gd name="connsiteY23" fmla="*/ 1245328 h 1471624"/>
                  <a:gd name="connsiteX24" fmla="*/ 294845 w 2000357"/>
                  <a:gd name="connsiteY24" fmla="*/ 272392 h 1471624"/>
                  <a:gd name="connsiteX25" fmla="*/ 294845 w 2000357"/>
                  <a:gd name="connsiteY25" fmla="*/ 1338274 h 1471624"/>
                  <a:gd name="connsiteX26" fmla="*/ 509587 w 2000357"/>
                  <a:gd name="connsiteY26" fmla="*/ 1338274 h 1471624"/>
                  <a:gd name="connsiteX27" fmla="*/ 509587 w 2000357"/>
                  <a:gd name="connsiteY27" fmla="*/ 1471624 h 1471624"/>
                  <a:gd name="connsiteX28" fmla="*/ 0 w 2000357"/>
                  <a:gd name="connsiteY28" fmla="*/ 1471624 h 1471624"/>
                  <a:gd name="connsiteX29" fmla="*/ 0 w 2000357"/>
                  <a:gd name="connsiteY29" fmla="*/ 1338274 h 1471624"/>
                  <a:gd name="connsiteX30" fmla="*/ 178703 w 2000357"/>
                  <a:gd name="connsiteY30" fmla="*/ 1338274 h 1471624"/>
                  <a:gd name="connsiteX31" fmla="*/ 178703 w 2000357"/>
                  <a:gd name="connsiteY31" fmla="*/ 133362 h 1471624"/>
                  <a:gd name="connsiteX32" fmla="*/ 0 w 2000357"/>
                  <a:gd name="connsiteY32" fmla="*/ 133362 h 1471624"/>
                  <a:gd name="connsiteX33" fmla="*/ 0 w 2000357"/>
                  <a:gd name="connsiteY33" fmla="*/ 12 h 1471624"/>
                  <a:gd name="connsiteX34" fmla="*/ 597970 w 2000357"/>
                  <a:gd name="connsiteY34" fmla="*/ 12 h 1471624"/>
                  <a:gd name="connsiteX35" fmla="*/ 597971 w 2000357"/>
                  <a:gd name="connsiteY35" fmla="*/ 12 h 1471624"/>
                  <a:gd name="connsiteX36" fmla="*/ 597971 w 2000357"/>
                  <a:gd name="connsiteY36" fmla="*/ 12 h 1471624"/>
                  <a:gd name="connsiteX37" fmla="*/ 600076 w 2000357"/>
                  <a:gd name="connsiteY37" fmla="*/ 12 h 1471624"/>
                  <a:gd name="connsiteX38" fmla="*/ 600076 w 2000357"/>
                  <a:gd name="connsiteY38" fmla="*/ 4764 h 1471624"/>
                  <a:gd name="connsiteX39" fmla="*/ 1001444 w 2000357"/>
                  <a:gd name="connsiteY39" fmla="*/ 910999 h 1471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000357" h="1471624">
                    <a:moveTo>
                      <a:pt x="294845" y="133362"/>
                    </a:moveTo>
                    <a:lnTo>
                      <a:pt x="294845" y="134265"/>
                    </a:lnTo>
                    <a:lnTo>
                      <a:pt x="296884" y="133362"/>
                    </a:lnTo>
                    <a:close/>
                    <a:moveTo>
                      <a:pt x="1404777" y="0"/>
                    </a:moveTo>
                    <a:lnTo>
                      <a:pt x="1412080" y="3233"/>
                    </a:lnTo>
                    <a:lnTo>
                      <a:pt x="1412080" y="12"/>
                    </a:lnTo>
                    <a:lnTo>
                      <a:pt x="2000357" y="12"/>
                    </a:lnTo>
                    <a:lnTo>
                      <a:pt x="2000357" y="133362"/>
                    </a:lnTo>
                    <a:lnTo>
                      <a:pt x="1827716" y="133362"/>
                    </a:lnTo>
                    <a:lnTo>
                      <a:pt x="1827716" y="1338274"/>
                    </a:lnTo>
                    <a:lnTo>
                      <a:pt x="1976653" y="1338274"/>
                    </a:lnTo>
                    <a:lnTo>
                      <a:pt x="1976653" y="1471624"/>
                    </a:lnTo>
                    <a:lnTo>
                      <a:pt x="1276134" y="1471624"/>
                    </a:lnTo>
                    <a:lnTo>
                      <a:pt x="1276134" y="1338274"/>
                    </a:lnTo>
                    <a:lnTo>
                      <a:pt x="1440924" y="1338274"/>
                    </a:lnTo>
                    <a:lnTo>
                      <a:pt x="1440924" y="256455"/>
                    </a:lnTo>
                    <a:lnTo>
                      <a:pt x="1076302" y="1080018"/>
                    </a:lnTo>
                    <a:lnTo>
                      <a:pt x="1080024" y="1088423"/>
                    </a:lnTo>
                    <a:lnTo>
                      <a:pt x="1070766" y="1092523"/>
                    </a:lnTo>
                    <a:lnTo>
                      <a:pt x="1004008" y="1243308"/>
                    </a:lnTo>
                    <a:lnTo>
                      <a:pt x="997744" y="1240534"/>
                    </a:lnTo>
                    <a:lnTo>
                      <a:pt x="997744" y="1243308"/>
                    </a:lnTo>
                    <a:lnTo>
                      <a:pt x="730315" y="1243308"/>
                    </a:lnTo>
                    <a:lnTo>
                      <a:pt x="725755" y="1245328"/>
                    </a:lnTo>
                    <a:lnTo>
                      <a:pt x="294845" y="272392"/>
                    </a:lnTo>
                    <a:lnTo>
                      <a:pt x="294845" y="1338274"/>
                    </a:lnTo>
                    <a:lnTo>
                      <a:pt x="509587" y="1338274"/>
                    </a:lnTo>
                    <a:lnTo>
                      <a:pt x="509587" y="1471624"/>
                    </a:lnTo>
                    <a:lnTo>
                      <a:pt x="0" y="1471624"/>
                    </a:lnTo>
                    <a:lnTo>
                      <a:pt x="0" y="1338274"/>
                    </a:lnTo>
                    <a:lnTo>
                      <a:pt x="178703" y="1338274"/>
                    </a:lnTo>
                    <a:lnTo>
                      <a:pt x="178703" y="133362"/>
                    </a:lnTo>
                    <a:lnTo>
                      <a:pt x="0" y="133362"/>
                    </a:lnTo>
                    <a:lnTo>
                      <a:pt x="0" y="12"/>
                    </a:lnTo>
                    <a:lnTo>
                      <a:pt x="597970" y="12"/>
                    </a:lnTo>
                    <a:lnTo>
                      <a:pt x="597971" y="12"/>
                    </a:lnTo>
                    <a:lnTo>
                      <a:pt x="597971" y="12"/>
                    </a:lnTo>
                    <a:lnTo>
                      <a:pt x="600076" y="12"/>
                    </a:lnTo>
                    <a:lnTo>
                      <a:pt x="600076" y="4764"/>
                    </a:lnTo>
                    <a:lnTo>
                      <a:pt x="1001444" y="91099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7095261" flipV="1">
                <a:off x="5388791" y="4115535"/>
                <a:ext cx="1748988" cy="1444387"/>
              </a:xfrm>
              <a:custGeom>
                <a:avLst/>
                <a:gdLst>
                  <a:gd name="connsiteX0" fmla="*/ 331796 w 1748988"/>
                  <a:gd name="connsiteY0" fmla="*/ 521772 h 1444387"/>
                  <a:gd name="connsiteX1" fmla="*/ 864570 w 1748988"/>
                  <a:gd name="connsiteY1" fmla="*/ 808093 h 1444387"/>
                  <a:gd name="connsiteX2" fmla="*/ 774448 w 1748988"/>
                  <a:gd name="connsiteY2" fmla="*/ 975787 h 1444387"/>
                  <a:gd name="connsiteX3" fmla="*/ 755494 w 1748988"/>
                  <a:gd name="connsiteY3" fmla="*/ 990931 h 1444387"/>
                  <a:gd name="connsiteX4" fmla="*/ 530100 w 1748988"/>
                  <a:gd name="connsiteY4" fmla="*/ 1064128 h 1444387"/>
                  <a:gd name="connsiteX5" fmla="*/ 472451 w 1748988"/>
                  <a:gd name="connsiteY5" fmla="*/ 1058675 h 1444387"/>
                  <a:gd name="connsiteX6" fmla="*/ 471159 w 1748988"/>
                  <a:gd name="connsiteY6" fmla="*/ 1058429 h 1444387"/>
                  <a:gd name="connsiteX7" fmla="*/ 402040 w 1748988"/>
                  <a:gd name="connsiteY7" fmla="*/ 1029906 h 1444387"/>
                  <a:gd name="connsiteX8" fmla="*/ 289398 w 1748988"/>
                  <a:gd name="connsiteY8" fmla="*/ 936017 h 1444387"/>
                  <a:gd name="connsiteX9" fmla="*/ 279413 w 1748988"/>
                  <a:gd name="connsiteY9" fmla="*/ 920610 h 1444387"/>
                  <a:gd name="connsiteX10" fmla="*/ 259135 w 1748988"/>
                  <a:gd name="connsiteY10" fmla="*/ 847850 h 1444387"/>
                  <a:gd name="connsiteX11" fmla="*/ 251717 w 1748988"/>
                  <a:gd name="connsiteY11" fmla="*/ 765290 h 1444387"/>
                  <a:gd name="connsiteX12" fmla="*/ 268194 w 1748988"/>
                  <a:gd name="connsiteY12" fmla="*/ 643305 h 1444387"/>
                  <a:gd name="connsiteX13" fmla="*/ 271562 w 1748988"/>
                  <a:gd name="connsiteY13" fmla="*/ 633853 h 1444387"/>
                  <a:gd name="connsiteX14" fmla="*/ 452701 w 1748988"/>
                  <a:gd name="connsiteY14" fmla="*/ 0 h 1444387"/>
                  <a:gd name="connsiteX15" fmla="*/ 365851 w 1748988"/>
                  <a:gd name="connsiteY15" fmla="*/ 161607 h 1444387"/>
                  <a:gd name="connsiteX16" fmla="*/ 88547 w 1748988"/>
                  <a:gd name="connsiteY16" fmla="*/ 677601 h 1444387"/>
                  <a:gd name="connsiteX17" fmla="*/ 201390 w 1748988"/>
                  <a:gd name="connsiteY17" fmla="*/ 1403267 h 1444387"/>
                  <a:gd name="connsiteX18" fmla="*/ 868841 w 1748988"/>
                  <a:gd name="connsiteY18" fmla="*/ 1096945 h 1444387"/>
                  <a:gd name="connsiteX19" fmla="*/ 988330 w 1748988"/>
                  <a:gd name="connsiteY19" fmla="*/ 874605 h 1444387"/>
                  <a:gd name="connsiteX20" fmla="*/ 1386861 w 1748988"/>
                  <a:gd name="connsiteY20" fmla="*/ 1088782 h 1444387"/>
                  <a:gd name="connsiteX21" fmla="*/ 1267372 w 1748988"/>
                  <a:gd name="connsiteY21" fmla="*/ 1311122 h 1444387"/>
                  <a:gd name="connsiteX22" fmla="*/ 1384834 w 1748988"/>
                  <a:gd name="connsiteY22" fmla="*/ 1374248 h 1444387"/>
                  <a:gd name="connsiteX23" fmla="*/ 1504323 w 1748988"/>
                  <a:gd name="connsiteY23" fmla="*/ 1151908 h 1444387"/>
                  <a:gd name="connsiteX24" fmla="*/ 1662036 w 1748988"/>
                  <a:gd name="connsiteY24" fmla="*/ 858443 h 1444387"/>
                  <a:gd name="connsiteX25" fmla="*/ 1748988 w 1748988"/>
                  <a:gd name="connsiteY25" fmla="*/ 696647 h 1444387"/>
                  <a:gd name="connsiteX26" fmla="*/ 1631526 w 1748988"/>
                  <a:gd name="connsiteY26" fmla="*/ 633521 h 1444387"/>
                  <a:gd name="connsiteX27" fmla="*/ 1544574 w 1748988"/>
                  <a:gd name="connsiteY27" fmla="*/ 795317 h 1444387"/>
                  <a:gd name="connsiteX28" fmla="*/ 1146043 w 1748988"/>
                  <a:gd name="connsiteY28" fmla="*/ 581140 h 1444387"/>
                  <a:gd name="connsiteX29" fmla="*/ 1146145 w 1748988"/>
                  <a:gd name="connsiteY29" fmla="*/ 580950 h 1444387"/>
                  <a:gd name="connsiteX30" fmla="*/ 1022384 w 1748988"/>
                  <a:gd name="connsiteY30" fmla="*/ 514439 h 1444387"/>
                  <a:gd name="connsiteX31" fmla="*/ 1022283 w 1748988"/>
                  <a:gd name="connsiteY31" fmla="*/ 514629 h 1444387"/>
                  <a:gd name="connsiteX32" fmla="*/ 489509 w 1748988"/>
                  <a:gd name="connsiteY32" fmla="*/ 228307 h 1444387"/>
                  <a:gd name="connsiteX33" fmla="*/ 489611 w 1748988"/>
                  <a:gd name="connsiteY33" fmla="*/ 228118 h 1444387"/>
                  <a:gd name="connsiteX34" fmla="*/ 483313 w 1748988"/>
                  <a:gd name="connsiteY34" fmla="*/ 224733 h 1444387"/>
                  <a:gd name="connsiteX35" fmla="*/ 570163 w 1748988"/>
                  <a:gd name="connsiteY35" fmla="*/ 63126 h 144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748988" h="1444387">
                    <a:moveTo>
                      <a:pt x="331796" y="521772"/>
                    </a:moveTo>
                    <a:lnTo>
                      <a:pt x="864570" y="808093"/>
                    </a:lnTo>
                    <a:lnTo>
                      <a:pt x="774448" y="975787"/>
                    </a:lnTo>
                    <a:lnTo>
                      <a:pt x="755494" y="990931"/>
                    </a:lnTo>
                    <a:cubicBezTo>
                      <a:pt x="685201" y="1037442"/>
                      <a:pt x="605389" y="1062880"/>
                      <a:pt x="530100" y="1064128"/>
                    </a:cubicBezTo>
                    <a:lnTo>
                      <a:pt x="472451" y="1058675"/>
                    </a:lnTo>
                    <a:lnTo>
                      <a:pt x="471159" y="1058429"/>
                    </a:lnTo>
                    <a:cubicBezTo>
                      <a:pt x="447637" y="1051441"/>
                      <a:pt x="424485" y="1041969"/>
                      <a:pt x="402040" y="1029906"/>
                    </a:cubicBezTo>
                    <a:cubicBezTo>
                      <a:pt x="357151" y="1005782"/>
                      <a:pt x="319339" y="973585"/>
                      <a:pt x="289398" y="936017"/>
                    </a:cubicBezTo>
                    <a:lnTo>
                      <a:pt x="279413" y="920610"/>
                    </a:lnTo>
                    <a:lnTo>
                      <a:pt x="259135" y="847850"/>
                    </a:lnTo>
                    <a:cubicBezTo>
                      <a:pt x="254254" y="821071"/>
                      <a:pt x="251717" y="793386"/>
                      <a:pt x="251717" y="765290"/>
                    </a:cubicBezTo>
                    <a:cubicBezTo>
                      <a:pt x="251717" y="723146"/>
                      <a:pt x="257424" y="681925"/>
                      <a:pt x="268194" y="643305"/>
                    </a:cubicBezTo>
                    <a:lnTo>
                      <a:pt x="271562" y="633853"/>
                    </a:lnTo>
                    <a:close/>
                    <a:moveTo>
                      <a:pt x="452701" y="0"/>
                    </a:moveTo>
                    <a:lnTo>
                      <a:pt x="365851" y="161607"/>
                    </a:lnTo>
                    <a:lnTo>
                      <a:pt x="88547" y="677601"/>
                    </a:lnTo>
                    <a:cubicBezTo>
                      <a:pt x="-64604" y="962577"/>
                      <a:pt x="-14082" y="1287469"/>
                      <a:pt x="201390" y="1403267"/>
                    </a:cubicBezTo>
                    <a:cubicBezTo>
                      <a:pt x="416862" y="1519066"/>
                      <a:pt x="715690" y="1381921"/>
                      <a:pt x="868841" y="1096945"/>
                    </a:cubicBezTo>
                    <a:lnTo>
                      <a:pt x="988330" y="874605"/>
                    </a:lnTo>
                    <a:lnTo>
                      <a:pt x="1386861" y="1088782"/>
                    </a:lnTo>
                    <a:lnTo>
                      <a:pt x="1267372" y="1311122"/>
                    </a:lnTo>
                    <a:lnTo>
                      <a:pt x="1384834" y="1374248"/>
                    </a:lnTo>
                    <a:lnTo>
                      <a:pt x="1504323" y="1151908"/>
                    </a:lnTo>
                    <a:lnTo>
                      <a:pt x="1662036" y="858443"/>
                    </a:lnTo>
                    <a:lnTo>
                      <a:pt x="1748988" y="696647"/>
                    </a:lnTo>
                    <a:lnTo>
                      <a:pt x="1631526" y="633521"/>
                    </a:lnTo>
                    <a:lnTo>
                      <a:pt x="1544574" y="795317"/>
                    </a:lnTo>
                    <a:lnTo>
                      <a:pt x="1146043" y="581140"/>
                    </a:lnTo>
                    <a:lnTo>
                      <a:pt x="1146145" y="580950"/>
                    </a:lnTo>
                    <a:lnTo>
                      <a:pt x="1022384" y="514439"/>
                    </a:lnTo>
                    <a:lnTo>
                      <a:pt x="1022283" y="514629"/>
                    </a:lnTo>
                    <a:lnTo>
                      <a:pt x="489509" y="228307"/>
                    </a:lnTo>
                    <a:lnTo>
                      <a:pt x="489611" y="228118"/>
                    </a:lnTo>
                    <a:lnTo>
                      <a:pt x="483313" y="224733"/>
                    </a:lnTo>
                    <a:lnTo>
                      <a:pt x="570163" y="631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899519" y="4127476"/>
                <a:ext cx="1572968" cy="1468461"/>
              </a:xfrm>
              <a:custGeom>
                <a:avLst/>
                <a:gdLst>
                  <a:gd name="connsiteX0" fmla="*/ 653157 w 1572968"/>
                  <a:gd name="connsiteY0" fmla="*/ 414780 h 1468461"/>
                  <a:gd name="connsiteX1" fmla="*/ 455385 w 1572968"/>
                  <a:gd name="connsiteY1" fmla="*/ 900136 h 1468461"/>
                  <a:gd name="connsiteX2" fmla="*/ 859015 w 1572968"/>
                  <a:gd name="connsiteY2" fmla="*/ 900136 h 1468461"/>
                  <a:gd name="connsiteX3" fmla="*/ 679204 w 1572968"/>
                  <a:gd name="connsiteY3" fmla="*/ 0 h 1468461"/>
                  <a:gd name="connsiteX4" fmla="*/ 885579 w 1572968"/>
                  <a:gd name="connsiteY4" fmla="*/ 0 h 1468461"/>
                  <a:gd name="connsiteX5" fmla="*/ 885579 w 1572968"/>
                  <a:gd name="connsiteY5" fmla="*/ 3928 h 1468461"/>
                  <a:gd name="connsiteX6" fmla="*/ 889513 w 1572968"/>
                  <a:gd name="connsiteY6" fmla="*/ 2259 h 1468461"/>
                  <a:gd name="connsiteX7" fmla="*/ 1454825 w 1572968"/>
                  <a:gd name="connsiteY7" fmla="*/ 1335111 h 1468461"/>
                  <a:gd name="connsiteX8" fmla="*/ 1572968 w 1572968"/>
                  <a:gd name="connsiteY8" fmla="*/ 1335111 h 1468461"/>
                  <a:gd name="connsiteX9" fmla="*/ 1572968 w 1572968"/>
                  <a:gd name="connsiteY9" fmla="*/ 1468461 h 1468461"/>
                  <a:gd name="connsiteX10" fmla="*/ 928816 w 1572968"/>
                  <a:gd name="connsiteY10" fmla="*/ 1468461 h 1468461"/>
                  <a:gd name="connsiteX11" fmla="*/ 928816 w 1572968"/>
                  <a:gd name="connsiteY11" fmla="*/ 1335111 h 1468461"/>
                  <a:gd name="connsiteX12" fmla="*/ 1043504 w 1572968"/>
                  <a:gd name="connsiteY12" fmla="*/ 1335111 h 1468461"/>
                  <a:gd name="connsiteX13" fmla="*/ 915574 w 1572968"/>
                  <a:gd name="connsiteY13" fmla="*/ 1033486 h 1468461"/>
                  <a:gd name="connsiteX14" fmla="*/ 401048 w 1572968"/>
                  <a:gd name="connsiteY14" fmla="*/ 1033486 h 1468461"/>
                  <a:gd name="connsiteX15" fmla="*/ 278143 w 1572968"/>
                  <a:gd name="connsiteY15" fmla="*/ 1335111 h 1468461"/>
                  <a:gd name="connsiteX16" fmla="*/ 425420 w 1572968"/>
                  <a:gd name="connsiteY16" fmla="*/ 1335111 h 1468461"/>
                  <a:gd name="connsiteX17" fmla="*/ 425420 w 1572968"/>
                  <a:gd name="connsiteY17" fmla="*/ 1468461 h 1468461"/>
                  <a:gd name="connsiteX18" fmla="*/ 0 w 1572968"/>
                  <a:gd name="connsiteY18" fmla="*/ 1468461 h 1468461"/>
                  <a:gd name="connsiteX19" fmla="*/ 0 w 1572968"/>
                  <a:gd name="connsiteY19" fmla="*/ 1335111 h 1468461"/>
                  <a:gd name="connsiteX20" fmla="*/ 134148 w 1572968"/>
                  <a:gd name="connsiteY20" fmla="*/ 1335111 h 1468461"/>
                  <a:gd name="connsiteX21" fmla="*/ 677718 w 1572968"/>
                  <a:gd name="connsiteY21" fmla="*/ 1119 h 1468461"/>
                  <a:gd name="connsiteX22" fmla="*/ 679204 w 1572968"/>
                  <a:gd name="connsiteY22" fmla="*/ 1725 h 1468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72968" h="1468461">
                    <a:moveTo>
                      <a:pt x="653157" y="414780"/>
                    </a:moveTo>
                    <a:lnTo>
                      <a:pt x="455385" y="900136"/>
                    </a:lnTo>
                    <a:lnTo>
                      <a:pt x="859015" y="900136"/>
                    </a:lnTo>
                    <a:close/>
                    <a:moveTo>
                      <a:pt x="679204" y="0"/>
                    </a:moveTo>
                    <a:lnTo>
                      <a:pt x="885579" y="0"/>
                    </a:lnTo>
                    <a:lnTo>
                      <a:pt x="885579" y="3928"/>
                    </a:lnTo>
                    <a:lnTo>
                      <a:pt x="889513" y="2259"/>
                    </a:lnTo>
                    <a:lnTo>
                      <a:pt x="1454825" y="1335111"/>
                    </a:lnTo>
                    <a:lnTo>
                      <a:pt x="1572968" y="1335111"/>
                    </a:lnTo>
                    <a:lnTo>
                      <a:pt x="1572968" y="1468461"/>
                    </a:lnTo>
                    <a:lnTo>
                      <a:pt x="928816" y="1468461"/>
                    </a:lnTo>
                    <a:lnTo>
                      <a:pt x="928816" y="1335111"/>
                    </a:lnTo>
                    <a:lnTo>
                      <a:pt x="1043504" y="1335111"/>
                    </a:lnTo>
                    <a:lnTo>
                      <a:pt x="915574" y="1033486"/>
                    </a:lnTo>
                    <a:lnTo>
                      <a:pt x="401048" y="1033486"/>
                    </a:lnTo>
                    <a:lnTo>
                      <a:pt x="278143" y="1335111"/>
                    </a:lnTo>
                    <a:lnTo>
                      <a:pt x="425420" y="1335111"/>
                    </a:lnTo>
                    <a:lnTo>
                      <a:pt x="425420" y="1468461"/>
                    </a:lnTo>
                    <a:lnTo>
                      <a:pt x="0" y="1468461"/>
                    </a:lnTo>
                    <a:lnTo>
                      <a:pt x="0" y="1335111"/>
                    </a:lnTo>
                    <a:lnTo>
                      <a:pt x="134148" y="1335111"/>
                    </a:lnTo>
                    <a:lnTo>
                      <a:pt x="677718" y="1119"/>
                    </a:lnTo>
                    <a:lnTo>
                      <a:pt x="679204" y="17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537" b="96189" l="977" r="98926">
                          <a14:foregroundMark x1="46094" y1="30309" x2="46094" y2="30309"/>
                          <a14:foregroundMark x1="65430" y1="24682" x2="65430" y2="2468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2791" y="2072152"/>
              <a:ext cx="1189753" cy="640190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 userDrawn="1"/>
        </p:nvSpPr>
        <p:spPr>
          <a:xfrm>
            <a:off x="7885985" y="601841"/>
            <a:ext cx="80182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Learning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7885985" y="735365"/>
            <a:ext cx="118013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Pattern Analysis laboratory</a:t>
            </a:r>
            <a:endParaRPr lang="ko-KR" altLang="en-US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4"/>
          </p:nvPr>
        </p:nvSpPr>
        <p:spPr>
          <a:xfrm>
            <a:off x="130629" y="6547099"/>
            <a:ext cx="5045529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US" altLang="ko-KR" dirty="0"/>
              <a:t>Copyright 2016. @ Machine Learning &amp; Pattern Analysis lab., </a:t>
            </a:r>
            <a:r>
              <a:rPr lang="en-US" altLang="ko-KR" dirty="0" err="1"/>
              <a:t>Dankook</a:t>
            </a:r>
            <a:r>
              <a:rPr lang="en-US" altLang="ko-KR" dirty="0"/>
              <a:t> Uni., all rights reserved.</a:t>
            </a:r>
            <a:endParaRPr lang="ko-KR" alt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7912801" y="658179"/>
            <a:ext cx="0" cy="208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7768479" y="5732"/>
            <a:ext cx="1314450" cy="920031"/>
          </a:xfrm>
          <a:prstGeom prst="rect">
            <a:avLst/>
          </a:prstGeom>
          <a:solidFill>
            <a:srgbClr val="0B3162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6919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rgbClr val="0B3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20" y="2816643"/>
            <a:ext cx="7886700" cy="1971923"/>
          </a:xfrm>
        </p:spPr>
        <p:txBody>
          <a:bodyPr anchor="t"/>
          <a:lstStyle>
            <a:lvl1pPr>
              <a:defRPr sz="6000" baseline="0">
                <a:solidFill>
                  <a:schemeClr val="bg1"/>
                </a:solidFill>
                <a:latin typeface="+mn-lt"/>
                <a:ea typeface="서울남산체 M" panose="02020603020101020101" pitchFamily="18" charset="-127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5341" y="2221831"/>
            <a:ext cx="3763628" cy="489283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j-lt"/>
                <a:ea typeface="서울남산체 L" panose="02020603020101020101" pitchFamily="18" charset="-12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Chapter number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396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76D1-8A93-45F8-ACEA-6237A994BD59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307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5262-D847-4053-973A-3CA61F6EF397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04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21E-80CB-4BC9-9C59-F188D686D85B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6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3B93-CD5C-49CE-97E1-E55B5CC5F300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10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9F7-1BD7-4C74-AC40-9C575F64793F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06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43BD-B562-47B5-9C92-F1DC712E45D4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31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B219-7F63-4386-880D-E03BCBCDC7B3}" type="datetime1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Copyright  2015 Perception and Interlligence Lab., Seoul National University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A972-6BB9-4548-9A10-32F29043A8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63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>
            <a:extLst>
              <a:ext uri="{FF2B5EF4-FFF2-40B4-BE49-F238E27FC236}">
                <a16:creationId xmlns:a16="http://schemas.microsoft.com/office/drawing/2014/main" id="{D837F7FA-3F57-4E10-9AF0-40695AE20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0489" y="5969432"/>
            <a:ext cx="5444454" cy="377914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발표자 </a:t>
            </a:r>
            <a:r>
              <a:rPr lang="en-US" altLang="ko-KR" dirty="0"/>
              <a:t>: </a:t>
            </a:r>
            <a:r>
              <a:rPr lang="ko-KR" altLang="en-US" dirty="0"/>
              <a:t>박희찬</a:t>
            </a:r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6914F9C9-864E-49D1-B4EE-CC90CB25B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Mach : A New Kernel Foundation For UNIX Development</a:t>
            </a:r>
            <a:endParaRPr lang="ko-KR" altLang="en-US" dirty="0"/>
          </a:p>
        </p:txBody>
      </p:sp>
      <p:sp>
        <p:nvSpPr>
          <p:cNvPr id="4" name="부제목 1">
            <a:extLst>
              <a:ext uri="{FF2B5EF4-FFF2-40B4-BE49-F238E27FC236}">
                <a16:creationId xmlns:a16="http://schemas.microsoft.com/office/drawing/2014/main" id="{C2C83751-9914-4A32-A4DD-05B767B13F4E}"/>
              </a:ext>
            </a:extLst>
          </p:cNvPr>
          <p:cNvSpPr txBox="1">
            <a:spLocks/>
          </p:cNvSpPr>
          <p:nvPr/>
        </p:nvSpPr>
        <p:spPr>
          <a:xfrm>
            <a:off x="311791" y="3609475"/>
            <a:ext cx="8421147" cy="1600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/>
              <a:t>Mike </a:t>
            </a:r>
            <a:r>
              <a:rPr lang="en-US" altLang="ko-KR" sz="1400" dirty="0" err="1"/>
              <a:t>Accetta</a:t>
            </a:r>
            <a:r>
              <a:rPr lang="en-US" altLang="ko-KR" sz="1400" dirty="0"/>
              <a:t>, Robert Baron, William </a:t>
            </a:r>
            <a:r>
              <a:rPr lang="en-US" altLang="ko-KR" sz="1400" dirty="0" err="1"/>
              <a:t>Bolosky</a:t>
            </a:r>
            <a:r>
              <a:rPr lang="en-US" altLang="ko-KR" sz="1400" dirty="0"/>
              <a:t>, David </a:t>
            </a:r>
            <a:r>
              <a:rPr lang="en-US" altLang="ko-KR" sz="1400" dirty="0" err="1"/>
              <a:t>Golub,Richard</a:t>
            </a:r>
            <a:r>
              <a:rPr lang="en-US" altLang="ko-KR" sz="1400" dirty="0"/>
              <a:t> Rashid, </a:t>
            </a:r>
            <a:r>
              <a:rPr lang="en-US" altLang="ko-KR" sz="1400" dirty="0" err="1"/>
              <a:t>Avadis</a:t>
            </a:r>
            <a:r>
              <a:rPr lang="en-US" altLang="ko-KR" sz="1400" dirty="0"/>
              <a:t> </a:t>
            </a:r>
            <a:r>
              <a:rPr lang="en-US" altLang="ko-KR" sz="1400" dirty="0" err="1"/>
              <a:t>Tevanian</a:t>
            </a:r>
            <a:r>
              <a:rPr lang="en-US" altLang="ko-KR" sz="1400" dirty="0"/>
              <a:t> and Michael Young</a:t>
            </a:r>
          </a:p>
          <a:p>
            <a:r>
              <a:rPr lang="en-US" altLang="ko-KR" dirty="0"/>
              <a:t>Carnegie Mellon University</a:t>
            </a:r>
          </a:p>
          <a:p>
            <a:r>
              <a:rPr lang="en-US" altLang="ko-KR" dirty="0"/>
              <a:t>1986</a:t>
            </a:r>
          </a:p>
          <a:p>
            <a:r>
              <a:rPr lang="en-US" altLang="ko-KR" dirty="0"/>
              <a:t>Cited 1736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292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410A344-E75D-4438-A40D-FD52E8393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Message </a:t>
            </a:r>
            <a:r>
              <a:rPr lang="ko-KR" altLang="en-US" dirty="0"/>
              <a:t>이외의 명령어들은 </a:t>
            </a:r>
            <a:r>
              <a:rPr lang="en-US" altLang="ko-KR" dirty="0"/>
              <a:t>Message</a:t>
            </a:r>
            <a:r>
              <a:rPr lang="ko-KR" altLang="en-US" dirty="0"/>
              <a:t>를 보내는 </a:t>
            </a:r>
            <a:r>
              <a:rPr lang="en-US" altLang="ko-KR" dirty="0"/>
              <a:t>port</a:t>
            </a:r>
            <a:r>
              <a:rPr lang="ko-KR" altLang="en-US" dirty="0"/>
              <a:t>를 통해 </a:t>
            </a:r>
            <a:r>
              <a:rPr lang="en-US" altLang="ko-KR" dirty="0"/>
              <a:t>Message (Access </a:t>
            </a:r>
            <a:r>
              <a:rPr lang="ko-KR" altLang="en-US" dirty="0" err="1"/>
              <a:t>권한등</a:t>
            </a:r>
            <a:r>
              <a:rPr lang="en-US" altLang="ko-KR" dirty="0"/>
              <a:t>)</a:t>
            </a:r>
            <a:r>
              <a:rPr lang="ko-KR" altLang="en-US" dirty="0"/>
              <a:t>를 보내 작업을 수행한다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 </a:t>
            </a:r>
            <a:r>
              <a:rPr lang="ko-KR" altLang="en-US" dirty="0"/>
              <a:t>서로 다른 네트워크에 있는 </a:t>
            </a:r>
            <a:r>
              <a:rPr lang="en-US" altLang="ko-KR" dirty="0"/>
              <a:t>Thread</a:t>
            </a:r>
            <a:r>
              <a:rPr lang="ko-KR" altLang="en-US" dirty="0"/>
              <a:t>라도 </a:t>
            </a:r>
            <a:r>
              <a:rPr lang="en-US" altLang="ko-KR" dirty="0"/>
              <a:t>Thread </a:t>
            </a:r>
            <a:r>
              <a:rPr lang="ko-KR" altLang="en-US" dirty="0"/>
              <a:t>작업에 대한 명령어 전달이 가능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A8A5C4B-7EE2-4372-9F30-FCD97E13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3AFED42-D288-4938-BBCD-97406D98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Design : an extensible kernel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5D4A34-081C-4D5E-BE66-6771F31A7F0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78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410A344-E75D-4438-A40D-FD52E8393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자원과 기능에 대해 보호 해주고 네트워크 투명성 제공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Multi-Processor , </a:t>
            </a:r>
            <a:r>
              <a:rPr lang="en-US" altLang="ko-KR" dirty="0" err="1"/>
              <a:t>UniProcessor</a:t>
            </a:r>
            <a:r>
              <a:rPr lang="ko-KR" altLang="en-US" dirty="0"/>
              <a:t> 둘 다 확장 허용</a:t>
            </a: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Parallelism </a:t>
            </a:r>
            <a:r>
              <a:rPr lang="ko-KR" altLang="en-US" dirty="0"/>
              <a:t>제공</a:t>
            </a: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가상 메모리에 대한 접근이 간단하고 기준이 엄격하지 않음</a:t>
            </a:r>
            <a:r>
              <a:rPr lang="en-US" altLang="ko-KR" dirty="0"/>
              <a:t>, </a:t>
            </a:r>
          </a:p>
          <a:p>
            <a:pPr marL="0" indent="0">
              <a:buNone/>
            </a:pPr>
            <a:r>
              <a:rPr lang="en-US" altLang="ko-KR" dirty="0"/>
              <a:t>     Copy-on-Write, Read-Write Sharing </a:t>
            </a:r>
            <a:r>
              <a:rPr lang="ko-KR" altLang="en-US" dirty="0"/>
              <a:t>가능</a:t>
            </a: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A8A5C4B-7EE2-4372-9F30-FCD97E13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3AFED42-D288-4938-BBCD-97406D98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Effected by Accent Kernel (CMU)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5D4A34-081C-4D5E-BE66-6771F31A7F0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174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17B1BB9-6095-4F9A-8D94-B2FBB87C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6BBF155F-2CF9-41CD-A622-057F6E33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Tasks and Threads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4EF08-2C36-445A-A06B-1B25D6CBB5E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836C4A1A-C883-4D99-8032-4ADF1C513644}"/>
              </a:ext>
            </a:extLst>
          </p:cNvPr>
          <p:cNvSpPr/>
          <p:nvPr/>
        </p:nvSpPr>
        <p:spPr>
          <a:xfrm>
            <a:off x="1442907" y="1818866"/>
            <a:ext cx="2181137" cy="2592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71068-DC90-4B89-9386-B9808CC85A32}"/>
              </a:ext>
            </a:extLst>
          </p:cNvPr>
          <p:cNvSpPr txBox="1"/>
          <p:nvPr/>
        </p:nvSpPr>
        <p:spPr>
          <a:xfrm>
            <a:off x="1340515" y="1971413"/>
            <a:ext cx="183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/>
              <a:t>Task</a:t>
            </a:r>
            <a:endParaRPr lang="ko-KR" altLang="en-US" sz="3600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BEB2128E-DD5A-4652-BD2E-CB43BFAB9CCA}"/>
              </a:ext>
            </a:extLst>
          </p:cNvPr>
          <p:cNvSpPr/>
          <p:nvPr/>
        </p:nvSpPr>
        <p:spPr>
          <a:xfrm>
            <a:off x="2356533" y="2654458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36BE1BEB-2B3A-49BE-958F-EDE23B50FA92}"/>
              </a:ext>
            </a:extLst>
          </p:cNvPr>
          <p:cNvSpPr/>
          <p:nvPr/>
        </p:nvSpPr>
        <p:spPr>
          <a:xfrm>
            <a:off x="2139817" y="2820258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BE031362-193B-4575-AA83-63F9CBA70E7E}"/>
              </a:ext>
            </a:extLst>
          </p:cNvPr>
          <p:cNvSpPr/>
          <p:nvPr/>
        </p:nvSpPr>
        <p:spPr>
          <a:xfrm>
            <a:off x="1883417" y="3017621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C7A0FF1-45CC-4135-AFEF-7862FF5F4852}"/>
              </a:ext>
            </a:extLst>
          </p:cNvPr>
          <p:cNvSpPr/>
          <p:nvPr/>
        </p:nvSpPr>
        <p:spPr>
          <a:xfrm>
            <a:off x="1121628" y="2132901"/>
            <a:ext cx="2181137" cy="2592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F3C040-07F6-4BF0-A3CA-CDCAB4FBA8FF}"/>
              </a:ext>
            </a:extLst>
          </p:cNvPr>
          <p:cNvSpPr txBox="1"/>
          <p:nvPr/>
        </p:nvSpPr>
        <p:spPr>
          <a:xfrm>
            <a:off x="1019236" y="2285448"/>
            <a:ext cx="183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/>
              <a:t>Task</a:t>
            </a:r>
            <a:endParaRPr lang="ko-KR" altLang="en-US" sz="3600" dirty="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3B5AD96F-0E79-4770-8032-E2F9C42768A7}"/>
              </a:ext>
            </a:extLst>
          </p:cNvPr>
          <p:cNvSpPr/>
          <p:nvPr/>
        </p:nvSpPr>
        <p:spPr>
          <a:xfrm>
            <a:off x="2035254" y="2968493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A0A0D9B0-5A78-4AF2-BF04-979DE9111871}"/>
              </a:ext>
            </a:extLst>
          </p:cNvPr>
          <p:cNvSpPr/>
          <p:nvPr/>
        </p:nvSpPr>
        <p:spPr>
          <a:xfrm>
            <a:off x="1818538" y="3134293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90F8EFF5-60F7-46F4-9969-0D25C202DB5C}"/>
              </a:ext>
            </a:extLst>
          </p:cNvPr>
          <p:cNvSpPr/>
          <p:nvPr/>
        </p:nvSpPr>
        <p:spPr>
          <a:xfrm>
            <a:off x="1562138" y="3331656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95DFA173-3245-4A0A-A5DF-8E2F999D31FC}"/>
              </a:ext>
            </a:extLst>
          </p:cNvPr>
          <p:cNvSpPr/>
          <p:nvPr/>
        </p:nvSpPr>
        <p:spPr>
          <a:xfrm>
            <a:off x="774944" y="2511027"/>
            <a:ext cx="2181137" cy="2592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BC3C07-996C-4939-82D1-805AD01B25F5}"/>
              </a:ext>
            </a:extLst>
          </p:cNvPr>
          <p:cNvSpPr txBox="1"/>
          <p:nvPr/>
        </p:nvSpPr>
        <p:spPr>
          <a:xfrm>
            <a:off x="672552" y="2663574"/>
            <a:ext cx="183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/>
              <a:t>Task</a:t>
            </a:r>
            <a:endParaRPr lang="ko-KR" altLang="en-US" sz="3600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6F03A0E8-39B0-4962-B17A-43F671BF3D62}"/>
              </a:ext>
            </a:extLst>
          </p:cNvPr>
          <p:cNvSpPr/>
          <p:nvPr/>
        </p:nvSpPr>
        <p:spPr>
          <a:xfrm>
            <a:off x="1688570" y="3346619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B7DC6043-9F0E-4703-8090-5D7F23190E7A}"/>
              </a:ext>
            </a:extLst>
          </p:cNvPr>
          <p:cNvSpPr/>
          <p:nvPr/>
        </p:nvSpPr>
        <p:spPr>
          <a:xfrm>
            <a:off x="1471854" y="3512419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A4386196-A64D-4825-9664-7A0FE51C3228}"/>
              </a:ext>
            </a:extLst>
          </p:cNvPr>
          <p:cNvSpPr/>
          <p:nvPr/>
        </p:nvSpPr>
        <p:spPr>
          <a:xfrm>
            <a:off x="1215454" y="3709782"/>
            <a:ext cx="946232" cy="12661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6F41BA-7E75-4D56-802B-18AD2BE9FF94}"/>
              </a:ext>
            </a:extLst>
          </p:cNvPr>
          <p:cNvSpPr txBox="1"/>
          <p:nvPr/>
        </p:nvSpPr>
        <p:spPr>
          <a:xfrm>
            <a:off x="3945323" y="1666797"/>
            <a:ext cx="48715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단일 </a:t>
            </a:r>
            <a:r>
              <a:rPr lang="en-US" altLang="ko-KR" sz="2000" dirty="0"/>
              <a:t>Task</a:t>
            </a:r>
            <a:r>
              <a:rPr lang="ko-KR" altLang="en-US" sz="2000" dirty="0"/>
              <a:t>안에 여러 개의 </a:t>
            </a:r>
            <a:r>
              <a:rPr lang="en-US" altLang="ko-KR" sz="2000" dirty="0"/>
              <a:t>Thread</a:t>
            </a:r>
            <a:r>
              <a:rPr lang="ko-KR" altLang="en-US" sz="2000" dirty="0"/>
              <a:t>가 존재하여 기존 자원 할당 문제를 해결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멀티 프로세서에서는 공유 메모리를 통해 </a:t>
            </a:r>
            <a:r>
              <a:rPr lang="en-US" altLang="ko-KR" sz="2000" dirty="0"/>
              <a:t>Thread</a:t>
            </a:r>
            <a:r>
              <a:rPr lang="ko-KR" altLang="en-US" sz="2000" dirty="0"/>
              <a:t>를 병렬로 실행하면서 커널에는 오버헤드가 적게 발생</a:t>
            </a:r>
          </a:p>
        </p:txBody>
      </p:sp>
    </p:spTree>
    <p:extLst>
      <p:ext uri="{BB962C8B-B14F-4D97-AF65-F5344CB8AC3E}">
        <p14:creationId xmlns:p14="http://schemas.microsoft.com/office/powerpoint/2010/main" val="465876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410A344-E75D-4438-A40D-FD52E8393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</a:t>
            </a:r>
            <a:r>
              <a:rPr lang="ko-KR" altLang="en-US" dirty="0"/>
              <a:t>는 가상 메모리 할당</a:t>
            </a:r>
            <a:r>
              <a:rPr lang="en-US" altLang="ko-KR" dirty="0"/>
              <a:t>, </a:t>
            </a:r>
            <a:r>
              <a:rPr lang="ko-KR" altLang="en-US" dirty="0"/>
              <a:t>해제</a:t>
            </a:r>
            <a:r>
              <a:rPr lang="en-US" altLang="ko-KR" dirty="0"/>
              <a:t>, </a:t>
            </a:r>
            <a:r>
              <a:rPr lang="ko-KR" altLang="en-US" dirty="0"/>
              <a:t>보호</a:t>
            </a:r>
            <a:r>
              <a:rPr lang="en-US" altLang="ko-KR" dirty="0"/>
              <a:t>, </a:t>
            </a:r>
            <a:r>
              <a:rPr lang="ko-KR" altLang="en-US" dirty="0"/>
              <a:t>상속 지정을 제공한다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메모리들은 공유되면서 수정 사항에 대해서는 </a:t>
            </a:r>
            <a:r>
              <a:rPr lang="en-US" altLang="ko-KR" dirty="0"/>
              <a:t>Copy-On-Write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A8A5C4B-7EE2-4372-9F30-FCD97E13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3AFED42-D288-4938-BBCD-97406D98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Virtual Memory Management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5D4A34-081C-4D5E-BE66-6771F31A7F0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7142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D83021EB-C0C7-4579-9D22-C2DA68D6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1" y="1195138"/>
            <a:ext cx="8221579" cy="5086875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광범위한 가상 메모리 관리를 고려해서 구현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또한</a:t>
            </a:r>
            <a:r>
              <a:rPr lang="en-US" altLang="ko-KR" dirty="0"/>
              <a:t>, Kernel data</a:t>
            </a:r>
            <a:r>
              <a:rPr lang="ko-KR" altLang="en-US" dirty="0"/>
              <a:t> </a:t>
            </a:r>
            <a:r>
              <a:rPr lang="en-US" altLang="ko-KR" dirty="0"/>
              <a:t>structures</a:t>
            </a:r>
            <a:r>
              <a:rPr lang="ko-KR" altLang="en-US" dirty="0"/>
              <a:t>와 </a:t>
            </a:r>
            <a:r>
              <a:rPr lang="en-US" altLang="ko-KR" dirty="0"/>
              <a:t>Backing Store </a:t>
            </a:r>
            <a:r>
              <a:rPr lang="ko-KR" altLang="en-US" dirty="0"/>
              <a:t>를 분리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sz="1400" dirty="0"/>
              <a:t>Backing </a:t>
            </a:r>
            <a:r>
              <a:rPr lang="en-US" altLang="ko-KR" sz="1400" dirty="0" err="1"/>
              <a:t>Stroe</a:t>
            </a:r>
            <a:r>
              <a:rPr lang="en-US" altLang="ko-KR" sz="1400" dirty="0"/>
              <a:t> – </a:t>
            </a:r>
            <a:r>
              <a:rPr lang="ko-KR" altLang="en-US" sz="1400" dirty="0"/>
              <a:t>프로세스의 메모리 공간을 디스크의 </a:t>
            </a:r>
            <a:r>
              <a:rPr lang="ko-KR" altLang="en-US" sz="1400" dirty="0" err="1"/>
              <a:t>스왑</a:t>
            </a:r>
            <a:r>
              <a:rPr lang="ko-KR" altLang="en-US" sz="1400" dirty="0"/>
              <a:t> 영역에 일시적으로 보관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ko-KR" altLang="en-US" sz="1400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E7FF938-1E5E-4EA5-AF68-E11E1A80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4DDD27C-5637-4EF2-8302-F6F332AE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Virtual Memory Implementation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713D20-FAFB-4781-A923-BEF19E65906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7597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E7FF938-1E5E-4EA5-AF68-E11E1A80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4DDD27C-5637-4EF2-8302-F6F332AE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Basic Data Structures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713D20-FAFB-4781-A923-BEF19E65906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8" name="내용 개체 틀 1">
            <a:extLst>
              <a:ext uri="{FF2B5EF4-FFF2-40B4-BE49-F238E27FC236}">
                <a16:creationId xmlns:a16="http://schemas.microsoft.com/office/drawing/2014/main" id="{61EE7547-1AC4-4339-B4F4-61EDAE30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63" y="1195388"/>
            <a:ext cx="8220075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b="1" dirty="0"/>
              <a:t>Address maps</a:t>
            </a:r>
          </a:p>
          <a:p>
            <a:pPr marL="0" indent="0">
              <a:buNone/>
            </a:pPr>
            <a:r>
              <a:rPr lang="en-US" altLang="ko-KR" sz="1600" b="1" dirty="0"/>
              <a:t>	</a:t>
            </a:r>
            <a:r>
              <a:rPr lang="ko-KR" altLang="en-US" sz="1600" dirty="0"/>
              <a:t>이중으로 링크되어 있는 목록으로 가상 메모리 영역의 속성을 알 수 있다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r>
              <a:rPr lang="en-US" altLang="ko-KR" sz="1600" dirty="0"/>
              <a:t>	Task</a:t>
            </a:r>
            <a:r>
              <a:rPr lang="ko-KR" altLang="en-US" sz="1600" dirty="0"/>
              <a:t>마다 하나씩 존재</a:t>
            </a:r>
            <a:endParaRPr lang="en-US" altLang="ko-KR" sz="1600" b="1" dirty="0"/>
          </a:p>
          <a:p>
            <a:pPr marL="0" indent="0">
              <a:buNone/>
            </a:pPr>
            <a:r>
              <a:rPr lang="en-US" altLang="ko-KR" sz="1600" b="1" dirty="0"/>
              <a:t>Share maps</a:t>
            </a:r>
          </a:p>
          <a:p>
            <a:pPr marL="0" indent="0">
              <a:buNone/>
            </a:pPr>
            <a:r>
              <a:rPr lang="en-US" altLang="ko-KR" sz="1600" dirty="0"/>
              <a:t>	Task</a:t>
            </a:r>
            <a:r>
              <a:rPr lang="ko-KR" altLang="en-US" sz="1600" dirty="0"/>
              <a:t>간 공유되는 메모리 영역의 속성을 알 수 있다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dirty="0"/>
              <a:t>VM objects</a:t>
            </a:r>
          </a:p>
          <a:p>
            <a:pPr marL="0" indent="0">
              <a:buNone/>
            </a:pPr>
            <a:r>
              <a:rPr lang="en-US" altLang="ko-KR" sz="1600" dirty="0"/>
              <a:t>	backing Storage</a:t>
            </a:r>
            <a:r>
              <a:rPr lang="ko-KR" altLang="en-US" sz="1600" dirty="0"/>
              <a:t>의 단위로 </a:t>
            </a:r>
            <a:r>
              <a:rPr lang="en-US" altLang="ko-KR" sz="1600" dirty="0"/>
              <a:t>page</a:t>
            </a:r>
            <a:r>
              <a:rPr lang="ko-KR" altLang="en-US" sz="1600" dirty="0"/>
              <a:t>를 특정해준다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dirty="0"/>
              <a:t>Page structure</a:t>
            </a:r>
          </a:p>
          <a:p>
            <a:pPr marL="0" indent="0">
              <a:buNone/>
            </a:pPr>
            <a:r>
              <a:rPr lang="en-US" altLang="ko-KR" sz="1600" dirty="0"/>
              <a:t>	</a:t>
            </a:r>
            <a:r>
              <a:rPr lang="ko-KR" altLang="en-US" sz="1600" dirty="0"/>
              <a:t>현재 페이지의 속성을 특정한다</a:t>
            </a:r>
            <a:r>
              <a:rPr lang="en-US" altLang="ko-K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427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1E37D003-85F5-489D-9A9A-2D36E024C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1" y="2134675"/>
            <a:ext cx="3717838" cy="3144023"/>
          </a:xfrm>
        </p:spPr>
      </p:pic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E7FF938-1E5E-4EA5-AF68-E11E1A80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4DDD27C-5637-4EF2-8302-F6F332AE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Virtual Memory Implementation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713D20-FAFB-4781-A923-BEF19E65906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0468C0F-B922-45DA-9411-F940FCEB5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175" y="1697861"/>
            <a:ext cx="4180055" cy="407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4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1E37D003-85F5-489D-9A9A-2D36E024C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1" y="2134675"/>
            <a:ext cx="3717838" cy="3144023"/>
          </a:xfrm>
        </p:spPr>
      </p:pic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E7FF938-1E5E-4EA5-AF68-E11E1A80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4DDD27C-5637-4EF2-8302-F6F332AE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Virtual Memory Implementation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713D20-FAFB-4781-A923-BEF19E65906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0468C0F-B922-45DA-9411-F940FCEB5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175" y="1697861"/>
            <a:ext cx="4180055" cy="4078597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0ACF4B93-9688-471E-9B6E-85950A8C1024}"/>
              </a:ext>
            </a:extLst>
          </p:cNvPr>
          <p:cNvSpPr/>
          <p:nvPr/>
        </p:nvSpPr>
        <p:spPr>
          <a:xfrm>
            <a:off x="4271111" y="1796715"/>
            <a:ext cx="601778" cy="3144023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48170B5-00AB-48D5-A87A-9D82FD694808}"/>
              </a:ext>
            </a:extLst>
          </p:cNvPr>
          <p:cNvSpPr/>
          <p:nvPr/>
        </p:nvSpPr>
        <p:spPr>
          <a:xfrm>
            <a:off x="364958" y="5823570"/>
            <a:ext cx="82937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/>
              <a:t>가상 메모리 구현은 </a:t>
            </a:r>
            <a:r>
              <a:rPr lang="en-US" altLang="ko-KR" sz="1400" dirty="0"/>
              <a:t>Machine Independent Section, </a:t>
            </a:r>
            <a:r>
              <a:rPr lang="ko-KR" altLang="en-US" sz="1400" dirty="0"/>
              <a:t> </a:t>
            </a:r>
            <a:r>
              <a:rPr lang="en-US" altLang="ko-KR" sz="1400" dirty="0"/>
              <a:t>Machine Dependent  Section</a:t>
            </a:r>
            <a:r>
              <a:rPr lang="ko-KR" altLang="en-US" sz="1400" dirty="0"/>
              <a:t>으로 나누어진다</a:t>
            </a:r>
            <a:r>
              <a:rPr lang="en-US" altLang="ko-KR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510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D83021EB-C0C7-4579-9D22-C2DA68D6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1" y="1195138"/>
            <a:ext cx="8221579" cy="5086875"/>
          </a:xfrm>
        </p:spPr>
        <p:txBody>
          <a:bodyPr/>
          <a:lstStyle/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ko-KR" altLang="en-US" sz="1400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E7FF938-1E5E-4EA5-AF68-E11E1A80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4DDD27C-5637-4EF2-8302-F6F332AE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Virtual Memory Implementation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713D20-FAFB-4781-A923-BEF19E65906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6" name="내용 개체 틀 1">
            <a:extLst>
              <a:ext uri="{FF2B5EF4-FFF2-40B4-BE49-F238E27FC236}">
                <a16:creationId xmlns:a16="http://schemas.microsoft.com/office/drawing/2014/main" id="{3BEC4D82-17DE-4C44-A50E-9FCA4FD734EB}"/>
              </a:ext>
            </a:extLst>
          </p:cNvPr>
          <p:cNvSpPr txBox="1">
            <a:spLocks/>
          </p:cNvSpPr>
          <p:nvPr/>
        </p:nvSpPr>
        <p:spPr>
          <a:xfrm>
            <a:off x="461963" y="1195388"/>
            <a:ext cx="8220075" cy="5086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ko-KR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600" b="1" dirty="0"/>
              <a:t>Machine Independent Section :</a:t>
            </a:r>
            <a:r>
              <a:rPr lang="ko-KR" altLang="en-US" sz="1600" dirty="0"/>
              <a:t> 모든 가상 메모리에 대한 정보를 가지고 있다</a:t>
            </a:r>
            <a:r>
              <a:rPr lang="en-US" altLang="ko-KR" sz="16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600" dirty="0"/>
          </a:p>
          <a:p>
            <a:pPr marL="0" indent="0">
              <a:buFont typeface="Arial" panose="020B0604020202020204" pitchFamily="34" charset="0"/>
              <a:buNone/>
            </a:pPr>
            <a:br>
              <a:rPr lang="en-US" altLang="ko-KR" sz="1600" dirty="0"/>
            </a:br>
            <a:r>
              <a:rPr lang="en-US" altLang="ko-KR" sz="1600" b="1" dirty="0"/>
              <a:t>Machine Dependent Section :</a:t>
            </a:r>
            <a:r>
              <a:rPr lang="en-US" altLang="ko-KR" sz="1600" dirty="0"/>
              <a:t> </a:t>
            </a:r>
            <a:r>
              <a:rPr lang="ko-KR" altLang="en-US" sz="1600" dirty="0"/>
              <a:t>간단한 </a:t>
            </a:r>
            <a:r>
              <a:rPr lang="en-US" altLang="ko-KR" sz="1600" dirty="0"/>
              <a:t>Page </a:t>
            </a:r>
            <a:r>
              <a:rPr lang="ko-KR" altLang="en-US" sz="1600" dirty="0"/>
              <a:t>검증 </a:t>
            </a:r>
            <a:r>
              <a:rPr lang="en-US" altLang="ko-KR" sz="1600" dirty="0"/>
              <a:t>/ </a:t>
            </a:r>
            <a:r>
              <a:rPr lang="ko-KR" altLang="en-US" sz="1600" dirty="0"/>
              <a:t>무효 </a:t>
            </a:r>
            <a:r>
              <a:rPr lang="en-US" altLang="ko-KR" sz="1600" dirty="0"/>
              <a:t>/ </a:t>
            </a:r>
            <a:r>
              <a:rPr lang="ko-KR" altLang="en-US" sz="1600" dirty="0"/>
              <a:t>보호 인터페이스를 가지면서 다른 </a:t>
            </a:r>
            <a:r>
              <a:rPr lang="en-US" altLang="ko-KR" sz="1600" dirty="0"/>
              <a:t>Machine</a:t>
            </a:r>
            <a:r>
              <a:rPr lang="ko-KR" altLang="en-US" sz="1600" dirty="0"/>
              <a:t>의 정보를 가지고 있지 않다</a:t>
            </a:r>
            <a:r>
              <a:rPr lang="en-US" altLang="ko-KR" sz="16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600" dirty="0"/>
              <a:t>-&gt; </a:t>
            </a:r>
            <a:r>
              <a:rPr lang="ko-KR" altLang="en-US" sz="1600" dirty="0"/>
              <a:t>페이지 크기가 동일 할 필요가 없다</a:t>
            </a:r>
            <a:r>
              <a:rPr lang="en-US" altLang="ko-K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5508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FC8D2325-62DB-4DE7-95A2-AEB10B56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</a:t>
            </a:r>
            <a:r>
              <a:rPr lang="ko-KR" altLang="en-US" dirty="0"/>
              <a:t>에서 프로세스 간 통신은 </a:t>
            </a:r>
            <a:r>
              <a:rPr lang="en-US" altLang="ko-KR" dirty="0"/>
              <a:t>Port </a:t>
            </a:r>
            <a:r>
              <a:rPr lang="ko-KR" altLang="en-US" dirty="0"/>
              <a:t>와 </a:t>
            </a:r>
            <a:r>
              <a:rPr lang="en-US" altLang="ko-KR" dirty="0"/>
              <a:t>Message</a:t>
            </a:r>
            <a:r>
              <a:rPr lang="ko-KR" altLang="en-US" dirty="0"/>
              <a:t>를 이용하며 위치와 보안</a:t>
            </a:r>
            <a:r>
              <a:rPr lang="en-US" altLang="ko-KR" dirty="0"/>
              <a:t>, Data Type Tagging</a:t>
            </a:r>
            <a:r>
              <a:rPr lang="ko-KR" altLang="en-US" dirty="0"/>
              <a:t>을 모두 제공한다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Port : </a:t>
            </a:r>
            <a:r>
              <a:rPr lang="en-US" altLang="ko-KR" dirty="0" err="1"/>
              <a:t>Interprocess</a:t>
            </a:r>
            <a:r>
              <a:rPr lang="en-US" altLang="ko-KR" dirty="0"/>
              <a:t> units, Task</a:t>
            </a:r>
            <a:r>
              <a:rPr lang="ko-KR" altLang="en-US" dirty="0"/>
              <a:t>에 의해 메시지가 전달 되고</a:t>
            </a:r>
            <a:r>
              <a:rPr lang="en-US" altLang="ko-KR" dirty="0"/>
              <a:t>, </a:t>
            </a:r>
            <a:r>
              <a:rPr lang="ko-KR" altLang="en-US" dirty="0"/>
              <a:t>보호 할 수 있는 객체</a:t>
            </a:r>
            <a:r>
              <a:rPr lang="en-US" altLang="ko-KR" dirty="0"/>
              <a:t>,  Message Queue. </a:t>
            </a:r>
          </a:p>
          <a:p>
            <a:pPr marL="0" indent="0">
              <a:buNone/>
            </a:pPr>
            <a:r>
              <a:rPr lang="en-US" altLang="ko-KR" dirty="0"/>
              <a:t>-&gt; Service </a:t>
            </a:r>
            <a:r>
              <a:rPr lang="ko-KR" altLang="en-US" dirty="0"/>
              <a:t>혹은 </a:t>
            </a:r>
            <a:r>
              <a:rPr lang="en-US" altLang="ko-KR" dirty="0"/>
              <a:t>Data Structure</a:t>
            </a:r>
            <a:r>
              <a:rPr lang="ko-KR" altLang="en-US" dirty="0"/>
              <a:t>를 나타내는 데 사용된다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Message :</a:t>
            </a:r>
            <a:r>
              <a:rPr lang="ko-KR" altLang="en-US" dirty="0"/>
              <a:t> 헤더와 타입이 지정된 개체로 구성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Interprocess</a:t>
            </a:r>
            <a:r>
              <a:rPr lang="en-US" altLang="ko-KR" dirty="0"/>
              <a:t> Communication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84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289ECFC0-CB2E-400B-9B76-AC0D15A92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ko-KR" dirty="0"/>
              <a:t>Introduction</a:t>
            </a:r>
          </a:p>
          <a:p>
            <a:pPr marL="457200" indent="-457200">
              <a:buAutoNum type="arabicPeriod"/>
            </a:pPr>
            <a:r>
              <a:rPr lang="en-US" altLang="ko-KR" dirty="0"/>
              <a:t>Design : an extensible kernel</a:t>
            </a:r>
          </a:p>
          <a:p>
            <a:pPr marL="457200" indent="-457200">
              <a:buAutoNum type="arabicPeriod"/>
            </a:pPr>
            <a:r>
              <a:rPr lang="en-US" altLang="ko-KR" dirty="0"/>
              <a:t>Tasks and Threads</a:t>
            </a:r>
          </a:p>
          <a:p>
            <a:pPr marL="457200" indent="-457200">
              <a:buAutoNum type="arabicPeriod"/>
            </a:pPr>
            <a:r>
              <a:rPr lang="en-US" altLang="ko-KR" dirty="0"/>
              <a:t>Virtual Memory Management</a:t>
            </a:r>
          </a:p>
          <a:p>
            <a:pPr marL="457200" indent="-457200">
              <a:buAutoNum type="arabicPeriod"/>
            </a:pPr>
            <a:r>
              <a:rPr lang="en-US" altLang="ko-KR" dirty="0"/>
              <a:t>Virtual Memory Implementation</a:t>
            </a:r>
          </a:p>
          <a:p>
            <a:pPr marL="457200" indent="-457200">
              <a:buAutoNum type="arabicPeriod"/>
            </a:pPr>
            <a:r>
              <a:rPr lang="en-US" altLang="ko-KR" dirty="0" err="1"/>
              <a:t>Interprocess</a:t>
            </a:r>
            <a:r>
              <a:rPr lang="en-US" altLang="ko-KR" dirty="0"/>
              <a:t> Communication</a:t>
            </a:r>
          </a:p>
          <a:p>
            <a:pPr marL="457200" indent="-457200">
              <a:buAutoNum type="arabicPeriod"/>
            </a:pPr>
            <a:r>
              <a:rPr lang="en-US" altLang="ko-KR" dirty="0"/>
              <a:t>System Support Facilities</a:t>
            </a:r>
          </a:p>
          <a:p>
            <a:pPr marL="457200" indent="-457200">
              <a:buAutoNum type="arabicPeriod"/>
            </a:pPr>
            <a:r>
              <a:rPr lang="en-US" altLang="ko-KR" dirty="0"/>
              <a:t>Implementation: a new foundation for UNIX</a:t>
            </a:r>
          </a:p>
          <a:p>
            <a:pPr marL="457200" indent="-457200">
              <a:buAutoNum type="arabicPeriod"/>
            </a:pPr>
            <a:r>
              <a:rPr lang="en-US" altLang="ko-KR" dirty="0"/>
              <a:t>Current status: Mach-1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0BA4B0E-5693-47E8-9594-A6FBB396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60CB6F96-EDB6-4F8F-915E-99E96A32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DA21CE-05ED-4FF8-82CB-5EB5482A820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2959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E5C4CF6F-964F-417B-97DE-B45474194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00" y="1947613"/>
            <a:ext cx="7344800" cy="3581900"/>
          </a:xfrm>
        </p:spPr>
      </p:pic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Interprocess</a:t>
            </a:r>
            <a:r>
              <a:rPr lang="en-US" altLang="ko-KR" dirty="0"/>
              <a:t> Communication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632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Interprocess</a:t>
            </a:r>
            <a:r>
              <a:rPr lang="en-US" altLang="ko-KR" dirty="0"/>
              <a:t> Communication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79B62FBA-5B05-4832-99FD-9B9686172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6" y="1576086"/>
            <a:ext cx="7297168" cy="4324954"/>
          </a:xfrm>
        </p:spPr>
      </p:pic>
    </p:spTree>
    <p:extLst>
      <p:ext uri="{BB962C8B-B14F-4D97-AF65-F5344CB8AC3E}">
        <p14:creationId xmlns:p14="http://schemas.microsoft.com/office/powerpoint/2010/main" val="650836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Defining </a:t>
            </a:r>
            <a:r>
              <a:rPr lang="en-US" altLang="ko-KR" dirty="0" err="1"/>
              <a:t>interprocess</a:t>
            </a:r>
            <a:r>
              <a:rPr lang="en-US" altLang="ko-KR" dirty="0"/>
              <a:t> interfaces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4EE19B7-285E-4646-B806-FD23C4F9F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Matchmaker </a:t>
            </a:r>
            <a:r>
              <a:rPr lang="ko-KR" altLang="en-US" dirty="0"/>
              <a:t>언어를 사용하여 </a:t>
            </a:r>
            <a:r>
              <a:rPr lang="en-US" altLang="ko-KR" dirty="0"/>
              <a:t>Interface </a:t>
            </a:r>
            <a:r>
              <a:rPr lang="ko-KR" altLang="en-US" dirty="0"/>
              <a:t>정의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다양한 아키텍처간 호환에 필요한 메시지에 충분한 정보를 제공 할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247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communication and security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4EE19B7-285E-4646-B806-FD23C4F9F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</a:t>
            </a:r>
            <a:r>
              <a:rPr lang="ko-KR" altLang="en-US" dirty="0"/>
              <a:t>는 </a:t>
            </a:r>
            <a:r>
              <a:rPr lang="en-US" altLang="ko-KR" dirty="0"/>
              <a:t> Mach IPC</a:t>
            </a:r>
            <a:r>
              <a:rPr lang="ko-KR" altLang="en-US" dirty="0"/>
              <a:t>를 이용해 네트워크를 통한 통신을 지원하도록 확장 가능하다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Network Server</a:t>
            </a:r>
            <a:r>
              <a:rPr lang="ko-KR" altLang="en-US" dirty="0"/>
              <a:t>는 원격 노드의 </a:t>
            </a:r>
            <a:r>
              <a:rPr lang="en-US" altLang="ko-KR" dirty="0"/>
              <a:t>Task</a:t>
            </a:r>
            <a:r>
              <a:rPr lang="ko-KR" altLang="en-US" dirty="0"/>
              <a:t>에 대한 </a:t>
            </a:r>
            <a:r>
              <a:rPr lang="en-US" altLang="ko-KR" dirty="0"/>
              <a:t>Local</a:t>
            </a:r>
            <a:r>
              <a:rPr lang="ko-KR" altLang="en-US" dirty="0"/>
              <a:t>을 대표한다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ko-KR" altLang="en-US" dirty="0"/>
              <a:t>발신인은 </a:t>
            </a:r>
            <a:r>
              <a:rPr lang="en-US" altLang="ko-KR" dirty="0"/>
              <a:t>Port</a:t>
            </a:r>
            <a:r>
              <a:rPr lang="ko-KR" altLang="en-US" dirty="0"/>
              <a:t>가 로컬인지 원격 노드인지 알 수 없고</a:t>
            </a:r>
            <a:r>
              <a:rPr lang="en-US" altLang="ko-KR" dirty="0"/>
              <a:t>, </a:t>
            </a:r>
            <a:r>
              <a:rPr lang="ko-KR" altLang="en-US" dirty="0"/>
              <a:t>암호화를 통해 보안성을 높였다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5464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24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communication and security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4EE19B7-285E-4646-B806-FD23C4F9F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Network Server : Network Port</a:t>
            </a:r>
            <a:r>
              <a:rPr lang="ko-KR" altLang="en-US" dirty="0"/>
              <a:t>를 제공</a:t>
            </a:r>
            <a:r>
              <a:rPr lang="en-US" altLang="ko-KR" dirty="0"/>
              <a:t>, </a:t>
            </a:r>
            <a:r>
              <a:rPr lang="ko-KR" altLang="en-US" dirty="0"/>
              <a:t>관리</a:t>
            </a:r>
            <a:r>
              <a:rPr lang="en-US" altLang="ko-KR" dirty="0"/>
              <a:t>, </a:t>
            </a:r>
            <a:r>
              <a:rPr lang="ko-KR" altLang="en-US" dirty="0"/>
              <a:t>유지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Network Port : </a:t>
            </a:r>
            <a:r>
              <a:rPr lang="ko-KR" altLang="en-US" dirty="0"/>
              <a:t>둘 이상의 노드에 대한 </a:t>
            </a:r>
            <a:r>
              <a:rPr lang="en-US" altLang="ko-KR" dirty="0"/>
              <a:t>Task</a:t>
            </a:r>
            <a:r>
              <a:rPr lang="ko-KR" altLang="en-US" dirty="0"/>
              <a:t>에 액세스 권한이 있는 </a:t>
            </a:r>
            <a:r>
              <a:rPr lang="en-US" altLang="ko-KR" dirty="0"/>
              <a:t>Port</a:t>
            </a:r>
            <a:r>
              <a:rPr lang="ko-KR" altLang="en-US" dirty="0"/>
              <a:t>의 네트워크 표현</a:t>
            </a:r>
            <a:r>
              <a:rPr lang="en-US" altLang="ko-KR" dirty="0"/>
              <a:t>. (</a:t>
            </a:r>
            <a:r>
              <a:rPr lang="ko-KR" altLang="en-US" dirty="0"/>
              <a:t>식별자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D56FBF7-6D88-43C9-B30D-1EEC07A440C1}"/>
              </a:ext>
            </a:extLst>
          </p:cNvPr>
          <p:cNvSpPr/>
          <p:nvPr/>
        </p:nvSpPr>
        <p:spPr>
          <a:xfrm>
            <a:off x="1530016" y="3984363"/>
            <a:ext cx="1644316" cy="1820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Network</a:t>
            </a:r>
            <a:r>
              <a:rPr lang="ko-KR" altLang="en-US" dirty="0"/>
              <a:t> </a:t>
            </a:r>
            <a:r>
              <a:rPr lang="en-US" altLang="ko-KR" dirty="0"/>
              <a:t>Server</a:t>
            </a:r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53DB8F1-2706-479B-8C04-DB34C46F656D}"/>
              </a:ext>
            </a:extLst>
          </p:cNvPr>
          <p:cNvSpPr/>
          <p:nvPr/>
        </p:nvSpPr>
        <p:spPr>
          <a:xfrm>
            <a:off x="3197436" y="3813628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3468660-A369-44F0-94A5-1FD935B99E58}"/>
              </a:ext>
            </a:extLst>
          </p:cNvPr>
          <p:cNvSpPr/>
          <p:nvPr/>
        </p:nvSpPr>
        <p:spPr>
          <a:xfrm>
            <a:off x="3203982" y="4894087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BED9735-12CE-4F8F-AF94-CA4EADD75A54}"/>
              </a:ext>
            </a:extLst>
          </p:cNvPr>
          <p:cNvSpPr/>
          <p:nvPr/>
        </p:nvSpPr>
        <p:spPr>
          <a:xfrm>
            <a:off x="5798792" y="3601453"/>
            <a:ext cx="401053" cy="268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E0EA4EA-91CA-4C33-B0E4-0A46325CDA22}"/>
              </a:ext>
            </a:extLst>
          </p:cNvPr>
          <p:cNvSpPr/>
          <p:nvPr/>
        </p:nvSpPr>
        <p:spPr>
          <a:xfrm>
            <a:off x="5798791" y="3738575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B9B23A-6DB6-48C0-8255-D03EF54B2237}"/>
              </a:ext>
            </a:extLst>
          </p:cNvPr>
          <p:cNvSpPr/>
          <p:nvPr/>
        </p:nvSpPr>
        <p:spPr>
          <a:xfrm>
            <a:off x="5798791" y="5206428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2A019080-8D77-481F-A363-6278368BE2A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368509" y="4314944"/>
            <a:ext cx="1377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0FB17EF0-B117-411D-AF64-7BE6B08B4C79}"/>
              </a:ext>
            </a:extLst>
          </p:cNvPr>
          <p:cNvCxnSpPr>
            <a:cxnSpLocks/>
          </p:cNvCxnSpPr>
          <p:nvPr/>
        </p:nvCxnSpPr>
        <p:spPr>
          <a:xfrm>
            <a:off x="4375055" y="5432361"/>
            <a:ext cx="1423737" cy="25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CE8EE6D-8A60-44C4-AECB-F955BA757823}"/>
              </a:ext>
            </a:extLst>
          </p:cNvPr>
          <p:cNvSpPr txBox="1"/>
          <p:nvPr/>
        </p:nvSpPr>
        <p:spPr>
          <a:xfrm>
            <a:off x="4539393" y="3945612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mapping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ADF89A-52CF-4DF9-899E-4364E5BA8BDC}"/>
              </a:ext>
            </a:extLst>
          </p:cNvPr>
          <p:cNvSpPr txBox="1"/>
          <p:nvPr/>
        </p:nvSpPr>
        <p:spPr>
          <a:xfrm>
            <a:off x="4539393" y="5026071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mapping</a:t>
            </a:r>
            <a:endParaRPr lang="ko-KR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1178B5-E7B7-4028-B4CD-0624EB4775D9}"/>
              </a:ext>
            </a:extLst>
          </p:cNvPr>
          <p:cNvSpPr txBox="1"/>
          <p:nvPr/>
        </p:nvSpPr>
        <p:spPr>
          <a:xfrm>
            <a:off x="5473938" y="3198975"/>
            <a:ext cx="149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Network Port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2212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25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communication and security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DA616D9-C4BA-4CE8-A444-431FDDDBEBCE}"/>
              </a:ext>
            </a:extLst>
          </p:cNvPr>
          <p:cNvSpPr/>
          <p:nvPr/>
        </p:nvSpPr>
        <p:spPr>
          <a:xfrm>
            <a:off x="1497932" y="2518610"/>
            <a:ext cx="1644316" cy="1820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Network</a:t>
            </a:r>
            <a:r>
              <a:rPr lang="ko-KR" altLang="en-US" dirty="0"/>
              <a:t> </a:t>
            </a:r>
            <a:r>
              <a:rPr lang="en-US" altLang="ko-KR" dirty="0"/>
              <a:t>Server</a:t>
            </a:r>
            <a:endParaRPr lang="ko-KR" altLang="en-US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8B7D65-76DE-4ABE-BCF5-AD4B3C208FA3}"/>
              </a:ext>
            </a:extLst>
          </p:cNvPr>
          <p:cNvSpPr/>
          <p:nvPr/>
        </p:nvSpPr>
        <p:spPr>
          <a:xfrm>
            <a:off x="3165352" y="2347875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A1E03E8-F431-4175-9441-81686C2BF549}"/>
              </a:ext>
            </a:extLst>
          </p:cNvPr>
          <p:cNvSpPr/>
          <p:nvPr/>
        </p:nvSpPr>
        <p:spPr>
          <a:xfrm>
            <a:off x="3171898" y="3428334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593B47D-854F-4322-A6B2-D45FE09B5B2D}"/>
              </a:ext>
            </a:extLst>
          </p:cNvPr>
          <p:cNvSpPr/>
          <p:nvPr/>
        </p:nvSpPr>
        <p:spPr>
          <a:xfrm>
            <a:off x="5766708" y="2135700"/>
            <a:ext cx="401053" cy="268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A2E5F56-FE04-4B24-8C4F-E7A47D521037}"/>
              </a:ext>
            </a:extLst>
          </p:cNvPr>
          <p:cNvSpPr/>
          <p:nvPr/>
        </p:nvSpPr>
        <p:spPr>
          <a:xfrm>
            <a:off x="5766707" y="2272822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15D418A-0448-4DCF-B2A0-F33C5F38D2C0}"/>
              </a:ext>
            </a:extLst>
          </p:cNvPr>
          <p:cNvSpPr/>
          <p:nvPr/>
        </p:nvSpPr>
        <p:spPr>
          <a:xfrm>
            <a:off x="5766707" y="3740675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886667F3-91FF-48FC-986A-638B2EB265D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4336425" y="2849191"/>
            <a:ext cx="1377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F2B2CD4-6DEA-48F6-A63F-C54DF44A8E25}"/>
              </a:ext>
            </a:extLst>
          </p:cNvPr>
          <p:cNvCxnSpPr>
            <a:cxnSpLocks/>
          </p:cNvCxnSpPr>
          <p:nvPr/>
        </p:nvCxnSpPr>
        <p:spPr>
          <a:xfrm>
            <a:off x="4342971" y="3966608"/>
            <a:ext cx="1423737" cy="25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E929568-F65D-4033-8AEE-8FF6076A40A5}"/>
              </a:ext>
            </a:extLst>
          </p:cNvPr>
          <p:cNvSpPr txBox="1"/>
          <p:nvPr/>
        </p:nvSpPr>
        <p:spPr>
          <a:xfrm>
            <a:off x="4507309" y="2479859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mapping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F9CBAD-E8C0-4E94-B92B-BCDEA5AD0C9E}"/>
              </a:ext>
            </a:extLst>
          </p:cNvPr>
          <p:cNvSpPr txBox="1"/>
          <p:nvPr/>
        </p:nvSpPr>
        <p:spPr>
          <a:xfrm>
            <a:off x="4507309" y="3560318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mapping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8D4E9C-C6D0-42FA-AE07-B17A7F01E8BE}"/>
              </a:ext>
            </a:extLst>
          </p:cNvPr>
          <p:cNvSpPr txBox="1"/>
          <p:nvPr/>
        </p:nvSpPr>
        <p:spPr>
          <a:xfrm>
            <a:off x="5441854" y="1733222"/>
            <a:ext cx="149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Network Port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4794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26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communication and security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DA616D9-C4BA-4CE8-A444-431FDDDBEBCE}"/>
              </a:ext>
            </a:extLst>
          </p:cNvPr>
          <p:cNvSpPr/>
          <p:nvPr/>
        </p:nvSpPr>
        <p:spPr>
          <a:xfrm>
            <a:off x="1497932" y="2518610"/>
            <a:ext cx="1644316" cy="1820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Network</a:t>
            </a:r>
            <a:r>
              <a:rPr lang="ko-KR" altLang="en-US" dirty="0"/>
              <a:t> </a:t>
            </a:r>
            <a:r>
              <a:rPr lang="en-US" altLang="ko-KR" dirty="0"/>
              <a:t>Server</a:t>
            </a:r>
            <a:endParaRPr lang="ko-KR" altLang="en-US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8B7D65-76DE-4ABE-BCF5-AD4B3C208FA3}"/>
              </a:ext>
            </a:extLst>
          </p:cNvPr>
          <p:cNvSpPr/>
          <p:nvPr/>
        </p:nvSpPr>
        <p:spPr>
          <a:xfrm>
            <a:off x="3171898" y="1343432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A1E03E8-F431-4175-9441-81686C2BF549}"/>
              </a:ext>
            </a:extLst>
          </p:cNvPr>
          <p:cNvSpPr/>
          <p:nvPr/>
        </p:nvSpPr>
        <p:spPr>
          <a:xfrm>
            <a:off x="3171898" y="4667794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593B47D-854F-4322-A6B2-D45FE09B5B2D}"/>
              </a:ext>
            </a:extLst>
          </p:cNvPr>
          <p:cNvSpPr/>
          <p:nvPr/>
        </p:nvSpPr>
        <p:spPr>
          <a:xfrm>
            <a:off x="5766708" y="2135700"/>
            <a:ext cx="401053" cy="268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A2E5F56-FE04-4B24-8C4F-E7A47D521037}"/>
              </a:ext>
            </a:extLst>
          </p:cNvPr>
          <p:cNvSpPr/>
          <p:nvPr/>
        </p:nvSpPr>
        <p:spPr>
          <a:xfrm>
            <a:off x="5766707" y="2272822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15D418A-0448-4DCF-B2A0-F33C5F38D2C0}"/>
              </a:ext>
            </a:extLst>
          </p:cNvPr>
          <p:cNvSpPr/>
          <p:nvPr/>
        </p:nvSpPr>
        <p:spPr>
          <a:xfrm>
            <a:off x="5766707" y="3740675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886667F3-91FF-48FC-986A-638B2EB265D2}"/>
              </a:ext>
            </a:extLst>
          </p:cNvPr>
          <p:cNvCxnSpPr>
            <a:cxnSpLocks/>
          </p:cNvCxnSpPr>
          <p:nvPr/>
        </p:nvCxnSpPr>
        <p:spPr>
          <a:xfrm flipH="1">
            <a:off x="3142248" y="2715481"/>
            <a:ext cx="2624460" cy="383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F2B2CD4-6DEA-48F6-A63F-C54DF44A8E25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3142249" y="3701617"/>
            <a:ext cx="2624458" cy="452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E929568-F65D-4033-8AEE-8FF6076A40A5}"/>
              </a:ext>
            </a:extLst>
          </p:cNvPr>
          <p:cNvSpPr txBox="1"/>
          <p:nvPr/>
        </p:nvSpPr>
        <p:spPr>
          <a:xfrm>
            <a:off x="3735807" y="2560464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Address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8D4E9C-C6D0-42FA-AE07-B17A7F01E8BE}"/>
              </a:ext>
            </a:extLst>
          </p:cNvPr>
          <p:cNvSpPr txBox="1"/>
          <p:nvPr/>
        </p:nvSpPr>
        <p:spPr>
          <a:xfrm>
            <a:off x="5441854" y="1733222"/>
            <a:ext cx="149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Network Port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9115D0-F4DB-4B98-8D4D-FED11A76001D}"/>
              </a:ext>
            </a:extLst>
          </p:cNvPr>
          <p:cNvSpPr txBox="1"/>
          <p:nvPr/>
        </p:nvSpPr>
        <p:spPr>
          <a:xfrm>
            <a:off x="3757434" y="3494105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Address</a:t>
            </a:r>
            <a:endParaRPr lang="ko-KR" altLang="en-US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0DFF1C9-81C2-47E6-9683-1F2F9370365D}"/>
              </a:ext>
            </a:extLst>
          </p:cNvPr>
          <p:cNvCxnSpPr>
            <a:stCxn id="8" idx="2"/>
            <a:endCxn id="10" idx="1"/>
          </p:cNvCxnSpPr>
          <p:nvPr/>
        </p:nvCxnSpPr>
        <p:spPr>
          <a:xfrm>
            <a:off x="2320090" y="4339389"/>
            <a:ext cx="851808" cy="829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033C70E1-6AF9-4851-9718-02E56B6BE95A}"/>
              </a:ext>
            </a:extLst>
          </p:cNvPr>
          <p:cNvCxnSpPr>
            <a:stCxn id="8" idx="0"/>
            <a:endCxn id="9" idx="1"/>
          </p:cNvCxnSpPr>
          <p:nvPr/>
        </p:nvCxnSpPr>
        <p:spPr>
          <a:xfrm flipV="1">
            <a:off x="2320090" y="1844748"/>
            <a:ext cx="851808" cy="67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B3D96A-56BC-40A3-A11C-FB88F8C36BBC}"/>
              </a:ext>
            </a:extLst>
          </p:cNvPr>
          <p:cNvSpPr txBox="1"/>
          <p:nvPr/>
        </p:nvSpPr>
        <p:spPr>
          <a:xfrm>
            <a:off x="1934651" y="1855316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Message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32B33D-EB21-4DA8-8F37-671C55CE5266}"/>
              </a:ext>
            </a:extLst>
          </p:cNvPr>
          <p:cNvSpPr txBox="1"/>
          <p:nvPr/>
        </p:nvSpPr>
        <p:spPr>
          <a:xfrm>
            <a:off x="2000825" y="4726320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Message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5669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7E7C5DA-9839-4AC5-927C-974994C0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27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A953730-DF56-464A-AFF2-5F64C61B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Network communication and security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9606A-6904-4F2A-8B5D-5FA87E3B36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DA616D9-C4BA-4CE8-A444-431FDDDBEBCE}"/>
              </a:ext>
            </a:extLst>
          </p:cNvPr>
          <p:cNvSpPr/>
          <p:nvPr/>
        </p:nvSpPr>
        <p:spPr>
          <a:xfrm>
            <a:off x="1497932" y="2518610"/>
            <a:ext cx="1644316" cy="1820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Network</a:t>
            </a:r>
            <a:r>
              <a:rPr lang="ko-KR" altLang="en-US" dirty="0"/>
              <a:t> </a:t>
            </a:r>
            <a:r>
              <a:rPr lang="en-US" altLang="ko-KR" dirty="0"/>
              <a:t>Server</a:t>
            </a:r>
            <a:endParaRPr lang="ko-KR" altLang="en-US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A8B7D65-76DE-4ABE-BCF5-AD4B3C208FA3}"/>
              </a:ext>
            </a:extLst>
          </p:cNvPr>
          <p:cNvSpPr/>
          <p:nvPr/>
        </p:nvSpPr>
        <p:spPr>
          <a:xfrm>
            <a:off x="3171898" y="1343432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A1E03E8-F431-4175-9441-81686C2BF549}"/>
              </a:ext>
            </a:extLst>
          </p:cNvPr>
          <p:cNvSpPr/>
          <p:nvPr/>
        </p:nvSpPr>
        <p:spPr>
          <a:xfrm>
            <a:off x="3171898" y="4667794"/>
            <a:ext cx="1171073" cy="10026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Local Port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593B47D-854F-4322-A6B2-D45FE09B5B2D}"/>
              </a:ext>
            </a:extLst>
          </p:cNvPr>
          <p:cNvSpPr/>
          <p:nvPr/>
        </p:nvSpPr>
        <p:spPr>
          <a:xfrm>
            <a:off x="5766708" y="2135700"/>
            <a:ext cx="401053" cy="268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A2E5F56-FE04-4B24-8C4F-E7A47D521037}"/>
              </a:ext>
            </a:extLst>
          </p:cNvPr>
          <p:cNvSpPr/>
          <p:nvPr/>
        </p:nvSpPr>
        <p:spPr>
          <a:xfrm>
            <a:off x="5766707" y="2272822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15D418A-0448-4DCF-B2A0-F33C5F38D2C0}"/>
              </a:ext>
            </a:extLst>
          </p:cNvPr>
          <p:cNvSpPr/>
          <p:nvPr/>
        </p:nvSpPr>
        <p:spPr>
          <a:xfrm>
            <a:off x="5766707" y="3740675"/>
            <a:ext cx="401053" cy="826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886667F3-91FF-48FC-986A-638B2EB265D2}"/>
              </a:ext>
            </a:extLst>
          </p:cNvPr>
          <p:cNvCxnSpPr>
            <a:cxnSpLocks/>
          </p:cNvCxnSpPr>
          <p:nvPr/>
        </p:nvCxnSpPr>
        <p:spPr>
          <a:xfrm flipH="1">
            <a:off x="3142248" y="2715481"/>
            <a:ext cx="2624460" cy="383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F2B2CD4-6DEA-48F6-A63F-C54DF44A8E25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3142249" y="3701617"/>
            <a:ext cx="2624458" cy="452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E929568-F65D-4033-8AEE-8FF6076A40A5}"/>
              </a:ext>
            </a:extLst>
          </p:cNvPr>
          <p:cNvSpPr txBox="1"/>
          <p:nvPr/>
        </p:nvSpPr>
        <p:spPr>
          <a:xfrm>
            <a:off x="3735807" y="2560464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Address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8D4E9C-C6D0-42FA-AE07-B17A7F01E8BE}"/>
              </a:ext>
            </a:extLst>
          </p:cNvPr>
          <p:cNvSpPr txBox="1"/>
          <p:nvPr/>
        </p:nvSpPr>
        <p:spPr>
          <a:xfrm>
            <a:off x="5441854" y="1733222"/>
            <a:ext cx="149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Network Port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9115D0-F4DB-4B98-8D4D-FED11A76001D}"/>
              </a:ext>
            </a:extLst>
          </p:cNvPr>
          <p:cNvSpPr txBox="1"/>
          <p:nvPr/>
        </p:nvSpPr>
        <p:spPr>
          <a:xfrm>
            <a:off x="3757434" y="3494105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Address</a:t>
            </a:r>
            <a:endParaRPr lang="ko-KR" altLang="en-US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0DFF1C9-81C2-47E6-9683-1F2F9370365D}"/>
              </a:ext>
            </a:extLst>
          </p:cNvPr>
          <p:cNvCxnSpPr>
            <a:stCxn id="8" idx="2"/>
            <a:endCxn id="10" idx="1"/>
          </p:cNvCxnSpPr>
          <p:nvPr/>
        </p:nvCxnSpPr>
        <p:spPr>
          <a:xfrm>
            <a:off x="2320090" y="4339389"/>
            <a:ext cx="851808" cy="829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033C70E1-6AF9-4851-9718-02E56B6BE95A}"/>
              </a:ext>
            </a:extLst>
          </p:cNvPr>
          <p:cNvCxnSpPr>
            <a:stCxn id="8" idx="0"/>
            <a:endCxn id="9" idx="1"/>
          </p:cNvCxnSpPr>
          <p:nvPr/>
        </p:nvCxnSpPr>
        <p:spPr>
          <a:xfrm flipV="1">
            <a:off x="2320090" y="1844748"/>
            <a:ext cx="851808" cy="67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B3D96A-56BC-40A3-A11C-FB88F8C36BBC}"/>
              </a:ext>
            </a:extLst>
          </p:cNvPr>
          <p:cNvSpPr txBox="1"/>
          <p:nvPr/>
        </p:nvSpPr>
        <p:spPr>
          <a:xfrm>
            <a:off x="1934651" y="1855316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Message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32B33D-EB21-4DA8-8F37-671C55CE5266}"/>
              </a:ext>
            </a:extLst>
          </p:cNvPr>
          <p:cNvSpPr txBox="1"/>
          <p:nvPr/>
        </p:nvSpPr>
        <p:spPr>
          <a:xfrm>
            <a:off x="2000825" y="4726320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Message</a:t>
            </a:r>
            <a:endParaRPr lang="ko-KR" altLang="en-US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57D1BC7-43E9-4CDE-898A-93F7BA1B04C4}"/>
              </a:ext>
            </a:extLst>
          </p:cNvPr>
          <p:cNvCxnSpPr/>
          <p:nvPr/>
        </p:nvCxnSpPr>
        <p:spPr>
          <a:xfrm flipH="1">
            <a:off x="1355558" y="4355432"/>
            <a:ext cx="770021" cy="1652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D4F330-E726-426F-A95B-E32CA6D342A5}"/>
              </a:ext>
            </a:extLst>
          </p:cNvPr>
          <p:cNvSpPr txBox="1"/>
          <p:nvPr/>
        </p:nvSpPr>
        <p:spPr>
          <a:xfrm>
            <a:off x="830179" y="5991724"/>
            <a:ext cx="476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Read &amp; Receive</a:t>
            </a:r>
            <a:r>
              <a:rPr lang="ko-KR" altLang="en-US" dirty="0"/>
              <a:t>를 수행하는 </a:t>
            </a:r>
            <a:r>
              <a:rPr lang="en-US" altLang="ko-KR" dirty="0"/>
              <a:t>Message</a:t>
            </a:r>
            <a:r>
              <a:rPr lang="ko-KR" altLang="en-US" dirty="0"/>
              <a:t>를 검사</a:t>
            </a:r>
          </a:p>
        </p:txBody>
      </p:sp>
    </p:spTree>
    <p:extLst>
      <p:ext uri="{BB962C8B-B14F-4D97-AF65-F5344CB8AC3E}">
        <p14:creationId xmlns:p14="http://schemas.microsoft.com/office/powerpoint/2010/main" val="963578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FCED932-655D-475B-9187-3DF3D9729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</a:t>
            </a:r>
            <a:r>
              <a:rPr lang="ko-KR" altLang="en-US" dirty="0"/>
              <a:t> 는 </a:t>
            </a:r>
            <a:r>
              <a:rPr lang="en-US" altLang="ko-KR" dirty="0"/>
              <a:t>BSD 4.3</a:t>
            </a:r>
            <a:r>
              <a:rPr lang="ko-KR" altLang="en-US" dirty="0"/>
              <a:t>에서 제공하는 기능 외에 </a:t>
            </a:r>
            <a:r>
              <a:rPr lang="en-US" altLang="ko-KR" dirty="0"/>
              <a:t>Kernel Debugger</a:t>
            </a:r>
            <a:r>
              <a:rPr lang="ko-KR" altLang="en-US" dirty="0"/>
              <a:t>와 </a:t>
            </a:r>
            <a:r>
              <a:rPr lang="en-US" altLang="ko-KR" dirty="0"/>
              <a:t>Transparent Remote File System</a:t>
            </a:r>
            <a:r>
              <a:rPr lang="ko-KR" altLang="en-US" dirty="0"/>
              <a:t>을 제공한다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69FC111-78F3-4CEA-A029-3B69E317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28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29B8CCE0-BA62-486A-899E-2B2197B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System Support Facilities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CB29FF-FEB9-4312-B0D8-6A91568C6DC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879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FCED932-655D-475B-9187-3DF3D9729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Adb7 </a:t>
            </a:r>
            <a:r>
              <a:rPr lang="ko-KR" altLang="en-US" dirty="0"/>
              <a:t>기반의 내장 커널 </a:t>
            </a:r>
            <a:r>
              <a:rPr lang="ko-KR" altLang="en-US" dirty="0" err="1"/>
              <a:t>디버거가</a:t>
            </a:r>
            <a:r>
              <a:rPr lang="ko-KR" altLang="en-US" dirty="0"/>
              <a:t> 있어 디버깅에 필요한 기본 기능들을 제공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 Enhances Stack Trace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 call/return trace support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 instruction counting: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69FC111-78F3-4CEA-A029-3B69E317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29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29B8CCE0-BA62-486A-899E-2B2197B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Kernel</a:t>
            </a:r>
            <a:r>
              <a:rPr lang="ko-KR" altLang="en-US" dirty="0"/>
              <a:t> </a:t>
            </a:r>
            <a:r>
              <a:rPr lang="en-US" altLang="ko-KR" dirty="0"/>
              <a:t>Debugger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CB29FF-FEB9-4312-B0D8-6A91568C6DC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058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DCC415DF-E648-48F2-ABA6-78348F376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Mach is a multiprocessor operating system kernel and environment under development at Carnegie Mellon University.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Large-scale Multiprocessor,</a:t>
            </a:r>
            <a:r>
              <a:rPr lang="ko-KR" altLang="en-US" dirty="0"/>
              <a:t> </a:t>
            </a:r>
            <a:r>
              <a:rPr lang="en-US" altLang="ko-KR" dirty="0"/>
              <a:t>Workstation </a:t>
            </a:r>
            <a:r>
              <a:rPr lang="ko-KR" altLang="en-US" dirty="0"/>
              <a:t>와 </a:t>
            </a:r>
            <a:r>
              <a:rPr lang="en-US" altLang="ko-KR" dirty="0"/>
              <a:t>Small-scale Microprocessor</a:t>
            </a:r>
            <a:r>
              <a:rPr lang="ko-KR" altLang="en-US" dirty="0"/>
              <a:t>를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지원한다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1DF6375-E85B-4462-B98C-BE98170D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FF4C965B-ED06-43CD-93A1-A9AA5FB0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Mach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86E663-BD43-4A71-92B5-44DF2477C9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3C8A72D-2CB8-430B-BC7E-33DE08A82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74" y="3546013"/>
            <a:ext cx="3861052" cy="248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51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FCED932-655D-475B-9187-3DF3D9729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1" y="1280863"/>
            <a:ext cx="8221579" cy="5086875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Improved 4.1 UNIX </a:t>
            </a:r>
            <a:r>
              <a:rPr lang="ko-KR" altLang="en-US" dirty="0"/>
              <a:t>원격</a:t>
            </a:r>
            <a:r>
              <a:rPr lang="en-US" altLang="ko-KR" dirty="0"/>
              <a:t> </a:t>
            </a:r>
            <a:r>
              <a:rPr lang="ko-KR" altLang="en-US" dirty="0"/>
              <a:t>파일 시스템을 이용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익명의 액세스 권한만을 받을 수 있어 사용자에게 완전히 투명성을 제공한다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커널 </a:t>
            </a:r>
            <a:r>
              <a:rPr lang="ko-KR" altLang="en-US" dirty="0" err="1"/>
              <a:t>후크가</a:t>
            </a:r>
            <a:r>
              <a:rPr lang="ko-KR" altLang="en-US" dirty="0"/>
              <a:t> </a:t>
            </a:r>
            <a:r>
              <a:rPr lang="en-US" altLang="ko-KR" dirty="0"/>
              <a:t>Remote File Task</a:t>
            </a:r>
            <a:r>
              <a:rPr lang="ko-KR" altLang="en-US" dirty="0"/>
              <a:t>를 </a:t>
            </a:r>
            <a:r>
              <a:rPr lang="en-US" altLang="ko-KR" dirty="0"/>
              <a:t>Remote Server</a:t>
            </a:r>
            <a:r>
              <a:rPr lang="ko-KR" altLang="en-US" dirty="0"/>
              <a:t>로 </a:t>
            </a:r>
            <a:r>
              <a:rPr lang="en-US" altLang="ko-KR" dirty="0"/>
              <a:t>Redirection</a:t>
            </a:r>
            <a:r>
              <a:rPr lang="ko-KR" altLang="en-US" dirty="0"/>
              <a:t>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ko-KR" altLang="en-US" dirty="0"/>
              <a:t>파일 링크는 특수한 </a:t>
            </a:r>
            <a:r>
              <a:rPr lang="en-US" altLang="ko-KR" dirty="0"/>
              <a:t>Type</a:t>
            </a:r>
            <a:r>
              <a:rPr lang="ko-KR" altLang="en-US" dirty="0"/>
              <a:t>을 이용하여 작성되고 </a:t>
            </a:r>
            <a:r>
              <a:rPr lang="en-US" altLang="ko-KR" dirty="0"/>
              <a:t>File System</a:t>
            </a:r>
            <a:r>
              <a:rPr lang="ko-KR" altLang="en-US" dirty="0"/>
              <a:t>을 마운트 하여 여러 대의 </a:t>
            </a:r>
            <a:r>
              <a:rPr lang="ko-KR" altLang="en-US" dirty="0" err="1"/>
              <a:t>머신에</a:t>
            </a:r>
            <a:r>
              <a:rPr lang="ko-KR" altLang="en-US" dirty="0"/>
              <a:t> 연결이 가능하다</a:t>
            </a:r>
            <a:r>
              <a:rPr lang="en-US" altLang="ko-KR" dirty="0"/>
              <a:t>.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69FC111-78F3-4CEA-A029-3B69E317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30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29B8CCE0-BA62-486A-899E-2B2197B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Transparent Remote File System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CB29FF-FEB9-4312-B0D8-6A91568C6DC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6894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FCED932-655D-475B-9187-3DF3D9729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UNIX 4.3BSD</a:t>
            </a:r>
            <a:r>
              <a:rPr lang="ko-KR" altLang="en-US" dirty="0"/>
              <a:t>에서 여러 기능은 </a:t>
            </a:r>
            <a:r>
              <a:rPr lang="en-US" altLang="ko-KR" dirty="0"/>
              <a:t>Mach </a:t>
            </a:r>
            <a:r>
              <a:rPr lang="ko-KR" altLang="en-US" dirty="0"/>
              <a:t>커널에 의해 예약 되고</a:t>
            </a:r>
            <a:r>
              <a:rPr lang="en-US" altLang="ko-KR" dirty="0"/>
              <a:t>, </a:t>
            </a:r>
            <a:r>
              <a:rPr lang="ko-KR" altLang="en-US" dirty="0"/>
              <a:t>공유 되는 커널 상태 스레드에 의해 제공된다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 </a:t>
            </a:r>
            <a:r>
              <a:rPr lang="ko-KR" altLang="en-US" dirty="0"/>
              <a:t>연구는 </a:t>
            </a:r>
            <a:r>
              <a:rPr lang="en-US" altLang="ko-KR" dirty="0"/>
              <a:t>UNIX</a:t>
            </a:r>
            <a:r>
              <a:rPr lang="ko-KR" altLang="en-US" dirty="0"/>
              <a:t>를 커널 화 시키고</a:t>
            </a:r>
            <a:r>
              <a:rPr lang="en-US" altLang="ko-KR" dirty="0"/>
              <a:t>, </a:t>
            </a:r>
            <a:r>
              <a:rPr lang="ko-KR" altLang="en-US" dirty="0"/>
              <a:t>통신 과 기능 면에 있어서 투명한 확장성을 제공하도록 바꾸는 것이 목표이다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69FC111-78F3-4CEA-A029-3B69E317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31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29B8CCE0-BA62-486A-899E-2B2197B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Implementation: a new foundation for UNIX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CB29FF-FEB9-4312-B0D8-6A91568C6DC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6063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69FC111-78F3-4CEA-A029-3B69E317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32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29B8CCE0-BA62-486A-899E-2B2197B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Implementation: a new foundation for UNIX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CB29FF-FEB9-4312-B0D8-6A91568C6DC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57D4551D-FE17-4EF0-9163-508BD2A4D5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672" y="1195388"/>
            <a:ext cx="5656657" cy="5086350"/>
          </a:xfrm>
        </p:spPr>
      </p:pic>
    </p:spTree>
    <p:extLst>
      <p:ext uri="{BB962C8B-B14F-4D97-AF65-F5344CB8AC3E}">
        <p14:creationId xmlns:p14="http://schemas.microsoft.com/office/powerpoint/2010/main" val="1007887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AFCED932-655D-475B-9187-3DF3D9729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 </a:t>
            </a:r>
            <a:r>
              <a:rPr lang="ko-KR" altLang="en-US" dirty="0"/>
              <a:t>커널로 대체 하였을 때</a:t>
            </a:r>
            <a:r>
              <a:rPr lang="en-US" altLang="ko-KR" dirty="0"/>
              <a:t>, </a:t>
            </a:r>
            <a:r>
              <a:rPr lang="ko-KR" altLang="en-US" dirty="0"/>
              <a:t>성능은 </a:t>
            </a:r>
            <a:r>
              <a:rPr lang="en-US" altLang="ko-KR" dirty="0"/>
              <a:t>4.3BSD</a:t>
            </a:r>
            <a:r>
              <a:rPr lang="ko-KR" altLang="en-US" dirty="0"/>
              <a:t>와 거의 일치하며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가상 메모리 성능은 매우 좋았다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69FC111-78F3-4CEA-A029-3B69E317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33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29B8CCE0-BA62-486A-899E-2B2197B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Current status: Mach-1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CB29FF-FEB9-4312-B0D8-6A91568C6DC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2288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D46BA6C5-7CEA-4720-B298-253356285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Accent Kernel</a:t>
            </a:r>
            <a:r>
              <a:rPr lang="ko-KR" altLang="en-US" dirty="0"/>
              <a:t>에 영감</a:t>
            </a:r>
            <a:r>
              <a:rPr lang="en-US" altLang="ko-KR" dirty="0"/>
              <a:t> -&gt; Mach  Kernel -&gt; Mac OS 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2F4FDC0-14FE-44CC-A357-43F39E5D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34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75790410-2226-4386-A50D-46E26DD9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89EFED-7656-4BAB-8595-24B4700A054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921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EC9465CB-5D48-44DA-A9E2-112F4DAD5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ko-KR" altLang="en-US" dirty="0"/>
              <a:t>멀티 프로세서 지원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- Process abstraction</a:t>
            </a:r>
            <a:r>
              <a:rPr lang="ko-KR" altLang="en-US" dirty="0"/>
              <a:t>를 할 때</a:t>
            </a:r>
            <a:r>
              <a:rPr lang="en-US" altLang="ko-KR" dirty="0"/>
              <a:t>, Task </a:t>
            </a:r>
            <a:r>
              <a:rPr lang="ko-KR" altLang="en-US" dirty="0"/>
              <a:t>내에서 여러 </a:t>
            </a:r>
            <a:r>
              <a:rPr lang="en-US" altLang="ko-KR" dirty="0"/>
              <a:t>Thread </a:t>
            </a:r>
            <a:r>
              <a:rPr lang="ko-KR" altLang="en-US" dirty="0"/>
              <a:t>동시 실행 가능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가상 메모리 설계</a:t>
            </a:r>
            <a:endParaRPr lang="en-US" altLang="ko-KR" dirty="0"/>
          </a:p>
          <a:p>
            <a:pPr lvl="1">
              <a:buFontTx/>
              <a:buChar char="-"/>
            </a:pPr>
            <a:r>
              <a:rPr lang="ko-KR" altLang="en-US" dirty="0"/>
              <a:t>가상 공간에 대한 자원 할당 및 </a:t>
            </a:r>
            <a:r>
              <a:rPr lang="en-US" altLang="ko-KR" dirty="0"/>
              <a:t>Copy-on-Write, Read &amp; Write</a:t>
            </a:r>
            <a:r>
              <a:rPr lang="ko-KR" altLang="en-US" dirty="0"/>
              <a:t> 기능 지원</a:t>
            </a:r>
            <a:endParaRPr lang="en-US" altLang="ko-KR" dirty="0"/>
          </a:p>
          <a:p>
            <a:pPr lvl="1">
              <a:buFontTx/>
              <a:buChar char="-"/>
            </a:pPr>
            <a:r>
              <a:rPr lang="en-US" altLang="ko-KR" dirty="0"/>
              <a:t>Backing</a:t>
            </a:r>
            <a:r>
              <a:rPr lang="ko-KR" altLang="en-US" dirty="0"/>
              <a:t> </a:t>
            </a:r>
            <a:r>
              <a:rPr lang="en-US" altLang="ko-KR" dirty="0"/>
              <a:t>store </a:t>
            </a:r>
            <a:r>
              <a:rPr lang="ko-KR" altLang="en-US" dirty="0"/>
              <a:t>사용 가능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Capability-based</a:t>
            </a:r>
            <a:r>
              <a:rPr lang="ko-KR" altLang="en-US" dirty="0"/>
              <a:t> 프로세스간 통신 기능 지원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-  </a:t>
            </a:r>
            <a:r>
              <a:rPr lang="ko-KR" altLang="en-US" dirty="0"/>
              <a:t>기능 보호</a:t>
            </a:r>
            <a:r>
              <a:rPr lang="en-US" altLang="ko-KR" dirty="0"/>
              <a:t>, </a:t>
            </a:r>
            <a:r>
              <a:rPr lang="ko-KR" altLang="en-US" dirty="0"/>
              <a:t>투명성 확보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그 외 기본 시스템을 지원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B9B34C1-112E-434E-B415-C04AB2E5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36A7019-F4CF-4A2A-9F7D-17998F47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29975D-1A24-423C-B635-DC0C515526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980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7469F265-BB1F-4538-BB99-26593535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Original</a:t>
            </a:r>
            <a:r>
              <a:rPr lang="ko-KR" altLang="en-US" dirty="0"/>
              <a:t> </a:t>
            </a:r>
            <a:r>
              <a:rPr lang="en-US" altLang="ko-KR" dirty="0"/>
              <a:t>UNIX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File Descriptor ( ex. Read &amp; Write, Seek Operator </a:t>
            </a:r>
            <a:r>
              <a:rPr lang="ko-KR" altLang="en-US" dirty="0"/>
              <a:t>제공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altLang="ko-KR" dirty="0"/>
              <a:t>	Pipe</a:t>
            </a:r>
            <a:r>
              <a:rPr lang="ko-KR" altLang="en-US" dirty="0"/>
              <a:t>를 통해 프로그램 구성에 대한 간단한 구현 및 확장성 이점을 </a:t>
            </a:r>
            <a:r>
              <a:rPr lang="en-US" altLang="ko-KR" dirty="0"/>
              <a:t>	</a:t>
            </a:r>
            <a:r>
              <a:rPr lang="ko-KR" altLang="en-US" dirty="0"/>
              <a:t>제공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2BB4C0B-E1E3-46AC-BCCE-907B3BC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5052A33-D452-49E6-B0D3-B0BB35DE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Design : an extensible kernel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EAC778-8237-4427-8561-DA1D29B8C5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194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7469F265-BB1F-4538-BB99-26593535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Improved</a:t>
            </a:r>
            <a:r>
              <a:rPr lang="ko-KR" altLang="en-US" dirty="0"/>
              <a:t> </a:t>
            </a:r>
            <a:r>
              <a:rPr lang="en-US" altLang="ko-KR" dirty="0"/>
              <a:t>UNIX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객체와 자원 관리가 중요해짐에 따라 여러가지 메커니즘을 요구</a:t>
            </a:r>
            <a:r>
              <a:rPr lang="en-US" altLang="ko-KR" dirty="0"/>
              <a:t>	</a:t>
            </a:r>
            <a:r>
              <a:rPr lang="ko-KR" altLang="en-US" dirty="0"/>
              <a:t>하게 되었다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공유 메모리</a:t>
            </a:r>
            <a:r>
              <a:rPr lang="en-US" altLang="ko-KR" dirty="0"/>
              <a:t>, </a:t>
            </a:r>
            <a:r>
              <a:rPr lang="ko-KR" altLang="en-US" dirty="0" err="1"/>
              <a:t>세마포어</a:t>
            </a:r>
            <a:r>
              <a:rPr lang="en-US" altLang="ko-KR" dirty="0"/>
              <a:t>, </a:t>
            </a:r>
            <a:r>
              <a:rPr lang="en-US" altLang="ko-KR" dirty="0" err="1"/>
              <a:t>io</a:t>
            </a:r>
            <a:r>
              <a:rPr lang="en-US" altLang="ko-KR" dirty="0"/>
              <a:t> Control </a:t>
            </a:r>
            <a:r>
              <a:rPr lang="ko-KR" altLang="en-US" dirty="0"/>
              <a:t>등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2BB4C0B-E1E3-46AC-BCCE-907B3BC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5052A33-D452-49E6-B0D3-B0BB35DE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Design : an extensible kernel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EAC778-8237-4427-8561-DA1D29B8C5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147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7469F265-BB1F-4538-BB99-26593535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Recent Needs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아키텍처가 복잡해짐에 따라 </a:t>
            </a:r>
            <a:r>
              <a:rPr lang="en-US" altLang="ko-KR" dirty="0"/>
              <a:t>Original UNIX </a:t>
            </a:r>
            <a:r>
              <a:rPr lang="ko-KR" altLang="en-US" dirty="0"/>
              <a:t>처럼 일관된 인터페이스를 제공하는 동시에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user-state process</a:t>
            </a:r>
            <a:r>
              <a:rPr lang="ko-KR" altLang="en-US" dirty="0"/>
              <a:t>를 이용해 투명성 있게 서비스를 제공할 수 있도록 확장 될 필요성이 증가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2BB4C0B-E1E3-46AC-BCCE-907B3BC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5052A33-D452-49E6-B0D3-B0BB35DE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Design : an extensible kernel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EAC778-8237-4427-8561-DA1D29B8C5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720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7469F265-BB1F-4538-BB99-26593535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Mach</a:t>
            </a:r>
            <a:r>
              <a:rPr lang="ko-KR" altLang="en-US" dirty="0"/>
              <a:t> 는 </a:t>
            </a:r>
            <a:r>
              <a:rPr lang="en-US" altLang="ko-KR" dirty="0"/>
              <a:t>Extensibility</a:t>
            </a:r>
            <a:r>
              <a:rPr lang="ko-KR" altLang="en-US" dirty="0"/>
              <a:t>에 있어 객체 지향적인 방법을 취한다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이를 위해 </a:t>
            </a:r>
            <a:r>
              <a:rPr lang="en-US" altLang="ko-KR" dirty="0"/>
              <a:t>Mach </a:t>
            </a:r>
            <a:r>
              <a:rPr lang="ko-KR" altLang="en-US" dirty="0"/>
              <a:t>커널은 </a:t>
            </a:r>
            <a:r>
              <a:rPr lang="en-US" altLang="ko-KR" dirty="0"/>
              <a:t>4</a:t>
            </a:r>
            <a:r>
              <a:rPr lang="ko-KR" altLang="en-US" dirty="0"/>
              <a:t>가지를 지원한다</a:t>
            </a:r>
            <a:r>
              <a:rPr lang="en-US" altLang="ko-KR" dirty="0"/>
              <a:t>.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2BB4C0B-E1E3-46AC-BCCE-907B3BC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5052A33-D452-49E6-B0D3-B0BB35DE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Design : an extensible kernel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EAC778-8237-4427-8561-DA1D29B8C5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684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0BE8AAEE-E90F-4418-9F94-995BB860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b="1" dirty="0"/>
              <a:t>Task </a:t>
            </a:r>
          </a:p>
          <a:p>
            <a:pPr marL="0" indent="0">
              <a:buNone/>
            </a:pPr>
            <a:r>
              <a:rPr lang="en-US" altLang="ko-KR" sz="1600" dirty="0"/>
              <a:t>– </a:t>
            </a:r>
            <a:r>
              <a:rPr lang="ko-KR" altLang="en-US" sz="1600" dirty="0"/>
              <a:t>자원 할당의 기본 단위</a:t>
            </a:r>
            <a:r>
              <a:rPr lang="en-US" altLang="ko-KR" sz="1600" dirty="0"/>
              <a:t>, virtual address space</a:t>
            </a:r>
            <a:r>
              <a:rPr lang="ko-KR" altLang="en-US" sz="1600" dirty="0"/>
              <a:t>와 </a:t>
            </a:r>
            <a:r>
              <a:rPr lang="en-US" altLang="ko-KR" sz="1600" dirty="0"/>
              <a:t>protected access to system resource </a:t>
            </a:r>
            <a:r>
              <a:rPr lang="ko-KR" altLang="en-US" sz="1600" dirty="0"/>
              <a:t>포함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dirty="0"/>
              <a:t>Thread </a:t>
            </a:r>
          </a:p>
          <a:p>
            <a:pPr marL="0" indent="0">
              <a:buNone/>
            </a:pPr>
            <a:r>
              <a:rPr lang="en-US" altLang="ko-KR" sz="1600" dirty="0"/>
              <a:t>– CPU </a:t>
            </a:r>
            <a:r>
              <a:rPr lang="ko-KR" altLang="en-US" sz="1600" dirty="0"/>
              <a:t>사용의 기본 단위</a:t>
            </a:r>
            <a:r>
              <a:rPr lang="en-US" altLang="ko-KR" sz="1600" dirty="0"/>
              <a:t>,  task</a:t>
            </a:r>
            <a:r>
              <a:rPr lang="ko-KR" altLang="en-US" sz="1600" dirty="0"/>
              <a:t> 내에서 모든 스레드는 모든 </a:t>
            </a:r>
            <a:r>
              <a:rPr lang="en-US" altLang="ko-KR" sz="1600" dirty="0"/>
              <a:t>task </a:t>
            </a:r>
            <a:r>
              <a:rPr lang="ko-KR" altLang="en-US" sz="1600" dirty="0"/>
              <a:t>자원에 대한 액세스를 공유한다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dirty="0"/>
              <a:t>Port </a:t>
            </a:r>
          </a:p>
          <a:p>
            <a:pPr marL="0" indent="0">
              <a:buNone/>
            </a:pPr>
            <a:r>
              <a:rPr lang="en-US" altLang="ko-KR" sz="1600" dirty="0"/>
              <a:t>– </a:t>
            </a:r>
            <a:r>
              <a:rPr lang="ko-KR" altLang="en-US" sz="1600" dirty="0"/>
              <a:t>통신 채널로</a:t>
            </a:r>
            <a:r>
              <a:rPr lang="en-US" altLang="ko-KR" sz="1600" dirty="0"/>
              <a:t> </a:t>
            </a:r>
            <a:r>
              <a:rPr lang="ko-KR" altLang="en-US" sz="1600" dirty="0"/>
              <a:t>커널에 의해 보호되는 메시지 큐이다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r>
              <a:rPr lang="en-US" altLang="ko-KR" sz="1600" dirty="0"/>
              <a:t>             Send, Receive </a:t>
            </a:r>
            <a:r>
              <a:rPr lang="ko-KR" altLang="en-US" sz="1600" dirty="0"/>
              <a:t>명령어를 지원한다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dirty="0"/>
              <a:t>Message </a:t>
            </a:r>
          </a:p>
          <a:p>
            <a:pPr marL="0" indent="0">
              <a:buNone/>
            </a:pPr>
            <a:r>
              <a:rPr lang="en-US" altLang="ko-KR" sz="1600" dirty="0"/>
              <a:t>– thread</a:t>
            </a:r>
            <a:r>
              <a:rPr lang="ko-KR" altLang="en-US" sz="1600" dirty="0"/>
              <a:t>간 통신에 사용되는 </a:t>
            </a:r>
            <a:r>
              <a:rPr lang="en-US" altLang="ko-KR" sz="1600" dirty="0"/>
              <a:t>data object</a:t>
            </a:r>
            <a:r>
              <a:rPr lang="ko-KR" altLang="en-US" sz="1600" dirty="0"/>
              <a:t>이다</a:t>
            </a:r>
            <a:r>
              <a:rPr lang="en-US" altLang="ko-KR" sz="1600" dirty="0"/>
              <a:t>. </a:t>
            </a:r>
            <a:r>
              <a:rPr lang="ko-KR" altLang="en-US" sz="1600" dirty="0"/>
              <a:t>어떤 </a:t>
            </a:r>
            <a:r>
              <a:rPr lang="ko-KR" altLang="en-US" sz="1600" dirty="0" err="1"/>
              <a:t>크기든간에</a:t>
            </a:r>
            <a:r>
              <a:rPr lang="ko-KR" altLang="en-US" sz="1600" dirty="0"/>
              <a:t> </a:t>
            </a:r>
            <a:r>
              <a:rPr lang="en-US" altLang="ko-KR" sz="1600" dirty="0"/>
              <a:t>port</a:t>
            </a:r>
            <a:r>
              <a:rPr lang="ko-KR" altLang="en-US" sz="1600" dirty="0"/>
              <a:t>에 대한 포인터 및 기능을 포함한다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339366B7-75A2-4A77-A6A5-9FD89357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972-6BB9-4548-9A10-32F29043A86C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1DB53456-4EDE-4EB7-BF9B-2A1822B7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Supported Abstractions by Mach Kernel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25C174-6B93-4A21-B75D-84123E0B501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altLang="ko-KR"/>
              <a:t>Copyright 2016. @ Machine Learning &amp; Pattern Analysis lab., Dankook Uni., all rights reserved.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8257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탬플릿2.pptx" id="{4627DB3E-528E-4376-A956-2CA50AF50C9E}" vid="{362BE638-051E-4E11-87EB-4258B88BEAE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mach</Template>
  <TotalTime>288</TotalTime>
  <Words>1551</Words>
  <Application>Microsoft Office PowerPoint</Application>
  <PresentationFormat>화면 슬라이드 쇼(4:3)</PresentationFormat>
  <Paragraphs>320</Paragraphs>
  <Slides>34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9" baseType="lpstr">
      <vt:lpstr>맑은 고딕</vt:lpstr>
      <vt:lpstr>Arial</vt:lpstr>
      <vt:lpstr>Calibri</vt:lpstr>
      <vt:lpstr>Calibri Light</vt:lpstr>
      <vt:lpstr>Office 테마</vt:lpstr>
      <vt:lpstr>Mach : A New Kernel Foundation For UNIX Development</vt:lpstr>
      <vt:lpstr>Index</vt:lpstr>
      <vt:lpstr>Mach</vt:lpstr>
      <vt:lpstr>Introduction</vt:lpstr>
      <vt:lpstr>Design : an extensible kernel</vt:lpstr>
      <vt:lpstr>Design : an extensible kernel</vt:lpstr>
      <vt:lpstr>Design : an extensible kernel</vt:lpstr>
      <vt:lpstr>Design : an extensible kernel</vt:lpstr>
      <vt:lpstr>Supported Abstractions by Mach Kernel</vt:lpstr>
      <vt:lpstr>Design : an extensible kernel</vt:lpstr>
      <vt:lpstr>Effected by Accent Kernel (CMU)</vt:lpstr>
      <vt:lpstr>Tasks and Threads</vt:lpstr>
      <vt:lpstr>Virtual Memory Management</vt:lpstr>
      <vt:lpstr>Virtual Memory Implementation</vt:lpstr>
      <vt:lpstr>Basic Data Structures</vt:lpstr>
      <vt:lpstr>Virtual Memory Implementation</vt:lpstr>
      <vt:lpstr>Virtual Memory Implementation</vt:lpstr>
      <vt:lpstr>Virtual Memory Implementation</vt:lpstr>
      <vt:lpstr>Interprocess Communication</vt:lpstr>
      <vt:lpstr>Interprocess Communication</vt:lpstr>
      <vt:lpstr>Interprocess Communication</vt:lpstr>
      <vt:lpstr>Defining interprocess interfaces</vt:lpstr>
      <vt:lpstr>Network communication and security</vt:lpstr>
      <vt:lpstr>Network communication and security</vt:lpstr>
      <vt:lpstr>Network communication and security</vt:lpstr>
      <vt:lpstr>Network communication and security</vt:lpstr>
      <vt:lpstr>Network communication and security</vt:lpstr>
      <vt:lpstr>System Support Facilities</vt:lpstr>
      <vt:lpstr>Kernel Debugger</vt:lpstr>
      <vt:lpstr>Transparent Remote File System</vt:lpstr>
      <vt:lpstr>Implementation: a new foundation for UNIX</vt:lpstr>
      <vt:lpstr>Implementation: a new foundation for UNIX</vt:lpstr>
      <vt:lpstr>Current status: Mach-1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 : A New Kernel Foundation For UNIX Development</dc:title>
  <dc:creator>박 희찬</dc:creator>
  <cp:lastModifiedBy>박 희찬</cp:lastModifiedBy>
  <cp:revision>39</cp:revision>
  <cp:lastPrinted>2016-11-23T08:54:28Z</cp:lastPrinted>
  <dcterms:created xsi:type="dcterms:W3CDTF">2019-09-15T21:07:09Z</dcterms:created>
  <dcterms:modified xsi:type="dcterms:W3CDTF">2019-09-16T01:55:43Z</dcterms:modified>
</cp:coreProperties>
</file>