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3"/>
  </p:notesMasterIdLst>
  <p:sldIdLst>
    <p:sldId id="2345" r:id="rId2"/>
    <p:sldId id="2367" r:id="rId3"/>
    <p:sldId id="2368" r:id="rId4"/>
    <p:sldId id="2349" r:id="rId5"/>
    <p:sldId id="2351" r:id="rId6"/>
    <p:sldId id="2352" r:id="rId7"/>
    <p:sldId id="2353" r:id="rId8"/>
    <p:sldId id="2354" r:id="rId9"/>
    <p:sldId id="2355" r:id="rId10"/>
    <p:sldId id="2356" r:id="rId11"/>
    <p:sldId id="2357" r:id="rId12"/>
    <p:sldId id="2358" r:id="rId13"/>
    <p:sldId id="2359" r:id="rId14"/>
    <p:sldId id="2360" r:id="rId15"/>
    <p:sldId id="2361" r:id="rId16"/>
    <p:sldId id="2362" r:id="rId17"/>
    <p:sldId id="2363" r:id="rId18"/>
    <p:sldId id="2364" r:id="rId19"/>
    <p:sldId id="2365" r:id="rId20"/>
    <p:sldId id="2366" r:id="rId21"/>
    <p:sldId id="2350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6659" autoAdjust="0"/>
  </p:normalViewPr>
  <p:slideViewPr>
    <p:cSldViewPr snapToGrid="0">
      <p:cViewPr varScale="1">
        <p:scale>
          <a:sx n="105" d="100"/>
          <a:sy n="105" d="100"/>
        </p:scale>
        <p:origin x="17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1E214-5832-4BCE-BEBC-5844E1B536D3}" type="datetimeFigureOut">
              <a:rPr lang="ko-KR" altLang="en-US" smtClean="0"/>
              <a:t>2019-09-22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BABF-02CC-4C75-B503-348A4BDAA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26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BABF-02CC-4C75-B503-348A4BDAABB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46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3801" y="228179"/>
            <a:ext cx="5482721" cy="3571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직사각형 6"/>
          <p:cNvSpPr/>
          <p:nvPr userDrawn="1"/>
        </p:nvSpPr>
        <p:spPr>
          <a:xfrm flipV="1">
            <a:off x="0" y="70862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0" tIns="42199" rIns="84400" bIns="421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62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8759542" y="6453337"/>
            <a:ext cx="362509" cy="365125"/>
          </a:xfrm>
          <a:prstGeom prst="rect">
            <a:avLst/>
          </a:prstGeom>
        </p:spPr>
        <p:txBody>
          <a:bodyPr lIns="84400" tIns="42199" rIns="84400" bIns="42199" anchor="b"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1F4A8538-2724-4833-B1F5-531F40859815}" type="slidenum">
              <a:rPr lang="ko-KR" altLang="en-US" sz="831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ko-KR" altLang="en-US" sz="831" dirty="0">
              <a:solidFill>
                <a:srgbClr val="000000"/>
              </a:solidFill>
            </a:endParaRPr>
          </a:p>
        </p:txBody>
      </p:sp>
      <p:sp>
        <p:nvSpPr>
          <p:cNvPr id="6" name="AutoShape 6" descr="https://lh3.googleusercontent.com/-jIPCIk9YewsATcVqYTkSdKP5icXaBn2tNVWFOIjDYw9OGP2qeaRnRBveHEJbnbYXI3UK1o8=w16383"/>
          <p:cNvSpPr>
            <a:spLocks noChangeAspect="1" noChangeArrowheads="1"/>
          </p:cNvSpPr>
          <p:nvPr userDrawn="1"/>
        </p:nvSpPr>
        <p:spPr bwMode="auto">
          <a:xfrm>
            <a:off x="-326571" y="-144463"/>
            <a:ext cx="786946" cy="7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4210" y="285296"/>
            <a:ext cx="1199790" cy="357190"/>
          </a:xfrm>
          <a:prstGeom prst="rect">
            <a:avLst/>
          </a:prstGeom>
        </p:spPr>
      </p:pic>
      <p:pic>
        <p:nvPicPr>
          <p:cNvPr id="3" name="Picture 2" descr="단국대학교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29048" r="6148" b="25380"/>
          <a:stretch/>
        </p:blipFill>
        <p:spPr bwMode="auto">
          <a:xfrm>
            <a:off x="6417891" y="359810"/>
            <a:ext cx="1449406" cy="2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0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1870-8A47-4F49-A35E-0A37E2228D3B}" type="datetimeFigureOut">
              <a:rPr lang="ko-KR" altLang="en-US" smtClean="0"/>
              <a:t>2019-09-22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B08D8-E596-4666-A9B8-D67FEE7025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04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ux-mtd.infradead.org/doc/ubifs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/>
          <a:lstStyle/>
          <a:p>
            <a:r>
              <a:rPr lang="en-US" altLang="ko-KR" dirty="0" smtClean="0"/>
              <a:t>W03 paper #2</a:t>
            </a:r>
            <a:endParaRPr lang="ko-KR" altLang="en-US" b="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33" y="1363967"/>
            <a:ext cx="6844928" cy="140852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882" y="3606119"/>
            <a:ext cx="4501283" cy="928100"/>
          </a:xfrm>
          <a:prstGeom prst="rect">
            <a:avLst/>
          </a:prstGeom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 txBox="1">
            <a:spLocks/>
          </p:cNvSpPr>
          <p:nvPr/>
        </p:nvSpPr>
        <p:spPr>
          <a:xfrm>
            <a:off x="1879709" y="5367848"/>
            <a:ext cx="4759627" cy="973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ko-KR" altLang="en-US" dirty="0" smtClean="0">
                <a:solidFill>
                  <a:schemeClr val="tx1"/>
                </a:solidFill>
                <a:latin typeface="맑은 고딕" panose="020F0502020204030204"/>
                <a:ea typeface="맑은 고딕" panose="020B0503020000020004" pitchFamily="50" charset="-127"/>
              </a:rPr>
              <a:t>고급운영체제론 </a:t>
            </a:r>
            <a:r>
              <a:rPr kumimoji="1" lang="ko-KR" altLang="en-US" dirty="0" smtClean="0">
                <a:solidFill>
                  <a:schemeClr val="tx1"/>
                </a:solidFill>
                <a:latin typeface="맑은 고딕" panose="020F0502020204030204"/>
                <a:ea typeface="맑은 고딕" panose="020B0503020000020004" pitchFamily="50" charset="-127"/>
              </a:rPr>
              <a:t>수업</a:t>
            </a:r>
            <a:endParaRPr kumimoji="1" lang="en-US" altLang="ko-KR" dirty="0" smtClean="0">
              <a:solidFill>
                <a:schemeClr val="tx1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발표일</a:t>
            </a:r>
            <a:r>
              <a:rPr kumimoji="1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: </a:t>
            </a:r>
            <a:r>
              <a:rPr kumimoji="1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2019.09.23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ko-K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rot="21172927">
            <a:off x="943882" y="1103222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</a:rPr>
              <a:t>Flash-Friendly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Cleaning</a:t>
            </a:r>
            <a:endParaRPr lang="en-US" altLang="ko-KR" sz="200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17550"/>
            <a:ext cx="8621975" cy="55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Cleaning is done in section unit.</a:t>
            </a:r>
            <a:endParaRPr lang="en-US" sz="1754" dirty="0" smtClean="0"/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Section to be aligned with FTL’s GC unit</a:t>
            </a:r>
          </a:p>
          <a:p>
            <a:pPr lvl="1">
              <a:lnSpc>
                <a:spcPct val="140000"/>
              </a:lnSpc>
            </a:pPr>
            <a:endParaRPr lang="en-US" sz="1754" dirty="0" smtClean="0"/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Cleaning procedure</a:t>
            </a:r>
            <a:endParaRPr lang="en-US" sz="1754" dirty="0" smtClean="0"/>
          </a:p>
          <a:p>
            <a:pPr marL="800100" lvl="1" indent="-342900">
              <a:lnSpc>
                <a:spcPct val="140000"/>
              </a:lnSpc>
              <a:buAutoNum type="arabicPeriod"/>
            </a:pPr>
            <a:r>
              <a:rPr lang="en-US" sz="1754" dirty="0" smtClean="0"/>
              <a:t>Victim selection: get a victim section through referencing Segment Info Table(SIT)</a:t>
            </a:r>
            <a:br>
              <a:rPr lang="en-US" sz="1754" dirty="0" smtClean="0"/>
            </a:br>
            <a:r>
              <a:rPr lang="en-US" sz="1754" dirty="0" smtClean="0"/>
              <a:t>- Greedy algorithm for foreground cleaning job</a:t>
            </a:r>
            <a:br>
              <a:rPr lang="en-US" sz="1754" dirty="0" smtClean="0"/>
            </a:br>
            <a:r>
              <a:rPr lang="en-US" sz="1754" dirty="0" smtClean="0"/>
              <a:t>- Cost-benefit algorithm for background cleaning job</a:t>
            </a:r>
          </a:p>
          <a:p>
            <a:pPr marL="800100" lvl="1" indent="-342900">
              <a:lnSpc>
                <a:spcPct val="140000"/>
              </a:lnSpc>
              <a:buAutoNum type="arabicPeriod"/>
            </a:pPr>
            <a:r>
              <a:rPr lang="en-US" sz="1754" dirty="0" smtClean="0"/>
              <a:t>Valid block check: load parent index structures of there-in data identified from Segment Summary Area(SSA)</a:t>
            </a:r>
          </a:p>
          <a:p>
            <a:pPr marL="800100" lvl="1" indent="-342900">
              <a:lnSpc>
                <a:spcPct val="140000"/>
              </a:lnSpc>
              <a:buAutoNum type="arabicPeriod"/>
            </a:pPr>
            <a:r>
              <a:rPr lang="en-US" sz="1754" dirty="0" smtClean="0"/>
              <a:t>Migration: move valid blocks by checking there cross-reference  </a:t>
            </a:r>
          </a:p>
          <a:p>
            <a:pPr marL="800100" lvl="1" indent="-342900">
              <a:lnSpc>
                <a:spcPct val="140000"/>
              </a:lnSpc>
              <a:buAutoNum type="arabicPeriod"/>
            </a:pPr>
            <a:r>
              <a:rPr lang="en-US" sz="1754" dirty="0" smtClean="0"/>
              <a:t>Mark victim section as “pre-free”</a:t>
            </a:r>
            <a:r>
              <a:rPr lang="en-US" sz="1754" dirty="0"/>
              <a:t/>
            </a:r>
            <a:br>
              <a:rPr lang="en-US" sz="1754" dirty="0"/>
            </a:br>
            <a:r>
              <a:rPr lang="en-US" sz="1754" dirty="0" smtClean="0"/>
              <a:t>- Pre-free sections are freed after the next checkpoint is made</a:t>
            </a:r>
          </a:p>
        </p:txBody>
      </p:sp>
    </p:spTree>
    <p:extLst>
      <p:ext uri="{BB962C8B-B14F-4D97-AF65-F5344CB8AC3E}">
        <p14:creationId xmlns:p14="http://schemas.microsoft.com/office/powerpoint/2010/main" val="24448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Adaptive Logging</a:t>
            </a:r>
            <a:endParaRPr lang="en-US" altLang="ko-KR" sz="200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17550"/>
            <a:ext cx="8621975" cy="55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To reduce cleaning cost at highly aged conditions, F2FS changes write policy dynamically</a:t>
            </a:r>
            <a:endParaRPr lang="en-US" sz="1754" dirty="0" smtClean="0"/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>
                <a:latin typeface="+mn-ea"/>
              </a:rPr>
              <a:t>Append logging(logging to clean segments)</a:t>
            </a:r>
          </a:p>
          <a:p>
            <a:pPr marL="1257300" lvl="2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>
                <a:latin typeface="+mn-ea"/>
              </a:rPr>
              <a:t>Need cleaning operations if there is no free segment</a:t>
            </a:r>
          </a:p>
          <a:p>
            <a:pPr marL="1257300" lvl="2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>
                <a:latin typeface="+mn-ea"/>
              </a:rPr>
              <a:t>Cleaning causes mostly random read and sequential writes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>
                <a:latin typeface="+mn-ea"/>
              </a:rPr>
              <a:t>Threaded logging</a:t>
            </a:r>
            <a:r>
              <a:rPr lang="en-US" sz="1754" baseline="30000" dirty="0" smtClean="0">
                <a:latin typeface="+mn-ea"/>
              </a:rPr>
              <a:t>1</a:t>
            </a:r>
            <a:r>
              <a:rPr lang="en-US" sz="1754" dirty="0" smtClean="0">
                <a:latin typeface="+mn-ea"/>
              </a:rPr>
              <a:t> (logging to dirty segments)</a:t>
            </a:r>
          </a:p>
          <a:p>
            <a:pPr marL="1257300" lvl="2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>
                <a:latin typeface="+mn-ea"/>
              </a:rPr>
              <a:t>Reuse invalid blocks in dirty segments</a:t>
            </a:r>
          </a:p>
          <a:p>
            <a:pPr marL="1257300" lvl="2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>
                <a:latin typeface="+mn-ea"/>
              </a:rPr>
              <a:t>No need cleaning</a:t>
            </a:r>
          </a:p>
          <a:p>
            <a:pPr marL="1257300" lvl="2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>
                <a:latin typeface="+mn-ea"/>
              </a:rPr>
              <a:t>Cause random writes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>
                <a:latin typeface="+mn-ea"/>
              </a:rPr>
              <a:t>Node is always written with append logging</a:t>
            </a:r>
            <a:br>
              <a:rPr lang="en-US" sz="1754" dirty="0" smtClean="0">
                <a:latin typeface="+mn-ea"/>
              </a:rPr>
            </a:br>
            <a:r>
              <a:rPr lang="en-US" sz="1754" dirty="0" smtClean="0">
                <a:latin typeface="+mn-ea"/>
              </a:rPr>
              <a:t>policy 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1754" dirty="0">
              <a:latin typeface="+mn-ea"/>
            </a:endParaRP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1754" dirty="0" smtClean="0">
              <a:latin typeface="+mn-ea"/>
            </a:endParaRPr>
          </a:p>
          <a:p>
            <a:pPr lvl="1">
              <a:lnSpc>
                <a:spcPct val="140000"/>
              </a:lnSpc>
            </a:pPr>
            <a:r>
              <a:rPr lang="en-US" sz="1300" dirty="0" smtClean="0">
                <a:latin typeface="+mn-ea"/>
              </a:rPr>
              <a:t>1. Y. Oh, E. Kim, J. Choi, D. Lee, and S. H. Noh, Optimization of LFS with slack space recycling and lazy block indirect update in </a:t>
            </a:r>
            <a:r>
              <a:rPr lang="en-US" sz="1300" i="1" dirty="0" smtClean="0">
                <a:latin typeface="+mn-ea"/>
              </a:rPr>
              <a:t>Proceedings of the Annual Haifa Experimental Systems Conference</a:t>
            </a:r>
            <a:r>
              <a:rPr lang="en-US" sz="1300" dirty="0" smtClean="0">
                <a:latin typeface="+mn-ea"/>
              </a:rPr>
              <a:t>, page 2, 2010</a:t>
            </a:r>
          </a:p>
          <a:p>
            <a:pPr lvl="1">
              <a:lnSpc>
                <a:spcPct val="140000"/>
              </a:lnSpc>
            </a:pPr>
            <a:endParaRPr lang="en-US" sz="1754" dirty="0" smtClean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182" y="3459615"/>
            <a:ext cx="3532964" cy="236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Sudden Power Off Recovery (1/2)</a:t>
            </a:r>
            <a:endParaRPr lang="en-US" altLang="ko-KR" sz="200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17551"/>
            <a:ext cx="8621975" cy="307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Checkpoint and rollback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08" dirty="0" smtClean="0"/>
              <a:t>Maintains Shadow copy of checkpoints, NAT, SIT blocks 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08" dirty="0" smtClean="0"/>
              <a:t>Recovers the latest checkpoint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08" dirty="0" smtClean="0"/>
              <a:t>Keeps NAT/SIT journal in checkpoint to avoid NAT, SIT writes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3" y="2678765"/>
            <a:ext cx="7839996" cy="370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Sudden Power Off Recovery (2/2)</a:t>
            </a:r>
            <a:endParaRPr lang="en-US" altLang="ko-KR" sz="200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17551"/>
            <a:ext cx="8621975" cy="569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Fsync</a:t>
            </a:r>
            <a:r>
              <a:rPr lang="en-US" sz="1800" dirty="0" smtClean="0"/>
              <a:t> handling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08" dirty="0" smtClean="0"/>
              <a:t>On </a:t>
            </a:r>
            <a:r>
              <a:rPr lang="en-US" sz="1708" dirty="0" err="1" smtClean="0"/>
              <a:t>fsync</a:t>
            </a:r>
            <a:r>
              <a:rPr lang="en-US" sz="1708" dirty="0" smtClean="0"/>
              <a:t>, checkpoint is not necessary.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08" dirty="0" smtClean="0"/>
              <a:t>Direct node blocks are written with </a:t>
            </a:r>
            <a:r>
              <a:rPr lang="en-US" sz="1708" dirty="0" err="1" smtClean="0"/>
              <a:t>fsync</a:t>
            </a:r>
            <a:r>
              <a:rPr lang="en-US" sz="1708" dirty="0" smtClean="0"/>
              <a:t> mark.</a:t>
            </a:r>
            <a:endParaRPr lang="en-US" sz="1708" dirty="0"/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1754" dirty="0" smtClean="0"/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Roll-forward recovery procedure</a:t>
            </a:r>
          </a:p>
          <a:p>
            <a:pPr marL="800100" lvl="1" indent="-342900">
              <a:lnSpc>
                <a:spcPct val="140000"/>
              </a:lnSpc>
              <a:buAutoNum type="arabicPeriod"/>
            </a:pPr>
            <a:r>
              <a:rPr lang="en-US" sz="1708" dirty="0" smtClean="0"/>
              <a:t>Search marked direct node blocks</a:t>
            </a:r>
          </a:p>
          <a:p>
            <a:pPr marL="800100" lvl="1" indent="-342900">
              <a:lnSpc>
                <a:spcPct val="140000"/>
              </a:lnSpc>
              <a:buAutoNum type="arabicPeriod"/>
            </a:pPr>
            <a:r>
              <a:rPr lang="en-US" sz="1708" dirty="0" smtClean="0"/>
              <a:t>Per marked node block, identify old and new data blocks by checking the </a:t>
            </a:r>
            <a:r>
              <a:rPr lang="en-US" sz="1708" dirty="0" err="1" smtClean="0"/>
              <a:t>differen</a:t>
            </a:r>
            <a:r>
              <a:rPr lang="en-US" sz="1708" dirty="0" smtClean="0"/>
              <a:t> between the current and previous node block.</a:t>
            </a:r>
          </a:p>
          <a:p>
            <a:pPr marL="800100" lvl="1" indent="-342900">
              <a:lnSpc>
                <a:spcPct val="140000"/>
              </a:lnSpc>
              <a:buAutoNum type="arabicPeriod"/>
            </a:pPr>
            <a:r>
              <a:rPr lang="en-US" sz="1708" dirty="0" smtClean="0"/>
              <a:t>Update SIT; invalidate old data blocks</a:t>
            </a:r>
          </a:p>
          <a:p>
            <a:pPr marL="800100" lvl="1" indent="-342900">
              <a:lnSpc>
                <a:spcPct val="140000"/>
              </a:lnSpc>
              <a:buAutoNum type="arabicPeriod"/>
            </a:pPr>
            <a:r>
              <a:rPr lang="en-US" sz="1708" dirty="0" smtClean="0"/>
              <a:t>Replay new data blocks writes; update NAT, SIT accordingly</a:t>
            </a:r>
          </a:p>
          <a:p>
            <a:pPr marL="800100" lvl="1" indent="-342900">
              <a:lnSpc>
                <a:spcPct val="140000"/>
              </a:lnSpc>
              <a:buAutoNum type="arabicPeriod"/>
            </a:pPr>
            <a:r>
              <a:rPr lang="en-US" sz="1708" dirty="0" smtClean="0"/>
              <a:t>Create checkpoint</a:t>
            </a:r>
          </a:p>
        </p:txBody>
      </p:sp>
    </p:spTree>
    <p:extLst>
      <p:ext uri="{BB962C8B-B14F-4D97-AF65-F5344CB8AC3E}">
        <p14:creationId xmlns:p14="http://schemas.microsoft.com/office/powerpoint/2010/main" val="15870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Evaluation</a:t>
            </a:r>
            <a:endParaRPr lang="en-US" altLang="ko-KR" sz="200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17551"/>
            <a:ext cx="8621975" cy="569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Experimental Setup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08" dirty="0" smtClean="0"/>
              <a:t>Mobile and server systems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08" dirty="0" smtClean="0"/>
              <a:t>Performance comparison </a:t>
            </a:r>
            <a:br>
              <a:rPr lang="en-US" sz="1708" dirty="0" smtClean="0"/>
            </a:br>
            <a:r>
              <a:rPr lang="en-US" sz="1708" dirty="0" smtClean="0"/>
              <a:t>with EXT4, </a:t>
            </a:r>
            <a:r>
              <a:rPr lang="en-US" sz="1708" dirty="0" err="1" smtClean="0"/>
              <a:t>btrfs</a:t>
            </a:r>
            <a:r>
              <a:rPr lang="en-US" sz="1708" dirty="0" smtClean="0"/>
              <a:t>, nilfs2 </a:t>
            </a:r>
            <a:endParaRPr lang="en-US" sz="1708" dirty="0"/>
          </a:p>
          <a:p>
            <a:pPr>
              <a:lnSpc>
                <a:spcPct val="140000"/>
              </a:lnSpc>
            </a:pPr>
            <a:endParaRPr lang="en-US" sz="1754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7" y="4292482"/>
            <a:ext cx="8871049" cy="18862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091" y="1017551"/>
            <a:ext cx="4700620" cy="29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Mobile Benchmark</a:t>
            </a:r>
            <a:endParaRPr lang="en-US" altLang="ko-KR" sz="200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17551"/>
            <a:ext cx="8621975" cy="569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In F2FS, more than 90% of writes are sequential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F2FS reduces write amount per </a:t>
            </a:r>
            <a:r>
              <a:rPr lang="en-US" sz="1800" dirty="0" err="1" smtClean="0"/>
              <a:t>fsync</a:t>
            </a:r>
            <a:r>
              <a:rPr lang="en-US" sz="1800" dirty="0" smtClean="0"/>
              <a:t> by using roll-forward recovery 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08" dirty="0" smtClean="0"/>
              <a:t>If checkpoint is done per </a:t>
            </a:r>
            <a:r>
              <a:rPr lang="en-US" sz="1708" dirty="0" err="1" smtClean="0"/>
              <a:t>fsync</a:t>
            </a:r>
            <a:r>
              <a:rPr lang="en-US" sz="1708" dirty="0" smtClean="0"/>
              <a:t>, write amount in SQLite insert test is 73% more than EXT4, and normalized performance is 0.88.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err="1" smtClean="0"/>
              <a:t>Btrfs</a:t>
            </a:r>
            <a:r>
              <a:rPr lang="en-US" sz="1754" dirty="0" smtClean="0"/>
              <a:t> and nilfs2 performed poor than EXT4. 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08" dirty="0" err="1" smtClean="0"/>
              <a:t>Btrfs</a:t>
            </a:r>
            <a:r>
              <a:rPr lang="en-US" sz="1708" dirty="0" smtClean="0"/>
              <a:t>: heavy indexing overheads, Nilfs2: periodic data flush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08" dirty="0" smtClean="0"/>
              <a:t>For </a:t>
            </a:r>
            <a:r>
              <a:rPr lang="en-US" sz="1708" dirty="0" err="1" smtClean="0"/>
              <a:t>lozone</a:t>
            </a:r>
            <a:r>
              <a:rPr lang="en-US" sz="1708" dirty="0" smtClean="0"/>
              <a:t>-RW, </a:t>
            </a:r>
            <a:r>
              <a:rPr lang="en-US" sz="1708" dirty="0" err="1" smtClean="0"/>
              <a:t>Btrfs</a:t>
            </a:r>
            <a:r>
              <a:rPr lang="en-US" sz="1708" dirty="0" smtClean="0"/>
              <a:t>, Nilfs2 write 15%, 41% more I/</a:t>
            </a:r>
            <a:r>
              <a:rPr lang="en-US" sz="1708" dirty="0" err="1" smtClean="0"/>
              <a:t>Os</a:t>
            </a:r>
            <a:r>
              <a:rPr lang="en-US" sz="1708" dirty="0" smtClean="0"/>
              <a:t> than EXT4, respectively.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08" dirty="0" smtClean="0"/>
              <a:t>For </a:t>
            </a:r>
            <a:r>
              <a:rPr lang="en-US" sz="1708" dirty="0" err="1" smtClean="0"/>
              <a:t>lozone</a:t>
            </a:r>
            <a:r>
              <a:rPr lang="en-US" sz="1708" dirty="0" smtClean="0"/>
              <a:t>-RR, </a:t>
            </a:r>
            <a:r>
              <a:rPr lang="en-US" sz="1708" dirty="0" err="1" smtClean="0"/>
              <a:t>Btrfs</a:t>
            </a:r>
            <a:r>
              <a:rPr lang="en-US" sz="1708" dirty="0" smtClean="0"/>
              <a:t> has 50% more I/</a:t>
            </a:r>
            <a:r>
              <a:rPr lang="en-US" sz="1708" dirty="0" err="1" smtClean="0"/>
              <a:t>Os</a:t>
            </a:r>
            <a:r>
              <a:rPr lang="en-US" sz="1708" dirty="0" smtClean="0"/>
              <a:t> than other file systems.</a:t>
            </a:r>
            <a:endParaRPr lang="en-US" sz="1708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9017043" cy="24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Server Benchmark</a:t>
            </a:r>
            <a:endParaRPr lang="en-US" altLang="ko-KR" sz="200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17551"/>
            <a:ext cx="8621975" cy="569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Performance gain of F2FS over EXT4 is more on SATA SSD than on </a:t>
            </a:r>
            <a:r>
              <a:rPr lang="en-US" sz="1800" dirty="0" err="1" smtClean="0"/>
              <a:t>PCIe</a:t>
            </a:r>
            <a:r>
              <a:rPr lang="en-US" sz="1800" dirty="0" smtClean="0"/>
              <a:t> SSD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err="1" smtClean="0"/>
              <a:t>Varmail</a:t>
            </a:r>
            <a:r>
              <a:rPr lang="en-US" sz="1754" dirty="0" smtClean="0"/>
              <a:t>: 2.5x on the SATA SSD and 1.8x on the </a:t>
            </a:r>
            <a:r>
              <a:rPr lang="en-US" sz="1754" dirty="0" err="1" smtClean="0"/>
              <a:t>PCIe</a:t>
            </a:r>
            <a:r>
              <a:rPr lang="en-US" sz="1754" dirty="0" smtClean="0"/>
              <a:t> SSD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err="1" smtClean="0"/>
              <a:t>Oltp</a:t>
            </a:r>
            <a:r>
              <a:rPr lang="en-US" sz="1754" dirty="0" smtClean="0"/>
              <a:t>: 16% on the SATA SSD and 13% on the </a:t>
            </a:r>
            <a:r>
              <a:rPr lang="en-US" sz="1754" dirty="0" err="1" smtClean="0"/>
              <a:t>PCIe</a:t>
            </a:r>
            <a:r>
              <a:rPr lang="en-US" sz="1754" dirty="0" smtClean="0"/>
              <a:t> SSD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Discard size matters in SATA SSD due to interface overhead 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08" dirty="0" smtClean="0"/>
              <a:t>When using small discard (256kB) for F2FS, fileserver performance is degraded by 18%.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2" y="3514808"/>
            <a:ext cx="9045211" cy="29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Multi-head Logging</a:t>
            </a:r>
            <a:endParaRPr lang="en-US" altLang="ko-KR" sz="200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17551"/>
            <a:ext cx="8621975" cy="569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Using more logs gives better hot and cold data separation.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2 logs: node, data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4 logs: hot node, warm/cold node, </a:t>
            </a:r>
            <a:br>
              <a:rPr lang="en-US" sz="1754" dirty="0" smtClean="0"/>
            </a:br>
            <a:r>
              <a:rPr lang="en-US" sz="1754" dirty="0" smtClean="0"/>
              <a:t>            hot data, warm/cold data</a:t>
            </a:r>
          </a:p>
          <a:p>
            <a:pPr>
              <a:lnSpc>
                <a:spcPct val="140000"/>
              </a:lnSpc>
            </a:pPr>
            <a:r>
              <a:rPr lang="en-US" sz="1000" b="0" dirty="0" smtClean="0"/>
              <a:t>Test condition:</a:t>
            </a:r>
          </a:p>
          <a:p>
            <a:pPr>
              <a:lnSpc>
                <a:spcPct val="140000"/>
              </a:lnSpc>
            </a:pPr>
            <a:r>
              <a:rPr lang="en-US" sz="1000" b="0" dirty="0" smtClean="0"/>
              <a:t>Run two workloads simultaneously: </a:t>
            </a:r>
          </a:p>
          <a:p>
            <a:pPr>
              <a:lnSpc>
                <a:spcPct val="140000"/>
              </a:lnSpc>
            </a:pPr>
            <a:r>
              <a:rPr lang="en-US" sz="1000" b="0" dirty="0" smtClean="0"/>
              <a:t>1. </a:t>
            </a:r>
            <a:r>
              <a:rPr lang="en-US" sz="1000" b="0" dirty="0" err="1" smtClean="0"/>
              <a:t>Varmail</a:t>
            </a:r>
            <a:r>
              <a:rPr lang="en-US" sz="1000" b="0" dirty="0" smtClean="0"/>
              <a:t>(10,000 files in 100 dirs., total writes 6.5 GB)</a:t>
            </a:r>
          </a:p>
          <a:p>
            <a:pPr>
              <a:lnSpc>
                <a:spcPct val="140000"/>
              </a:lnSpc>
            </a:pPr>
            <a:r>
              <a:rPr lang="en-US" sz="1000" b="0" dirty="0" smtClean="0"/>
              <a:t>2. Copying jpg files (500kB, 5,000files, 2.5GB) </a:t>
            </a:r>
            <a:r>
              <a:rPr lang="en-US" sz="1000" b="0" dirty="0" smtClean="0">
                <a:sym typeface="Wingdings" panose="05000000000000000000" pitchFamily="2" charset="2"/>
              </a:rPr>
              <a:t> considered as cold</a:t>
            </a:r>
            <a:endParaRPr lang="en-US" sz="1000" b="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38" y="3661525"/>
            <a:ext cx="5893441" cy="305278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172" y="1651556"/>
            <a:ext cx="3725694" cy="178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Cleaning Cost Analysis</a:t>
            </a:r>
            <a:endParaRPr lang="en-US" altLang="ko-KR" sz="200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17551"/>
            <a:ext cx="8621975" cy="569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Under high utilization, F2FS uses adaptive logging to restrain FS cleaning cost 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Only node segment cleaning is done.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Even in 97.5% util., WAF</a:t>
            </a:r>
            <a:r>
              <a:rPr lang="en-US" sz="1754" baseline="30000" dirty="0" smtClean="0"/>
              <a:t>1</a:t>
            </a:r>
            <a:r>
              <a:rPr lang="en-US" sz="1754" dirty="0" smtClean="0"/>
              <a:t> is less than 1.025.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Without adaptive logging, WAF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 goes up to more than 3.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2" y="3173235"/>
            <a:ext cx="8514539" cy="33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Adaptive Logging Performance</a:t>
            </a:r>
            <a:endParaRPr lang="en-US" altLang="ko-KR" sz="200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17551"/>
            <a:ext cx="8621975" cy="569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Adaptive logging gives graceful performance degradation under highly aged volume conditions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Fileserver test on SATA SSD (94% util.)</a:t>
            </a:r>
          </a:p>
          <a:p>
            <a:pPr marL="1257300" lvl="2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Sustained performance improvement: 2x/3x over EXT4/</a:t>
            </a:r>
            <a:r>
              <a:rPr lang="en-US" sz="1754" dirty="0" err="1" smtClean="0"/>
              <a:t>btrfs</a:t>
            </a:r>
            <a:r>
              <a:rPr lang="en-US" sz="1754" dirty="0" smtClean="0"/>
              <a:t>.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err="1" smtClean="0"/>
              <a:t>Iozone</a:t>
            </a:r>
            <a:r>
              <a:rPr lang="en-US" sz="1754" dirty="0" smtClean="0"/>
              <a:t> test on </a:t>
            </a:r>
            <a:r>
              <a:rPr lang="en-US" sz="1754" dirty="0" err="1" smtClean="0"/>
              <a:t>eMMC</a:t>
            </a:r>
            <a:r>
              <a:rPr lang="en-US" sz="1754" dirty="0" smtClean="0"/>
              <a:t> (100% util.)</a:t>
            </a:r>
          </a:p>
          <a:p>
            <a:pPr marL="1257300" lvl="2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Sustained performance is similar to EXT4.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20" y="4386727"/>
            <a:ext cx="8555226" cy="232758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2697787"/>
            <a:ext cx="2552700" cy="156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Before we get started</a:t>
            </a:r>
            <a:endParaRPr lang="ko-KR" altLang="en-US" sz="2000" b="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38096"/>
            <a:ext cx="8621975" cy="545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/>
              <a:t>플래쉬</a:t>
            </a:r>
            <a:r>
              <a:rPr lang="en-US" altLang="ko-KR" dirty="0" smtClean="0"/>
              <a:t>/NAND</a:t>
            </a:r>
            <a:r>
              <a:rPr lang="ko-KR" altLang="en-US" dirty="0" smtClean="0"/>
              <a:t> 특성</a:t>
            </a:r>
            <a:endParaRPr lang="en-US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블록을 지우기 전에 새로 쓸 수 없다</a:t>
            </a:r>
            <a:r>
              <a:rPr lang="en-US" altLang="ko-KR" dirty="0" smtClean="0">
                <a:latin typeface="+mn-ea"/>
              </a:rPr>
              <a:t>.</a:t>
            </a:r>
            <a:endParaRPr lang="en-US" altLang="ko-KR" sz="1400" dirty="0" smtClean="0">
              <a:latin typeface="+mn-ea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+mn-ea"/>
              </a:rPr>
              <a:t>“block erase before write” (</a:t>
            </a:r>
            <a:r>
              <a:rPr lang="ko-KR" altLang="en-US" sz="1400" dirty="0" smtClean="0">
                <a:latin typeface="+mn-ea"/>
              </a:rPr>
              <a:t>덮어쓰기 </a:t>
            </a:r>
            <a:r>
              <a:rPr lang="en-US" altLang="ko-KR" sz="1400" dirty="0" smtClean="0">
                <a:latin typeface="+mn-ea"/>
              </a:rPr>
              <a:t>x)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n-ea"/>
              </a:rPr>
              <a:t>기록 회수에 제한이 있다</a:t>
            </a:r>
            <a:r>
              <a:rPr lang="en-US" altLang="ko-KR" dirty="0" smtClean="0">
                <a:latin typeface="+mn-ea"/>
              </a:rPr>
              <a:t>.</a:t>
            </a:r>
            <a:endParaRPr lang="en-US" altLang="ko-KR" sz="1400" dirty="0" smtClean="0">
              <a:latin typeface="+mn-ea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+mn-ea"/>
              </a:rPr>
              <a:t>예</a:t>
            </a:r>
            <a:r>
              <a:rPr lang="en-US" altLang="ko-KR" sz="1400" dirty="0" smtClean="0">
                <a:latin typeface="+mn-ea"/>
              </a:rPr>
              <a:t>: </a:t>
            </a:r>
            <a:r>
              <a:rPr lang="ko-KR" altLang="en-US" sz="1400" dirty="0" smtClean="0">
                <a:latin typeface="+mn-ea"/>
              </a:rPr>
              <a:t>써지는데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전원 </a:t>
            </a:r>
            <a:r>
              <a:rPr lang="en-US" altLang="ko-KR" sz="1400" dirty="0" smtClean="0">
                <a:latin typeface="+mn-ea"/>
              </a:rPr>
              <a:t>off/on </a:t>
            </a:r>
            <a:r>
              <a:rPr lang="ko-KR" altLang="en-US" sz="1400" dirty="0" smtClean="0">
                <a:latin typeface="+mn-ea"/>
              </a:rPr>
              <a:t>이후 </a:t>
            </a:r>
            <a:r>
              <a:rPr lang="ko-KR" altLang="en-US" sz="1400" dirty="0" err="1" smtClean="0">
                <a:latin typeface="+mn-ea"/>
              </a:rPr>
              <a:t>리셋된다</a:t>
            </a:r>
            <a:endParaRPr lang="en-US" altLang="ko-KR" sz="1400" dirty="0" smtClean="0">
              <a:latin typeface="+mn-ea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+mn-ea"/>
              </a:rPr>
              <a:t>Wear leveling </a:t>
            </a:r>
            <a:r>
              <a:rPr lang="ko-KR" altLang="en-US" sz="1400" dirty="0" smtClean="0">
                <a:latin typeface="+mn-ea"/>
              </a:rPr>
              <a:t>필수</a:t>
            </a:r>
            <a:endParaRPr lang="en-US" altLang="ko-KR" sz="1400" dirty="0" smtClean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n-ea"/>
              </a:rPr>
              <a:t>블록단위로</a:t>
            </a:r>
            <a:r>
              <a:rPr lang="ko-KR" altLang="en-US" dirty="0">
                <a:latin typeface="+mn-ea"/>
              </a:rPr>
              <a:t>만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재기록할</a:t>
            </a:r>
            <a:r>
              <a:rPr lang="ko-KR" altLang="en-US" dirty="0" smtClean="0">
                <a:latin typeface="+mn-ea"/>
              </a:rPr>
              <a:t> 수 있다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+mn-ea"/>
              </a:rPr>
              <a:t>NOR:</a:t>
            </a:r>
            <a:r>
              <a:rPr lang="ko-KR" altLang="en-US" dirty="0" smtClean="0">
                <a:latin typeface="+mn-ea"/>
              </a:rPr>
              <a:t> 블록단위 지우기</a:t>
            </a:r>
            <a:r>
              <a:rPr lang="en-US" altLang="ko-KR" dirty="0" smtClean="0">
                <a:latin typeface="+mn-ea"/>
              </a:rPr>
              <a:t>(1</a:t>
            </a:r>
            <a:r>
              <a:rPr lang="ko-KR" altLang="en-US" dirty="0" smtClean="0">
                <a:latin typeface="+mn-ea"/>
              </a:rPr>
              <a:t>로 쓰기</a:t>
            </a:r>
            <a:r>
              <a:rPr lang="en-US" altLang="ko-KR" dirty="0" smtClean="0">
                <a:latin typeface="+mn-ea"/>
              </a:rPr>
              <a:t>) </a:t>
            </a:r>
            <a:r>
              <a:rPr lang="ko-KR" altLang="en-US" dirty="0" smtClean="0">
                <a:latin typeface="+mn-ea"/>
              </a:rPr>
              <a:t>이후 </a:t>
            </a:r>
            <a:r>
              <a:rPr lang="en-US" altLang="ko-KR" dirty="0" smtClean="0">
                <a:latin typeface="+mn-ea"/>
              </a:rPr>
              <a:t/>
            </a:r>
            <a:br>
              <a:rPr lang="en-US" altLang="ko-KR" dirty="0" smtClean="0">
                <a:latin typeface="+mn-ea"/>
              </a:rPr>
            </a:br>
            <a:r>
              <a:rPr lang="en-US" altLang="ko-KR" dirty="0" smtClean="0">
                <a:latin typeface="+mn-ea"/>
              </a:rPr>
              <a:t>        </a:t>
            </a:r>
            <a:r>
              <a:rPr lang="ko-KR" altLang="en-US" dirty="0" err="1" smtClean="0">
                <a:latin typeface="+mn-ea"/>
              </a:rPr>
              <a:t>셀단위</a:t>
            </a:r>
            <a:r>
              <a:rPr lang="ko-KR" altLang="en-US" dirty="0" smtClean="0">
                <a:latin typeface="+mn-ea"/>
              </a:rPr>
              <a:t> 쓰기</a:t>
            </a:r>
            <a:r>
              <a:rPr lang="en-US" altLang="ko-KR" dirty="0" smtClean="0">
                <a:latin typeface="+mn-ea"/>
              </a:rPr>
              <a:t>(0</a:t>
            </a:r>
            <a:r>
              <a:rPr lang="ko-KR" altLang="en-US" dirty="0" smtClean="0">
                <a:latin typeface="+mn-ea"/>
              </a:rPr>
              <a:t>으로 쓰기</a:t>
            </a:r>
            <a:r>
              <a:rPr lang="en-US" altLang="ko-KR" dirty="0" smtClean="0">
                <a:latin typeface="+mn-ea"/>
              </a:rPr>
              <a:t>) </a:t>
            </a:r>
            <a:r>
              <a:rPr lang="ko-KR" altLang="en-US" dirty="0" smtClean="0">
                <a:latin typeface="+mn-ea"/>
              </a:rPr>
              <a:t>가능</a:t>
            </a:r>
            <a:endParaRPr lang="en-US" altLang="ko-KR" dirty="0" smtClean="0">
              <a:latin typeface="+mn-ea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+mn-ea"/>
              </a:rPr>
              <a:t>NAND: </a:t>
            </a:r>
            <a:r>
              <a:rPr lang="ko-KR" altLang="en-US" dirty="0" smtClean="0">
                <a:latin typeface="+mn-ea"/>
              </a:rPr>
              <a:t>블록단위로만 쓰기 가능</a:t>
            </a:r>
            <a:endParaRPr lang="en-US" altLang="ko-KR" dirty="0" smtClean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+mn-ea"/>
              </a:rPr>
              <a:t>1</a:t>
            </a:r>
            <a:r>
              <a:rPr lang="ko-KR" altLang="en-US" dirty="0" smtClean="0">
                <a:latin typeface="+mn-ea"/>
              </a:rPr>
              <a:t>셀은 </a:t>
            </a:r>
            <a:r>
              <a:rPr lang="en-US" altLang="ko-KR" dirty="0" smtClean="0">
                <a:latin typeface="+mn-ea"/>
              </a:rPr>
              <a:t>1 bit(SLC), 2 bit (MLC), 3 bit(TLC</a:t>
            </a:r>
            <a:r>
              <a:rPr lang="en-US" altLang="ko-KR" dirty="0" smtClean="0">
                <a:latin typeface="+mn-ea"/>
              </a:rPr>
              <a:t>), </a:t>
            </a:r>
            <a:r>
              <a:rPr lang="en-US" altLang="ko-KR" dirty="0" smtClean="0">
                <a:latin typeface="+mn-ea"/>
              </a:rPr>
              <a:t>…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+mn-ea"/>
              </a:rPr>
              <a:t>1</a:t>
            </a:r>
            <a:r>
              <a:rPr lang="ko-KR" altLang="en-US" dirty="0" smtClean="0">
                <a:latin typeface="+mn-ea"/>
              </a:rPr>
              <a:t>블록은 </a:t>
            </a:r>
            <a:r>
              <a:rPr lang="en-US" altLang="ko-KR" dirty="0" smtClean="0">
                <a:latin typeface="+mn-ea"/>
              </a:rPr>
              <a:t>128kB </a:t>
            </a:r>
            <a:r>
              <a:rPr lang="ko-KR" altLang="en-US" dirty="0" smtClean="0">
                <a:latin typeface="+mn-ea"/>
              </a:rPr>
              <a:t>혹은 그 이상</a:t>
            </a:r>
            <a:endParaRPr lang="en-US" altLang="ko-KR" dirty="0" smtClean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n-ea"/>
              </a:rPr>
              <a:t>디스크 조각모음 필요 없음</a:t>
            </a:r>
            <a:endParaRPr lang="en-US" altLang="ko-KR" dirty="0" smtClean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598" y="1226345"/>
            <a:ext cx="2602241" cy="110966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514" y="2336009"/>
            <a:ext cx="2603325" cy="1098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4650" y="3166805"/>
            <a:ext cx="2834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 NEED TO KNOW FLASH H/W</a:t>
            </a:r>
            <a:endParaRPr lang="ko-KR" altLang="en-US" sz="115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162" y="3467120"/>
            <a:ext cx="2605439" cy="10444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9917" y="4250007"/>
            <a:ext cx="2545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OR IT WILL BE MESSED UP </a:t>
            </a:r>
            <a:endParaRPr lang="ko-KR" altLang="en-US" sz="115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he Fla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14" y="4543693"/>
            <a:ext cx="2598088" cy="190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43874" y="4584929"/>
            <a:ext cx="259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SO, KNOW YOUR FLASH</a:t>
            </a:r>
            <a:endParaRPr lang="ko-KR" altLang="en-US" sz="115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Conclusion</a:t>
            </a:r>
            <a:endParaRPr lang="en-US" altLang="ko-KR" sz="200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17551"/>
            <a:ext cx="8621975" cy="569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F2FS features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Flash friendly on-disk layout -&gt; align FS GC unit with FTL GC unit,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Cost effective index structure -&gt; restrain write propagation,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Multi-head logging -&gt; cleaning cost reduction,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Adaptive logging  -&gt; graceful performance degradation in aged condition,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Roll-forward recovery -&gt; </a:t>
            </a:r>
            <a:r>
              <a:rPr lang="en-US" sz="1754" dirty="0" err="1" smtClean="0"/>
              <a:t>fsync</a:t>
            </a:r>
            <a:r>
              <a:rPr lang="en-US" sz="1754" dirty="0" smtClean="0"/>
              <a:t> acceleration.</a:t>
            </a:r>
          </a:p>
          <a:p>
            <a:pPr lvl="1">
              <a:lnSpc>
                <a:spcPct val="140000"/>
              </a:lnSpc>
            </a:pPr>
            <a:endParaRPr lang="en-US" sz="1754" dirty="0" smtClean="0"/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F2FS shows performance gain over other Linux file systems.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3.1x(</a:t>
            </a:r>
            <a:r>
              <a:rPr lang="en-US" sz="1754" dirty="0" err="1" smtClean="0"/>
              <a:t>iozone</a:t>
            </a:r>
            <a:r>
              <a:rPr lang="en-US" sz="1754" dirty="0" smtClean="0"/>
              <a:t>) and 2x(SQLite) speedup over EXT4,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2.5x(SATA SSD) and 1.8x(</a:t>
            </a:r>
            <a:r>
              <a:rPr lang="en-US" sz="1754" dirty="0" err="1" smtClean="0"/>
              <a:t>PCIe</a:t>
            </a:r>
            <a:r>
              <a:rPr lang="en-US" sz="1754" dirty="0" smtClean="0"/>
              <a:t> SSD) speedup over EXT4 (</a:t>
            </a:r>
            <a:r>
              <a:rPr lang="en-US" sz="1754" dirty="0" err="1" smtClean="0"/>
              <a:t>varmail</a:t>
            </a:r>
            <a:r>
              <a:rPr lang="en-US" sz="1754" dirty="0" smtClean="0"/>
              <a:t>) </a:t>
            </a:r>
          </a:p>
          <a:p>
            <a:pPr lvl="1">
              <a:lnSpc>
                <a:spcPct val="140000"/>
              </a:lnSpc>
            </a:pPr>
            <a:endParaRPr lang="en-US" sz="1754" dirty="0" smtClean="0"/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F2FS is publicly available, included in Linux mainline kernel since Linux 3.8. </a:t>
            </a:r>
          </a:p>
        </p:txBody>
      </p:sp>
    </p:spTree>
    <p:extLst>
      <p:ext uri="{BB962C8B-B14F-4D97-AF65-F5344CB8AC3E}">
        <p14:creationId xmlns:p14="http://schemas.microsoft.com/office/powerpoint/2010/main" val="30594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19291" y="1133168"/>
            <a:ext cx="81117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[27] M. Rosenblum and J. K. </a:t>
            </a:r>
            <a:r>
              <a:rPr lang="en-US" altLang="ko-KR" sz="1400" dirty="0" err="1"/>
              <a:t>Ousterhout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r>
              <a:rPr lang="en-US" altLang="ko-KR" sz="1400" dirty="0" smtClean="0"/>
              <a:t>The design and </a:t>
            </a:r>
            <a:r>
              <a:rPr lang="en-US" altLang="ko-KR" sz="1400" dirty="0"/>
              <a:t>implementation of a log-structured file system.</a:t>
            </a:r>
          </a:p>
          <a:p>
            <a:r>
              <a:rPr lang="en-US" altLang="ko-KR" sz="1400" i="1" dirty="0"/>
              <a:t>ACM Transactions on Computer Systems (TOCS</a:t>
            </a:r>
            <a:r>
              <a:rPr lang="en-US" altLang="ko-KR" sz="1400" i="1" dirty="0" smtClean="0"/>
              <a:t>)</a:t>
            </a:r>
            <a:r>
              <a:rPr lang="en-US" altLang="ko-KR" sz="1400" dirty="0" smtClean="0"/>
              <a:t>, 10(1</a:t>
            </a:r>
            <a:r>
              <a:rPr lang="en-US" altLang="ko-KR" sz="1400" dirty="0"/>
              <a:t>):26–52, 1992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-&gt; </a:t>
            </a:r>
            <a:r>
              <a:rPr lang="en-US" altLang="ko-KR" sz="1400" dirty="0" smtClean="0"/>
              <a:t>still has update </a:t>
            </a:r>
            <a:r>
              <a:rPr lang="en-US" altLang="ko-KR" sz="1400" dirty="0" smtClean="0"/>
              <a:t>propagation problem</a:t>
            </a:r>
          </a:p>
          <a:p>
            <a:endParaRPr lang="en-US" altLang="ko-KR" sz="1400" dirty="0"/>
          </a:p>
          <a:p>
            <a:r>
              <a:rPr lang="en-US" altLang="ko-KR" sz="1400" dirty="0"/>
              <a:t>[26] O. </a:t>
            </a:r>
            <a:r>
              <a:rPr lang="en-US" altLang="ko-KR" sz="1400" dirty="0" err="1"/>
              <a:t>Rodeh</a:t>
            </a:r>
            <a:r>
              <a:rPr lang="en-US" altLang="ko-KR" sz="1400" dirty="0"/>
              <a:t>, J. </a:t>
            </a:r>
            <a:r>
              <a:rPr lang="en-US" altLang="ko-KR" sz="1400" dirty="0" err="1"/>
              <a:t>Bacik</a:t>
            </a:r>
            <a:r>
              <a:rPr lang="en-US" altLang="ko-KR" sz="1400" dirty="0"/>
              <a:t>, and C. Mason. </a:t>
            </a:r>
            <a:endParaRPr lang="en-US" altLang="ko-KR" sz="1400" dirty="0" smtClean="0"/>
          </a:p>
          <a:p>
            <a:r>
              <a:rPr lang="en-US" altLang="ko-KR" sz="1400" dirty="0" err="1" smtClean="0"/>
              <a:t>Btrfs</a:t>
            </a:r>
            <a:r>
              <a:rPr lang="en-US" altLang="ko-KR" sz="1400" dirty="0"/>
              <a:t>: The </a:t>
            </a:r>
            <a:r>
              <a:rPr lang="en-US" altLang="ko-KR" sz="1400" dirty="0" err="1" smtClean="0"/>
              <a:t>linux</a:t>
            </a:r>
            <a:r>
              <a:rPr lang="en-US" altLang="ko-KR" sz="1400" dirty="0" smtClean="0"/>
              <a:t> b-tree </a:t>
            </a:r>
            <a:r>
              <a:rPr lang="en-US" altLang="ko-KR" sz="1400" dirty="0" err="1"/>
              <a:t>filesystem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r>
              <a:rPr lang="en-US" altLang="ko-KR" sz="1400" i="1" dirty="0" smtClean="0"/>
              <a:t>ACM </a:t>
            </a:r>
            <a:r>
              <a:rPr lang="en-US" altLang="ko-KR" sz="1400" i="1" dirty="0"/>
              <a:t>Transactions on </a:t>
            </a:r>
            <a:r>
              <a:rPr lang="en-US" altLang="ko-KR" sz="1400" i="1" dirty="0" smtClean="0"/>
              <a:t>Storage (TOS</a:t>
            </a:r>
            <a:r>
              <a:rPr lang="en-US" altLang="ko-KR" sz="1400" i="1" dirty="0"/>
              <a:t>), </a:t>
            </a:r>
            <a:r>
              <a:rPr lang="en-US" altLang="ko-KR" sz="1400" dirty="0"/>
              <a:t>9(3):9, 2013</a:t>
            </a:r>
            <a:r>
              <a:rPr lang="en-US" altLang="ko-KR" sz="1400" dirty="0" smtClean="0"/>
              <a:t>.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/>
              <a:t>[1] </a:t>
            </a:r>
            <a:r>
              <a:rPr lang="en-US" altLang="ko-KR" sz="1400" dirty="0" smtClean="0"/>
              <a:t>Thomas </a:t>
            </a:r>
            <a:r>
              <a:rPr lang="en-US" altLang="ko-KR" sz="1400" dirty="0" err="1" smtClean="0"/>
              <a:t>Gleixner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Artem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Bityutskiy</a:t>
            </a:r>
            <a:r>
              <a:rPr lang="en-US" altLang="ko-KR" sz="1400" dirty="0" smtClean="0"/>
              <a:t>. </a:t>
            </a:r>
          </a:p>
          <a:p>
            <a:r>
              <a:rPr lang="en-US" altLang="ko-KR" sz="1400" dirty="0" smtClean="0"/>
              <a:t>Unsorted </a:t>
            </a:r>
            <a:r>
              <a:rPr lang="en-US" altLang="ko-KR" sz="1400" dirty="0"/>
              <a:t>block image file system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>
                <a:hlinkClick r:id="rId2"/>
              </a:rPr>
              <a:t>http://www.linux-mtd.infradead.org/doc/ubifs.html</a:t>
            </a:r>
            <a:r>
              <a:rPr lang="en-US" altLang="ko-KR" sz="1400" dirty="0" smtClean="0"/>
              <a:t>, 2006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-&gt; file system for raw-flash devices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(</a:t>
            </a:r>
            <a:r>
              <a:rPr lang="en-US" altLang="ko-KR" sz="1400" dirty="0" smtClean="0"/>
              <a:t>Experimental Papers</a:t>
            </a:r>
            <a:r>
              <a:rPr lang="en-US" altLang="ko-KR" sz="1400" dirty="0" smtClean="0"/>
              <a:t>)</a:t>
            </a:r>
            <a:endParaRPr lang="en-US" altLang="ko-KR" sz="1400" dirty="0"/>
          </a:p>
          <a:p>
            <a:r>
              <a:rPr lang="en-US" altLang="ko-KR" sz="1400" dirty="0"/>
              <a:t>Tristan </a:t>
            </a:r>
            <a:r>
              <a:rPr lang="en-US" altLang="ko-KR" sz="1400" dirty="0" err="1" smtClean="0"/>
              <a:t>Lelong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File system </a:t>
            </a:r>
            <a:r>
              <a:rPr lang="en-US" altLang="ko-KR" sz="1400" dirty="0"/>
              <a:t>considerations </a:t>
            </a:r>
            <a:r>
              <a:rPr lang="en-US" altLang="ko-KR" sz="1400" dirty="0" smtClean="0"/>
              <a:t>for embedded </a:t>
            </a:r>
            <a:r>
              <a:rPr lang="en-US" altLang="ko-KR" sz="1400" dirty="0"/>
              <a:t>devices</a:t>
            </a:r>
          </a:p>
          <a:p>
            <a:r>
              <a:rPr lang="en-US" altLang="ko-KR" sz="1400" dirty="0" smtClean="0"/>
              <a:t>ELC2015, 03/25/15</a:t>
            </a:r>
          </a:p>
          <a:p>
            <a:r>
              <a:rPr lang="en-US" altLang="ko-KR" sz="1400" dirty="0" smtClean="0"/>
              <a:t> -&gt; </a:t>
            </a:r>
            <a:r>
              <a:rPr lang="en-US" altLang="ko-KR" sz="1400" dirty="0" smtClean="0"/>
              <a:t>performance comparison of various file systems</a:t>
            </a:r>
          </a:p>
          <a:p>
            <a:endParaRPr lang="en-US" altLang="ko-KR" sz="1400" dirty="0" smtClean="0"/>
          </a:p>
          <a:p>
            <a:r>
              <a:rPr lang="en-US" altLang="ko-KR" sz="1400" dirty="0"/>
              <a:t>Bianca </a:t>
            </a:r>
            <a:r>
              <a:rPr lang="en-US" altLang="ko-KR" sz="1400" dirty="0" smtClean="0"/>
              <a:t>Schroeder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Raghav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Lagisetty</a:t>
            </a:r>
            <a:r>
              <a:rPr lang="en-US" altLang="ko-KR" sz="1400" dirty="0"/>
              <a:t> and </a:t>
            </a:r>
            <a:r>
              <a:rPr lang="en-US" altLang="ko-KR" sz="1400" dirty="0" err="1"/>
              <a:t>Arif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Merchant.</a:t>
            </a:r>
            <a:endParaRPr lang="en-US" altLang="ko-KR" sz="1400" dirty="0"/>
          </a:p>
          <a:p>
            <a:r>
              <a:rPr lang="en-US" altLang="ko-KR" sz="1400" dirty="0"/>
              <a:t>Flash Reliability in Production: The Expected and the Unexpected </a:t>
            </a:r>
            <a:endParaRPr lang="en-US" altLang="ko-KR" sz="1400" dirty="0" smtClean="0"/>
          </a:p>
          <a:p>
            <a:r>
              <a:rPr lang="en-US" altLang="ko-KR" sz="1400" dirty="0" smtClean="0"/>
              <a:t>FAST ’16</a:t>
            </a:r>
            <a:endParaRPr lang="en-US" altLang="ko-KR" sz="1400" dirty="0"/>
          </a:p>
          <a:p>
            <a:r>
              <a:rPr lang="en-US" altLang="ko-KR" sz="1400" dirty="0" smtClean="0"/>
              <a:t> -&gt; SSD reliability assessment in Google IDC for 6 years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9493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Before we get started</a:t>
            </a:r>
            <a:endParaRPr lang="ko-KR" altLang="en-US" sz="2000" b="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38096"/>
            <a:ext cx="8621975" cy="545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FTL(Flash Translation Layer) </a:t>
            </a:r>
            <a:r>
              <a:rPr lang="en-US" altLang="ko-KR" dirty="0" smtClean="0"/>
              <a:t>was introduced for device abstraction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+mn-ea"/>
              </a:rPr>
              <a:t>Example device: </a:t>
            </a:r>
            <a:r>
              <a:rPr lang="en-US" altLang="ko-KR" dirty="0" err="1" smtClean="0">
                <a:latin typeface="+mn-ea"/>
              </a:rPr>
              <a:t>eMMC</a:t>
            </a:r>
            <a:r>
              <a:rPr lang="en-US" altLang="ko-KR" dirty="0" smtClean="0">
                <a:latin typeface="+mn-ea"/>
              </a:rPr>
              <a:t>, UFS, SSD, …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+mn-ea"/>
              </a:rPr>
              <a:t>Still, random writes cause SSD performance degradation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+mn-ea"/>
              </a:rPr>
              <a:t>Especially in apps using SQLite such as </a:t>
            </a:r>
            <a:r>
              <a:rPr lang="en-US" altLang="ko-KR" dirty="0" err="1" smtClean="0">
                <a:latin typeface="+mn-ea"/>
              </a:rPr>
              <a:t>facebook</a:t>
            </a:r>
            <a:endParaRPr lang="en-US" altLang="ko-KR" dirty="0" smtClean="0">
              <a:latin typeface="+mn-ea"/>
            </a:endParaRPr>
          </a:p>
        </p:txBody>
      </p:sp>
      <p:pic>
        <p:nvPicPr>
          <p:cNvPr id="3074" name="Picture 2" descr="https://ars.els-cdn.com/content/image/1-s2.0-S0065245819300117-f01-16-9780128171578.jpg?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6" y="3340638"/>
            <a:ext cx="4651866" cy="28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BI_UBIFS_structure_2_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92" y="3495913"/>
            <a:ext cx="3113271" cy="257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87592" y="6219397"/>
            <a:ext cx="164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FTL layer in SSD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4605" y="6205527"/>
            <a:ext cx="279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UBI and UBIFS (without FTL)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380891" y="3825515"/>
            <a:ext cx="1350997" cy="2173857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07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Introduction</a:t>
            </a:r>
            <a:endParaRPr lang="ko-KR" altLang="en-US" sz="2000" b="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38099"/>
            <a:ext cx="8621975" cy="560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Random writes is bad to flash storage device</a:t>
            </a:r>
            <a:r>
              <a:rPr lang="en-US" altLang="ko-KR" sz="1600" b="0" dirty="0"/>
              <a:t>(common in </a:t>
            </a:r>
            <a:r>
              <a:rPr lang="en-US" altLang="ko-KR" sz="1600" b="0" dirty="0" err="1"/>
              <a:t>facebook</a:t>
            </a:r>
            <a:r>
              <a:rPr lang="en-US" altLang="ko-KR" sz="1600" b="0" dirty="0"/>
              <a:t> app</a:t>
            </a:r>
            <a:r>
              <a:rPr lang="en-US" altLang="ko-KR" sz="1600" b="0" dirty="0" smtClean="0"/>
              <a:t>)</a:t>
            </a:r>
            <a:endParaRPr lang="en-US" sz="1600" b="0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n-ea"/>
              </a:rPr>
              <a:t>Free space fragmentation</a:t>
            </a:r>
            <a:br>
              <a:rPr lang="en-US" dirty="0" smtClean="0">
                <a:latin typeface="+mn-ea"/>
              </a:rPr>
            </a:br>
            <a:r>
              <a:rPr lang="en-US" dirty="0" smtClean="0">
                <a:latin typeface="+mn-ea"/>
              </a:rPr>
              <a:t>-&gt; sustained random write performance degrades</a:t>
            </a:r>
            <a:br>
              <a:rPr lang="en-US" dirty="0" smtClean="0">
                <a:latin typeface="+mn-ea"/>
              </a:rPr>
            </a:br>
            <a:r>
              <a:rPr lang="en-US" dirty="0" smtClean="0">
                <a:latin typeface="+mn-ea"/>
              </a:rPr>
              <a:t>-&gt; lifetime reduced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Sequential write oriented file systems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n-ea"/>
              </a:rPr>
              <a:t>Log-structured file systems, copy-on-write file systems [27, 26]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n-ea"/>
              </a:rPr>
              <a:t>Still sub-optimal in terms of performance and device lifetime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Contribution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n-ea"/>
              </a:rPr>
              <a:t>Design and implementation of a new file system to fully leverage and optimize the usage of NAND flash solution (with block interface[1])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n-ea"/>
              </a:rPr>
              <a:t>Performance comparison with Linux file system (EXT4, </a:t>
            </a:r>
            <a:r>
              <a:rPr lang="en-US" dirty="0" err="1" smtClean="0">
                <a:latin typeface="+mn-ea"/>
              </a:rPr>
              <a:t>Btrfs</a:t>
            </a:r>
            <a:r>
              <a:rPr lang="en-US" dirty="0" smtClean="0">
                <a:latin typeface="+mn-ea"/>
              </a:rPr>
              <a:t>, Nilfs2)</a:t>
            </a:r>
            <a:br>
              <a:rPr lang="en-US" dirty="0" smtClean="0">
                <a:latin typeface="+mn-ea"/>
              </a:rPr>
            </a:br>
            <a:r>
              <a:rPr lang="en-US" dirty="0" smtClean="0">
                <a:latin typeface="+mn-ea"/>
              </a:rPr>
              <a:t>- Mobile system and server system</a:t>
            </a:r>
          </a:p>
        </p:txBody>
      </p:sp>
    </p:spTree>
    <p:extLst>
      <p:ext uri="{BB962C8B-B14F-4D97-AF65-F5344CB8AC3E}">
        <p14:creationId xmlns:p14="http://schemas.microsoft.com/office/powerpoint/2010/main" val="9099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Key Design Considerations</a:t>
            </a:r>
            <a:endParaRPr lang="ko-KR" altLang="en-US" sz="2000" b="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38098"/>
            <a:ext cx="8621975" cy="55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Flash-friendly on-disk layout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Cost-effective index structure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Multi-head logging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Adaptive logging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fsync</a:t>
            </a:r>
            <a:r>
              <a:rPr lang="en-US" sz="1800" dirty="0" smtClean="0"/>
              <a:t> acceleration with roll-forward recovery</a:t>
            </a:r>
          </a:p>
        </p:txBody>
      </p:sp>
    </p:spTree>
    <p:extLst>
      <p:ext uri="{BB962C8B-B14F-4D97-AF65-F5344CB8AC3E}">
        <p14:creationId xmlns:p14="http://schemas.microsoft.com/office/powerpoint/2010/main" val="15220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Flash-friendly on-disk layout</a:t>
            </a:r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38098"/>
            <a:ext cx="8621975" cy="55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6 areas: SB, CP, SIT, NAT, SSA, Main Area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Flash Awareness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4" dirty="0" smtClean="0">
                <a:latin typeface="+mn-ea"/>
              </a:rPr>
              <a:t>All the FS metadata are located together for locality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4" dirty="0" smtClean="0">
                <a:latin typeface="+mn-ea"/>
              </a:rPr>
              <a:t>Start address of main area is aligned to the zone size,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4" dirty="0" smtClean="0">
                <a:latin typeface="+mn-ea"/>
              </a:rPr>
              <a:t>File system cleaning is done in a unit of section (FTL’s GC unit)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Cleaning Cost Reduction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4" dirty="0" smtClean="0">
                <a:latin typeface="+mn-ea"/>
              </a:rPr>
              <a:t>Multi-head logging for hot/cold data separation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13" y="3974748"/>
            <a:ext cx="8441833" cy="24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LFS Index </a:t>
            </a:r>
            <a:r>
              <a:rPr lang="en-US" altLang="ko-KR" sz="2000" dirty="0" smtClean="0"/>
              <a:t>Structure (for comparison)</a:t>
            </a:r>
            <a:endParaRPr lang="en-US" altLang="ko-KR" sz="200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38098"/>
            <a:ext cx="8621975" cy="55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Update propagation issue: wandering tree </a:t>
            </a:r>
            <a:r>
              <a:rPr lang="en-US" sz="1400" b="0" dirty="0" smtClean="0">
                <a:solidFill>
                  <a:srgbClr val="0000FF"/>
                </a:solidFill>
              </a:rPr>
              <a:t>(</a:t>
            </a:r>
            <a:r>
              <a:rPr lang="en-US" sz="1400" b="0" dirty="0">
                <a:solidFill>
                  <a:srgbClr val="0000FF"/>
                </a:solidFill>
              </a:rPr>
              <a:t>U</a:t>
            </a:r>
            <a:r>
              <a:rPr lang="en-US" sz="1400" b="0" dirty="0" smtClean="0">
                <a:solidFill>
                  <a:srgbClr val="0000FF"/>
                </a:solidFill>
              </a:rPr>
              <a:t>pdate propagation</a:t>
            </a:r>
            <a:r>
              <a:rPr lang="en-US" sz="1400" b="0" dirty="0">
                <a:solidFill>
                  <a:srgbClr val="0000FF"/>
                </a:solidFill>
              </a:rPr>
              <a:t>)</a:t>
            </a:r>
            <a:endParaRPr lang="en-US" sz="1400" b="0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One </a:t>
            </a:r>
            <a:r>
              <a:rPr lang="en-US" sz="1800" dirty="0" smtClean="0"/>
              <a:t>big log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01" y="2196992"/>
            <a:ext cx="8291245" cy="42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F2FS Index Structure</a:t>
            </a:r>
            <a:endParaRPr lang="en-US" altLang="ko-KR" sz="200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38098"/>
            <a:ext cx="8878829" cy="55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Restrained update propagation: node address translation method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Use </a:t>
            </a:r>
            <a:r>
              <a:rPr lang="en-US" sz="1800" dirty="0" smtClean="0">
                <a:solidFill>
                  <a:srgbClr val="0000FF"/>
                </a:solidFill>
              </a:rPr>
              <a:t>unique node ID </a:t>
            </a:r>
            <a:r>
              <a:rPr lang="en-US" sz="1800" dirty="0" smtClean="0"/>
              <a:t>as an index to get physical locations of all node </a:t>
            </a:r>
            <a:r>
              <a:rPr lang="en-US" sz="1800" dirty="0" smtClean="0"/>
              <a:t>blocks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4" dirty="0" smtClean="0">
                <a:solidFill>
                  <a:srgbClr val="0000FF"/>
                </a:solidFill>
              </a:rPr>
              <a:t>No update propagation! </a:t>
            </a:r>
            <a:endParaRPr lang="en-US" sz="1754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Multi-head log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9" y="2735518"/>
            <a:ext cx="7566308" cy="39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941" y="821393"/>
            <a:ext cx="3790470" cy="2240306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5171" y="217879"/>
            <a:ext cx="5482721" cy="35719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Multi-head Logging</a:t>
            </a:r>
            <a:endParaRPr lang="en-US" altLang="ko-KR" sz="2000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265171" y="1017550"/>
            <a:ext cx="8621975" cy="55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Data temperature classification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Node &gt; data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Direct node &gt; indirect node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Directory &gt; user </a:t>
            </a:r>
            <a:r>
              <a:rPr lang="en-US" sz="1754" dirty="0" smtClean="0"/>
              <a:t>file</a:t>
            </a:r>
            <a:endParaRPr lang="en-US" sz="1754" dirty="0" smtClean="0"/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Separation of multi-head logs in NAND flash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Zone-aware log allocation for set-associative 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754" dirty="0" smtClean="0"/>
              <a:t>Multi-stream interface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57" y="3786231"/>
            <a:ext cx="8337822" cy="283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7361</TotalTime>
  <Words>1089</Words>
  <Application>Microsoft Office PowerPoint</Application>
  <PresentationFormat>화면 슬라이드 쇼(4:3)</PresentationFormat>
  <Paragraphs>180</Paragraphs>
  <Slides>21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맑은 고딕</vt:lpstr>
      <vt:lpstr>Arial</vt:lpstr>
      <vt:lpstr>Arial Black</vt:lpstr>
      <vt:lpstr>Calibri</vt:lpstr>
      <vt:lpstr>Calibri Light</vt:lpstr>
      <vt:lpstr>Wingdings</vt:lpstr>
      <vt:lpstr>Office 테마</vt:lpstr>
      <vt:lpstr>W03 paper #2</vt:lpstr>
      <vt:lpstr>Before we get started</vt:lpstr>
      <vt:lpstr>Before we get started</vt:lpstr>
      <vt:lpstr>Introduction</vt:lpstr>
      <vt:lpstr>Key Design Considerations</vt:lpstr>
      <vt:lpstr>Flash-friendly on-disk layout</vt:lpstr>
      <vt:lpstr>LFS Index Structure (for comparison)</vt:lpstr>
      <vt:lpstr>F2FS Index Structure</vt:lpstr>
      <vt:lpstr>Multi-head Logging</vt:lpstr>
      <vt:lpstr>Cleaning</vt:lpstr>
      <vt:lpstr>Adaptive Logging</vt:lpstr>
      <vt:lpstr>Sudden Power Off Recovery (1/2)</vt:lpstr>
      <vt:lpstr>Sudden Power Off Recovery (2/2)</vt:lpstr>
      <vt:lpstr>Evaluation</vt:lpstr>
      <vt:lpstr>Mobile Benchmark</vt:lpstr>
      <vt:lpstr>Server Benchmark</vt:lpstr>
      <vt:lpstr>Multi-head Logging</vt:lpstr>
      <vt:lpstr>Cleaning Cost Analysis</vt:lpstr>
      <vt:lpstr>Adaptive Logging Performance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SKTelecom</dc:creator>
  <cp:lastModifiedBy>홍승표님(SP Hong)/New Mobility TF</cp:lastModifiedBy>
  <cp:revision>958</cp:revision>
  <dcterms:created xsi:type="dcterms:W3CDTF">2018-12-14T08:22:40Z</dcterms:created>
  <dcterms:modified xsi:type="dcterms:W3CDTF">2019-09-22T12:41:35Z</dcterms:modified>
</cp:coreProperties>
</file>