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ieIBEE/6vlrmLMO/waC85lUZR5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Tahoma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5625cafbf_0_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65625cafbf_0_1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65625cafbf_0_1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5625cafbf_0_2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65625cafbf_0_2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65625cafbf_0_2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5625cafbf_0_2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65625cafbf_0_2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65625cafbf_0_2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5625cafbf_0_2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65625cafbf_0_2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65625cafbf_0_2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5625cafbf_0_2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65625cafbf_0_2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65625cafbf_0_2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f8ae13f14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6f8ae13f14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6f8ae13f14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5625cafbf_0_3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65625cafbf_0_3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65625cafbf_0_3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5625cafbf_0_3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65625cafbf_0_3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65625cafbf_0_3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5625cafbf_0_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65625cafbf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65625cafbf_0_1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5625cafbf_0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65625cafbf_0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65625cafbf_0_1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5625cafbf_0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65625cafbf_0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65625cafbf_0_1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5625cafbf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65625cafbf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65625cafbf_0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제목 슬라이드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7078"/>
            <a:ext cx="12192001" cy="59992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/>
          <p:nvPr/>
        </p:nvSpPr>
        <p:spPr>
          <a:xfrm>
            <a:off x="0" y="477078"/>
            <a:ext cx="12192000" cy="5999100"/>
          </a:xfrm>
          <a:prstGeom prst="rect">
            <a:avLst/>
          </a:prstGeom>
          <a:solidFill>
            <a:schemeClr val="dk1">
              <a:alpha val="5569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" name="Google Shape;18;p20"/>
          <p:cNvSpPr txBox="1"/>
          <p:nvPr>
            <p:ph type="ctrTitle"/>
          </p:nvPr>
        </p:nvSpPr>
        <p:spPr>
          <a:xfrm>
            <a:off x="90921" y="2589290"/>
            <a:ext cx="59388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  <a:defRPr b="1"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" type="subTitle"/>
          </p:nvPr>
        </p:nvSpPr>
        <p:spPr>
          <a:xfrm>
            <a:off x="6249948" y="5226334"/>
            <a:ext cx="59388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1560" y="47129"/>
            <a:ext cx="395681" cy="39488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/>
          <p:nvPr/>
        </p:nvSpPr>
        <p:spPr>
          <a:xfrm>
            <a:off x="9907241" y="85163"/>
            <a:ext cx="228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Embedded System Lab.</a:t>
            </a:r>
            <a:endParaRPr b="1"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ë¨êµ­ë ê³ íì§ ë¡ê³ ì ëí ì´ë¯¸ì§ ê²ìê²°ê³¼" id="22" name="Google Shape;2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21" y="6518761"/>
            <a:ext cx="1319130" cy="295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캡션 있는 콘텐츠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29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캡션 있는 그림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7" name="Google Shape;87;p30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3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제목 및 세로 텍스트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세로 제목 및 텍스트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빈 화면">
  <p:cSld name="1_빈 화면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/>
          <p:nvPr>
            <p:ph idx="12" type="sldNum"/>
          </p:nvPr>
        </p:nvSpPr>
        <p:spPr>
          <a:xfrm>
            <a:off x="9448800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rt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32686" y="39455"/>
            <a:ext cx="395681" cy="39488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/>
          <p:nvPr/>
        </p:nvSpPr>
        <p:spPr>
          <a:xfrm>
            <a:off x="9928367" y="77489"/>
            <a:ext cx="228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Embedded System Lab.</a:t>
            </a:r>
            <a:endParaRPr b="1"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ë¨êµ­ë ê³ íì§ ë¡ê³ ì ëí ì´ë¯¸ì§ ê²ìê²°ê³¼" id="27" name="Google Shape;2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4106" y="6562139"/>
            <a:ext cx="1319130" cy="29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6096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1"/>
          <p:cNvSpPr txBox="1"/>
          <p:nvPr/>
        </p:nvSpPr>
        <p:spPr>
          <a:xfrm>
            <a:off x="6591444" y="724277"/>
            <a:ext cx="154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Content</a:t>
            </a:r>
            <a:endParaRPr b="1" sz="2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" name="Google Shape;30;p21"/>
          <p:cNvSpPr txBox="1"/>
          <p:nvPr>
            <p:ph idx="1" type="body"/>
          </p:nvPr>
        </p:nvSpPr>
        <p:spPr>
          <a:xfrm>
            <a:off x="6683262" y="1359602"/>
            <a:ext cx="4508400" cy="4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gun Gothic"/>
              <a:buAutoNum type="arabicPeriod"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lgun Gothic"/>
              <a:buAutoNum type="arabicPeriod"/>
              <a:defRPr/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AutoNum type="arabicPeriod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AutoNum type="arabicPeriod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AutoNum type="arabicPeriod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제목만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105196" y="105962"/>
            <a:ext cx="887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lgun Gothic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9448800" y="6560211"/>
            <a:ext cx="2743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rt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22"/>
          <p:cNvCxnSpPr/>
          <p:nvPr/>
        </p:nvCxnSpPr>
        <p:spPr>
          <a:xfrm>
            <a:off x="0" y="538843"/>
            <a:ext cx="4515000" cy="0"/>
          </a:xfrm>
          <a:prstGeom prst="straightConnector1">
            <a:avLst/>
          </a:prstGeom>
          <a:noFill/>
          <a:ln cap="flat" cmpd="sng" w="38100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532686" y="96603"/>
            <a:ext cx="395681" cy="39488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2"/>
          <p:cNvSpPr txBox="1"/>
          <p:nvPr/>
        </p:nvSpPr>
        <p:spPr>
          <a:xfrm>
            <a:off x="9928367" y="134637"/>
            <a:ext cx="228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Embedded System Lab.</a:t>
            </a:r>
            <a:endParaRPr b="1"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ë¨êµ­ë ê³ íì§ ë¡ê³ ì ëí ì´ë¯¸ì§ ê²ìê²°ê³¼" id="37" name="Google Shape;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60211"/>
            <a:ext cx="1319130" cy="295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제목 슬라이드">
  <p:cSld name="제목 슬라이드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ctrTitle"/>
          </p:nvPr>
        </p:nvSpPr>
        <p:spPr>
          <a:xfrm>
            <a:off x="90921" y="2589290"/>
            <a:ext cx="5938800" cy="11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algun Gothic"/>
              <a:buNone/>
              <a:defRPr b="1"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subTitle"/>
          </p:nvPr>
        </p:nvSpPr>
        <p:spPr>
          <a:xfrm>
            <a:off x="90921" y="5323438"/>
            <a:ext cx="59388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1" name="Google Shape;4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0" y="0"/>
            <a:ext cx="6096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21" y="114036"/>
            <a:ext cx="395681" cy="39488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3"/>
          <p:cNvSpPr txBox="1"/>
          <p:nvPr/>
        </p:nvSpPr>
        <p:spPr>
          <a:xfrm>
            <a:off x="486602" y="152070"/>
            <a:ext cx="228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Embedded System Lab.</a:t>
            </a:r>
            <a:endParaRPr b="1"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ë¨êµ­ë ê³ íì§ ë¡ê³ ì ëí ì´ë¯¸ì§ ê²ìê²°ê³¼" id="44" name="Google Shape;4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921" y="6518761"/>
            <a:ext cx="1319130" cy="295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제목 및 내용" type="obj">
  <p:cSld name="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구역 머리글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" name="Google Shape;54;p2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콘텐츠 2개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비교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27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27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빈 화면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b="0" i="0" sz="4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>
            <p:ph type="ctrTitle"/>
          </p:nvPr>
        </p:nvSpPr>
        <p:spPr>
          <a:xfrm>
            <a:off x="90921" y="1866871"/>
            <a:ext cx="11554232" cy="639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lgun Gothic"/>
              <a:buNone/>
            </a:pPr>
            <a:r>
              <a:rPr lang="en-US" sz="3600"/>
              <a:t>WiscKey : Separating Keys from Values in SSD-conscious Storage</a:t>
            </a:r>
            <a:endParaRPr sz="3600"/>
          </a:p>
        </p:txBody>
      </p:sp>
      <p:sp>
        <p:nvSpPr>
          <p:cNvPr id="109" name="Google Shape;109;p1"/>
          <p:cNvSpPr txBox="1"/>
          <p:nvPr>
            <p:ph idx="1" type="subTitle"/>
          </p:nvPr>
        </p:nvSpPr>
        <p:spPr>
          <a:xfrm>
            <a:off x="6096000" y="5234498"/>
            <a:ext cx="5938687" cy="9730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2019. 10. 28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Presentation by Jeeweon, Lee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leejeeweon93@gmail.com</a:t>
            </a:r>
            <a:endParaRPr/>
          </a:p>
        </p:txBody>
      </p:sp>
      <p:sp>
        <p:nvSpPr>
          <p:cNvPr id="110" name="Google Shape;110;p1"/>
          <p:cNvSpPr txBox="1"/>
          <p:nvPr/>
        </p:nvSpPr>
        <p:spPr>
          <a:xfrm>
            <a:off x="90921" y="3473814"/>
            <a:ext cx="7069158" cy="6392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665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Lanyue Lu, Thanumalayan Sankaranarayana Pillai,</a:t>
            </a:r>
            <a:endParaRPr i="1" sz="1665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665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Andrea C. Arpaci-Dusseau, Remzi H. Arpaci-Dusseau</a:t>
            </a:r>
            <a:endParaRPr i="1" sz="1665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Arial"/>
              <a:buNone/>
            </a:pPr>
            <a:r>
              <a:t/>
            </a:r>
            <a:endParaRPr i="1" sz="1665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5625cafbf_0_195"/>
          <p:cNvSpPr txBox="1"/>
          <p:nvPr>
            <p:ph type="title"/>
          </p:nvPr>
        </p:nvSpPr>
        <p:spPr>
          <a:xfrm>
            <a:off x="105196" y="105962"/>
            <a:ext cx="887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rPr lang="en-US" sz="4800"/>
              <a:t>2. Key-Value Separation</a:t>
            </a:r>
            <a:endParaRPr sz="4800"/>
          </a:p>
        </p:txBody>
      </p:sp>
      <p:sp>
        <p:nvSpPr>
          <p:cNvPr id="207" name="Google Shape;207;g65625cafbf_0_195"/>
          <p:cNvSpPr txBox="1"/>
          <p:nvPr>
            <p:ph idx="12" type="sldNum"/>
          </p:nvPr>
        </p:nvSpPr>
        <p:spPr>
          <a:xfrm>
            <a:off x="9448800" y="6560211"/>
            <a:ext cx="2743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g65625cafbf_0_195"/>
          <p:cNvSpPr txBox="1"/>
          <p:nvPr/>
        </p:nvSpPr>
        <p:spPr>
          <a:xfrm>
            <a:off x="203875" y="1244375"/>
            <a:ext cx="5606700" cy="50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Large read amplification in LevelDB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Smaller LSM-tree in WiscKey leads to better lookup performance (1.6x ~ 14x)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9" name="Google Shape;209;g65625cafbf_0_195"/>
          <p:cNvSpPr txBox="1"/>
          <p:nvPr/>
        </p:nvSpPr>
        <p:spPr>
          <a:xfrm>
            <a:off x="142725" y="570875"/>
            <a:ext cx="5606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Malgun Gothic"/>
                <a:ea typeface="Malgun Gothic"/>
                <a:cs typeface="Malgun Gothic"/>
                <a:sym typeface="Malgun Gothic"/>
              </a:rPr>
              <a:t>Random Lookup</a:t>
            </a:r>
            <a:endParaRPr sz="36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10" name="Google Shape;210;g65625cafbf_0_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575" y="570875"/>
            <a:ext cx="6362050" cy="59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5625cafbf_0_262"/>
          <p:cNvSpPr txBox="1"/>
          <p:nvPr>
            <p:ph type="title"/>
          </p:nvPr>
        </p:nvSpPr>
        <p:spPr>
          <a:xfrm>
            <a:off x="105196" y="105962"/>
            <a:ext cx="887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rPr lang="en-US" sz="4800"/>
              <a:t>3. Challenges</a:t>
            </a:r>
            <a:r>
              <a:rPr lang="en-US" sz="3000"/>
              <a:t> </a:t>
            </a:r>
            <a:endParaRPr sz="3000"/>
          </a:p>
        </p:txBody>
      </p:sp>
      <p:sp>
        <p:nvSpPr>
          <p:cNvPr id="217" name="Google Shape;217;g65625cafbf_0_262"/>
          <p:cNvSpPr txBox="1"/>
          <p:nvPr>
            <p:ph idx="12" type="sldNum"/>
          </p:nvPr>
        </p:nvSpPr>
        <p:spPr>
          <a:xfrm>
            <a:off x="9448800" y="6560211"/>
            <a:ext cx="2743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" name="Google Shape;218;g65625cafbf_0_262"/>
          <p:cNvSpPr txBox="1"/>
          <p:nvPr/>
        </p:nvSpPr>
        <p:spPr>
          <a:xfrm>
            <a:off x="203875" y="1244375"/>
            <a:ext cx="11763900" cy="25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head : 항상 새로운 값이 들어오는 vLog의 끝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tail : garbage collection 시작 될때 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마다 공간 확보 시작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9" name="Google Shape;219;g65625cafbf_0_262"/>
          <p:cNvSpPr txBox="1"/>
          <p:nvPr/>
        </p:nvSpPr>
        <p:spPr>
          <a:xfrm>
            <a:off x="142725" y="570875"/>
            <a:ext cx="59736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Malgun Gothic"/>
                <a:ea typeface="Malgun Gothic"/>
                <a:cs typeface="Malgun Gothic"/>
                <a:sym typeface="Malgun Gothic"/>
              </a:rPr>
              <a:t>Garbage Collection</a:t>
            </a:r>
            <a:endParaRPr sz="36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20" name="Google Shape;220;g65625cafbf_0_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3925" y="4088075"/>
            <a:ext cx="8303803" cy="276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65625cafbf_0_262"/>
          <p:cNvSpPr/>
          <p:nvPr/>
        </p:nvSpPr>
        <p:spPr>
          <a:xfrm>
            <a:off x="6014450" y="2630025"/>
            <a:ext cx="3303000" cy="13560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5625cafbf_0_207"/>
          <p:cNvSpPr txBox="1"/>
          <p:nvPr>
            <p:ph type="title"/>
          </p:nvPr>
        </p:nvSpPr>
        <p:spPr>
          <a:xfrm>
            <a:off x="105200" y="105950"/>
            <a:ext cx="10012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rPr lang="en-US" sz="4800"/>
              <a:t>3</a:t>
            </a:r>
            <a:r>
              <a:rPr lang="en-US" sz="4800"/>
              <a:t>. Challenges </a:t>
            </a:r>
            <a:endParaRPr sz="4800"/>
          </a:p>
        </p:txBody>
      </p:sp>
      <p:sp>
        <p:nvSpPr>
          <p:cNvPr id="228" name="Google Shape;228;g65625cafbf_0_207"/>
          <p:cNvSpPr txBox="1"/>
          <p:nvPr>
            <p:ph idx="12" type="sldNum"/>
          </p:nvPr>
        </p:nvSpPr>
        <p:spPr>
          <a:xfrm>
            <a:off x="9448800" y="6560211"/>
            <a:ext cx="2743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g65625cafbf_0_207"/>
          <p:cNvSpPr txBox="1"/>
          <p:nvPr/>
        </p:nvSpPr>
        <p:spPr>
          <a:xfrm>
            <a:off x="142725" y="570875"/>
            <a:ext cx="5606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Malgun Gothic"/>
                <a:ea typeface="Malgun Gothic"/>
                <a:cs typeface="Malgun Gothic"/>
                <a:sym typeface="Malgun Gothic"/>
              </a:rPr>
              <a:t>Parallel Range Query</a:t>
            </a:r>
            <a:endParaRPr sz="36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30" name="Google Shape;230;g65625cafbf_0_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4375"/>
            <a:ext cx="6096000" cy="423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65625cafbf_0_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78449"/>
            <a:ext cx="6096000" cy="10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65625cafbf_0_2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0575" y="1244375"/>
            <a:ext cx="6381425" cy="37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65625cafbf_0_2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5025" y="5082850"/>
            <a:ext cx="6095999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65625cafbf_0_207"/>
          <p:cNvSpPr/>
          <p:nvPr/>
        </p:nvSpPr>
        <p:spPr>
          <a:xfrm>
            <a:off x="9052250" y="1916475"/>
            <a:ext cx="530100" cy="27117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5625cafbf_0_272"/>
          <p:cNvSpPr txBox="1"/>
          <p:nvPr>
            <p:ph type="title"/>
          </p:nvPr>
        </p:nvSpPr>
        <p:spPr>
          <a:xfrm>
            <a:off x="105196" y="105962"/>
            <a:ext cx="887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rPr lang="en-US" sz="4800"/>
              <a:t>4. Evaluation</a:t>
            </a:r>
            <a:endParaRPr sz="4800"/>
          </a:p>
        </p:txBody>
      </p:sp>
      <p:sp>
        <p:nvSpPr>
          <p:cNvPr id="241" name="Google Shape;241;g65625cafbf_0_272"/>
          <p:cNvSpPr txBox="1"/>
          <p:nvPr>
            <p:ph idx="12" type="sldNum"/>
          </p:nvPr>
        </p:nvSpPr>
        <p:spPr>
          <a:xfrm>
            <a:off x="9448800" y="6560211"/>
            <a:ext cx="2743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g65625cafbf_0_272"/>
          <p:cNvSpPr txBox="1"/>
          <p:nvPr/>
        </p:nvSpPr>
        <p:spPr>
          <a:xfrm>
            <a:off x="203875" y="1244375"/>
            <a:ext cx="5606700" cy="50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3" name="Google Shape;243;g65625cafbf_0_272"/>
          <p:cNvSpPr txBox="1"/>
          <p:nvPr/>
        </p:nvSpPr>
        <p:spPr>
          <a:xfrm>
            <a:off x="142725" y="570875"/>
            <a:ext cx="48930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Malgun Gothic"/>
                <a:ea typeface="Malgun Gothic"/>
                <a:cs typeface="Malgun Gothic"/>
                <a:sym typeface="Malgun Gothic"/>
              </a:rPr>
              <a:t>YCSB Benchmarks</a:t>
            </a:r>
            <a:endParaRPr sz="36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44" name="Google Shape;244;g65625cafbf_0_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4375"/>
            <a:ext cx="5810575" cy="531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65625cafbf_0_2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0575" y="1244369"/>
            <a:ext cx="6076624" cy="531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65625cafbf_0_294"/>
          <p:cNvSpPr txBox="1"/>
          <p:nvPr>
            <p:ph type="title"/>
          </p:nvPr>
        </p:nvSpPr>
        <p:spPr>
          <a:xfrm>
            <a:off x="105196" y="105962"/>
            <a:ext cx="887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rPr lang="en-US" sz="4800"/>
              <a:t>5</a:t>
            </a:r>
            <a:r>
              <a:rPr lang="en-US" sz="4800"/>
              <a:t>. Conclusion</a:t>
            </a:r>
            <a:endParaRPr sz="4800"/>
          </a:p>
        </p:txBody>
      </p:sp>
      <p:sp>
        <p:nvSpPr>
          <p:cNvPr id="252" name="Google Shape;252;g65625cafbf_0_294"/>
          <p:cNvSpPr txBox="1"/>
          <p:nvPr>
            <p:ph idx="12" type="sldNum"/>
          </p:nvPr>
        </p:nvSpPr>
        <p:spPr>
          <a:xfrm>
            <a:off x="9448800" y="6560211"/>
            <a:ext cx="2743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" name="Google Shape;253;g65625cafbf_0_294"/>
          <p:cNvSpPr txBox="1"/>
          <p:nvPr/>
        </p:nvSpPr>
        <p:spPr>
          <a:xfrm>
            <a:off x="203875" y="1244375"/>
            <a:ext cx="5606700" cy="50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4" name="Google Shape;254;g65625cafbf_0_294"/>
          <p:cNvSpPr txBox="1"/>
          <p:nvPr/>
        </p:nvSpPr>
        <p:spPr>
          <a:xfrm>
            <a:off x="142725" y="570875"/>
            <a:ext cx="11845500" cy="57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WiscKey : LSM-tree 기반의 key-value store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-decouple sorting and garbage collection by separating keys      from values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-SSD-conscious designs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6f8ae13f14_0_2"/>
          <p:cNvSpPr txBox="1"/>
          <p:nvPr>
            <p:ph type="ctrTitle"/>
          </p:nvPr>
        </p:nvSpPr>
        <p:spPr>
          <a:xfrm>
            <a:off x="90921" y="1866871"/>
            <a:ext cx="115542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algun Gothic"/>
              <a:buNone/>
            </a:pPr>
            <a:r>
              <a:rPr lang="en-US" sz="3600"/>
              <a:t>WiscKey : Separating Keys from Values in SSD-conscious Storage</a:t>
            </a:r>
            <a:endParaRPr sz="3600"/>
          </a:p>
        </p:txBody>
      </p:sp>
      <p:sp>
        <p:nvSpPr>
          <p:cNvPr id="261" name="Google Shape;261;g6f8ae13f14_0_2"/>
          <p:cNvSpPr txBox="1"/>
          <p:nvPr>
            <p:ph idx="1" type="subTitle"/>
          </p:nvPr>
        </p:nvSpPr>
        <p:spPr>
          <a:xfrm>
            <a:off x="6096000" y="5234498"/>
            <a:ext cx="5938800" cy="97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2019. 10. 28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Presentation by Jeeweon, Lee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leejeeweon93@gmail.com</a:t>
            </a:r>
            <a:endParaRPr/>
          </a:p>
        </p:txBody>
      </p:sp>
      <p:sp>
        <p:nvSpPr>
          <p:cNvPr id="262" name="Google Shape;262;g6f8ae13f14_0_2"/>
          <p:cNvSpPr txBox="1"/>
          <p:nvPr/>
        </p:nvSpPr>
        <p:spPr>
          <a:xfrm>
            <a:off x="90921" y="3473814"/>
            <a:ext cx="70692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665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Lanyue Lu, Thanumalayan Sankaranarayana Pillai,</a:t>
            </a:r>
            <a:endParaRPr i="1" sz="1665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665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Andrea C. Arpaci-Dusseau, Remzi H. Arpaci-Dusseau</a:t>
            </a:r>
            <a:endParaRPr i="1" sz="1665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Arial"/>
              <a:buNone/>
            </a:pPr>
            <a:r>
              <a:t/>
            </a:r>
            <a:endParaRPr i="1" sz="1665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3" name="Google Shape;263;g6f8ae13f14_0_2"/>
          <p:cNvSpPr txBox="1"/>
          <p:nvPr/>
        </p:nvSpPr>
        <p:spPr>
          <a:xfrm>
            <a:off x="4388860" y="4858514"/>
            <a:ext cx="3562800" cy="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algun Gothic"/>
              <a:buNone/>
            </a:pPr>
            <a:r>
              <a:rPr b="1" lang="en-US" sz="40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Thank You!</a:t>
            </a:r>
            <a:endParaRPr b="1" sz="40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>
            <p:ph idx="12" type="sldNum"/>
          </p:nvPr>
        </p:nvSpPr>
        <p:spPr>
          <a:xfrm>
            <a:off x="9448800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2"/>
          <p:cNvSpPr txBox="1"/>
          <p:nvPr>
            <p:ph idx="1" type="body"/>
          </p:nvPr>
        </p:nvSpPr>
        <p:spPr>
          <a:xfrm>
            <a:off x="7148626" y="1359602"/>
            <a:ext cx="4508400" cy="4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/>
              <a:t>Problem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/>
              <a:t>Key-Value Separation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/>
              <a:t>Challenges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/>
              <a:t>Evaluations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US" sz="1800"/>
              <a:t>Conclusions</a:t>
            </a:r>
            <a:endParaRPr/>
          </a:p>
          <a:p>
            <a:pPr indent="-2286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18" name="Google Shape;118;p2"/>
          <p:cNvSpPr txBox="1"/>
          <p:nvPr/>
        </p:nvSpPr>
        <p:spPr>
          <a:xfrm>
            <a:off x="7849375" y="693225"/>
            <a:ext cx="1365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Malgun Gothic"/>
                <a:ea typeface="Malgun Gothic"/>
                <a:cs typeface="Malgun Gothic"/>
                <a:sym typeface="Malgun Gothic"/>
              </a:rPr>
              <a:t>t</a:t>
            </a:r>
            <a:endParaRPr b="1" sz="30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6605700" y="1255125"/>
            <a:ext cx="305700" cy="365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>
            <p:ph type="title"/>
          </p:nvPr>
        </p:nvSpPr>
        <p:spPr>
          <a:xfrm>
            <a:off x="105196" y="105962"/>
            <a:ext cx="887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rPr lang="en-US" sz="4800"/>
              <a:t>1. Problem</a:t>
            </a:r>
            <a:endParaRPr sz="4800"/>
          </a:p>
        </p:txBody>
      </p:sp>
      <p:sp>
        <p:nvSpPr>
          <p:cNvPr id="126" name="Google Shape;126;p3"/>
          <p:cNvSpPr txBox="1"/>
          <p:nvPr>
            <p:ph idx="12" type="sldNum"/>
          </p:nvPr>
        </p:nvSpPr>
        <p:spPr>
          <a:xfrm>
            <a:off x="9448800" y="6560211"/>
            <a:ext cx="2743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203875" y="1244375"/>
            <a:ext cx="11886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write sequentially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sorting and garbage collection are coupled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105200" y="570875"/>
            <a:ext cx="79275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Malgun Gothic"/>
                <a:ea typeface="Malgun Gothic"/>
                <a:cs typeface="Malgun Gothic"/>
                <a:sym typeface="Malgun Gothic"/>
              </a:rPr>
              <a:t>LSM-trees : Insertion</a:t>
            </a:r>
            <a:endParaRPr sz="36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29" name="Google Shape;12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75" y="2315300"/>
            <a:ext cx="11988125" cy="42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4811550" y="2131825"/>
            <a:ext cx="179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Malgun Gothic"/>
                <a:ea typeface="Malgun Gothic"/>
                <a:cs typeface="Malgun Gothic"/>
                <a:sym typeface="Malgun Gothic"/>
              </a:rPr>
              <a:t>immutable</a:t>
            </a:r>
            <a:endParaRPr sz="24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5625cafbf_0_303"/>
          <p:cNvSpPr txBox="1"/>
          <p:nvPr>
            <p:ph type="title"/>
          </p:nvPr>
        </p:nvSpPr>
        <p:spPr>
          <a:xfrm>
            <a:off x="105196" y="105962"/>
            <a:ext cx="887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rPr lang="en-US" sz="4800"/>
              <a:t>1. Problem</a:t>
            </a:r>
            <a:endParaRPr sz="4800"/>
          </a:p>
        </p:txBody>
      </p:sp>
      <p:sp>
        <p:nvSpPr>
          <p:cNvPr id="137" name="Google Shape;137;g65625cafbf_0_303"/>
          <p:cNvSpPr txBox="1"/>
          <p:nvPr>
            <p:ph idx="12" type="sldNum"/>
          </p:nvPr>
        </p:nvSpPr>
        <p:spPr>
          <a:xfrm>
            <a:off x="9448800" y="6560211"/>
            <a:ext cx="2743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g65625cafbf_0_303"/>
          <p:cNvSpPr txBox="1"/>
          <p:nvPr/>
        </p:nvSpPr>
        <p:spPr>
          <a:xfrm>
            <a:off x="203875" y="1244375"/>
            <a:ext cx="118047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travel many levels for a large LSM-tree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9" name="Google Shape;139;g65625cafbf_0_303"/>
          <p:cNvSpPr txBox="1"/>
          <p:nvPr/>
        </p:nvSpPr>
        <p:spPr>
          <a:xfrm>
            <a:off x="142725" y="570875"/>
            <a:ext cx="7380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Malgun Gothic"/>
                <a:ea typeface="Malgun Gothic"/>
                <a:cs typeface="Malgun Gothic"/>
                <a:sym typeface="Malgun Gothic"/>
              </a:rPr>
              <a:t>LSM-trees : Lookup</a:t>
            </a:r>
            <a:endParaRPr sz="36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40" name="Google Shape;140;g65625cafbf_0_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75" y="1957250"/>
            <a:ext cx="11968750" cy="460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5625cafbf_0_312"/>
          <p:cNvSpPr txBox="1"/>
          <p:nvPr>
            <p:ph type="title"/>
          </p:nvPr>
        </p:nvSpPr>
        <p:spPr>
          <a:xfrm>
            <a:off x="105196" y="105962"/>
            <a:ext cx="887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rPr lang="en-US" sz="4800"/>
              <a:t>1. Problem</a:t>
            </a:r>
            <a:endParaRPr sz="4800"/>
          </a:p>
        </p:txBody>
      </p:sp>
      <p:sp>
        <p:nvSpPr>
          <p:cNvPr id="147" name="Google Shape;147;g65625cafbf_0_312"/>
          <p:cNvSpPr txBox="1"/>
          <p:nvPr>
            <p:ph idx="12" type="sldNum"/>
          </p:nvPr>
        </p:nvSpPr>
        <p:spPr>
          <a:xfrm>
            <a:off x="9448800" y="6560211"/>
            <a:ext cx="2743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8" name="Google Shape;148;g65625cafbf_0_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570875"/>
            <a:ext cx="5943599" cy="598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65625cafbf_0_312"/>
          <p:cNvSpPr txBox="1"/>
          <p:nvPr/>
        </p:nvSpPr>
        <p:spPr>
          <a:xfrm>
            <a:off x="203875" y="1244375"/>
            <a:ext cx="5943600" cy="53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Write Amplification</a:t>
            </a:r>
            <a:endParaRPr sz="3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&amp;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Read Amplification</a:t>
            </a:r>
            <a:endParaRPr sz="3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Write 시 Compaction 과 Garbage Collection 같이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-&gt; Write Amplification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 -&gt; SSD 성능 / 수명  감소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Read 시 L0 ~ L6 검사 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-&gt; Read Amplification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0" name="Google Shape;150;g65625cafbf_0_312"/>
          <p:cNvSpPr txBox="1"/>
          <p:nvPr/>
        </p:nvSpPr>
        <p:spPr>
          <a:xfrm>
            <a:off x="142725" y="570875"/>
            <a:ext cx="340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Malgun Gothic"/>
                <a:ea typeface="Malgun Gothic"/>
                <a:cs typeface="Malgun Gothic"/>
                <a:sym typeface="Malgun Gothic"/>
              </a:rPr>
              <a:t>Problem 1</a:t>
            </a:r>
            <a:endParaRPr sz="36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5625cafbf_0_151"/>
          <p:cNvSpPr txBox="1"/>
          <p:nvPr>
            <p:ph type="title"/>
          </p:nvPr>
        </p:nvSpPr>
        <p:spPr>
          <a:xfrm>
            <a:off x="105196" y="105962"/>
            <a:ext cx="887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rPr lang="en-US" sz="4800"/>
              <a:t>1. Problem</a:t>
            </a:r>
            <a:endParaRPr sz="4800"/>
          </a:p>
        </p:txBody>
      </p:sp>
      <p:sp>
        <p:nvSpPr>
          <p:cNvPr id="157" name="Google Shape;157;g65625cafbf_0_151"/>
          <p:cNvSpPr txBox="1"/>
          <p:nvPr>
            <p:ph idx="12" type="sldNum"/>
          </p:nvPr>
        </p:nvSpPr>
        <p:spPr>
          <a:xfrm>
            <a:off x="9448800" y="6560211"/>
            <a:ext cx="2743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g65625cafbf_0_151"/>
          <p:cNvSpPr txBox="1"/>
          <p:nvPr/>
        </p:nvSpPr>
        <p:spPr>
          <a:xfrm>
            <a:off x="203875" y="1244375"/>
            <a:ext cx="11763900" cy="50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Read 시 parallel utilization 활용 못함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9" name="Google Shape;159;g65625cafbf_0_151"/>
          <p:cNvSpPr txBox="1"/>
          <p:nvPr/>
        </p:nvSpPr>
        <p:spPr>
          <a:xfrm>
            <a:off x="142725" y="570875"/>
            <a:ext cx="340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Malgun Gothic"/>
                <a:ea typeface="Malgun Gothic"/>
                <a:cs typeface="Malgun Gothic"/>
                <a:sym typeface="Malgun Gothic"/>
              </a:rPr>
              <a:t>Problem 2</a:t>
            </a:r>
            <a:endParaRPr sz="36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60" name="Google Shape;160;g65625cafbf_0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250" y="1816650"/>
            <a:ext cx="9154200" cy="338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65625cafbf_0_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9175" y="5198650"/>
            <a:ext cx="73342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5625cafbf_0_161"/>
          <p:cNvSpPr txBox="1"/>
          <p:nvPr>
            <p:ph type="title"/>
          </p:nvPr>
        </p:nvSpPr>
        <p:spPr>
          <a:xfrm>
            <a:off x="105196" y="105962"/>
            <a:ext cx="887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rPr lang="en-US" sz="4800"/>
              <a:t>2</a:t>
            </a:r>
            <a:r>
              <a:rPr lang="en-US" sz="4800"/>
              <a:t>. Key-Value Separation</a:t>
            </a:r>
            <a:endParaRPr sz="4800"/>
          </a:p>
        </p:txBody>
      </p:sp>
      <p:sp>
        <p:nvSpPr>
          <p:cNvPr id="168" name="Google Shape;168;g65625cafbf_0_161"/>
          <p:cNvSpPr txBox="1"/>
          <p:nvPr>
            <p:ph idx="12" type="sldNum"/>
          </p:nvPr>
        </p:nvSpPr>
        <p:spPr>
          <a:xfrm>
            <a:off x="9448800" y="6560211"/>
            <a:ext cx="2743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g65625cafbf_0_161"/>
          <p:cNvSpPr txBox="1"/>
          <p:nvPr/>
        </p:nvSpPr>
        <p:spPr>
          <a:xfrm>
            <a:off x="203875" y="1244375"/>
            <a:ext cx="5606700" cy="50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오직 key 만을 정렬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정렬과 garbage collection 작업 분리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0" name="Google Shape;170;g65625cafbf_0_161"/>
          <p:cNvSpPr txBox="1"/>
          <p:nvPr/>
        </p:nvSpPr>
        <p:spPr>
          <a:xfrm>
            <a:off x="142725" y="570875"/>
            <a:ext cx="340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Malgun Gothic"/>
                <a:ea typeface="Malgun Gothic"/>
                <a:cs typeface="Malgun Gothic"/>
                <a:sym typeface="Malgun Gothic"/>
              </a:rPr>
              <a:t>Main idea</a:t>
            </a:r>
            <a:endParaRPr sz="36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71" name="Google Shape;171;g65625cafbf_0_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471050"/>
            <a:ext cx="6096000" cy="60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5625cafbf_0_171"/>
          <p:cNvSpPr txBox="1"/>
          <p:nvPr>
            <p:ph type="title"/>
          </p:nvPr>
        </p:nvSpPr>
        <p:spPr>
          <a:xfrm>
            <a:off x="105196" y="105962"/>
            <a:ext cx="887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rPr lang="en-US" sz="4800"/>
              <a:t>2. Key-Value Separation</a:t>
            </a:r>
            <a:endParaRPr sz="4800"/>
          </a:p>
        </p:txBody>
      </p:sp>
      <p:sp>
        <p:nvSpPr>
          <p:cNvPr id="178" name="Google Shape;178;g65625cafbf_0_171"/>
          <p:cNvSpPr txBox="1"/>
          <p:nvPr>
            <p:ph idx="12" type="sldNum"/>
          </p:nvPr>
        </p:nvSpPr>
        <p:spPr>
          <a:xfrm>
            <a:off x="9448800" y="6560211"/>
            <a:ext cx="2743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g65625cafbf_0_171"/>
          <p:cNvSpPr txBox="1"/>
          <p:nvPr/>
        </p:nvSpPr>
        <p:spPr>
          <a:xfrm>
            <a:off x="305825" y="1244375"/>
            <a:ext cx="5504700" cy="53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LevelDB’s throughput range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2 MB/s (64-B) ~ 4.1 MB/s (256-KB)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LevelDB의 compaction 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-&gt; 많은 비율의 device bandwidth 소모, slows down foreground writes 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Wisckey의 compaction 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-&gt; small overhead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0" name="Google Shape;180;g65625cafbf_0_171"/>
          <p:cNvSpPr txBox="1"/>
          <p:nvPr/>
        </p:nvSpPr>
        <p:spPr>
          <a:xfrm>
            <a:off x="142725" y="570875"/>
            <a:ext cx="34047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Malgun Gothic"/>
                <a:ea typeface="Malgun Gothic"/>
                <a:cs typeface="Malgun Gothic"/>
                <a:sym typeface="Malgun Gothic"/>
              </a:rPr>
              <a:t>Random Load</a:t>
            </a:r>
            <a:endParaRPr sz="36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81" name="Google Shape;181;g65625cafbf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570875"/>
            <a:ext cx="6096000" cy="50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65625cafbf_0_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9875" y="5443575"/>
            <a:ext cx="5892124" cy="111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5625cafbf_0_180"/>
          <p:cNvSpPr txBox="1"/>
          <p:nvPr>
            <p:ph type="title"/>
          </p:nvPr>
        </p:nvSpPr>
        <p:spPr>
          <a:xfrm>
            <a:off x="105196" y="105962"/>
            <a:ext cx="887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gun Gothic"/>
              <a:buNone/>
            </a:pPr>
            <a:r>
              <a:rPr lang="en-US" sz="4800"/>
              <a:t>2. Key-Value Separation</a:t>
            </a:r>
            <a:endParaRPr sz="4800"/>
          </a:p>
        </p:txBody>
      </p:sp>
      <p:sp>
        <p:nvSpPr>
          <p:cNvPr id="189" name="Google Shape;189;g65625cafbf_0_180"/>
          <p:cNvSpPr txBox="1"/>
          <p:nvPr>
            <p:ph idx="12" type="sldNum"/>
          </p:nvPr>
        </p:nvSpPr>
        <p:spPr>
          <a:xfrm>
            <a:off x="9448800" y="6560211"/>
            <a:ext cx="27432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g65625cafbf_0_180"/>
          <p:cNvSpPr txBox="1"/>
          <p:nvPr/>
        </p:nvSpPr>
        <p:spPr>
          <a:xfrm>
            <a:off x="0" y="1244375"/>
            <a:ext cx="4057200" cy="50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Large LSM-tree :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Intensive compaction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-반복되는 reads/writes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-stall foreground I/O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Many levels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-travel several levels for each look up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1" name="Google Shape;191;g65625cafbf_0_180"/>
          <p:cNvSpPr txBox="1"/>
          <p:nvPr/>
        </p:nvSpPr>
        <p:spPr>
          <a:xfrm>
            <a:off x="142725" y="570875"/>
            <a:ext cx="5790300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Malgun Gothic"/>
                <a:ea typeface="Malgun Gothic"/>
                <a:cs typeface="Malgun Gothic"/>
                <a:sym typeface="Malgun Gothic"/>
              </a:rPr>
              <a:t>Number of files</a:t>
            </a:r>
            <a:endParaRPr sz="36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92" name="Google Shape;192;g65625cafbf_0_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3500" y="1344200"/>
            <a:ext cx="1600200" cy="455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65625cafbf_0_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1025" y="1344200"/>
            <a:ext cx="1476375" cy="45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65625cafbf_0_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9375" y="1344200"/>
            <a:ext cx="1476375" cy="456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g65625cafbf_0_180"/>
          <p:cNvCxnSpPr/>
          <p:nvPr/>
        </p:nvCxnSpPr>
        <p:spPr>
          <a:xfrm>
            <a:off x="5515450" y="1344200"/>
            <a:ext cx="0" cy="46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g65625cafbf_0_180"/>
          <p:cNvCxnSpPr/>
          <p:nvPr/>
        </p:nvCxnSpPr>
        <p:spPr>
          <a:xfrm>
            <a:off x="7287050" y="1458113"/>
            <a:ext cx="0" cy="46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" name="Google Shape;197;g65625cafbf_0_180"/>
          <p:cNvSpPr txBox="1"/>
          <p:nvPr/>
        </p:nvSpPr>
        <p:spPr>
          <a:xfrm>
            <a:off x="8925625" y="814525"/>
            <a:ext cx="3117600" cy="50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Small LSM-tree :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less compaction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fewer levels to search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Malgun Gothic"/>
                <a:ea typeface="Malgun Gothic"/>
                <a:cs typeface="Malgun Gothic"/>
                <a:sym typeface="Malgun Gothic"/>
              </a:rPr>
              <a:t>better caching</a:t>
            </a:r>
            <a:endParaRPr sz="3000"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198" name="Google Shape;198;g65625cafbf_0_180"/>
          <p:cNvCxnSpPr/>
          <p:nvPr/>
        </p:nvCxnSpPr>
        <p:spPr>
          <a:xfrm>
            <a:off x="8925625" y="1458125"/>
            <a:ext cx="0" cy="46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g65625cafbf_0_180"/>
          <p:cNvCxnSpPr/>
          <p:nvPr/>
        </p:nvCxnSpPr>
        <p:spPr>
          <a:xfrm>
            <a:off x="3981025" y="1458125"/>
            <a:ext cx="0" cy="460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" name="Google Shape;200;g65625cafbf_0_180"/>
          <p:cNvSpPr/>
          <p:nvPr/>
        </p:nvSpPr>
        <p:spPr>
          <a:xfrm>
            <a:off x="4097975" y="4383400"/>
            <a:ext cx="4485300" cy="1896000"/>
          </a:xfrm>
          <a:prstGeom prst="rect">
            <a:avLst/>
          </a:prstGeom>
          <a:noFill/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2019-06-24T08:20:15Z</dcterms:created>
  <dc:creator>최건희</dc:creator>
</cp:coreProperties>
</file>