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302" r:id="rId4"/>
    <p:sldId id="313" r:id="rId5"/>
    <p:sldId id="258" r:id="rId6"/>
    <p:sldId id="314" r:id="rId7"/>
    <p:sldId id="317" r:id="rId8"/>
    <p:sldId id="315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04" r:id="rId18"/>
    <p:sldId id="327" r:id="rId19"/>
    <p:sldId id="328" r:id="rId20"/>
    <p:sldId id="300" r:id="rId21"/>
    <p:sldId id="301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000"/>
    <a:srgbClr val="FFB11A"/>
    <a:srgbClr val="083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20"/>
    <p:restoredTop sz="86339"/>
  </p:normalViewPr>
  <p:slideViewPr>
    <p:cSldViewPr snapToGrid="0" snapToObjects="1" showGuides="1">
      <p:cViewPr varScale="1">
        <p:scale>
          <a:sx n="137" d="100"/>
          <a:sy n="137" d="100"/>
        </p:scale>
        <p:origin x="824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2019. 12. 2.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2019. 12. 2.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75484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06849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3728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8963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88750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65961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48849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63107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18789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87508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5783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07428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5463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02337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3154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80736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94236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13424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54754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8876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1A6465-DD89-2D41-B90C-863A5ACA2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88F95ED-5F71-0D4E-A4D1-48CDEA150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21" y="114036"/>
            <a:ext cx="395681" cy="394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68FF0-CBC5-6948-B371-BDA4F3D610B4}"/>
              </a:ext>
            </a:extLst>
          </p:cNvPr>
          <p:cNvSpPr txBox="1"/>
          <p:nvPr userDrawn="1"/>
        </p:nvSpPr>
        <p:spPr>
          <a:xfrm>
            <a:off x="486602" y="152070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1A51A631-FD00-7049-AFDF-E51772332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C5C4E-FB45-1C47-AE72-F4E8831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CD1508-6B5A-FD4C-A8EC-0C37C0B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A3D7BD-DBE7-3241-83A9-4F7BB0D0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BA6B7-CF46-BF4E-942F-F3E00B67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5724B8-0670-A347-A2D7-06DFF4C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E6C045-BB16-A146-9A21-096B823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0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71114-3FAD-6E4F-9C06-A89B39CB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7B3350-9826-5543-AD5E-FAB9D334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E7E009-7174-264B-B5F2-9CE5108B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D543B9-73E6-C940-A143-E781FBF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ABB49D-01D4-4C43-B3A4-6316BD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C22DEE-1338-DD48-8D70-408CC0AD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962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CF540-462D-DF49-BC9A-36922D9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64CA8D-3DCD-D941-A11C-9E10F043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5F2192-8AA0-7740-8002-0C7984A7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28029D-90FF-0042-9A75-AD5073B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81F19-5A72-384F-B476-AD06F0CC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722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EF0A3E-46FF-414E-BEBE-E70E32AB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E98D69-70F2-8947-BBF7-BC8FA774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2AF917-E762-7B4A-AE5D-EA64E2D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1F184D-6B98-4D44-87DD-445E9AE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BB8CE-F318-BE47-818F-DF07E53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8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387D7DE-1B89-9D4D-B194-AC3EE165D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78"/>
            <a:ext cx="12191999" cy="599922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A29191C-E9FA-6345-95AF-4D270BD00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9843C-A0EB-874A-B691-669214E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97D6D-B766-F449-836E-C4201A0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9B6C4-1533-4341-9AA3-74880C65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D0CF3-FB10-BA48-ADC7-D5A6C77E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38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95408-4534-524A-8CB2-0CA31B55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22D8AB-3529-C84E-AF22-91E51F2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A966D-B895-2A4F-BB7F-324F45F9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91B9CE-4A21-E04E-BD7E-312D861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C42DD-FF4F-BB47-9339-F67CCC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87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8AC9-D777-FE4B-8B5D-6EBA34F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285DE1-7A1F-8D42-AB87-4161E2F2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24C6AB-E1C7-5045-B728-3B4E80BD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266976-95A6-AB45-92F2-45A2BB96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3CAA0-2E0C-0740-9812-8EAD4A80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EBDE8C-60B5-694C-8BB9-5639DE63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70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53743-C736-C04B-AD86-AFA339E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A95CE9-0443-B74D-AA39-60110E0F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EF5381-B4FF-7944-AE94-F4406ACA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C37236-4106-8E43-9A0F-BE15AD761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2C244D-DF9E-3541-93DA-5C2C195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76D6F8-E7D0-2A45-841E-CFBEFD3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5AEE90-EE56-1C46-AC00-A585C24F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EDE480-0C13-DB4B-91E5-C4C3568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8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538843"/>
            <a:ext cx="4514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F31237ED-2E43-E247-870D-A9BD16A03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2686" y="96603"/>
            <a:ext cx="395681" cy="394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317CD0-29D3-514E-8DDF-4AFA937C4732}"/>
              </a:ext>
            </a:extLst>
          </p:cNvPr>
          <p:cNvSpPr txBox="1"/>
          <p:nvPr userDrawn="1"/>
        </p:nvSpPr>
        <p:spPr>
          <a:xfrm>
            <a:off x="9928367" y="134637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B0CFBD1-9027-854A-97B6-2125F783E1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021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62AEC8-454F-A54A-A400-44751CB7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A667E6-5B21-FA40-B6EC-563CB8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83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4DF94C-45EA-5948-8AA6-73836A826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2686" y="39455"/>
            <a:ext cx="395681" cy="394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474C2-40AE-F74C-830F-BEE8D5A9F447}"/>
              </a:ext>
            </a:extLst>
          </p:cNvPr>
          <p:cNvSpPr txBox="1"/>
          <p:nvPr userDrawn="1"/>
        </p:nvSpPr>
        <p:spPr>
          <a:xfrm>
            <a:off x="9928367" y="77489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5446568-00BF-B648-904D-6DD7AB632C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42620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4.png"/><Relationship Id="rId18" Type="http://schemas.openxmlformats.org/officeDocument/2006/relationships/image" Target="../media/image47.svg"/><Relationship Id="rId26" Type="http://schemas.openxmlformats.org/officeDocument/2006/relationships/image" Target="../media/image39.svg"/><Relationship Id="rId3" Type="http://schemas.openxmlformats.org/officeDocument/2006/relationships/image" Target="../media/image7.png"/><Relationship Id="rId21" Type="http://schemas.openxmlformats.org/officeDocument/2006/relationships/image" Target="../media/image23.png"/><Relationship Id="rId7" Type="http://schemas.openxmlformats.org/officeDocument/2006/relationships/image" Target="../media/image42.png"/><Relationship Id="rId12" Type="http://schemas.openxmlformats.org/officeDocument/2006/relationships/image" Target="../media/image18.svg"/><Relationship Id="rId17" Type="http://schemas.openxmlformats.org/officeDocument/2006/relationships/image" Target="../media/image46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6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24" Type="http://schemas.openxmlformats.org/officeDocument/2006/relationships/image" Target="../media/image51.svg"/><Relationship Id="rId5" Type="http://schemas.openxmlformats.org/officeDocument/2006/relationships/image" Target="../media/image9.png"/><Relationship Id="rId15" Type="http://schemas.openxmlformats.org/officeDocument/2006/relationships/image" Target="../media/image25.png"/><Relationship Id="rId23" Type="http://schemas.openxmlformats.org/officeDocument/2006/relationships/image" Target="../media/image50.png"/><Relationship Id="rId10" Type="http://schemas.openxmlformats.org/officeDocument/2006/relationships/image" Target="../media/image16.svg"/><Relationship Id="rId19" Type="http://schemas.openxmlformats.org/officeDocument/2006/relationships/image" Target="../media/image48.png"/><Relationship Id="rId4" Type="http://schemas.openxmlformats.org/officeDocument/2006/relationships/image" Target="../media/image8.svg"/><Relationship Id="rId9" Type="http://schemas.openxmlformats.org/officeDocument/2006/relationships/image" Target="../media/image15.png"/><Relationship Id="rId14" Type="http://schemas.openxmlformats.org/officeDocument/2006/relationships/image" Target="../media/image45.svg"/><Relationship Id="rId22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4.png"/><Relationship Id="rId18" Type="http://schemas.openxmlformats.org/officeDocument/2006/relationships/image" Target="../media/image47.svg"/><Relationship Id="rId3" Type="http://schemas.openxmlformats.org/officeDocument/2006/relationships/image" Target="../media/image7.png"/><Relationship Id="rId21" Type="http://schemas.openxmlformats.org/officeDocument/2006/relationships/image" Target="../media/image23.png"/><Relationship Id="rId7" Type="http://schemas.openxmlformats.org/officeDocument/2006/relationships/image" Target="../media/image42.png"/><Relationship Id="rId12" Type="http://schemas.openxmlformats.org/officeDocument/2006/relationships/image" Target="../media/image18.sv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6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24" Type="http://schemas.openxmlformats.org/officeDocument/2006/relationships/image" Target="../media/image51.svg"/><Relationship Id="rId5" Type="http://schemas.openxmlformats.org/officeDocument/2006/relationships/image" Target="../media/image9.png"/><Relationship Id="rId15" Type="http://schemas.openxmlformats.org/officeDocument/2006/relationships/image" Target="../media/image25.png"/><Relationship Id="rId23" Type="http://schemas.openxmlformats.org/officeDocument/2006/relationships/image" Target="../media/image50.png"/><Relationship Id="rId10" Type="http://schemas.openxmlformats.org/officeDocument/2006/relationships/image" Target="../media/image16.svg"/><Relationship Id="rId19" Type="http://schemas.openxmlformats.org/officeDocument/2006/relationships/image" Target="../media/image48.png"/><Relationship Id="rId4" Type="http://schemas.openxmlformats.org/officeDocument/2006/relationships/image" Target="../media/image8.svg"/><Relationship Id="rId9" Type="http://schemas.openxmlformats.org/officeDocument/2006/relationships/image" Target="../media/image15.png"/><Relationship Id="rId14" Type="http://schemas.openxmlformats.org/officeDocument/2006/relationships/image" Target="../media/image45.svg"/><Relationship Id="rId22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4.png"/><Relationship Id="rId18" Type="http://schemas.openxmlformats.org/officeDocument/2006/relationships/image" Target="../media/image47.svg"/><Relationship Id="rId26" Type="http://schemas.openxmlformats.org/officeDocument/2006/relationships/image" Target="../media/image53.svg"/><Relationship Id="rId3" Type="http://schemas.openxmlformats.org/officeDocument/2006/relationships/image" Target="../media/image7.png"/><Relationship Id="rId21" Type="http://schemas.openxmlformats.org/officeDocument/2006/relationships/image" Target="../media/image23.png"/><Relationship Id="rId7" Type="http://schemas.openxmlformats.org/officeDocument/2006/relationships/image" Target="../media/image42.png"/><Relationship Id="rId12" Type="http://schemas.openxmlformats.org/officeDocument/2006/relationships/image" Target="../media/image18.svg"/><Relationship Id="rId17" Type="http://schemas.openxmlformats.org/officeDocument/2006/relationships/image" Target="../media/image46.pn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6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24" Type="http://schemas.openxmlformats.org/officeDocument/2006/relationships/image" Target="../media/image51.svg"/><Relationship Id="rId5" Type="http://schemas.openxmlformats.org/officeDocument/2006/relationships/image" Target="../media/image9.png"/><Relationship Id="rId15" Type="http://schemas.openxmlformats.org/officeDocument/2006/relationships/image" Target="../media/image25.png"/><Relationship Id="rId23" Type="http://schemas.openxmlformats.org/officeDocument/2006/relationships/image" Target="../media/image50.png"/><Relationship Id="rId10" Type="http://schemas.openxmlformats.org/officeDocument/2006/relationships/image" Target="../media/image16.svg"/><Relationship Id="rId19" Type="http://schemas.openxmlformats.org/officeDocument/2006/relationships/image" Target="../media/image48.png"/><Relationship Id="rId4" Type="http://schemas.openxmlformats.org/officeDocument/2006/relationships/image" Target="../media/image8.svg"/><Relationship Id="rId9" Type="http://schemas.openxmlformats.org/officeDocument/2006/relationships/image" Target="../media/image15.png"/><Relationship Id="rId14" Type="http://schemas.openxmlformats.org/officeDocument/2006/relationships/image" Target="../media/image45.svg"/><Relationship Id="rId22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4.png"/><Relationship Id="rId18" Type="http://schemas.openxmlformats.org/officeDocument/2006/relationships/image" Target="../media/image47.svg"/><Relationship Id="rId3" Type="http://schemas.openxmlformats.org/officeDocument/2006/relationships/image" Target="../media/image7.png"/><Relationship Id="rId21" Type="http://schemas.openxmlformats.org/officeDocument/2006/relationships/image" Target="../media/image23.png"/><Relationship Id="rId7" Type="http://schemas.openxmlformats.org/officeDocument/2006/relationships/image" Target="../media/image42.png"/><Relationship Id="rId12" Type="http://schemas.openxmlformats.org/officeDocument/2006/relationships/image" Target="../media/image18.sv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6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24" Type="http://schemas.openxmlformats.org/officeDocument/2006/relationships/image" Target="../media/image51.svg"/><Relationship Id="rId5" Type="http://schemas.openxmlformats.org/officeDocument/2006/relationships/image" Target="../media/image9.png"/><Relationship Id="rId15" Type="http://schemas.openxmlformats.org/officeDocument/2006/relationships/image" Target="../media/image25.png"/><Relationship Id="rId23" Type="http://schemas.openxmlformats.org/officeDocument/2006/relationships/image" Target="../media/image50.png"/><Relationship Id="rId10" Type="http://schemas.openxmlformats.org/officeDocument/2006/relationships/image" Target="../media/image16.svg"/><Relationship Id="rId19" Type="http://schemas.openxmlformats.org/officeDocument/2006/relationships/image" Target="../media/image48.png"/><Relationship Id="rId4" Type="http://schemas.openxmlformats.org/officeDocument/2006/relationships/image" Target="../media/image8.svg"/><Relationship Id="rId9" Type="http://schemas.openxmlformats.org/officeDocument/2006/relationships/image" Target="../media/image15.png"/><Relationship Id="rId14" Type="http://schemas.openxmlformats.org/officeDocument/2006/relationships/image" Target="../media/image45.svg"/><Relationship Id="rId22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4.png"/><Relationship Id="rId18" Type="http://schemas.openxmlformats.org/officeDocument/2006/relationships/image" Target="../media/image47.svg"/><Relationship Id="rId3" Type="http://schemas.openxmlformats.org/officeDocument/2006/relationships/image" Target="../media/image7.png"/><Relationship Id="rId21" Type="http://schemas.openxmlformats.org/officeDocument/2006/relationships/image" Target="../media/image23.png"/><Relationship Id="rId7" Type="http://schemas.openxmlformats.org/officeDocument/2006/relationships/image" Target="../media/image42.png"/><Relationship Id="rId12" Type="http://schemas.openxmlformats.org/officeDocument/2006/relationships/image" Target="../media/image18.sv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6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24" Type="http://schemas.openxmlformats.org/officeDocument/2006/relationships/image" Target="../media/image51.svg"/><Relationship Id="rId5" Type="http://schemas.openxmlformats.org/officeDocument/2006/relationships/image" Target="../media/image9.png"/><Relationship Id="rId15" Type="http://schemas.openxmlformats.org/officeDocument/2006/relationships/image" Target="../media/image25.png"/><Relationship Id="rId23" Type="http://schemas.openxmlformats.org/officeDocument/2006/relationships/image" Target="../media/image50.png"/><Relationship Id="rId10" Type="http://schemas.openxmlformats.org/officeDocument/2006/relationships/image" Target="../media/image16.svg"/><Relationship Id="rId19" Type="http://schemas.openxmlformats.org/officeDocument/2006/relationships/image" Target="../media/image48.png"/><Relationship Id="rId4" Type="http://schemas.openxmlformats.org/officeDocument/2006/relationships/image" Target="../media/image8.svg"/><Relationship Id="rId9" Type="http://schemas.openxmlformats.org/officeDocument/2006/relationships/image" Target="../media/image15.png"/><Relationship Id="rId14" Type="http://schemas.openxmlformats.org/officeDocument/2006/relationships/image" Target="../media/image45.svg"/><Relationship Id="rId22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4.png"/><Relationship Id="rId18" Type="http://schemas.openxmlformats.org/officeDocument/2006/relationships/image" Target="../media/image47.svg"/><Relationship Id="rId3" Type="http://schemas.openxmlformats.org/officeDocument/2006/relationships/image" Target="../media/image7.png"/><Relationship Id="rId21" Type="http://schemas.openxmlformats.org/officeDocument/2006/relationships/image" Target="../media/image23.png"/><Relationship Id="rId7" Type="http://schemas.openxmlformats.org/officeDocument/2006/relationships/image" Target="../media/image42.png"/><Relationship Id="rId12" Type="http://schemas.openxmlformats.org/officeDocument/2006/relationships/image" Target="../media/image18.sv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6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24" Type="http://schemas.openxmlformats.org/officeDocument/2006/relationships/image" Target="../media/image51.svg"/><Relationship Id="rId5" Type="http://schemas.openxmlformats.org/officeDocument/2006/relationships/image" Target="../media/image9.png"/><Relationship Id="rId15" Type="http://schemas.openxmlformats.org/officeDocument/2006/relationships/image" Target="../media/image25.png"/><Relationship Id="rId23" Type="http://schemas.openxmlformats.org/officeDocument/2006/relationships/image" Target="../media/image50.png"/><Relationship Id="rId10" Type="http://schemas.openxmlformats.org/officeDocument/2006/relationships/image" Target="../media/image16.svg"/><Relationship Id="rId19" Type="http://schemas.openxmlformats.org/officeDocument/2006/relationships/image" Target="../media/image48.png"/><Relationship Id="rId4" Type="http://schemas.openxmlformats.org/officeDocument/2006/relationships/image" Target="../media/image8.svg"/><Relationship Id="rId9" Type="http://schemas.openxmlformats.org/officeDocument/2006/relationships/image" Target="../media/image15.png"/><Relationship Id="rId14" Type="http://schemas.openxmlformats.org/officeDocument/2006/relationships/image" Target="../media/image45.svg"/><Relationship Id="rId22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senix.org/sites/default/files/conference/protected-files/fast19_slides_liu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6.svg"/><Relationship Id="rId26" Type="http://schemas.openxmlformats.org/officeDocument/2006/relationships/image" Target="../media/image22.svg"/><Relationship Id="rId3" Type="http://schemas.openxmlformats.org/officeDocument/2006/relationships/image" Target="../media/image7.png"/><Relationship Id="rId21" Type="http://schemas.openxmlformats.org/officeDocument/2006/relationships/image" Target="../media/image40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5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sv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4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10" Type="http://schemas.openxmlformats.org/officeDocument/2006/relationships/image" Target="../media/image14.svg"/><Relationship Id="rId19" Type="http://schemas.openxmlformats.org/officeDocument/2006/relationships/image" Target="../media/image38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4.png"/><Relationship Id="rId18" Type="http://schemas.openxmlformats.org/officeDocument/2006/relationships/image" Target="../media/image47.svg"/><Relationship Id="rId3" Type="http://schemas.openxmlformats.org/officeDocument/2006/relationships/image" Target="../media/image7.png"/><Relationship Id="rId21" Type="http://schemas.openxmlformats.org/officeDocument/2006/relationships/image" Target="../media/image23.png"/><Relationship Id="rId7" Type="http://schemas.openxmlformats.org/officeDocument/2006/relationships/image" Target="../media/image42.png"/><Relationship Id="rId12" Type="http://schemas.openxmlformats.org/officeDocument/2006/relationships/image" Target="../media/image18.sv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24" Type="http://schemas.openxmlformats.org/officeDocument/2006/relationships/image" Target="../media/image51.svg"/><Relationship Id="rId5" Type="http://schemas.openxmlformats.org/officeDocument/2006/relationships/image" Target="../media/image9.png"/><Relationship Id="rId15" Type="http://schemas.openxmlformats.org/officeDocument/2006/relationships/image" Target="../media/image25.png"/><Relationship Id="rId23" Type="http://schemas.openxmlformats.org/officeDocument/2006/relationships/image" Target="../media/image50.png"/><Relationship Id="rId10" Type="http://schemas.openxmlformats.org/officeDocument/2006/relationships/image" Target="../media/image16.svg"/><Relationship Id="rId19" Type="http://schemas.openxmlformats.org/officeDocument/2006/relationships/image" Target="../media/image48.png"/><Relationship Id="rId4" Type="http://schemas.openxmlformats.org/officeDocument/2006/relationships/image" Target="../media/image8.svg"/><Relationship Id="rId9" Type="http://schemas.openxmlformats.org/officeDocument/2006/relationships/image" Target="../media/image15.png"/><Relationship Id="rId14" Type="http://schemas.openxmlformats.org/officeDocument/2006/relationships/image" Target="../media/image45.svg"/><Relationship Id="rId22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1708255"/>
            <a:ext cx="11554232" cy="639243"/>
          </a:xfrm>
        </p:spPr>
        <p:txBody>
          <a:bodyPr anchor="t"/>
          <a:lstStyle/>
          <a:p>
            <a:r>
              <a:rPr kumimoji="1" lang="en-US" altLang="ko-KR" dirty="0" err="1">
                <a:ea typeface="GungSeo" pitchFamily="2" charset="-127"/>
              </a:rPr>
              <a:t>DistCache</a:t>
            </a:r>
            <a:r>
              <a:rPr kumimoji="1" lang="en-US" altLang="ko-KR" dirty="0">
                <a:ea typeface="GungSeo" pitchFamily="2" charset="-127"/>
              </a:rPr>
              <a:t>: Provable Load Balancing for</a:t>
            </a:r>
            <a:br>
              <a:rPr kumimoji="1" lang="en-US" altLang="ko-KR" dirty="0">
                <a:ea typeface="GungSeo" pitchFamily="2" charset="-127"/>
              </a:rPr>
            </a:br>
            <a:r>
              <a:rPr kumimoji="1" lang="en-US" altLang="ko-KR" dirty="0">
                <a:ea typeface="GungSeo" pitchFamily="2" charset="-127"/>
              </a:rPr>
              <a:t>Large-Scale Storage Systems with</a:t>
            </a:r>
            <a:br>
              <a:rPr kumimoji="1" lang="en-US" altLang="ko-KR" dirty="0">
                <a:ea typeface="GungSeo" pitchFamily="2" charset="-127"/>
              </a:rPr>
            </a:br>
            <a:r>
              <a:rPr kumimoji="1" lang="en-US" altLang="ko-KR" dirty="0">
                <a:ea typeface="GungSeo" pitchFamily="2" charset="-127"/>
              </a:rPr>
              <a:t>Distributed Caching</a:t>
            </a:r>
            <a:endParaRPr kumimoji="1"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2019. 12. 02</a:t>
            </a:r>
          </a:p>
          <a:p>
            <a:r>
              <a:rPr kumimoji="1" lang="en-US" altLang="ko-KR" dirty="0"/>
              <a:t>Presentation by Choi, </a:t>
            </a:r>
            <a:r>
              <a:rPr kumimoji="1" lang="en-US" altLang="ko-KR" dirty="0" err="1"/>
              <a:t>Gunhee</a:t>
            </a:r>
            <a:endParaRPr kumimoji="1" lang="en-US" altLang="ko-KR" dirty="0"/>
          </a:p>
          <a:p>
            <a:r>
              <a:rPr kumimoji="1" lang="en-US" altLang="ko-KR" dirty="0" err="1"/>
              <a:t>choi_gunhee@dankook.ac.kr</a:t>
            </a:r>
            <a:endParaRPr kumimoji="1"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7A8ADA3-FD8E-904C-8FCA-7FA68D8C1F91}"/>
              </a:ext>
            </a:extLst>
          </p:cNvPr>
          <p:cNvSpPr/>
          <p:nvPr/>
        </p:nvSpPr>
        <p:spPr>
          <a:xfrm>
            <a:off x="90921" y="3775237"/>
            <a:ext cx="10573969" cy="73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" altLang="ko-KR" sz="1200" b="1" dirty="0" err="1">
                <a:solidFill>
                  <a:schemeClr val="bg1"/>
                </a:solidFill>
              </a:rPr>
              <a:t>Zaoxing</a:t>
            </a:r>
            <a:r>
              <a:rPr lang="en" altLang="ko-KR" sz="1200" b="1" dirty="0">
                <a:solidFill>
                  <a:schemeClr val="bg1"/>
                </a:solidFill>
              </a:rPr>
              <a:t> Liu and </a:t>
            </a:r>
            <a:r>
              <a:rPr lang="en" altLang="ko-KR" sz="1200" b="1" dirty="0" err="1">
                <a:solidFill>
                  <a:schemeClr val="bg1"/>
                </a:solidFill>
              </a:rPr>
              <a:t>Zhihao</a:t>
            </a:r>
            <a:r>
              <a:rPr lang="en" altLang="ko-KR" sz="1200" b="1" dirty="0">
                <a:solidFill>
                  <a:schemeClr val="bg1"/>
                </a:solidFill>
              </a:rPr>
              <a:t> Bai, </a:t>
            </a:r>
            <a:r>
              <a:rPr lang="en" altLang="ko-KR" sz="1200" b="1" dirty="0" err="1">
                <a:solidFill>
                  <a:schemeClr val="bg1"/>
                </a:solidFill>
              </a:rPr>
              <a:t>Zhenming</a:t>
            </a:r>
            <a:r>
              <a:rPr lang="en" altLang="ko-KR" sz="1200" b="1" dirty="0">
                <a:solidFill>
                  <a:schemeClr val="bg1"/>
                </a:solidFill>
              </a:rPr>
              <a:t> Liu, </a:t>
            </a:r>
            <a:r>
              <a:rPr lang="en" altLang="ko-KR" sz="1200" b="1" dirty="0" err="1">
                <a:solidFill>
                  <a:schemeClr val="bg1"/>
                </a:solidFill>
              </a:rPr>
              <a:t>Xiaozhou</a:t>
            </a:r>
            <a:r>
              <a:rPr lang="en" altLang="ko-KR" sz="1200" b="1" dirty="0">
                <a:solidFill>
                  <a:schemeClr val="bg1"/>
                </a:solidFill>
              </a:rPr>
              <a:t> Li, </a:t>
            </a:r>
            <a:r>
              <a:rPr lang="en" altLang="ko-KR" sz="1200" b="1" dirty="0" err="1">
                <a:solidFill>
                  <a:schemeClr val="bg1"/>
                </a:solidFill>
              </a:rPr>
              <a:t>Changhoon</a:t>
            </a:r>
            <a:r>
              <a:rPr lang="en" altLang="ko-KR" sz="1200" b="1" dirty="0">
                <a:solidFill>
                  <a:schemeClr val="bg1"/>
                </a:solidFill>
              </a:rPr>
              <a:t> Kim,; Vladimir Braverman and Xin </a:t>
            </a:r>
            <a:r>
              <a:rPr lang="en" altLang="ko-KR" sz="1200" b="1" dirty="0" err="1">
                <a:solidFill>
                  <a:schemeClr val="bg1"/>
                </a:solidFill>
              </a:rPr>
              <a:t>Jin</a:t>
            </a:r>
            <a:r>
              <a:rPr lang="en" altLang="ko-KR" sz="1200" b="1" dirty="0">
                <a:solidFill>
                  <a:schemeClr val="bg1"/>
                </a:solidFill>
              </a:rPr>
              <a:t>,; Ion </a:t>
            </a:r>
            <a:r>
              <a:rPr lang="en" altLang="ko-KR" sz="1200" b="1" dirty="0" err="1">
                <a:solidFill>
                  <a:schemeClr val="bg1"/>
                </a:solidFill>
              </a:rPr>
              <a:t>Stoica</a:t>
            </a:r>
            <a:r>
              <a:rPr lang="en" altLang="ko-KR" sz="1200" b="1" dirty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" altLang="ko-KR" sz="1200" b="1" dirty="0">
                <a:solidFill>
                  <a:schemeClr val="bg1"/>
                </a:solidFill>
              </a:rPr>
              <a:t>Johns Hopkins University, College of William and Mary, </a:t>
            </a:r>
            <a:r>
              <a:rPr lang="en" altLang="ko-KR" sz="1200" b="1" dirty="0" err="1">
                <a:solidFill>
                  <a:schemeClr val="bg1"/>
                </a:solidFill>
              </a:rPr>
              <a:t>Celer</a:t>
            </a:r>
            <a:r>
              <a:rPr lang="en" altLang="ko-KR" sz="1200" b="1" dirty="0">
                <a:solidFill>
                  <a:schemeClr val="bg1"/>
                </a:solidFill>
              </a:rPr>
              <a:t> Network, Barefoot Networks, Johns Hopkins University, UC Berkeley</a:t>
            </a:r>
          </a:p>
          <a:p>
            <a:pPr>
              <a:lnSpc>
                <a:spcPct val="120000"/>
              </a:lnSpc>
            </a:pPr>
            <a:r>
              <a:rPr lang="en" altLang="ko-KR" sz="1200" b="1" dirty="0">
                <a:solidFill>
                  <a:schemeClr val="bg1"/>
                </a:solidFill>
              </a:rPr>
              <a:t>FAST’19 </a:t>
            </a:r>
          </a:p>
        </p:txBody>
      </p:sp>
    </p:spTree>
    <p:extLst>
      <p:ext uri="{BB962C8B-B14F-4D97-AF65-F5344CB8AC3E}">
        <p14:creationId xmlns:p14="http://schemas.microsoft.com/office/powerpoint/2010/main" val="208452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>
            <a:normAutofit fontScale="90000"/>
          </a:bodyPr>
          <a:lstStyle/>
          <a:p>
            <a:r>
              <a:rPr kumimoji="1" lang="en-US" altLang="ko-KR" dirty="0"/>
              <a:t>2. Load Balancing with Cache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/>
          </a:p>
        </p:txBody>
      </p:sp>
      <p:pic>
        <p:nvPicPr>
          <p:cNvPr id="3" name="그래픽 2" descr="데이터베이스">
            <a:extLst>
              <a:ext uri="{FF2B5EF4-FFF2-40B4-BE49-F238E27FC236}">
                <a16:creationId xmlns:a16="http://schemas.microsoft.com/office/drawing/2014/main" id="{F61CF05A-F035-E145-99A0-F8DD316E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2" y="832289"/>
            <a:ext cx="914400" cy="914400"/>
          </a:xfrm>
          <a:prstGeom prst="rect">
            <a:avLst/>
          </a:prstGeom>
        </p:spPr>
      </p:pic>
      <p:pic>
        <p:nvPicPr>
          <p:cNvPr id="9" name="그래픽 8" descr="사용자">
            <a:extLst>
              <a:ext uri="{FF2B5EF4-FFF2-40B4-BE49-F238E27FC236}">
                <a16:creationId xmlns:a16="http://schemas.microsoft.com/office/drawing/2014/main" id="{41FBE56B-4D3E-2345-9FC9-AE61E24AB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945270"/>
            <a:ext cx="914400" cy="914400"/>
          </a:xfrm>
          <a:prstGeom prst="rect">
            <a:avLst/>
          </a:prstGeom>
        </p:spPr>
      </p:pic>
      <p:pic>
        <p:nvPicPr>
          <p:cNvPr id="22" name="그래픽 21" descr="사용자">
            <a:extLst>
              <a:ext uri="{FF2B5EF4-FFF2-40B4-BE49-F238E27FC236}">
                <a16:creationId xmlns:a16="http://schemas.microsoft.com/office/drawing/2014/main" id="{F4F49882-008F-2E41-875F-4EAC00474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1816782"/>
            <a:ext cx="914400" cy="914400"/>
          </a:xfrm>
          <a:prstGeom prst="rect">
            <a:avLst/>
          </a:prstGeom>
        </p:spPr>
      </p:pic>
      <p:pic>
        <p:nvPicPr>
          <p:cNvPr id="23" name="그래픽 22" descr="사용자">
            <a:extLst>
              <a:ext uri="{FF2B5EF4-FFF2-40B4-BE49-F238E27FC236}">
                <a16:creationId xmlns:a16="http://schemas.microsoft.com/office/drawing/2014/main" id="{7FC6B126-3C4C-6549-A23D-5AEF8F5D0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2688294"/>
            <a:ext cx="914400" cy="914400"/>
          </a:xfrm>
          <a:prstGeom prst="rect">
            <a:avLst/>
          </a:prstGeom>
        </p:spPr>
      </p:pic>
      <p:pic>
        <p:nvPicPr>
          <p:cNvPr id="24" name="그래픽 23" descr="사용자">
            <a:extLst>
              <a:ext uri="{FF2B5EF4-FFF2-40B4-BE49-F238E27FC236}">
                <a16:creationId xmlns:a16="http://schemas.microsoft.com/office/drawing/2014/main" id="{5BA0AA13-55DF-C04A-9706-527574CB7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3559806"/>
            <a:ext cx="914400" cy="914400"/>
          </a:xfrm>
          <a:prstGeom prst="rect">
            <a:avLst/>
          </a:prstGeom>
        </p:spPr>
      </p:pic>
      <p:pic>
        <p:nvPicPr>
          <p:cNvPr id="25" name="그래픽 24" descr="사용자">
            <a:extLst>
              <a:ext uri="{FF2B5EF4-FFF2-40B4-BE49-F238E27FC236}">
                <a16:creationId xmlns:a16="http://schemas.microsoft.com/office/drawing/2014/main" id="{59316DBB-CCBD-EE46-AB6B-A245B0737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4431318"/>
            <a:ext cx="914400" cy="914400"/>
          </a:xfrm>
          <a:prstGeom prst="rect">
            <a:avLst/>
          </a:prstGeom>
        </p:spPr>
      </p:pic>
      <p:pic>
        <p:nvPicPr>
          <p:cNvPr id="26" name="그래픽 25" descr="사용자">
            <a:extLst>
              <a:ext uri="{FF2B5EF4-FFF2-40B4-BE49-F238E27FC236}">
                <a16:creationId xmlns:a16="http://schemas.microsoft.com/office/drawing/2014/main" id="{09D0F92C-A089-E448-9418-62B83A060B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823" y="5302832"/>
            <a:ext cx="914400" cy="914400"/>
          </a:xfrm>
          <a:prstGeom prst="rect">
            <a:avLst/>
          </a:prstGeom>
        </p:spPr>
      </p:pic>
      <p:pic>
        <p:nvPicPr>
          <p:cNvPr id="27" name="그래픽 26" descr="사용자">
            <a:extLst>
              <a:ext uri="{FF2B5EF4-FFF2-40B4-BE49-F238E27FC236}">
                <a16:creationId xmlns:a16="http://schemas.microsoft.com/office/drawing/2014/main" id="{C7B31E88-D01A-1F43-8017-5D35AF433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945270"/>
            <a:ext cx="914400" cy="914400"/>
          </a:xfrm>
          <a:prstGeom prst="rect">
            <a:avLst/>
          </a:prstGeom>
        </p:spPr>
      </p:pic>
      <p:pic>
        <p:nvPicPr>
          <p:cNvPr id="28" name="그래픽 27" descr="사용자">
            <a:extLst>
              <a:ext uri="{FF2B5EF4-FFF2-40B4-BE49-F238E27FC236}">
                <a16:creationId xmlns:a16="http://schemas.microsoft.com/office/drawing/2014/main" id="{F4B79AC2-C86B-F549-94F6-BB517BA1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1816782"/>
            <a:ext cx="914400" cy="914400"/>
          </a:xfrm>
          <a:prstGeom prst="rect">
            <a:avLst/>
          </a:prstGeom>
        </p:spPr>
      </p:pic>
      <p:pic>
        <p:nvPicPr>
          <p:cNvPr id="29" name="그래픽 28" descr="사용자">
            <a:extLst>
              <a:ext uri="{FF2B5EF4-FFF2-40B4-BE49-F238E27FC236}">
                <a16:creationId xmlns:a16="http://schemas.microsoft.com/office/drawing/2014/main" id="{CA26B27D-768B-BC4F-9A0C-F168E0203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2688294"/>
            <a:ext cx="914400" cy="914400"/>
          </a:xfrm>
          <a:prstGeom prst="rect">
            <a:avLst/>
          </a:prstGeom>
        </p:spPr>
      </p:pic>
      <p:pic>
        <p:nvPicPr>
          <p:cNvPr id="30" name="그래픽 29" descr="사용자">
            <a:extLst>
              <a:ext uri="{FF2B5EF4-FFF2-40B4-BE49-F238E27FC236}">
                <a16:creationId xmlns:a16="http://schemas.microsoft.com/office/drawing/2014/main" id="{D8AD8AF0-AD93-4445-813F-2A72D7D54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3559806"/>
            <a:ext cx="914400" cy="914400"/>
          </a:xfrm>
          <a:prstGeom prst="rect">
            <a:avLst/>
          </a:prstGeom>
        </p:spPr>
      </p:pic>
      <p:pic>
        <p:nvPicPr>
          <p:cNvPr id="31" name="그래픽 30" descr="사용자">
            <a:extLst>
              <a:ext uri="{FF2B5EF4-FFF2-40B4-BE49-F238E27FC236}">
                <a16:creationId xmlns:a16="http://schemas.microsoft.com/office/drawing/2014/main" id="{F34101BD-7A4B-F941-B3C5-DB42687C8D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4431318"/>
            <a:ext cx="914400" cy="914400"/>
          </a:xfrm>
          <a:prstGeom prst="rect">
            <a:avLst/>
          </a:prstGeom>
        </p:spPr>
      </p:pic>
      <p:pic>
        <p:nvPicPr>
          <p:cNvPr id="32" name="그래픽 31" descr="사용자">
            <a:extLst>
              <a:ext uri="{FF2B5EF4-FFF2-40B4-BE49-F238E27FC236}">
                <a16:creationId xmlns:a16="http://schemas.microsoft.com/office/drawing/2014/main" id="{05026628-7E02-E543-A009-6C2E380C32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7512" y="5302832"/>
            <a:ext cx="914400" cy="914400"/>
          </a:xfrm>
          <a:prstGeom prst="rect">
            <a:avLst/>
          </a:prstGeom>
        </p:spPr>
      </p:pic>
      <p:pic>
        <p:nvPicPr>
          <p:cNvPr id="33" name="그래픽 32" descr="사용자">
            <a:extLst>
              <a:ext uri="{FF2B5EF4-FFF2-40B4-BE49-F238E27FC236}">
                <a16:creationId xmlns:a16="http://schemas.microsoft.com/office/drawing/2014/main" id="{085B98EF-9AEE-5C45-B917-2789F83A6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945270"/>
            <a:ext cx="914400" cy="914400"/>
          </a:xfrm>
          <a:prstGeom prst="rect">
            <a:avLst/>
          </a:prstGeom>
        </p:spPr>
      </p:pic>
      <p:pic>
        <p:nvPicPr>
          <p:cNvPr id="34" name="그래픽 33" descr="사용자">
            <a:extLst>
              <a:ext uri="{FF2B5EF4-FFF2-40B4-BE49-F238E27FC236}">
                <a16:creationId xmlns:a16="http://schemas.microsoft.com/office/drawing/2014/main" id="{822414F7-CCD8-5040-BEC5-D87451A58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1816782"/>
            <a:ext cx="914400" cy="914400"/>
          </a:xfrm>
          <a:prstGeom prst="rect">
            <a:avLst/>
          </a:prstGeom>
        </p:spPr>
      </p:pic>
      <p:pic>
        <p:nvPicPr>
          <p:cNvPr id="35" name="그래픽 34" descr="사용자">
            <a:extLst>
              <a:ext uri="{FF2B5EF4-FFF2-40B4-BE49-F238E27FC236}">
                <a16:creationId xmlns:a16="http://schemas.microsoft.com/office/drawing/2014/main" id="{7A9ADA70-0D12-B24E-8A0F-93FB8F5E1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2688294"/>
            <a:ext cx="914400" cy="914400"/>
          </a:xfrm>
          <a:prstGeom prst="rect">
            <a:avLst/>
          </a:prstGeom>
        </p:spPr>
      </p:pic>
      <p:pic>
        <p:nvPicPr>
          <p:cNvPr id="36" name="그래픽 35" descr="사용자">
            <a:extLst>
              <a:ext uri="{FF2B5EF4-FFF2-40B4-BE49-F238E27FC236}">
                <a16:creationId xmlns:a16="http://schemas.microsoft.com/office/drawing/2014/main" id="{2879E0DB-7F73-9449-A1F4-EA3FC12D7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3559806"/>
            <a:ext cx="914400" cy="914400"/>
          </a:xfrm>
          <a:prstGeom prst="rect">
            <a:avLst/>
          </a:prstGeom>
        </p:spPr>
      </p:pic>
      <p:pic>
        <p:nvPicPr>
          <p:cNvPr id="37" name="그래픽 36" descr="사용자">
            <a:extLst>
              <a:ext uri="{FF2B5EF4-FFF2-40B4-BE49-F238E27FC236}">
                <a16:creationId xmlns:a16="http://schemas.microsoft.com/office/drawing/2014/main" id="{790086C1-8211-0749-984B-E33543D5A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4431318"/>
            <a:ext cx="914400" cy="914400"/>
          </a:xfrm>
          <a:prstGeom prst="rect">
            <a:avLst/>
          </a:prstGeom>
        </p:spPr>
      </p:pic>
      <p:pic>
        <p:nvPicPr>
          <p:cNvPr id="38" name="그래픽 37" descr="사용자">
            <a:extLst>
              <a:ext uri="{FF2B5EF4-FFF2-40B4-BE49-F238E27FC236}">
                <a16:creationId xmlns:a16="http://schemas.microsoft.com/office/drawing/2014/main" id="{CBE5322A-4D3F-C049-A087-D9267DAF7C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1912" y="5302832"/>
            <a:ext cx="914400" cy="914400"/>
          </a:xfrm>
          <a:prstGeom prst="rect">
            <a:avLst/>
          </a:prstGeom>
        </p:spPr>
      </p:pic>
      <p:pic>
        <p:nvPicPr>
          <p:cNvPr id="39" name="그래픽 38" descr="데이터베이스">
            <a:extLst>
              <a:ext uri="{FF2B5EF4-FFF2-40B4-BE49-F238E27FC236}">
                <a16:creationId xmlns:a16="http://schemas.microsoft.com/office/drawing/2014/main" id="{2B917063-6145-D941-B68E-34CC16433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12562" y="1710855"/>
            <a:ext cx="914400" cy="914400"/>
          </a:xfrm>
          <a:prstGeom prst="rect">
            <a:avLst/>
          </a:prstGeom>
        </p:spPr>
      </p:pic>
      <p:pic>
        <p:nvPicPr>
          <p:cNvPr id="42" name="그래픽 41" descr="데이터베이스">
            <a:extLst>
              <a:ext uri="{FF2B5EF4-FFF2-40B4-BE49-F238E27FC236}">
                <a16:creationId xmlns:a16="http://schemas.microsoft.com/office/drawing/2014/main" id="{59CAAB4D-DC23-4941-8AE3-B9A306D0B4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2562" y="4551834"/>
            <a:ext cx="914400" cy="914400"/>
          </a:xfrm>
          <a:prstGeom prst="rect">
            <a:avLst/>
          </a:prstGeom>
        </p:spPr>
      </p:pic>
      <p:pic>
        <p:nvPicPr>
          <p:cNvPr id="43" name="그래픽 42" descr="DVD 플레이어">
            <a:extLst>
              <a:ext uri="{FF2B5EF4-FFF2-40B4-BE49-F238E27FC236}">
                <a16:creationId xmlns:a16="http://schemas.microsoft.com/office/drawing/2014/main" id="{87E6A01E-01FB-BF4D-9121-DB60A4880C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621093" y="1200550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A77E731-3022-E342-A93A-64FD9314A364}"/>
              </a:ext>
            </a:extLst>
          </p:cNvPr>
          <p:cNvSpPr txBox="1"/>
          <p:nvPr/>
        </p:nvSpPr>
        <p:spPr>
          <a:xfrm>
            <a:off x="8670168" y="189445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47" name="그래픽 46" descr="데이터베이스">
            <a:extLst>
              <a:ext uri="{FF2B5EF4-FFF2-40B4-BE49-F238E27FC236}">
                <a16:creationId xmlns:a16="http://schemas.microsoft.com/office/drawing/2014/main" id="{2E4A13EA-9A6E-1249-9027-34A2BBAF81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2562" y="5373742"/>
            <a:ext cx="914400" cy="9144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F0D4A59-6384-4B44-9CF7-376FA4FF997B}"/>
              </a:ext>
            </a:extLst>
          </p:cNvPr>
          <p:cNvSpPr/>
          <p:nvPr/>
        </p:nvSpPr>
        <p:spPr>
          <a:xfrm>
            <a:off x="8378891" y="832289"/>
            <a:ext cx="3153746" cy="179296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48" name="그래픽 47" descr="DVD 플레이어">
            <a:extLst>
              <a:ext uri="{FF2B5EF4-FFF2-40B4-BE49-F238E27FC236}">
                <a16:creationId xmlns:a16="http://schemas.microsoft.com/office/drawing/2014/main" id="{F1F622C6-10CE-1C4B-8C17-EF5AAAF50C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621093" y="4883515"/>
            <a:ext cx="914400" cy="9144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7B6B47E-942D-E74B-B082-042F87447BB4}"/>
              </a:ext>
            </a:extLst>
          </p:cNvPr>
          <p:cNvSpPr txBox="1"/>
          <p:nvPr/>
        </p:nvSpPr>
        <p:spPr>
          <a:xfrm>
            <a:off x="8670168" y="557741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29C3332-022B-A941-A55E-43DACDEAADB3}"/>
              </a:ext>
            </a:extLst>
          </p:cNvPr>
          <p:cNvSpPr/>
          <p:nvPr/>
        </p:nvSpPr>
        <p:spPr>
          <a:xfrm>
            <a:off x="8378891" y="4575554"/>
            <a:ext cx="3153746" cy="17929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1" name="그래픽 50" descr="데이터베이스">
            <a:extLst>
              <a:ext uri="{FF2B5EF4-FFF2-40B4-BE49-F238E27FC236}">
                <a16:creationId xmlns:a16="http://schemas.microsoft.com/office/drawing/2014/main" id="{AC1EEB6B-9AA6-CE48-8EDC-1C82F1746A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2562" y="2680025"/>
            <a:ext cx="914400" cy="914400"/>
          </a:xfrm>
          <a:prstGeom prst="rect">
            <a:avLst/>
          </a:prstGeom>
        </p:spPr>
      </p:pic>
      <p:pic>
        <p:nvPicPr>
          <p:cNvPr id="52" name="그래픽 51" descr="데이터베이스">
            <a:extLst>
              <a:ext uri="{FF2B5EF4-FFF2-40B4-BE49-F238E27FC236}">
                <a16:creationId xmlns:a16="http://schemas.microsoft.com/office/drawing/2014/main" id="{0A2DF1BF-E936-8F40-BE06-6D9B28DE6E0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2562" y="3501933"/>
            <a:ext cx="914400" cy="914400"/>
          </a:xfrm>
          <a:prstGeom prst="rect">
            <a:avLst/>
          </a:prstGeom>
        </p:spPr>
      </p:pic>
      <p:pic>
        <p:nvPicPr>
          <p:cNvPr id="53" name="그래픽 52" descr="DVD 플레이어">
            <a:extLst>
              <a:ext uri="{FF2B5EF4-FFF2-40B4-BE49-F238E27FC236}">
                <a16:creationId xmlns:a16="http://schemas.microsoft.com/office/drawing/2014/main" id="{32A1CAA7-79AC-AF4C-AD7F-65916E289C2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21093" y="3011706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AC86482-32BA-044F-957A-AEE8D462FE09}"/>
              </a:ext>
            </a:extLst>
          </p:cNvPr>
          <p:cNvSpPr txBox="1"/>
          <p:nvPr/>
        </p:nvSpPr>
        <p:spPr>
          <a:xfrm>
            <a:off x="8670168" y="370560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AF96862B-BEE3-294F-B435-843DC1DD490F}"/>
              </a:ext>
            </a:extLst>
          </p:cNvPr>
          <p:cNvSpPr/>
          <p:nvPr/>
        </p:nvSpPr>
        <p:spPr>
          <a:xfrm>
            <a:off x="8378891" y="2703745"/>
            <a:ext cx="3153746" cy="17929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3167D2-3ED8-7D4D-B6FE-1E2CC3CCA998}"/>
              </a:ext>
            </a:extLst>
          </p:cNvPr>
          <p:cNvSpPr txBox="1"/>
          <p:nvPr/>
        </p:nvSpPr>
        <p:spPr>
          <a:xfrm>
            <a:off x="8423818" y="880913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C22399-47BA-604E-AAA6-8CA90BAF26FD}"/>
              </a:ext>
            </a:extLst>
          </p:cNvPr>
          <p:cNvSpPr txBox="1"/>
          <p:nvPr/>
        </p:nvSpPr>
        <p:spPr>
          <a:xfrm>
            <a:off x="8423818" y="2767655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294FE1-24F6-5648-8D5E-1BC2C84C19CD}"/>
              </a:ext>
            </a:extLst>
          </p:cNvPr>
          <p:cNvSpPr txBox="1"/>
          <p:nvPr/>
        </p:nvSpPr>
        <p:spPr>
          <a:xfrm>
            <a:off x="8378891" y="4639308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C604BEF1-71A4-2946-B13A-FC8D76F65723}"/>
              </a:ext>
            </a:extLst>
          </p:cNvPr>
          <p:cNvCxnSpPr>
            <a:cxnSpLocks/>
            <a:stCxn id="43" idx="3"/>
            <a:endCxn id="3" idx="1"/>
          </p:cNvCxnSpPr>
          <p:nvPr/>
        </p:nvCxnSpPr>
        <p:spPr>
          <a:xfrm flipV="1">
            <a:off x="9535493" y="1289489"/>
            <a:ext cx="877069" cy="3682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A4A8C190-24BC-D44B-AA59-4C41CF413408}"/>
              </a:ext>
            </a:extLst>
          </p:cNvPr>
          <p:cNvCxnSpPr>
            <a:cxnSpLocks/>
            <a:stCxn id="43" idx="3"/>
            <a:endCxn id="39" idx="1"/>
          </p:cNvCxnSpPr>
          <p:nvPr/>
        </p:nvCxnSpPr>
        <p:spPr>
          <a:xfrm>
            <a:off x="9535493" y="1657750"/>
            <a:ext cx="877069" cy="5103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0CD701B7-1192-254F-ACB2-E52D7704BF5F}"/>
              </a:ext>
            </a:extLst>
          </p:cNvPr>
          <p:cNvCxnSpPr>
            <a:cxnSpLocks/>
            <a:stCxn id="53" idx="3"/>
            <a:endCxn id="51" idx="1"/>
          </p:cNvCxnSpPr>
          <p:nvPr/>
        </p:nvCxnSpPr>
        <p:spPr>
          <a:xfrm flipV="1">
            <a:off x="9535493" y="3137225"/>
            <a:ext cx="877069" cy="331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001DAC49-092A-6F45-B149-A2B0AA0E2A78}"/>
              </a:ext>
            </a:extLst>
          </p:cNvPr>
          <p:cNvCxnSpPr>
            <a:cxnSpLocks/>
            <a:stCxn id="53" idx="3"/>
            <a:endCxn id="52" idx="1"/>
          </p:cNvCxnSpPr>
          <p:nvPr/>
        </p:nvCxnSpPr>
        <p:spPr>
          <a:xfrm>
            <a:off x="9535493" y="3468906"/>
            <a:ext cx="877069" cy="490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EB4C12DF-B64C-8041-AB82-B7AEA10CD23C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 flipV="1">
            <a:off x="9535493" y="5009034"/>
            <a:ext cx="877069" cy="331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F6DCDE70-830E-0A44-8179-5F12B1874401}"/>
              </a:ext>
            </a:extLst>
          </p:cNvPr>
          <p:cNvCxnSpPr>
            <a:cxnSpLocks/>
            <a:stCxn id="48" idx="3"/>
            <a:endCxn id="47" idx="1"/>
          </p:cNvCxnSpPr>
          <p:nvPr/>
        </p:nvCxnSpPr>
        <p:spPr>
          <a:xfrm>
            <a:off x="9535493" y="5340715"/>
            <a:ext cx="877069" cy="490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5F441E61-D4CF-624C-8C61-2E18F6DF8AF0}"/>
              </a:ext>
            </a:extLst>
          </p:cNvPr>
          <p:cNvSpPr/>
          <p:nvPr/>
        </p:nvSpPr>
        <p:spPr>
          <a:xfrm>
            <a:off x="6895321" y="832289"/>
            <a:ext cx="1363409" cy="553623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8" name="그래픽 67" descr="DVD 플레이어">
            <a:extLst>
              <a:ext uri="{FF2B5EF4-FFF2-40B4-BE49-F238E27FC236}">
                <a16:creationId xmlns:a16="http://schemas.microsoft.com/office/drawing/2014/main" id="{4ADD4C30-C365-0E4E-8608-950824AF0BF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162604" y="1200550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30785AD-244A-BD46-9DFA-68004A7AF11C}"/>
              </a:ext>
            </a:extLst>
          </p:cNvPr>
          <p:cNvSpPr txBox="1"/>
          <p:nvPr/>
        </p:nvSpPr>
        <p:spPr>
          <a:xfrm>
            <a:off x="7211679" y="189445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70" name="그래픽 69" descr="DVD 플레이어">
            <a:extLst>
              <a:ext uri="{FF2B5EF4-FFF2-40B4-BE49-F238E27FC236}">
                <a16:creationId xmlns:a16="http://schemas.microsoft.com/office/drawing/2014/main" id="{5ADF5691-638E-7E47-97F2-07908EC5C8D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136053" y="3017205"/>
            <a:ext cx="914400" cy="914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8CC81E1-B82C-664D-9473-9B1F5779B010}"/>
              </a:ext>
            </a:extLst>
          </p:cNvPr>
          <p:cNvSpPr txBox="1"/>
          <p:nvPr/>
        </p:nvSpPr>
        <p:spPr>
          <a:xfrm>
            <a:off x="7185128" y="37111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72" name="그래픽 71" descr="DVD 플레이어">
            <a:extLst>
              <a:ext uri="{FF2B5EF4-FFF2-40B4-BE49-F238E27FC236}">
                <a16:creationId xmlns:a16="http://schemas.microsoft.com/office/drawing/2014/main" id="{69C94624-EC45-734A-AFD9-E76889B6743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095864" y="4883515"/>
            <a:ext cx="914400" cy="9144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077D8673-F8B5-0E41-8E04-7E2F4B0BD7BF}"/>
              </a:ext>
            </a:extLst>
          </p:cNvPr>
          <p:cNvSpPr txBox="1"/>
          <p:nvPr/>
        </p:nvSpPr>
        <p:spPr>
          <a:xfrm>
            <a:off x="7144939" y="557741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92" name="오른쪽 중괄호[R] 91">
            <a:extLst>
              <a:ext uri="{FF2B5EF4-FFF2-40B4-BE49-F238E27FC236}">
                <a16:creationId xmlns:a16="http://schemas.microsoft.com/office/drawing/2014/main" id="{B18F10CE-DBC9-BC49-B76B-890A4E066654}"/>
              </a:ext>
            </a:extLst>
          </p:cNvPr>
          <p:cNvSpPr/>
          <p:nvPr/>
        </p:nvSpPr>
        <p:spPr>
          <a:xfrm>
            <a:off x="3368057" y="1091683"/>
            <a:ext cx="898447" cy="500729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B2E3F8BA-E538-4745-AA78-8CA6DE564BD0}"/>
              </a:ext>
            </a:extLst>
          </p:cNvPr>
          <p:cNvCxnSpPr>
            <a:cxnSpLocks/>
            <a:stCxn id="92" idx="1"/>
            <a:endCxn id="72" idx="1"/>
          </p:cNvCxnSpPr>
          <p:nvPr/>
        </p:nvCxnSpPr>
        <p:spPr>
          <a:xfrm>
            <a:off x="4266504" y="3595332"/>
            <a:ext cx="2829360" cy="17453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1D073374-B144-6D40-8AC7-6E54B6E840C6}"/>
              </a:ext>
            </a:extLst>
          </p:cNvPr>
          <p:cNvCxnSpPr>
            <a:cxnSpLocks/>
            <a:stCxn id="92" idx="1"/>
            <a:endCxn id="70" idx="1"/>
          </p:cNvCxnSpPr>
          <p:nvPr/>
        </p:nvCxnSpPr>
        <p:spPr>
          <a:xfrm flipV="1">
            <a:off x="4266504" y="3474405"/>
            <a:ext cx="2869549" cy="1209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551323FA-867E-C748-9E97-DAFEC9FE2D20}"/>
              </a:ext>
            </a:extLst>
          </p:cNvPr>
          <p:cNvCxnSpPr>
            <a:cxnSpLocks/>
            <a:stCxn id="92" idx="1"/>
            <a:endCxn id="68" idx="1"/>
          </p:cNvCxnSpPr>
          <p:nvPr/>
        </p:nvCxnSpPr>
        <p:spPr>
          <a:xfrm flipV="1">
            <a:off x="4266504" y="1657750"/>
            <a:ext cx="2896100" cy="19375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91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>
            <a:normAutofit fontScale="90000"/>
          </a:bodyPr>
          <a:lstStyle/>
          <a:p>
            <a:r>
              <a:rPr kumimoji="1" lang="en-US" altLang="ko-KR" dirty="0"/>
              <a:t>2. Load Balancing with Cache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/>
          </a:p>
        </p:txBody>
      </p:sp>
      <p:pic>
        <p:nvPicPr>
          <p:cNvPr id="3" name="그래픽 2" descr="데이터베이스">
            <a:extLst>
              <a:ext uri="{FF2B5EF4-FFF2-40B4-BE49-F238E27FC236}">
                <a16:creationId xmlns:a16="http://schemas.microsoft.com/office/drawing/2014/main" id="{F61CF05A-F035-E145-99A0-F8DD316E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2" y="832289"/>
            <a:ext cx="914400" cy="914400"/>
          </a:xfrm>
          <a:prstGeom prst="rect">
            <a:avLst/>
          </a:prstGeom>
        </p:spPr>
      </p:pic>
      <p:pic>
        <p:nvPicPr>
          <p:cNvPr id="9" name="그래픽 8" descr="사용자">
            <a:extLst>
              <a:ext uri="{FF2B5EF4-FFF2-40B4-BE49-F238E27FC236}">
                <a16:creationId xmlns:a16="http://schemas.microsoft.com/office/drawing/2014/main" id="{41FBE56B-4D3E-2345-9FC9-AE61E24AB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945270"/>
            <a:ext cx="914400" cy="914400"/>
          </a:xfrm>
          <a:prstGeom prst="rect">
            <a:avLst/>
          </a:prstGeom>
        </p:spPr>
      </p:pic>
      <p:pic>
        <p:nvPicPr>
          <p:cNvPr id="22" name="그래픽 21" descr="사용자">
            <a:extLst>
              <a:ext uri="{FF2B5EF4-FFF2-40B4-BE49-F238E27FC236}">
                <a16:creationId xmlns:a16="http://schemas.microsoft.com/office/drawing/2014/main" id="{F4F49882-008F-2E41-875F-4EAC00474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1816782"/>
            <a:ext cx="914400" cy="914400"/>
          </a:xfrm>
          <a:prstGeom prst="rect">
            <a:avLst/>
          </a:prstGeom>
        </p:spPr>
      </p:pic>
      <p:pic>
        <p:nvPicPr>
          <p:cNvPr id="23" name="그래픽 22" descr="사용자">
            <a:extLst>
              <a:ext uri="{FF2B5EF4-FFF2-40B4-BE49-F238E27FC236}">
                <a16:creationId xmlns:a16="http://schemas.microsoft.com/office/drawing/2014/main" id="{7FC6B126-3C4C-6549-A23D-5AEF8F5D0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2688294"/>
            <a:ext cx="914400" cy="914400"/>
          </a:xfrm>
          <a:prstGeom prst="rect">
            <a:avLst/>
          </a:prstGeom>
        </p:spPr>
      </p:pic>
      <p:pic>
        <p:nvPicPr>
          <p:cNvPr id="24" name="그래픽 23" descr="사용자">
            <a:extLst>
              <a:ext uri="{FF2B5EF4-FFF2-40B4-BE49-F238E27FC236}">
                <a16:creationId xmlns:a16="http://schemas.microsoft.com/office/drawing/2014/main" id="{5BA0AA13-55DF-C04A-9706-527574CB7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3559806"/>
            <a:ext cx="914400" cy="914400"/>
          </a:xfrm>
          <a:prstGeom prst="rect">
            <a:avLst/>
          </a:prstGeom>
        </p:spPr>
      </p:pic>
      <p:pic>
        <p:nvPicPr>
          <p:cNvPr id="25" name="그래픽 24" descr="사용자">
            <a:extLst>
              <a:ext uri="{FF2B5EF4-FFF2-40B4-BE49-F238E27FC236}">
                <a16:creationId xmlns:a16="http://schemas.microsoft.com/office/drawing/2014/main" id="{59316DBB-CCBD-EE46-AB6B-A245B0737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4431318"/>
            <a:ext cx="914400" cy="914400"/>
          </a:xfrm>
          <a:prstGeom prst="rect">
            <a:avLst/>
          </a:prstGeom>
        </p:spPr>
      </p:pic>
      <p:pic>
        <p:nvPicPr>
          <p:cNvPr id="26" name="그래픽 25" descr="사용자">
            <a:extLst>
              <a:ext uri="{FF2B5EF4-FFF2-40B4-BE49-F238E27FC236}">
                <a16:creationId xmlns:a16="http://schemas.microsoft.com/office/drawing/2014/main" id="{09D0F92C-A089-E448-9418-62B83A060B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823" y="5302832"/>
            <a:ext cx="914400" cy="914400"/>
          </a:xfrm>
          <a:prstGeom prst="rect">
            <a:avLst/>
          </a:prstGeom>
        </p:spPr>
      </p:pic>
      <p:pic>
        <p:nvPicPr>
          <p:cNvPr id="27" name="그래픽 26" descr="사용자">
            <a:extLst>
              <a:ext uri="{FF2B5EF4-FFF2-40B4-BE49-F238E27FC236}">
                <a16:creationId xmlns:a16="http://schemas.microsoft.com/office/drawing/2014/main" id="{C7B31E88-D01A-1F43-8017-5D35AF433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945270"/>
            <a:ext cx="914400" cy="914400"/>
          </a:xfrm>
          <a:prstGeom prst="rect">
            <a:avLst/>
          </a:prstGeom>
        </p:spPr>
      </p:pic>
      <p:pic>
        <p:nvPicPr>
          <p:cNvPr id="28" name="그래픽 27" descr="사용자">
            <a:extLst>
              <a:ext uri="{FF2B5EF4-FFF2-40B4-BE49-F238E27FC236}">
                <a16:creationId xmlns:a16="http://schemas.microsoft.com/office/drawing/2014/main" id="{F4B79AC2-C86B-F549-94F6-BB517BA1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1816782"/>
            <a:ext cx="914400" cy="914400"/>
          </a:xfrm>
          <a:prstGeom prst="rect">
            <a:avLst/>
          </a:prstGeom>
        </p:spPr>
      </p:pic>
      <p:pic>
        <p:nvPicPr>
          <p:cNvPr id="29" name="그래픽 28" descr="사용자">
            <a:extLst>
              <a:ext uri="{FF2B5EF4-FFF2-40B4-BE49-F238E27FC236}">
                <a16:creationId xmlns:a16="http://schemas.microsoft.com/office/drawing/2014/main" id="{CA26B27D-768B-BC4F-9A0C-F168E0203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2688294"/>
            <a:ext cx="914400" cy="914400"/>
          </a:xfrm>
          <a:prstGeom prst="rect">
            <a:avLst/>
          </a:prstGeom>
        </p:spPr>
      </p:pic>
      <p:pic>
        <p:nvPicPr>
          <p:cNvPr id="30" name="그래픽 29" descr="사용자">
            <a:extLst>
              <a:ext uri="{FF2B5EF4-FFF2-40B4-BE49-F238E27FC236}">
                <a16:creationId xmlns:a16="http://schemas.microsoft.com/office/drawing/2014/main" id="{D8AD8AF0-AD93-4445-813F-2A72D7D54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3559806"/>
            <a:ext cx="914400" cy="914400"/>
          </a:xfrm>
          <a:prstGeom prst="rect">
            <a:avLst/>
          </a:prstGeom>
        </p:spPr>
      </p:pic>
      <p:pic>
        <p:nvPicPr>
          <p:cNvPr id="31" name="그래픽 30" descr="사용자">
            <a:extLst>
              <a:ext uri="{FF2B5EF4-FFF2-40B4-BE49-F238E27FC236}">
                <a16:creationId xmlns:a16="http://schemas.microsoft.com/office/drawing/2014/main" id="{F34101BD-7A4B-F941-B3C5-DB42687C8D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4431318"/>
            <a:ext cx="914400" cy="914400"/>
          </a:xfrm>
          <a:prstGeom prst="rect">
            <a:avLst/>
          </a:prstGeom>
        </p:spPr>
      </p:pic>
      <p:pic>
        <p:nvPicPr>
          <p:cNvPr id="32" name="그래픽 31" descr="사용자">
            <a:extLst>
              <a:ext uri="{FF2B5EF4-FFF2-40B4-BE49-F238E27FC236}">
                <a16:creationId xmlns:a16="http://schemas.microsoft.com/office/drawing/2014/main" id="{05026628-7E02-E543-A009-6C2E380C32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7512" y="5302832"/>
            <a:ext cx="914400" cy="914400"/>
          </a:xfrm>
          <a:prstGeom prst="rect">
            <a:avLst/>
          </a:prstGeom>
        </p:spPr>
      </p:pic>
      <p:pic>
        <p:nvPicPr>
          <p:cNvPr id="33" name="그래픽 32" descr="사용자">
            <a:extLst>
              <a:ext uri="{FF2B5EF4-FFF2-40B4-BE49-F238E27FC236}">
                <a16:creationId xmlns:a16="http://schemas.microsoft.com/office/drawing/2014/main" id="{085B98EF-9AEE-5C45-B917-2789F83A6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945270"/>
            <a:ext cx="914400" cy="914400"/>
          </a:xfrm>
          <a:prstGeom prst="rect">
            <a:avLst/>
          </a:prstGeom>
        </p:spPr>
      </p:pic>
      <p:pic>
        <p:nvPicPr>
          <p:cNvPr id="34" name="그래픽 33" descr="사용자">
            <a:extLst>
              <a:ext uri="{FF2B5EF4-FFF2-40B4-BE49-F238E27FC236}">
                <a16:creationId xmlns:a16="http://schemas.microsoft.com/office/drawing/2014/main" id="{822414F7-CCD8-5040-BEC5-D87451A58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1816782"/>
            <a:ext cx="914400" cy="914400"/>
          </a:xfrm>
          <a:prstGeom prst="rect">
            <a:avLst/>
          </a:prstGeom>
        </p:spPr>
      </p:pic>
      <p:pic>
        <p:nvPicPr>
          <p:cNvPr id="35" name="그래픽 34" descr="사용자">
            <a:extLst>
              <a:ext uri="{FF2B5EF4-FFF2-40B4-BE49-F238E27FC236}">
                <a16:creationId xmlns:a16="http://schemas.microsoft.com/office/drawing/2014/main" id="{7A9ADA70-0D12-B24E-8A0F-93FB8F5E1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2688294"/>
            <a:ext cx="914400" cy="914400"/>
          </a:xfrm>
          <a:prstGeom prst="rect">
            <a:avLst/>
          </a:prstGeom>
        </p:spPr>
      </p:pic>
      <p:pic>
        <p:nvPicPr>
          <p:cNvPr id="36" name="그래픽 35" descr="사용자">
            <a:extLst>
              <a:ext uri="{FF2B5EF4-FFF2-40B4-BE49-F238E27FC236}">
                <a16:creationId xmlns:a16="http://schemas.microsoft.com/office/drawing/2014/main" id="{2879E0DB-7F73-9449-A1F4-EA3FC12D7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3559806"/>
            <a:ext cx="914400" cy="914400"/>
          </a:xfrm>
          <a:prstGeom prst="rect">
            <a:avLst/>
          </a:prstGeom>
        </p:spPr>
      </p:pic>
      <p:pic>
        <p:nvPicPr>
          <p:cNvPr id="37" name="그래픽 36" descr="사용자">
            <a:extLst>
              <a:ext uri="{FF2B5EF4-FFF2-40B4-BE49-F238E27FC236}">
                <a16:creationId xmlns:a16="http://schemas.microsoft.com/office/drawing/2014/main" id="{790086C1-8211-0749-984B-E33543D5A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4431318"/>
            <a:ext cx="914400" cy="914400"/>
          </a:xfrm>
          <a:prstGeom prst="rect">
            <a:avLst/>
          </a:prstGeom>
        </p:spPr>
      </p:pic>
      <p:pic>
        <p:nvPicPr>
          <p:cNvPr id="38" name="그래픽 37" descr="사용자">
            <a:extLst>
              <a:ext uri="{FF2B5EF4-FFF2-40B4-BE49-F238E27FC236}">
                <a16:creationId xmlns:a16="http://schemas.microsoft.com/office/drawing/2014/main" id="{CBE5322A-4D3F-C049-A087-D9267DAF7C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1912" y="5302832"/>
            <a:ext cx="914400" cy="914400"/>
          </a:xfrm>
          <a:prstGeom prst="rect">
            <a:avLst/>
          </a:prstGeom>
        </p:spPr>
      </p:pic>
      <p:pic>
        <p:nvPicPr>
          <p:cNvPr id="39" name="그래픽 38" descr="데이터베이스">
            <a:extLst>
              <a:ext uri="{FF2B5EF4-FFF2-40B4-BE49-F238E27FC236}">
                <a16:creationId xmlns:a16="http://schemas.microsoft.com/office/drawing/2014/main" id="{2B917063-6145-D941-B68E-34CC16433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12562" y="1710855"/>
            <a:ext cx="914400" cy="914400"/>
          </a:xfrm>
          <a:prstGeom prst="rect">
            <a:avLst/>
          </a:prstGeom>
        </p:spPr>
      </p:pic>
      <p:pic>
        <p:nvPicPr>
          <p:cNvPr id="42" name="그래픽 41" descr="데이터베이스">
            <a:extLst>
              <a:ext uri="{FF2B5EF4-FFF2-40B4-BE49-F238E27FC236}">
                <a16:creationId xmlns:a16="http://schemas.microsoft.com/office/drawing/2014/main" id="{59CAAB4D-DC23-4941-8AE3-B9A306D0B4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2562" y="4551834"/>
            <a:ext cx="914400" cy="914400"/>
          </a:xfrm>
          <a:prstGeom prst="rect">
            <a:avLst/>
          </a:prstGeom>
        </p:spPr>
      </p:pic>
      <p:pic>
        <p:nvPicPr>
          <p:cNvPr id="43" name="그래픽 42" descr="DVD 플레이어">
            <a:extLst>
              <a:ext uri="{FF2B5EF4-FFF2-40B4-BE49-F238E27FC236}">
                <a16:creationId xmlns:a16="http://schemas.microsoft.com/office/drawing/2014/main" id="{87E6A01E-01FB-BF4D-9121-DB60A4880C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621093" y="1200550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A77E731-3022-E342-A93A-64FD9314A364}"/>
              </a:ext>
            </a:extLst>
          </p:cNvPr>
          <p:cNvSpPr txBox="1"/>
          <p:nvPr/>
        </p:nvSpPr>
        <p:spPr>
          <a:xfrm>
            <a:off x="8670168" y="189445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47" name="그래픽 46" descr="데이터베이스">
            <a:extLst>
              <a:ext uri="{FF2B5EF4-FFF2-40B4-BE49-F238E27FC236}">
                <a16:creationId xmlns:a16="http://schemas.microsoft.com/office/drawing/2014/main" id="{2E4A13EA-9A6E-1249-9027-34A2BBAF81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2562" y="5373742"/>
            <a:ext cx="914400" cy="9144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F0D4A59-6384-4B44-9CF7-376FA4FF997B}"/>
              </a:ext>
            </a:extLst>
          </p:cNvPr>
          <p:cNvSpPr/>
          <p:nvPr/>
        </p:nvSpPr>
        <p:spPr>
          <a:xfrm>
            <a:off x="8378891" y="832289"/>
            <a:ext cx="3153746" cy="179296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48" name="그래픽 47" descr="DVD 플레이어">
            <a:extLst>
              <a:ext uri="{FF2B5EF4-FFF2-40B4-BE49-F238E27FC236}">
                <a16:creationId xmlns:a16="http://schemas.microsoft.com/office/drawing/2014/main" id="{F1F622C6-10CE-1C4B-8C17-EF5AAAF50C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621093" y="4883515"/>
            <a:ext cx="914400" cy="9144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7B6B47E-942D-E74B-B082-042F87447BB4}"/>
              </a:ext>
            </a:extLst>
          </p:cNvPr>
          <p:cNvSpPr txBox="1"/>
          <p:nvPr/>
        </p:nvSpPr>
        <p:spPr>
          <a:xfrm>
            <a:off x="8670168" y="557741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29C3332-022B-A941-A55E-43DACDEAADB3}"/>
              </a:ext>
            </a:extLst>
          </p:cNvPr>
          <p:cNvSpPr/>
          <p:nvPr/>
        </p:nvSpPr>
        <p:spPr>
          <a:xfrm>
            <a:off x="8378891" y="4575554"/>
            <a:ext cx="3153746" cy="17929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1" name="그래픽 50" descr="데이터베이스">
            <a:extLst>
              <a:ext uri="{FF2B5EF4-FFF2-40B4-BE49-F238E27FC236}">
                <a16:creationId xmlns:a16="http://schemas.microsoft.com/office/drawing/2014/main" id="{AC1EEB6B-9AA6-CE48-8EDC-1C82F1746A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2562" y="2680025"/>
            <a:ext cx="914400" cy="914400"/>
          </a:xfrm>
          <a:prstGeom prst="rect">
            <a:avLst/>
          </a:prstGeom>
        </p:spPr>
      </p:pic>
      <p:pic>
        <p:nvPicPr>
          <p:cNvPr id="52" name="그래픽 51" descr="데이터베이스">
            <a:extLst>
              <a:ext uri="{FF2B5EF4-FFF2-40B4-BE49-F238E27FC236}">
                <a16:creationId xmlns:a16="http://schemas.microsoft.com/office/drawing/2014/main" id="{0A2DF1BF-E936-8F40-BE06-6D9B28DE6E0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2562" y="3501933"/>
            <a:ext cx="914400" cy="914400"/>
          </a:xfrm>
          <a:prstGeom prst="rect">
            <a:avLst/>
          </a:prstGeom>
        </p:spPr>
      </p:pic>
      <p:pic>
        <p:nvPicPr>
          <p:cNvPr id="53" name="그래픽 52" descr="DVD 플레이어">
            <a:extLst>
              <a:ext uri="{FF2B5EF4-FFF2-40B4-BE49-F238E27FC236}">
                <a16:creationId xmlns:a16="http://schemas.microsoft.com/office/drawing/2014/main" id="{32A1CAA7-79AC-AF4C-AD7F-65916E289C2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21093" y="3011706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AC86482-32BA-044F-957A-AEE8D462FE09}"/>
              </a:ext>
            </a:extLst>
          </p:cNvPr>
          <p:cNvSpPr txBox="1"/>
          <p:nvPr/>
        </p:nvSpPr>
        <p:spPr>
          <a:xfrm>
            <a:off x="8670168" y="370560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AF96862B-BEE3-294F-B435-843DC1DD490F}"/>
              </a:ext>
            </a:extLst>
          </p:cNvPr>
          <p:cNvSpPr/>
          <p:nvPr/>
        </p:nvSpPr>
        <p:spPr>
          <a:xfrm>
            <a:off x="8378891" y="2703745"/>
            <a:ext cx="3153746" cy="17929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3167D2-3ED8-7D4D-B6FE-1E2CC3CCA998}"/>
              </a:ext>
            </a:extLst>
          </p:cNvPr>
          <p:cNvSpPr txBox="1"/>
          <p:nvPr/>
        </p:nvSpPr>
        <p:spPr>
          <a:xfrm>
            <a:off x="8423818" y="880913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C22399-47BA-604E-AAA6-8CA90BAF26FD}"/>
              </a:ext>
            </a:extLst>
          </p:cNvPr>
          <p:cNvSpPr txBox="1"/>
          <p:nvPr/>
        </p:nvSpPr>
        <p:spPr>
          <a:xfrm>
            <a:off x="8423818" y="2767655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294FE1-24F6-5648-8D5E-1BC2C84C19CD}"/>
              </a:ext>
            </a:extLst>
          </p:cNvPr>
          <p:cNvSpPr txBox="1"/>
          <p:nvPr/>
        </p:nvSpPr>
        <p:spPr>
          <a:xfrm>
            <a:off x="8378891" y="4639308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C604BEF1-71A4-2946-B13A-FC8D76F65723}"/>
              </a:ext>
            </a:extLst>
          </p:cNvPr>
          <p:cNvCxnSpPr>
            <a:cxnSpLocks/>
            <a:stCxn id="43" idx="3"/>
            <a:endCxn id="3" idx="1"/>
          </p:cNvCxnSpPr>
          <p:nvPr/>
        </p:nvCxnSpPr>
        <p:spPr>
          <a:xfrm flipV="1">
            <a:off x="9535493" y="1289489"/>
            <a:ext cx="877069" cy="3682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A4A8C190-24BC-D44B-AA59-4C41CF413408}"/>
              </a:ext>
            </a:extLst>
          </p:cNvPr>
          <p:cNvCxnSpPr>
            <a:cxnSpLocks/>
            <a:stCxn id="43" idx="3"/>
            <a:endCxn id="39" idx="1"/>
          </p:cNvCxnSpPr>
          <p:nvPr/>
        </p:nvCxnSpPr>
        <p:spPr>
          <a:xfrm>
            <a:off x="9535493" y="1657750"/>
            <a:ext cx="877069" cy="5103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0CD701B7-1192-254F-ACB2-E52D7704BF5F}"/>
              </a:ext>
            </a:extLst>
          </p:cNvPr>
          <p:cNvCxnSpPr>
            <a:cxnSpLocks/>
            <a:stCxn id="53" idx="3"/>
            <a:endCxn id="51" idx="1"/>
          </p:cNvCxnSpPr>
          <p:nvPr/>
        </p:nvCxnSpPr>
        <p:spPr>
          <a:xfrm flipV="1">
            <a:off x="9535493" y="3137225"/>
            <a:ext cx="877069" cy="331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001DAC49-092A-6F45-B149-A2B0AA0E2A78}"/>
              </a:ext>
            </a:extLst>
          </p:cNvPr>
          <p:cNvCxnSpPr>
            <a:cxnSpLocks/>
            <a:stCxn id="53" idx="3"/>
            <a:endCxn id="52" idx="1"/>
          </p:cNvCxnSpPr>
          <p:nvPr/>
        </p:nvCxnSpPr>
        <p:spPr>
          <a:xfrm>
            <a:off x="9535493" y="3468906"/>
            <a:ext cx="877069" cy="490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EB4C12DF-B64C-8041-AB82-B7AEA10CD23C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 flipV="1">
            <a:off x="9535493" y="5009034"/>
            <a:ext cx="877069" cy="331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F6DCDE70-830E-0A44-8179-5F12B1874401}"/>
              </a:ext>
            </a:extLst>
          </p:cNvPr>
          <p:cNvCxnSpPr>
            <a:cxnSpLocks/>
            <a:stCxn id="48" idx="3"/>
            <a:endCxn id="47" idx="1"/>
          </p:cNvCxnSpPr>
          <p:nvPr/>
        </p:nvCxnSpPr>
        <p:spPr>
          <a:xfrm>
            <a:off x="9535493" y="5340715"/>
            <a:ext cx="877069" cy="490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5F441E61-D4CF-624C-8C61-2E18F6DF8AF0}"/>
              </a:ext>
            </a:extLst>
          </p:cNvPr>
          <p:cNvSpPr/>
          <p:nvPr/>
        </p:nvSpPr>
        <p:spPr>
          <a:xfrm>
            <a:off x="6895321" y="832289"/>
            <a:ext cx="1363409" cy="553623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8" name="그래픽 67" descr="DVD 플레이어">
            <a:extLst>
              <a:ext uri="{FF2B5EF4-FFF2-40B4-BE49-F238E27FC236}">
                <a16:creationId xmlns:a16="http://schemas.microsoft.com/office/drawing/2014/main" id="{4ADD4C30-C365-0E4E-8608-950824AF0B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62604" y="1200550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30785AD-244A-BD46-9DFA-68004A7AF11C}"/>
              </a:ext>
            </a:extLst>
          </p:cNvPr>
          <p:cNvSpPr txBox="1"/>
          <p:nvPr/>
        </p:nvSpPr>
        <p:spPr>
          <a:xfrm>
            <a:off x="7211679" y="189445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70" name="그래픽 69" descr="DVD 플레이어">
            <a:extLst>
              <a:ext uri="{FF2B5EF4-FFF2-40B4-BE49-F238E27FC236}">
                <a16:creationId xmlns:a16="http://schemas.microsoft.com/office/drawing/2014/main" id="{5ADF5691-638E-7E47-97F2-07908EC5C8D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136053" y="3017205"/>
            <a:ext cx="914400" cy="914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8CC81E1-B82C-664D-9473-9B1F5779B010}"/>
              </a:ext>
            </a:extLst>
          </p:cNvPr>
          <p:cNvSpPr txBox="1"/>
          <p:nvPr/>
        </p:nvSpPr>
        <p:spPr>
          <a:xfrm>
            <a:off x="7185128" y="37111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72" name="그래픽 71" descr="DVD 플레이어">
            <a:extLst>
              <a:ext uri="{FF2B5EF4-FFF2-40B4-BE49-F238E27FC236}">
                <a16:creationId xmlns:a16="http://schemas.microsoft.com/office/drawing/2014/main" id="{69C94624-EC45-734A-AFD9-E76889B6743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095864" y="4883515"/>
            <a:ext cx="914400" cy="9144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077D8673-F8B5-0E41-8E04-7E2F4B0BD7BF}"/>
              </a:ext>
            </a:extLst>
          </p:cNvPr>
          <p:cNvSpPr txBox="1"/>
          <p:nvPr/>
        </p:nvSpPr>
        <p:spPr>
          <a:xfrm>
            <a:off x="7144939" y="557741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92" name="오른쪽 중괄호[R] 91">
            <a:extLst>
              <a:ext uri="{FF2B5EF4-FFF2-40B4-BE49-F238E27FC236}">
                <a16:creationId xmlns:a16="http://schemas.microsoft.com/office/drawing/2014/main" id="{B18F10CE-DBC9-BC49-B76B-890A4E066654}"/>
              </a:ext>
            </a:extLst>
          </p:cNvPr>
          <p:cNvSpPr/>
          <p:nvPr/>
        </p:nvSpPr>
        <p:spPr>
          <a:xfrm>
            <a:off x="3368057" y="1091683"/>
            <a:ext cx="898447" cy="500729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B2E3F8BA-E538-4745-AA78-8CA6DE564BD0}"/>
              </a:ext>
            </a:extLst>
          </p:cNvPr>
          <p:cNvCxnSpPr>
            <a:cxnSpLocks/>
            <a:stCxn id="92" idx="1"/>
            <a:endCxn id="72" idx="1"/>
          </p:cNvCxnSpPr>
          <p:nvPr/>
        </p:nvCxnSpPr>
        <p:spPr>
          <a:xfrm>
            <a:off x="4266504" y="3595332"/>
            <a:ext cx="2829360" cy="17453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1D073374-B144-6D40-8AC7-6E54B6E840C6}"/>
              </a:ext>
            </a:extLst>
          </p:cNvPr>
          <p:cNvCxnSpPr>
            <a:cxnSpLocks/>
            <a:stCxn id="92" idx="1"/>
            <a:endCxn id="70" idx="1"/>
          </p:cNvCxnSpPr>
          <p:nvPr/>
        </p:nvCxnSpPr>
        <p:spPr>
          <a:xfrm flipV="1">
            <a:off x="4266504" y="3474405"/>
            <a:ext cx="2869549" cy="1209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551323FA-867E-C748-9E97-DAFEC9FE2D20}"/>
              </a:ext>
            </a:extLst>
          </p:cNvPr>
          <p:cNvCxnSpPr>
            <a:cxnSpLocks/>
            <a:stCxn id="92" idx="1"/>
            <a:endCxn id="68" idx="1"/>
          </p:cNvCxnSpPr>
          <p:nvPr/>
        </p:nvCxnSpPr>
        <p:spPr>
          <a:xfrm flipV="1">
            <a:off x="4266504" y="1657750"/>
            <a:ext cx="2896100" cy="19375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301A89E-1535-8D4C-B4CB-3AE73F6702C0}"/>
              </a:ext>
            </a:extLst>
          </p:cNvPr>
          <p:cNvSpPr txBox="1"/>
          <p:nvPr/>
        </p:nvSpPr>
        <p:spPr>
          <a:xfrm>
            <a:off x="3922067" y="711635"/>
            <a:ext cx="2803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>
                <a:solidFill>
                  <a:schemeClr val="accent2"/>
                </a:solidFill>
              </a:rPr>
              <a:t>Challenge #1</a:t>
            </a:r>
          </a:p>
          <a:p>
            <a:r>
              <a:rPr kumimoji="1" lang="en-US" altLang="ko-KR" b="1" dirty="0">
                <a:solidFill>
                  <a:schemeClr val="accent2"/>
                </a:solidFill>
              </a:rPr>
              <a:t>	Cache-Partition</a:t>
            </a:r>
            <a:endParaRPr kumimoji="1" lang="ko-KR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7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>
            <a:normAutofit fontScale="90000"/>
          </a:bodyPr>
          <a:lstStyle/>
          <a:p>
            <a:r>
              <a:rPr kumimoji="1" lang="en-US" altLang="ko-KR" dirty="0"/>
              <a:t>2. Load Balancing with Cache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/>
          </a:p>
        </p:txBody>
      </p:sp>
      <p:pic>
        <p:nvPicPr>
          <p:cNvPr id="3" name="그래픽 2" descr="데이터베이스">
            <a:extLst>
              <a:ext uri="{FF2B5EF4-FFF2-40B4-BE49-F238E27FC236}">
                <a16:creationId xmlns:a16="http://schemas.microsoft.com/office/drawing/2014/main" id="{F61CF05A-F035-E145-99A0-F8DD316E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2" y="832289"/>
            <a:ext cx="914400" cy="914400"/>
          </a:xfrm>
          <a:prstGeom prst="rect">
            <a:avLst/>
          </a:prstGeom>
        </p:spPr>
      </p:pic>
      <p:pic>
        <p:nvPicPr>
          <p:cNvPr id="9" name="그래픽 8" descr="사용자">
            <a:extLst>
              <a:ext uri="{FF2B5EF4-FFF2-40B4-BE49-F238E27FC236}">
                <a16:creationId xmlns:a16="http://schemas.microsoft.com/office/drawing/2014/main" id="{41FBE56B-4D3E-2345-9FC9-AE61E24AB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945270"/>
            <a:ext cx="914400" cy="914400"/>
          </a:xfrm>
          <a:prstGeom prst="rect">
            <a:avLst/>
          </a:prstGeom>
        </p:spPr>
      </p:pic>
      <p:pic>
        <p:nvPicPr>
          <p:cNvPr id="22" name="그래픽 21" descr="사용자">
            <a:extLst>
              <a:ext uri="{FF2B5EF4-FFF2-40B4-BE49-F238E27FC236}">
                <a16:creationId xmlns:a16="http://schemas.microsoft.com/office/drawing/2014/main" id="{F4F49882-008F-2E41-875F-4EAC00474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1816782"/>
            <a:ext cx="914400" cy="914400"/>
          </a:xfrm>
          <a:prstGeom prst="rect">
            <a:avLst/>
          </a:prstGeom>
        </p:spPr>
      </p:pic>
      <p:pic>
        <p:nvPicPr>
          <p:cNvPr id="23" name="그래픽 22" descr="사용자">
            <a:extLst>
              <a:ext uri="{FF2B5EF4-FFF2-40B4-BE49-F238E27FC236}">
                <a16:creationId xmlns:a16="http://schemas.microsoft.com/office/drawing/2014/main" id="{7FC6B126-3C4C-6549-A23D-5AEF8F5D0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2688294"/>
            <a:ext cx="914400" cy="914400"/>
          </a:xfrm>
          <a:prstGeom prst="rect">
            <a:avLst/>
          </a:prstGeom>
        </p:spPr>
      </p:pic>
      <p:pic>
        <p:nvPicPr>
          <p:cNvPr id="24" name="그래픽 23" descr="사용자">
            <a:extLst>
              <a:ext uri="{FF2B5EF4-FFF2-40B4-BE49-F238E27FC236}">
                <a16:creationId xmlns:a16="http://schemas.microsoft.com/office/drawing/2014/main" id="{5BA0AA13-55DF-C04A-9706-527574CB7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3559806"/>
            <a:ext cx="914400" cy="914400"/>
          </a:xfrm>
          <a:prstGeom prst="rect">
            <a:avLst/>
          </a:prstGeom>
        </p:spPr>
      </p:pic>
      <p:pic>
        <p:nvPicPr>
          <p:cNvPr id="25" name="그래픽 24" descr="사용자">
            <a:extLst>
              <a:ext uri="{FF2B5EF4-FFF2-40B4-BE49-F238E27FC236}">
                <a16:creationId xmlns:a16="http://schemas.microsoft.com/office/drawing/2014/main" id="{59316DBB-CCBD-EE46-AB6B-A245B0737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4431318"/>
            <a:ext cx="914400" cy="914400"/>
          </a:xfrm>
          <a:prstGeom prst="rect">
            <a:avLst/>
          </a:prstGeom>
        </p:spPr>
      </p:pic>
      <p:pic>
        <p:nvPicPr>
          <p:cNvPr id="26" name="그래픽 25" descr="사용자">
            <a:extLst>
              <a:ext uri="{FF2B5EF4-FFF2-40B4-BE49-F238E27FC236}">
                <a16:creationId xmlns:a16="http://schemas.microsoft.com/office/drawing/2014/main" id="{09D0F92C-A089-E448-9418-62B83A060B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823" y="5302832"/>
            <a:ext cx="914400" cy="914400"/>
          </a:xfrm>
          <a:prstGeom prst="rect">
            <a:avLst/>
          </a:prstGeom>
        </p:spPr>
      </p:pic>
      <p:pic>
        <p:nvPicPr>
          <p:cNvPr id="27" name="그래픽 26" descr="사용자">
            <a:extLst>
              <a:ext uri="{FF2B5EF4-FFF2-40B4-BE49-F238E27FC236}">
                <a16:creationId xmlns:a16="http://schemas.microsoft.com/office/drawing/2014/main" id="{C7B31E88-D01A-1F43-8017-5D35AF433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945270"/>
            <a:ext cx="914400" cy="914400"/>
          </a:xfrm>
          <a:prstGeom prst="rect">
            <a:avLst/>
          </a:prstGeom>
        </p:spPr>
      </p:pic>
      <p:pic>
        <p:nvPicPr>
          <p:cNvPr id="28" name="그래픽 27" descr="사용자">
            <a:extLst>
              <a:ext uri="{FF2B5EF4-FFF2-40B4-BE49-F238E27FC236}">
                <a16:creationId xmlns:a16="http://schemas.microsoft.com/office/drawing/2014/main" id="{F4B79AC2-C86B-F549-94F6-BB517BA1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1816782"/>
            <a:ext cx="914400" cy="914400"/>
          </a:xfrm>
          <a:prstGeom prst="rect">
            <a:avLst/>
          </a:prstGeom>
        </p:spPr>
      </p:pic>
      <p:pic>
        <p:nvPicPr>
          <p:cNvPr id="29" name="그래픽 28" descr="사용자">
            <a:extLst>
              <a:ext uri="{FF2B5EF4-FFF2-40B4-BE49-F238E27FC236}">
                <a16:creationId xmlns:a16="http://schemas.microsoft.com/office/drawing/2014/main" id="{CA26B27D-768B-BC4F-9A0C-F168E0203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2688294"/>
            <a:ext cx="914400" cy="914400"/>
          </a:xfrm>
          <a:prstGeom prst="rect">
            <a:avLst/>
          </a:prstGeom>
        </p:spPr>
      </p:pic>
      <p:pic>
        <p:nvPicPr>
          <p:cNvPr id="30" name="그래픽 29" descr="사용자">
            <a:extLst>
              <a:ext uri="{FF2B5EF4-FFF2-40B4-BE49-F238E27FC236}">
                <a16:creationId xmlns:a16="http://schemas.microsoft.com/office/drawing/2014/main" id="{D8AD8AF0-AD93-4445-813F-2A72D7D54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3559806"/>
            <a:ext cx="914400" cy="914400"/>
          </a:xfrm>
          <a:prstGeom prst="rect">
            <a:avLst/>
          </a:prstGeom>
        </p:spPr>
      </p:pic>
      <p:pic>
        <p:nvPicPr>
          <p:cNvPr id="31" name="그래픽 30" descr="사용자">
            <a:extLst>
              <a:ext uri="{FF2B5EF4-FFF2-40B4-BE49-F238E27FC236}">
                <a16:creationId xmlns:a16="http://schemas.microsoft.com/office/drawing/2014/main" id="{F34101BD-7A4B-F941-B3C5-DB42687C8D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4431318"/>
            <a:ext cx="914400" cy="914400"/>
          </a:xfrm>
          <a:prstGeom prst="rect">
            <a:avLst/>
          </a:prstGeom>
        </p:spPr>
      </p:pic>
      <p:pic>
        <p:nvPicPr>
          <p:cNvPr id="32" name="그래픽 31" descr="사용자">
            <a:extLst>
              <a:ext uri="{FF2B5EF4-FFF2-40B4-BE49-F238E27FC236}">
                <a16:creationId xmlns:a16="http://schemas.microsoft.com/office/drawing/2014/main" id="{05026628-7E02-E543-A009-6C2E380C32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7512" y="5302832"/>
            <a:ext cx="914400" cy="914400"/>
          </a:xfrm>
          <a:prstGeom prst="rect">
            <a:avLst/>
          </a:prstGeom>
        </p:spPr>
      </p:pic>
      <p:pic>
        <p:nvPicPr>
          <p:cNvPr id="33" name="그래픽 32" descr="사용자">
            <a:extLst>
              <a:ext uri="{FF2B5EF4-FFF2-40B4-BE49-F238E27FC236}">
                <a16:creationId xmlns:a16="http://schemas.microsoft.com/office/drawing/2014/main" id="{085B98EF-9AEE-5C45-B917-2789F83A6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945270"/>
            <a:ext cx="914400" cy="914400"/>
          </a:xfrm>
          <a:prstGeom prst="rect">
            <a:avLst/>
          </a:prstGeom>
        </p:spPr>
      </p:pic>
      <p:pic>
        <p:nvPicPr>
          <p:cNvPr id="34" name="그래픽 33" descr="사용자">
            <a:extLst>
              <a:ext uri="{FF2B5EF4-FFF2-40B4-BE49-F238E27FC236}">
                <a16:creationId xmlns:a16="http://schemas.microsoft.com/office/drawing/2014/main" id="{822414F7-CCD8-5040-BEC5-D87451A58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1816782"/>
            <a:ext cx="914400" cy="914400"/>
          </a:xfrm>
          <a:prstGeom prst="rect">
            <a:avLst/>
          </a:prstGeom>
        </p:spPr>
      </p:pic>
      <p:pic>
        <p:nvPicPr>
          <p:cNvPr id="35" name="그래픽 34" descr="사용자">
            <a:extLst>
              <a:ext uri="{FF2B5EF4-FFF2-40B4-BE49-F238E27FC236}">
                <a16:creationId xmlns:a16="http://schemas.microsoft.com/office/drawing/2014/main" id="{7A9ADA70-0D12-B24E-8A0F-93FB8F5E1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2688294"/>
            <a:ext cx="914400" cy="914400"/>
          </a:xfrm>
          <a:prstGeom prst="rect">
            <a:avLst/>
          </a:prstGeom>
        </p:spPr>
      </p:pic>
      <p:pic>
        <p:nvPicPr>
          <p:cNvPr id="36" name="그래픽 35" descr="사용자">
            <a:extLst>
              <a:ext uri="{FF2B5EF4-FFF2-40B4-BE49-F238E27FC236}">
                <a16:creationId xmlns:a16="http://schemas.microsoft.com/office/drawing/2014/main" id="{2879E0DB-7F73-9449-A1F4-EA3FC12D7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3559806"/>
            <a:ext cx="914400" cy="914400"/>
          </a:xfrm>
          <a:prstGeom prst="rect">
            <a:avLst/>
          </a:prstGeom>
        </p:spPr>
      </p:pic>
      <p:pic>
        <p:nvPicPr>
          <p:cNvPr id="37" name="그래픽 36" descr="사용자">
            <a:extLst>
              <a:ext uri="{FF2B5EF4-FFF2-40B4-BE49-F238E27FC236}">
                <a16:creationId xmlns:a16="http://schemas.microsoft.com/office/drawing/2014/main" id="{790086C1-8211-0749-984B-E33543D5A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4431318"/>
            <a:ext cx="914400" cy="914400"/>
          </a:xfrm>
          <a:prstGeom prst="rect">
            <a:avLst/>
          </a:prstGeom>
        </p:spPr>
      </p:pic>
      <p:pic>
        <p:nvPicPr>
          <p:cNvPr id="38" name="그래픽 37" descr="사용자">
            <a:extLst>
              <a:ext uri="{FF2B5EF4-FFF2-40B4-BE49-F238E27FC236}">
                <a16:creationId xmlns:a16="http://schemas.microsoft.com/office/drawing/2014/main" id="{CBE5322A-4D3F-C049-A087-D9267DAF7C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1912" y="5302832"/>
            <a:ext cx="914400" cy="914400"/>
          </a:xfrm>
          <a:prstGeom prst="rect">
            <a:avLst/>
          </a:prstGeom>
        </p:spPr>
      </p:pic>
      <p:pic>
        <p:nvPicPr>
          <p:cNvPr id="39" name="그래픽 38" descr="데이터베이스">
            <a:extLst>
              <a:ext uri="{FF2B5EF4-FFF2-40B4-BE49-F238E27FC236}">
                <a16:creationId xmlns:a16="http://schemas.microsoft.com/office/drawing/2014/main" id="{2B917063-6145-D941-B68E-34CC16433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12562" y="1710855"/>
            <a:ext cx="914400" cy="914400"/>
          </a:xfrm>
          <a:prstGeom prst="rect">
            <a:avLst/>
          </a:prstGeom>
        </p:spPr>
      </p:pic>
      <p:pic>
        <p:nvPicPr>
          <p:cNvPr id="42" name="그래픽 41" descr="데이터베이스">
            <a:extLst>
              <a:ext uri="{FF2B5EF4-FFF2-40B4-BE49-F238E27FC236}">
                <a16:creationId xmlns:a16="http://schemas.microsoft.com/office/drawing/2014/main" id="{59CAAB4D-DC23-4941-8AE3-B9A306D0B4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2562" y="4551834"/>
            <a:ext cx="914400" cy="914400"/>
          </a:xfrm>
          <a:prstGeom prst="rect">
            <a:avLst/>
          </a:prstGeom>
        </p:spPr>
      </p:pic>
      <p:pic>
        <p:nvPicPr>
          <p:cNvPr id="43" name="그래픽 42" descr="DVD 플레이어">
            <a:extLst>
              <a:ext uri="{FF2B5EF4-FFF2-40B4-BE49-F238E27FC236}">
                <a16:creationId xmlns:a16="http://schemas.microsoft.com/office/drawing/2014/main" id="{87E6A01E-01FB-BF4D-9121-DB60A4880C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621093" y="1200550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A77E731-3022-E342-A93A-64FD9314A364}"/>
              </a:ext>
            </a:extLst>
          </p:cNvPr>
          <p:cNvSpPr txBox="1"/>
          <p:nvPr/>
        </p:nvSpPr>
        <p:spPr>
          <a:xfrm>
            <a:off x="8670168" y="189445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47" name="그래픽 46" descr="데이터베이스">
            <a:extLst>
              <a:ext uri="{FF2B5EF4-FFF2-40B4-BE49-F238E27FC236}">
                <a16:creationId xmlns:a16="http://schemas.microsoft.com/office/drawing/2014/main" id="{2E4A13EA-9A6E-1249-9027-34A2BBAF81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2562" y="5373742"/>
            <a:ext cx="914400" cy="9144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F0D4A59-6384-4B44-9CF7-376FA4FF997B}"/>
              </a:ext>
            </a:extLst>
          </p:cNvPr>
          <p:cNvSpPr/>
          <p:nvPr/>
        </p:nvSpPr>
        <p:spPr>
          <a:xfrm>
            <a:off x="8378891" y="832289"/>
            <a:ext cx="3153746" cy="179296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48" name="그래픽 47" descr="DVD 플레이어">
            <a:extLst>
              <a:ext uri="{FF2B5EF4-FFF2-40B4-BE49-F238E27FC236}">
                <a16:creationId xmlns:a16="http://schemas.microsoft.com/office/drawing/2014/main" id="{F1F622C6-10CE-1C4B-8C17-EF5AAAF50C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621093" y="4883515"/>
            <a:ext cx="914400" cy="9144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7B6B47E-942D-E74B-B082-042F87447BB4}"/>
              </a:ext>
            </a:extLst>
          </p:cNvPr>
          <p:cNvSpPr txBox="1"/>
          <p:nvPr/>
        </p:nvSpPr>
        <p:spPr>
          <a:xfrm>
            <a:off x="8670168" y="557741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29C3332-022B-A941-A55E-43DACDEAADB3}"/>
              </a:ext>
            </a:extLst>
          </p:cNvPr>
          <p:cNvSpPr/>
          <p:nvPr/>
        </p:nvSpPr>
        <p:spPr>
          <a:xfrm>
            <a:off x="8378891" y="4575554"/>
            <a:ext cx="3153746" cy="17929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1" name="그래픽 50" descr="데이터베이스">
            <a:extLst>
              <a:ext uri="{FF2B5EF4-FFF2-40B4-BE49-F238E27FC236}">
                <a16:creationId xmlns:a16="http://schemas.microsoft.com/office/drawing/2014/main" id="{AC1EEB6B-9AA6-CE48-8EDC-1C82F1746A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2562" y="2680025"/>
            <a:ext cx="914400" cy="914400"/>
          </a:xfrm>
          <a:prstGeom prst="rect">
            <a:avLst/>
          </a:prstGeom>
        </p:spPr>
      </p:pic>
      <p:pic>
        <p:nvPicPr>
          <p:cNvPr id="52" name="그래픽 51" descr="데이터베이스">
            <a:extLst>
              <a:ext uri="{FF2B5EF4-FFF2-40B4-BE49-F238E27FC236}">
                <a16:creationId xmlns:a16="http://schemas.microsoft.com/office/drawing/2014/main" id="{0A2DF1BF-E936-8F40-BE06-6D9B28DE6E0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2562" y="3501933"/>
            <a:ext cx="914400" cy="914400"/>
          </a:xfrm>
          <a:prstGeom prst="rect">
            <a:avLst/>
          </a:prstGeom>
        </p:spPr>
      </p:pic>
      <p:pic>
        <p:nvPicPr>
          <p:cNvPr id="53" name="그래픽 52" descr="DVD 플레이어">
            <a:extLst>
              <a:ext uri="{FF2B5EF4-FFF2-40B4-BE49-F238E27FC236}">
                <a16:creationId xmlns:a16="http://schemas.microsoft.com/office/drawing/2014/main" id="{32A1CAA7-79AC-AF4C-AD7F-65916E289C2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21093" y="3011706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AC86482-32BA-044F-957A-AEE8D462FE09}"/>
              </a:ext>
            </a:extLst>
          </p:cNvPr>
          <p:cNvSpPr txBox="1"/>
          <p:nvPr/>
        </p:nvSpPr>
        <p:spPr>
          <a:xfrm>
            <a:off x="8670168" y="370560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AF96862B-BEE3-294F-B435-843DC1DD490F}"/>
              </a:ext>
            </a:extLst>
          </p:cNvPr>
          <p:cNvSpPr/>
          <p:nvPr/>
        </p:nvSpPr>
        <p:spPr>
          <a:xfrm>
            <a:off x="8378891" y="2703745"/>
            <a:ext cx="3153746" cy="17929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3167D2-3ED8-7D4D-B6FE-1E2CC3CCA998}"/>
              </a:ext>
            </a:extLst>
          </p:cNvPr>
          <p:cNvSpPr txBox="1"/>
          <p:nvPr/>
        </p:nvSpPr>
        <p:spPr>
          <a:xfrm>
            <a:off x="8423818" y="880913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C22399-47BA-604E-AAA6-8CA90BAF26FD}"/>
              </a:ext>
            </a:extLst>
          </p:cNvPr>
          <p:cNvSpPr txBox="1"/>
          <p:nvPr/>
        </p:nvSpPr>
        <p:spPr>
          <a:xfrm>
            <a:off x="8423818" y="2767655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294FE1-24F6-5648-8D5E-1BC2C84C19CD}"/>
              </a:ext>
            </a:extLst>
          </p:cNvPr>
          <p:cNvSpPr txBox="1"/>
          <p:nvPr/>
        </p:nvSpPr>
        <p:spPr>
          <a:xfrm>
            <a:off x="8378891" y="4639308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C604BEF1-71A4-2946-B13A-FC8D76F65723}"/>
              </a:ext>
            </a:extLst>
          </p:cNvPr>
          <p:cNvCxnSpPr>
            <a:cxnSpLocks/>
            <a:stCxn id="43" idx="3"/>
            <a:endCxn id="3" idx="1"/>
          </p:cNvCxnSpPr>
          <p:nvPr/>
        </p:nvCxnSpPr>
        <p:spPr>
          <a:xfrm flipV="1">
            <a:off x="9535493" y="1289489"/>
            <a:ext cx="877069" cy="3682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A4A8C190-24BC-D44B-AA59-4C41CF413408}"/>
              </a:ext>
            </a:extLst>
          </p:cNvPr>
          <p:cNvCxnSpPr>
            <a:cxnSpLocks/>
            <a:stCxn id="43" idx="3"/>
            <a:endCxn id="39" idx="1"/>
          </p:cNvCxnSpPr>
          <p:nvPr/>
        </p:nvCxnSpPr>
        <p:spPr>
          <a:xfrm>
            <a:off x="9535493" y="1657750"/>
            <a:ext cx="877069" cy="5103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0CD701B7-1192-254F-ACB2-E52D7704BF5F}"/>
              </a:ext>
            </a:extLst>
          </p:cNvPr>
          <p:cNvCxnSpPr>
            <a:cxnSpLocks/>
            <a:stCxn id="53" idx="3"/>
            <a:endCxn id="51" idx="1"/>
          </p:cNvCxnSpPr>
          <p:nvPr/>
        </p:nvCxnSpPr>
        <p:spPr>
          <a:xfrm flipV="1">
            <a:off x="9535493" y="3137225"/>
            <a:ext cx="877069" cy="331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001DAC49-092A-6F45-B149-A2B0AA0E2A78}"/>
              </a:ext>
            </a:extLst>
          </p:cNvPr>
          <p:cNvCxnSpPr>
            <a:cxnSpLocks/>
            <a:stCxn id="53" idx="3"/>
            <a:endCxn id="52" idx="1"/>
          </p:cNvCxnSpPr>
          <p:nvPr/>
        </p:nvCxnSpPr>
        <p:spPr>
          <a:xfrm>
            <a:off x="9535493" y="3468906"/>
            <a:ext cx="877069" cy="490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EB4C12DF-B64C-8041-AB82-B7AEA10CD23C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 flipV="1">
            <a:off x="9535493" y="5009034"/>
            <a:ext cx="877069" cy="331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F6DCDE70-830E-0A44-8179-5F12B1874401}"/>
              </a:ext>
            </a:extLst>
          </p:cNvPr>
          <p:cNvCxnSpPr>
            <a:cxnSpLocks/>
            <a:stCxn id="48" idx="3"/>
            <a:endCxn id="47" idx="1"/>
          </p:cNvCxnSpPr>
          <p:nvPr/>
        </p:nvCxnSpPr>
        <p:spPr>
          <a:xfrm>
            <a:off x="9535493" y="5340715"/>
            <a:ext cx="877069" cy="490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5F441E61-D4CF-624C-8C61-2E18F6DF8AF0}"/>
              </a:ext>
            </a:extLst>
          </p:cNvPr>
          <p:cNvSpPr/>
          <p:nvPr/>
        </p:nvSpPr>
        <p:spPr>
          <a:xfrm>
            <a:off x="6895321" y="832289"/>
            <a:ext cx="1363409" cy="553623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8" name="그래픽 67" descr="DVD 플레이어">
            <a:extLst>
              <a:ext uri="{FF2B5EF4-FFF2-40B4-BE49-F238E27FC236}">
                <a16:creationId xmlns:a16="http://schemas.microsoft.com/office/drawing/2014/main" id="{4ADD4C30-C365-0E4E-8608-950824AF0BF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162604" y="1200550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30785AD-244A-BD46-9DFA-68004A7AF11C}"/>
              </a:ext>
            </a:extLst>
          </p:cNvPr>
          <p:cNvSpPr txBox="1"/>
          <p:nvPr/>
        </p:nvSpPr>
        <p:spPr>
          <a:xfrm>
            <a:off x="7211679" y="189445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70" name="그래픽 69" descr="DVD 플레이어">
            <a:extLst>
              <a:ext uri="{FF2B5EF4-FFF2-40B4-BE49-F238E27FC236}">
                <a16:creationId xmlns:a16="http://schemas.microsoft.com/office/drawing/2014/main" id="{5ADF5691-638E-7E47-97F2-07908EC5C8D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136053" y="3017205"/>
            <a:ext cx="914400" cy="914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8CC81E1-B82C-664D-9473-9B1F5779B010}"/>
              </a:ext>
            </a:extLst>
          </p:cNvPr>
          <p:cNvSpPr txBox="1"/>
          <p:nvPr/>
        </p:nvSpPr>
        <p:spPr>
          <a:xfrm>
            <a:off x="7185128" y="37111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72" name="그래픽 71" descr="DVD 플레이어">
            <a:extLst>
              <a:ext uri="{FF2B5EF4-FFF2-40B4-BE49-F238E27FC236}">
                <a16:creationId xmlns:a16="http://schemas.microsoft.com/office/drawing/2014/main" id="{69C94624-EC45-734A-AFD9-E76889B6743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095864" y="4883515"/>
            <a:ext cx="914400" cy="9144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077D8673-F8B5-0E41-8E04-7E2F4B0BD7BF}"/>
              </a:ext>
            </a:extLst>
          </p:cNvPr>
          <p:cNvSpPr txBox="1"/>
          <p:nvPr/>
        </p:nvSpPr>
        <p:spPr>
          <a:xfrm>
            <a:off x="7144939" y="557741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92" name="오른쪽 중괄호[R] 91">
            <a:extLst>
              <a:ext uri="{FF2B5EF4-FFF2-40B4-BE49-F238E27FC236}">
                <a16:creationId xmlns:a16="http://schemas.microsoft.com/office/drawing/2014/main" id="{B18F10CE-DBC9-BC49-B76B-890A4E066654}"/>
              </a:ext>
            </a:extLst>
          </p:cNvPr>
          <p:cNvSpPr/>
          <p:nvPr/>
        </p:nvSpPr>
        <p:spPr>
          <a:xfrm>
            <a:off x="3368057" y="1091683"/>
            <a:ext cx="898447" cy="500729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B2E3F8BA-E538-4745-AA78-8CA6DE564BD0}"/>
              </a:ext>
            </a:extLst>
          </p:cNvPr>
          <p:cNvCxnSpPr>
            <a:cxnSpLocks/>
            <a:stCxn id="92" idx="1"/>
            <a:endCxn id="72" idx="1"/>
          </p:cNvCxnSpPr>
          <p:nvPr/>
        </p:nvCxnSpPr>
        <p:spPr>
          <a:xfrm>
            <a:off x="4266504" y="3595332"/>
            <a:ext cx="2829360" cy="17453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1D073374-B144-6D40-8AC7-6E54B6E840C6}"/>
              </a:ext>
            </a:extLst>
          </p:cNvPr>
          <p:cNvCxnSpPr>
            <a:cxnSpLocks/>
            <a:stCxn id="92" idx="1"/>
            <a:endCxn id="70" idx="1"/>
          </p:cNvCxnSpPr>
          <p:nvPr/>
        </p:nvCxnSpPr>
        <p:spPr>
          <a:xfrm flipV="1">
            <a:off x="4266504" y="3474405"/>
            <a:ext cx="2869549" cy="1209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551323FA-867E-C748-9E97-DAFEC9FE2D20}"/>
              </a:ext>
            </a:extLst>
          </p:cNvPr>
          <p:cNvCxnSpPr>
            <a:cxnSpLocks/>
            <a:stCxn id="92" idx="1"/>
            <a:endCxn id="68" idx="1"/>
          </p:cNvCxnSpPr>
          <p:nvPr/>
        </p:nvCxnSpPr>
        <p:spPr>
          <a:xfrm flipV="1">
            <a:off x="4266504" y="1657750"/>
            <a:ext cx="2896100" cy="19375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301A89E-1535-8D4C-B4CB-3AE73F6702C0}"/>
              </a:ext>
            </a:extLst>
          </p:cNvPr>
          <p:cNvSpPr txBox="1"/>
          <p:nvPr/>
        </p:nvSpPr>
        <p:spPr>
          <a:xfrm>
            <a:off x="3922067" y="711635"/>
            <a:ext cx="3071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>
                <a:solidFill>
                  <a:schemeClr val="accent2"/>
                </a:solidFill>
              </a:rPr>
              <a:t>Challenge #2</a:t>
            </a:r>
          </a:p>
          <a:p>
            <a:r>
              <a:rPr kumimoji="1" lang="en-US" altLang="ko-KR" b="1" dirty="0">
                <a:solidFill>
                  <a:schemeClr val="accent2"/>
                </a:solidFill>
              </a:rPr>
              <a:t>	Cache-Replication</a:t>
            </a:r>
            <a:endParaRPr kumimoji="1"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C8A0A-C3AB-E147-B54A-CAC1B9229B14}"/>
              </a:ext>
            </a:extLst>
          </p:cNvPr>
          <p:cNvSpPr txBox="1"/>
          <p:nvPr/>
        </p:nvSpPr>
        <p:spPr>
          <a:xfrm>
            <a:off x="5332041" y="29837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solidFill>
                  <a:schemeClr val="accent2"/>
                </a:solidFill>
              </a:rPr>
              <a:t>Big Cost</a:t>
            </a:r>
            <a:endParaRPr kumimoji="1" lang="ko-KR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46071F1-372A-644F-881E-B293D4FC13B3}"/>
              </a:ext>
            </a:extLst>
          </p:cNvPr>
          <p:cNvSpPr/>
          <p:nvPr/>
        </p:nvSpPr>
        <p:spPr>
          <a:xfrm>
            <a:off x="7281389" y="1283037"/>
            <a:ext cx="205273" cy="205273"/>
          </a:xfrm>
          <a:prstGeom prst="rect">
            <a:avLst/>
          </a:prstGeom>
          <a:solidFill>
            <a:srgbClr val="F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73629A6-E060-A74C-84C3-A43FA7FC9A88}"/>
              </a:ext>
            </a:extLst>
          </p:cNvPr>
          <p:cNvSpPr/>
          <p:nvPr/>
        </p:nvSpPr>
        <p:spPr>
          <a:xfrm>
            <a:off x="7535737" y="1283037"/>
            <a:ext cx="205273" cy="2052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29909A12-DD96-D14B-876D-310C6C8F54E1}"/>
              </a:ext>
            </a:extLst>
          </p:cNvPr>
          <p:cNvSpPr/>
          <p:nvPr/>
        </p:nvSpPr>
        <p:spPr>
          <a:xfrm>
            <a:off x="7790085" y="1283037"/>
            <a:ext cx="205273" cy="2052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5B717460-FD03-9B4A-8F26-80142FAD92A7}"/>
              </a:ext>
            </a:extLst>
          </p:cNvPr>
          <p:cNvSpPr/>
          <p:nvPr/>
        </p:nvSpPr>
        <p:spPr>
          <a:xfrm>
            <a:off x="7247072" y="3077982"/>
            <a:ext cx="205273" cy="205273"/>
          </a:xfrm>
          <a:prstGeom prst="rect">
            <a:avLst/>
          </a:prstGeom>
          <a:solidFill>
            <a:srgbClr val="F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58116A03-FBD2-1F4F-933D-19D1E50A9503}"/>
              </a:ext>
            </a:extLst>
          </p:cNvPr>
          <p:cNvSpPr/>
          <p:nvPr/>
        </p:nvSpPr>
        <p:spPr>
          <a:xfrm>
            <a:off x="7501420" y="3077982"/>
            <a:ext cx="205273" cy="2052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C15881D5-90F8-6B45-B959-FF5BC83D18B2}"/>
              </a:ext>
            </a:extLst>
          </p:cNvPr>
          <p:cNvSpPr/>
          <p:nvPr/>
        </p:nvSpPr>
        <p:spPr>
          <a:xfrm>
            <a:off x="7755768" y="3077982"/>
            <a:ext cx="205273" cy="2052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FD1F812C-2B32-B842-8A1D-2BCD4F9BD8D3}"/>
              </a:ext>
            </a:extLst>
          </p:cNvPr>
          <p:cNvSpPr/>
          <p:nvPr/>
        </p:nvSpPr>
        <p:spPr>
          <a:xfrm>
            <a:off x="7194547" y="4952289"/>
            <a:ext cx="205273" cy="205273"/>
          </a:xfrm>
          <a:prstGeom prst="rect">
            <a:avLst/>
          </a:prstGeom>
          <a:solidFill>
            <a:srgbClr val="F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64B594FE-F9B1-1941-991D-A5909E1201C3}"/>
              </a:ext>
            </a:extLst>
          </p:cNvPr>
          <p:cNvSpPr/>
          <p:nvPr/>
        </p:nvSpPr>
        <p:spPr>
          <a:xfrm>
            <a:off x="7448895" y="4952289"/>
            <a:ext cx="205273" cy="2052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3BBC1C57-48D4-4646-9A07-D19284747C0B}"/>
              </a:ext>
            </a:extLst>
          </p:cNvPr>
          <p:cNvSpPr/>
          <p:nvPr/>
        </p:nvSpPr>
        <p:spPr>
          <a:xfrm>
            <a:off x="7703243" y="4952289"/>
            <a:ext cx="205273" cy="2052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783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>
            <a:normAutofit fontScale="90000"/>
          </a:bodyPr>
          <a:lstStyle/>
          <a:p>
            <a:r>
              <a:rPr kumimoji="1" lang="en-US" altLang="ko-KR" dirty="0"/>
              <a:t>3. </a:t>
            </a:r>
            <a:r>
              <a:rPr kumimoji="1" lang="en-US" altLang="ko-KR" dirty="0" err="1"/>
              <a:t>DistCache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A4D9A-AE3E-E34A-85FF-A517CA2EE0DE}"/>
              </a:ext>
            </a:extLst>
          </p:cNvPr>
          <p:cNvSpPr txBox="1"/>
          <p:nvPr/>
        </p:nvSpPr>
        <p:spPr>
          <a:xfrm>
            <a:off x="635645" y="1791474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3200" b="1" dirty="0"/>
              <a:t>Key Idea</a:t>
            </a:r>
            <a:endParaRPr kumimoji="1" lang="ko-KR" alt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3C43B-8398-EC44-B242-6824855C29D8}"/>
              </a:ext>
            </a:extLst>
          </p:cNvPr>
          <p:cNvSpPr txBox="1"/>
          <p:nvPr/>
        </p:nvSpPr>
        <p:spPr>
          <a:xfrm>
            <a:off x="1568753" y="2285996"/>
            <a:ext cx="5723042" cy="2427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kumimoji="1" lang="en-US" altLang="ko-KR" dirty="0"/>
              <a:t>Cache allocation with independent hash functions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kumimoji="1" lang="en-US" altLang="ko-KR" dirty="0"/>
              <a:t>Query routing with the power-of-two-choices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kumimoji="1" lang="en-US" altLang="ko-KR" dirty="0"/>
              <a:t>Cache size and multi-layer hierarchical caching</a:t>
            </a:r>
            <a:endParaRPr kumimoji="1" lang="ko-KR" altLang="en-US" dirty="0"/>
          </a:p>
        </p:txBody>
      </p:sp>
      <p:pic>
        <p:nvPicPr>
          <p:cNvPr id="8" name="그래픽 7" descr="머리와 톱니바퀴">
            <a:extLst>
              <a:ext uri="{FF2B5EF4-FFF2-40B4-BE49-F238E27FC236}">
                <a16:creationId xmlns:a16="http://schemas.microsoft.com/office/drawing/2014/main" id="{FBDAA16D-066D-D648-9639-0F5A1F1C0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4595" y="3530872"/>
            <a:ext cx="3029339" cy="30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2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>
            <a:normAutofit fontScale="90000"/>
          </a:bodyPr>
          <a:lstStyle/>
          <a:p>
            <a:r>
              <a:rPr kumimoji="1" lang="en-US" altLang="ko-KR" dirty="0"/>
              <a:t>3. </a:t>
            </a:r>
            <a:r>
              <a:rPr kumimoji="1" lang="en-US" altLang="ko-KR" dirty="0" err="1"/>
              <a:t>DistCache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/>
          </a:p>
        </p:txBody>
      </p:sp>
      <p:pic>
        <p:nvPicPr>
          <p:cNvPr id="3" name="그래픽 2" descr="데이터베이스">
            <a:extLst>
              <a:ext uri="{FF2B5EF4-FFF2-40B4-BE49-F238E27FC236}">
                <a16:creationId xmlns:a16="http://schemas.microsoft.com/office/drawing/2014/main" id="{F61CF05A-F035-E145-99A0-F8DD316E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2" y="832289"/>
            <a:ext cx="914400" cy="914400"/>
          </a:xfrm>
          <a:prstGeom prst="rect">
            <a:avLst/>
          </a:prstGeom>
        </p:spPr>
      </p:pic>
      <p:pic>
        <p:nvPicPr>
          <p:cNvPr id="9" name="그래픽 8" descr="사용자">
            <a:extLst>
              <a:ext uri="{FF2B5EF4-FFF2-40B4-BE49-F238E27FC236}">
                <a16:creationId xmlns:a16="http://schemas.microsoft.com/office/drawing/2014/main" id="{41FBE56B-4D3E-2345-9FC9-AE61E24AB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945270"/>
            <a:ext cx="914400" cy="914400"/>
          </a:xfrm>
          <a:prstGeom prst="rect">
            <a:avLst/>
          </a:prstGeom>
        </p:spPr>
      </p:pic>
      <p:pic>
        <p:nvPicPr>
          <p:cNvPr id="22" name="그래픽 21" descr="사용자">
            <a:extLst>
              <a:ext uri="{FF2B5EF4-FFF2-40B4-BE49-F238E27FC236}">
                <a16:creationId xmlns:a16="http://schemas.microsoft.com/office/drawing/2014/main" id="{F4F49882-008F-2E41-875F-4EAC00474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1816782"/>
            <a:ext cx="914400" cy="914400"/>
          </a:xfrm>
          <a:prstGeom prst="rect">
            <a:avLst/>
          </a:prstGeom>
        </p:spPr>
      </p:pic>
      <p:pic>
        <p:nvPicPr>
          <p:cNvPr id="23" name="그래픽 22" descr="사용자">
            <a:extLst>
              <a:ext uri="{FF2B5EF4-FFF2-40B4-BE49-F238E27FC236}">
                <a16:creationId xmlns:a16="http://schemas.microsoft.com/office/drawing/2014/main" id="{7FC6B126-3C4C-6549-A23D-5AEF8F5D0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2688294"/>
            <a:ext cx="914400" cy="914400"/>
          </a:xfrm>
          <a:prstGeom prst="rect">
            <a:avLst/>
          </a:prstGeom>
        </p:spPr>
      </p:pic>
      <p:pic>
        <p:nvPicPr>
          <p:cNvPr id="24" name="그래픽 23" descr="사용자">
            <a:extLst>
              <a:ext uri="{FF2B5EF4-FFF2-40B4-BE49-F238E27FC236}">
                <a16:creationId xmlns:a16="http://schemas.microsoft.com/office/drawing/2014/main" id="{5BA0AA13-55DF-C04A-9706-527574CB7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3559806"/>
            <a:ext cx="914400" cy="914400"/>
          </a:xfrm>
          <a:prstGeom prst="rect">
            <a:avLst/>
          </a:prstGeom>
        </p:spPr>
      </p:pic>
      <p:pic>
        <p:nvPicPr>
          <p:cNvPr id="25" name="그래픽 24" descr="사용자">
            <a:extLst>
              <a:ext uri="{FF2B5EF4-FFF2-40B4-BE49-F238E27FC236}">
                <a16:creationId xmlns:a16="http://schemas.microsoft.com/office/drawing/2014/main" id="{59316DBB-CCBD-EE46-AB6B-A245B0737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4431318"/>
            <a:ext cx="914400" cy="914400"/>
          </a:xfrm>
          <a:prstGeom prst="rect">
            <a:avLst/>
          </a:prstGeom>
        </p:spPr>
      </p:pic>
      <p:pic>
        <p:nvPicPr>
          <p:cNvPr id="26" name="그래픽 25" descr="사용자">
            <a:extLst>
              <a:ext uri="{FF2B5EF4-FFF2-40B4-BE49-F238E27FC236}">
                <a16:creationId xmlns:a16="http://schemas.microsoft.com/office/drawing/2014/main" id="{09D0F92C-A089-E448-9418-62B83A060B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823" y="5302832"/>
            <a:ext cx="914400" cy="914400"/>
          </a:xfrm>
          <a:prstGeom prst="rect">
            <a:avLst/>
          </a:prstGeom>
        </p:spPr>
      </p:pic>
      <p:pic>
        <p:nvPicPr>
          <p:cNvPr id="27" name="그래픽 26" descr="사용자">
            <a:extLst>
              <a:ext uri="{FF2B5EF4-FFF2-40B4-BE49-F238E27FC236}">
                <a16:creationId xmlns:a16="http://schemas.microsoft.com/office/drawing/2014/main" id="{C7B31E88-D01A-1F43-8017-5D35AF433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945270"/>
            <a:ext cx="914400" cy="914400"/>
          </a:xfrm>
          <a:prstGeom prst="rect">
            <a:avLst/>
          </a:prstGeom>
        </p:spPr>
      </p:pic>
      <p:pic>
        <p:nvPicPr>
          <p:cNvPr id="28" name="그래픽 27" descr="사용자">
            <a:extLst>
              <a:ext uri="{FF2B5EF4-FFF2-40B4-BE49-F238E27FC236}">
                <a16:creationId xmlns:a16="http://schemas.microsoft.com/office/drawing/2014/main" id="{F4B79AC2-C86B-F549-94F6-BB517BA1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1816782"/>
            <a:ext cx="914400" cy="914400"/>
          </a:xfrm>
          <a:prstGeom prst="rect">
            <a:avLst/>
          </a:prstGeom>
        </p:spPr>
      </p:pic>
      <p:pic>
        <p:nvPicPr>
          <p:cNvPr id="29" name="그래픽 28" descr="사용자">
            <a:extLst>
              <a:ext uri="{FF2B5EF4-FFF2-40B4-BE49-F238E27FC236}">
                <a16:creationId xmlns:a16="http://schemas.microsoft.com/office/drawing/2014/main" id="{CA26B27D-768B-BC4F-9A0C-F168E0203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2688294"/>
            <a:ext cx="914400" cy="914400"/>
          </a:xfrm>
          <a:prstGeom prst="rect">
            <a:avLst/>
          </a:prstGeom>
        </p:spPr>
      </p:pic>
      <p:pic>
        <p:nvPicPr>
          <p:cNvPr id="30" name="그래픽 29" descr="사용자">
            <a:extLst>
              <a:ext uri="{FF2B5EF4-FFF2-40B4-BE49-F238E27FC236}">
                <a16:creationId xmlns:a16="http://schemas.microsoft.com/office/drawing/2014/main" id="{D8AD8AF0-AD93-4445-813F-2A72D7D54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3559806"/>
            <a:ext cx="914400" cy="914400"/>
          </a:xfrm>
          <a:prstGeom prst="rect">
            <a:avLst/>
          </a:prstGeom>
        </p:spPr>
      </p:pic>
      <p:pic>
        <p:nvPicPr>
          <p:cNvPr id="31" name="그래픽 30" descr="사용자">
            <a:extLst>
              <a:ext uri="{FF2B5EF4-FFF2-40B4-BE49-F238E27FC236}">
                <a16:creationId xmlns:a16="http://schemas.microsoft.com/office/drawing/2014/main" id="{F34101BD-7A4B-F941-B3C5-DB42687C8D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4431318"/>
            <a:ext cx="914400" cy="914400"/>
          </a:xfrm>
          <a:prstGeom prst="rect">
            <a:avLst/>
          </a:prstGeom>
        </p:spPr>
      </p:pic>
      <p:pic>
        <p:nvPicPr>
          <p:cNvPr id="32" name="그래픽 31" descr="사용자">
            <a:extLst>
              <a:ext uri="{FF2B5EF4-FFF2-40B4-BE49-F238E27FC236}">
                <a16:creationId xmlns:a16="http://schemas.microsoft.com/office/drawing/2014/main" id="{05026628-7E02-E543-A009-6C2E380C32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7512" y="5302832"/>
            <a:ext cx="914400" cy="914400"/>
          </a:xfrm>
          <a:prstGeom prst="rect">
            <a:avLst/>
          </a:prstGeom>
        </p:spPr>
      </p:pic>
      <p:pic>
        <p:nvPicPr>
          <p:cNvPr id="33" name="그래픽 32" descr="사용자">
            <a:extLst>
              <a:ext uri="{FF2B5EF4-FFF2-40B4-BE49-F238E27FC236}">
                <a16:creationId xmlns:a16="http://schemas.microsoft.com/office/drawing/2014/main" id="{085B98EF-9AEE-5C45-B917-2789F83A6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945270"/>
            <a:ext cx="914400" cy="914400"/>
          </a:xfrm>
          <a:prstGeom prst="rect">
            <a:avLst/>
          </a:prstGeom>
        </p:spPr>
      </p:pic>
      <p:pic>
        <p:nvPicPr>
          <p:cNvPr id="34" name="그래픽 33" descr="사용자">
            <a:extLst>
              <a:ext uri="{FF2B5EF4-FFF2-40B4-BE49-F238E27FC236}">
                <a16:creationId xmlns:a16="http://schemas.microsoft.com/office/drawing/2014/main" id="{822414F7-CCD8-5040-BEC5-D87451A58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1816782"/>
            <a:ext cx="914400" cy="914400"/>
          </a:xfrm>
          <a:prstGeom prst="rect">
            <a:avLst/>
          </a:prstGeom>
        </p:spPr>
      </p:pic>
      <p:pic>
        <p:nvPicPr>
          <p:cNvPr id="35" name="그래픽 34" descr="사용자">
            <a:extLst>
              <a:ext uri="{FF2B5EF4-FFF2-40B4-BE49-F238E27FC236}">
                <a16:creationId xmlns:a16="http://schemas.microsoft.com/office/drawing/2014/main" id="{7A9ADA70-0D12-B24E-8A0F-93FB8F5E1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2688294"/>
            <a:ext cx="914400" cy="914400"/>
          </a:xfrm>
          <a:prstGeom prst="rect">
            <a:avLst/>
          </a:prstGeom>
        </p:spPr>
      </p:pic>
      <p:pic>
        <p:nvPicPr>
          <p:cNvPr id="36" name="그래픽 35" descr="사용자">
            <a:extLst>
              <a:ext uri="{FF2B5EF4-FFF2-40B4-BE49-F238E27FC236}">
                <a16:creationId xmlns:a16="http://schemas.microsoft.com/office/drawing/2014/main" id="{2879E0DB-7F73-9449-A1F4-EA3FC12D7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3559806"/>
            <a:ext cx="914400" cy="914400"/>
          </a:xfrm>
          <a:prstGeom prst="rect">
            <a:avLst/>
          </a:prstGeom>
        </p:spPr>
      </p:pic>
      <p:pic>
        <p:nvPicPr>
          <p:cNvPr id="37" name="그래픽 36" descr="사용자">
            <a:extLst>
              <a:ext uri="{FF2B5EF4-FFF2-40B4-BE49-F238E27FC236}">
                <a16:creationId xmlns:a16="http://schemas.microsoft.com/office/drawing/2014/main" id="{790086C1-8211-0749-984B-E33543D5A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4431318"/>
            <a:ext cx="914400" cy="914400"/>
          </a:xfrm>
          <a:prstGeom prst="rect">
            <a:avLst/>
          </a:prstGeom>
        </p:spPr>
      </p:pic>
      <p:pic>
        <p:nvPicPr>
          <p:cNvPr id="38" name="그래픽 37" descr="사용자">
            <a:extLst>
              <a:ext uri="{FF2B5EF4-FFF2-40B4-BE49-F238E27FC236}">
                <a16:creationId xmlns:a16="http://schemas.microsoft.com/office/drawing/2014/main" id="{CBE5322A-4D3F-C049-A087-D9267DAF7C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1912" y="5302832"/>
            <a:ext cx="914400" cy="914400"/>
          </a:xfrm>
          <a:prstGeom prst="rect">
            <a:avLst/>
          </a:prstGeom>
        </p:spPr>
      </p:pic>
      <p:pic>
        <p:nvPicPr>
          <p:cNvPr id="39" name="그래픽 38" descr="데이터베이스">
            <a:extLst>
              <a:ext uri="{FF2B5EF4-FFF2-40B4-BE49-F238E27FC236}">
                <a16:creationId xmlns:a16="http://schemas.microsoft.com/office/drawing/2014/main" id="{2B917063-6145-D941-B68E-34CC16433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12562" y="1710855"/>
            <a:ext cx="914400" cy="914400"/>
          </a:xfrm>
          <a:prstGeom prst="rect">
            <a:avLst/>
          </a:prstGeom>
        </p:spPr>
      </p:pic>
      <p:pic>
        <p:nvPicPr>
          <p:cNvPr id="42" name="그래픽 41" descr="데이터베이스">
            <a:extLst>
              <a:ext uri="{FF2B5EF4-FFF2-40B4-BE49-F238E27FC236}">
                <a16:creationId xmlns:a16="http://schemas.microsoft.com/office/drawing/2014/main" id="{59CAAB4D-DC23-4941-8AE3-B9A306D0B4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2562" y="4551834"/>
            <a:ext cx="914400" cy="914400"/>
          </a:xfrm>
          <a:prstGeom prst="rect">
            <a:avLst/>
          </a:prstGeom>
        </p:spPr>
      </p:pic>
      <p:pic>
        <p:nvPicPr>
          <p:cNvPr id="43" name="그래픽 42" descr="DVD 플레이어">
            <a:extLst>
              <a:ext uri="{FF2B5EF4-FFF2-40B4-BE49-F238E27FC236}">
                <a16:creationId xmlns:a16="http://schemas.microsoft.com/office/drawing/2014/main" id="{87E6A01E-01FB-BF4D-9121-DB60A4880C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621093" y="1200550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A77E731-3022-E342-A93A-64FD9314A364}"/>
              </a:ext>
            </a:extLst>
          </p:cNvPr>
          <p:cNvSpPr txBox="1"/>
          <p:nvPr/>
        </p:nvSpPr>
        <p:spPr>
          <a:xfrm>
            <a:off x="8670168" y="189445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47" name="그래픽 46" descr="데이터베이스">
            <a:extLst>
              <a:ext uri="{FF2B5EF4-FFF2-40B4-BE49-F238E27FC236}">
                <a16:creationId xmlns:a16="http://schemas.microsoft.com/office/drawing/2014/main" id="{2E4A13EA-9A6E-1249-9027-34A2BBAF81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2562" y="5373742"/>
            <a:ext cx="914400" cy="9144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F0D4A59-6384-4B44-9CF7-376FA4FF997B}"/>
              </a:ext>
            </a:extLst>
          </p:cNvPr>
          <p:cNvSpPr/>
          <p:nvPr/>
        </p:nvSpPr>
        <p:spPr>
          <a:xfrm>
            <a:off x="8378891" y="832289"/>
            <a:ext cx="3153746" cy="179296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48" name="그래픽 47" descr="DVD 플레이어">
            <a:extLst>
              <a:ext uri="{FF2B5EF4-FFF2-40B4-BE49-F238E27FC236}">
                <a16:creationId xmlns:a16="http://schemas.microsoft.com/office/drawing/2014/main" id="{F1F622C6-10CE-1C4B-8C17-EF5AAAF50C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621093" y="4883515"/>
            <a:ext cx="914400" cy="9144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7B6B47E-942D-E74B-B082-042F87447BB4}"/>
              </a:ext>
            </a:extLst>
          </p:cNvPr>
          <p:cNvSpPr txBox="1"/>
          <p:nvPr/>
        </p:nvSpPr>
        <p:spPr>
          <a:xfrm>
            <a:off x="8670168" y="557741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29C3332-022B-A941-A55E-43DACDEAADB3}"/>
              </a:ext>
            </a:extLst>
          </p:cNvPr>
          <p:cNvSpPr/>
          <p:nvPr/>
        </p:nvSpPr>
        <p:spPr>
          <a:xfrm>
            <a:off x="8378891" y="4575554"/>
            <a:ext cx="3153746" cy="17929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1" name="그래픽 50" descr="데이터베이스">
            <a:extLst>
              <a:ext uri="{FF2B5EF4-FFF2-40B4-BE49-F238E27FC236}">
                <a16:creationId xmlns:a16="http://schemas.microsoft.com/office/drawing/2014/main" id="{AC1EEB6B-9AA6-CE48-8EDC-1C82F1746A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2562" y="2680025"/>
            <a:ext cx="914400" cy="914400"/>
          </a:xfrm>
          <a:prstGeom prst="rect">
            <a:avLst/>
          </a:prstGeom>
        </p:spPr>
      </p:pic>
      <p:pic>
        <p:nvPicPr>
          <p:cNvPr id="52" name="그래픽 51" descr="데이터베이스">
            <a:extLst>
              <a:ext uri="{FF2B5EF4-FFF2-40B4-BE49-F238E27FC236}">
                <a16:creationId xmlns:a16="http://schemas.microsoft.com/office/drawing/2014/main" id="{0A2DF1BF-E936-8F40-BE06-6D9B28DE6E0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2562" y="3501933"/>
            <a:ext cx="914400" cy="914400"/>
          </a:xfrm>
          <a:prstGeom prst="rect">
            <a:avLst/>
          </a:prstGeom>
        </p:spPr>
      </p:pic>
      <p:pic>
        <p:nvPicPr>
          <p:cNvPr id="53" name="그래픽 52" descr="DVD 플레이어">
            <a:extLst>
              <a:ext uri="{FF2B5EF4-FFF2-40B4-BE49-F238E27FC236}">
                <a16:creationId xmlns:a16="http://schemas.microsoft.com/office/drawing/2014/main" id="{32A1CAA7-79AC-AF4C-AD7F-65916E289C2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21093" y="3011706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AC86482-32BA-044F-957A-AEE8D462FE09}"/>
              </a:ext>
            </a:extLst>
          </p:cNvPr>
          <p:cNvSpPr txBox="1"/>
          <p:nvPr/>
        </p:nvSpPr>
        <p:spPr>
          <a:xfrm>
            <a:off x="8670168" y="370560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AF96862B-BEE3-294F-B435-843DC1DD490F}"/>
              </a:ext>
            </a:extLst>
          </p:cNvPr>
          <p:cNvSpPr/>
          <p:nvPr/>
        </p:nvSpPr>
        <p:spPr>
          <a:xfrm>
            <a:off x="8378891" y="2703745"/>
            <a:ext cx="3153746" cy="17929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3167D2-3ED8-7D4D-B6FE-1E2CC3CCA998}"/>
              </a:ext>
            </a:extLst>
          </p:cNvPr>
          <p:cNvSpPr txBox="1"/>
          <p:nvPr/>
        </p:nvSpPr>
        <p:spPr>
          <a:xfrm>
            <a:off x="8423818" y="880913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C22399-47BA-604E-AAA6-8CA90BAF26FD}"/>
              </a:ext>
            </a:extLst>
          </p:cNvPr>
          <p:cNvSpPr txBox="1"/>
          <p:nvPr/>
        </p:nvSpPr>
        <p:spPr>
          <a:xfrm>
            <a:off x="8423818" y="2767655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294FE1-24F6-5648-8D5E-1BC2C84C19CD}"/>
              </a:ext>
            </a:extLst>
          </p:cNvPr>
          <p:cNvSpPr txBox="1"/>
          <p:nvPr/>
        </p:nvSpPr>
        <p:spPr>
          <a:xfrm>
            <a:off x="8378891" y="4639308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C604BEF1-71A4-2946-B13A-FC8D76F65723}"/>
              </a:ext>
            </a:extLst>
          </p:cNvPr>
          <p:cNvCxnSpPr>
            <a:cxnSpLocks/>
            <a:stCxn id="43" idx="3"/>
            <a:endCxn id="3" idx="1"/>
          </p:cNvCxnSpPr>
          <p:nvPr/>
        </p:nvCxnSpPr>
        <p:spPr>
          <a:xfrm flipV="1">
            <a:off x="9535493" y="1289489"/>
            <a:ext cx="877069" cy="3682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A4A8C190-24BC-D44B-AA59-4C41CF413408}"/>
              </a:ext>
            </a:extLst>
          </p:cNvPr>
          <p:cNvCxnSpPr>
            <a:cxnSpLocks/>
            <a:stCxn id="43" idx="3"/>
            <a:endCxn id="39" idx="1"/>
          </p:cNvCxnSpPr>
          <p:nvPr/>
        </p:nvCxnSpPr>
        <p:spPr>
          <a:xfrm>
            <a:off x="9535493" y="1657750"/>
            <a:ext cx="877069" cy="5103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0CD701B7-1192-254F-ACB2-E52D7704BF5F}"/>
              </a:ext>
            </a:extLst>
          </p:cNvPr>
          <p:cNvCxnSpPr>
            <a:cxnSpLocks/>
            <a:stCxn id="53" idx="3"/>
            <a:endCxn id="51" idx="1"/>
          </p:cNvCxnSpPr>
          <p:nvPr/>
        </p:nvCxnSpPr>
        <p:spPr>
          <a:xfrm flipV="1">
            <a:off x="9535493" y="3137225"/>
            <a:ext cx="877069" cy="331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001DAC49-092A-6F45-B149-A2B0AA0E2A78}"/>
              </a:ext>
            </a:extLst>
          </p:cNvPr>
          <p:cNvCxnSpPr>
            <a:cxnSpLocks/>
            <a:stCxn id="53" idx="3"/>
            <a:endCxn id="52" idx="1"/>
          </p:cNvCxnSpPr>
          <p:nvPr/>
        </p:nvCxnSpPr>
        <p:spPr>
          <a:xfrm>
            <a:off x="9535493" y="3468906"/>
            <a:ext cx="877069" cy="490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EB4C12DF-B64C-8041-AB82-B7AEA10CD23C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 flipV="1">
            <a:off x="9535493" y="5009034"/>
            <a:ext cx="877069" cy="331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F6DCDE70-830E-0A44-8179-5F12B1874401}"/>
              </a:ext>
            </a:extLst>
          </p:cNvPr>
          <p:cNvCxnSpPr>
            <a:cxnSpLocks/>
            <a:stCxn id="48" idx="3"/>
            <a:endCxn id="47" idx="1"/>
          </p:cNvCxnSpPr>
          <p:nvPr/>
        </p:nvCxnSpPr>
        <p:spPr>
          <a:xfrm>
            <a:off x="9535493" y="5340715"/>
            <a:ext cx="877069" cy="490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5F441E61-D4CF-624C-8C61-2E18F6DF8AF0}"/>
              </a:ext>
            </a:extLst>
          </p:cNvPr>
          <p:cNvSpPr/>
          <p:nvPr/>
        </p:nvSpPr>
        <p:spPr>
          <a:xfrm>
            <a:off x="6895321" y="832289"/>
            <a:ext cx="1363409" cy="553623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8" name="그래픽 67" descr="DVD 플레이어">
            <a:extLst>
              <a:ext uri="{FF2B5EF4-FFF2-40B4-BE49-F238E27FC236}">
                <a16:creationId xmlns:a16="http://schemas.microsoft.com/office/drawing/2014/main" id="{4ADD4C30-C365-0E4E-8608-950824AF0BF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162604" y="1200550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30785AD-244A-BD46-9DFA-68004A7AF11C}"/>
              </a:ext>
            </a:extLst>
          </p:cNvPr>
          <p:cNvSpPr txBox="1"/>
          <p:nvPr/>
        </p:nvSpPr>
        <p:spPr>
          <a:xfrm>
            <a:off x="7211679" y="189445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70" name="그래픽 69" descr="DVD 플레이어">
            <a:extLst>
              <a:ext uri="{FF2B5EF4-FFF2-40B4-BE49-F238E27FC236}">
                <a16:creationId xmlns:a16="http://schemas.microsoft.com/office/drawing/2014/main" id="{5ADF5691-638E-7E47-97F2-07908EC5C8D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36053" y="3017205"/>
            <a:ext cx="914400" cy="914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8CC81E1-B82C-664D-9473-9B1F5779B010}"/>
              </a:ext>
            </a:extLst>
          </p:cNvPr>
          <p:cNvSpPr txBox="1"/>
          <p:nvPr/>
        </p:nvSpPr>
        <p:spPr>
          <a:xfrm>
            <a:off x="7185128" y="37111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72" name="그래픽 71" descr="DVD 플레이어">
            <a:extLst>
              <a:ext uri="{FF2B5EF4-FFF2-40B4-BE49-F238E27FC236}">
                <a16:creationId xmlns:a16="http://schemas.microsoft.com/office/drawing/2014/main" id="{69C94624-EC45-734A-AFD9-E76889B674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95864" y="4883515"/>
            <a:ext cx="914400" cy="9144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077D8673-F8B5-0E41-8E04-7E2F4B0BD7BF}"/>
              </a:ext>
            </a:extLst>
          </p:cNvPr>
          <p:cNvSpPr txBox="1"/>
          <p:nvPr/>
        </p:nvSpPr>
        <p:spPr>
          <a:xfrm>
            <a:off x="7144939" y="557741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92" name="오른쪽 중괄호[R] 91">
            <a:extLst>
              <a:ext uri="{FF2B5EF4-FFF2-40B4-BE49-F238E27FC236}">
                <a16:creationId xmlns:a16="http://schemas.microsoft.com/office/drawing/2014/main" id="{B18F10CE-DBC9-BC49-B76B-890A4E066654}"/>
              </a:ext>
            </a:extLst>
          </p:cNvPr>
          <p:cNvSpPr/>
          <p:nvPr/>
        </p:nvSpPr>
        <p:spPr>
          <a:xfrm>
            <a:off x="3368057" y="1091683"/>
            <a:ext cx="898447" cy="421114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E0C0AFD-5711-AA43-A704-8BD36DB37C22}"/>
              </a:ext>
            </a:extLst>
          </p:cNvPr>
          <p:cNvSpPr/>
          <p:nvPr/>
        </p:nvSpPr>
        <p:spPr>
          <a:xfrm>
            <a:off x="105196" y="209056"/>
            <a:ext cx="6069290" cy="76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kumimoji="1" lang="en-US" altLang="ko-KR" b="1" dirty="0">
                <a:solidFill>
                  <a:schemeClr val="accent2"/>
                </a:solidFill>
              </a:rPr>
              <a:t>#1 Cache allocation with independent hash functions</a:t>
            </a:r>
          </a:p>
        </p:txBody>
      </p:sp>
      <p:sp>
        <p:nvSpPr>
          <p:cNvPr id="74" name="오른쪽 중괄호[R] 73">
            <a:extLst>
              <a:ext uri="{FF2B5EF4-FFF2-40B4-BE49-F238E27FC236}">
                <a16:creationId xmlns:a16="http://schemas.microsoft.com/office/drawing/2014/main" id="{41E75847-1BB7-4742-9E0D-A2225B73192E}"/>
              </a:ext>
            </a:extLst>
          </p:cNvPr>
          <p:cNvSpPr/>
          <p:nvPr/>
        </p:nvSpPr>
        <p:spPr>
          <a:xfrm>
            <a:off x="3364288" y="5466234"/>
            <a:ext cx="898447" cy="66205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5457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>
            <a:normAutofit fontScale="90000"/>
          </a:bodyPr>
          <a:lstStyle/>
          <a:p>
            <a:r>
              <a:rPr kumimoji="1" lang="en-US" altLang="ko-KR" dirty="0"/>
              <a:t>3. </a:t>
            </a:r>
            <a:r>
              <a:rPr kumimoji="1" lang="en-US" altLang="ko-KR" dirty="0" err="1"/>
              <a:t>DistCache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/>
          </a:p>
        </p:txBody>
      </p:sp>
      <p:pic>
        <p:nvPicPr>
          <p:cNvPr id="3" name="그래픽 2" descr="데이터베이스">
            <a:extLst>
              <a:ext uri="{FF2B5EF4-FFF2-40B4-BE49-F238E27FC236}">
                <a16:creationId xmlns:a16="http://schemas.microsoft.com/office/drawing/2014/main" id="{F61CF05A-F035-E145-99A0-F8DD316E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2" y="832289"/>
            <a:ext cx="914400" cy="914400"/>
          </a:xfrm>
          <a:prstGeom prst="rect">
            <a:avLst/>
          </a:prstGeom>
        </p:spPr>
      </p:pic>
      <p:pic>
        <p:nvPicPr>
          <p:cNvPr id="9" name="그래픽 8" descr="사용자">
            <a:extLst>
              <a:ext uri="{FF2B5EF4-FFF2-40B4-BE49-F238E27FC236}">
                <a16:creationId xmlns:a16="http://schemas.microsoft.com/office/drawing/2014/main" id="{41FBE56B-4D3E-2345-9FC9-AE61E24AB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945270"/>
            <a:ext cx="914400" cy="914400"/>
          </a:xfrm>
          <a:prstGeom prst="rect">
            <a:avLst/>
          </a:prstGeom>
        </p:spPr>
      </p:pic>
      <p:pic>
        <p:nvPicPr>
          <p:cNvPr id="22" name="그래픽 21" descr="사용자">
            <a:extLst>
              <a:ext uri="{FF2B5EF4-FFF2-40B4-BE49-F238E27FC236}">
                <a16:creationId xmlns:a16="http://schemas.microsoft.com/office/drawing/2014/main" id="{F4F49882-008F-2E41-875F-4EAC00474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1816782"/>
            <a:ext cx="914400" cy="914400"/>
          </a:xfrm>
          <a:prstGeom prst="rect">
            <a:avLst/>
          </a:prstGeom>
        </p:spPr>
      </p:pic>
      <p:pic>
        <p:nvPicPr>
          <p:cNvPr id="23" name="그래픽 22" descr="사용자">
            <a:extLst>
              <a:ext uri="{FF2B5EF4-FFF2-40B4-BE49-F238E27FC236}">
                <a16:creationId xmlns:a16="http://schemas.microsoft.com/office/drawing/2014/main" id="{7FC6B126-3C4C-6549-A23D-5AEF8F5D0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2688294"/>
            <a:ext cx="914400" cy="914400"/>
          </a:xfrm>
          <a:prstGeom prst="rect">
            <a:avLst/>
          </a:prstGeom>
        </p:spPr>
      </p:pic>
      <p:pic>
        <p:nvPicPr>
          <p:cNvPr id="24" name="그래픽 23" descr="사용자">
            <a:extLst>
              <a:ext uri="{FF2B5EF4-FFF2-40B4-BE49-F238E27FC236}">
                <a16:creationId xmlns:a16="http://schemas.microsoft.com/office/drawing/2014/main" id="{5BA0AA13-55DF-C04A-9706-527574CB7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3559806"/>
            <a:ext cx="914400" cy="914400"/>
          </a:xfrm>
          <a:prstGeom prst="rect">
            <a:avLst/>
          </a:prstGeom>
        </p:spPr>
      </p:pic>
      <p:pic>
        <p:nvPicPr>
          <p:cNvPr id="25" name="그래픽 24" descr="사용자">
            <a:extLst>
              <a:ext uri="{FF2B5EF4-FFF2-40B4-BE49-F238E27FC236}">
                <a16:creationId xmlns:a16="http://schemas.microsoft.com/office/drawing/2014/main" id="{59316DBB-CCBD-EE46-AB6B-A245B0737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4431318"/>
            <a:ext cx="914400" cy="914400"/>
          </a:xfrm>
          <a:prstGeom prst="rect">
            <a:avLst/>
          </a:prstGeom>
        </p:spPr>
      </p:pic>
      <p:pic>
        <p:nvPicPr>
          <p:cNvPr id="26" name="그래픽 25" descr="사용자">
            <a:extLst>
              <a:ext uri="{FF2B5EF4-FFF2-40B4-BE49-F238E27FC236}">
                <a16:creationId xmlns:a16="http://schemas.microsoft.com/office/drawing/2014/main" id="{09D0F92C-A089-E448-9418-62B83A060B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823" y="5302832"/>
            <a:ext cx="914400" cy="914400"/>
          </a:xfrm>
          <a:prstGeom prst="rect">
            <a:avLst/>
          </a:prstGeom>
        </p:spPr>
      </p:pic>
      <p:pic>
        <p:nvPicPr>
          <p:cNvPr id="27" name="그래픽 26" descr="사용자">
            <a:extLst>
              <a:ext uri="{FF2B5EF4-FFF2-40B4-BE49-F238E27FC236}">
                <a16:creationId xmlns:a16="http://schemas.microsoft.com/office/drawing/2014/main" id="{C7B31E88-D01A-1F43-8017-5D35AF433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945270"/>
            <a:ext cx="914400" cy="914400"/>
          </a:xfrm>
          <a:prstGeom prst="rect">
            <a:avLst/>
          </a:prstGeom>
        </p:spPr>
      </p:pic>
      <p:pic>
        <p:nvPicPr>
          <p:cNvPr id="28" name="그래픽 27" descr="사용자">
            <a:extLst>
              <a:ext uri="{FF2B5EF4-FFF2-40B4-BE49-F238E27FC236}">
                <a16:creationId xmlns:a16="http://schemas.microsoft.com/office/drawing/2014/main" id="{F4B79AC2-C86B-F549-94F6-BB517BA1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1816782"/>
            <a:ext cx="914400" cy="914400"/>
          </a:xfrm>
          <a:prstGeom prst="rect">
            <a:avLst/>
          </a:prstGeom>
        </p:spPr>
      </p:pic>
      <p:pic>
        <p:nvPicPr>
          <p:cNvPr id="29" name="그래픽 28" descr="사용자">
            <a:extLst>
              <a:ext uri="{FF2B5EF4-FFF2-40B4-BE49-F238E27FC236}">
                <a16:creationId xmlns:a16="http://schemas.microsoft.com/office/drawing/2014/main" id="{CA26B27D-768B-BC4F-9A0C-F168E0203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2688294"/>
            <a:ext cx="914400" cy="914400"/>
          </a:xfrm>
          <a:prstGeom prst="rect">
            <a:avLst/>
          </a:prstGeom>
        </p:spPr>
      </p:pic>
      <p:pic>
        <p:nvPicPr>
          <p:cNvPr id="30" name="그래픽 29" descr="사용자">
            <a:extLst>
              <a:ext uri="{FF2B5EF4-FFF2-40B4-BE49-F238E27FC236}">
                <a16:creationId xmlns:a16="http://schemas.microsoft.com/office/drawing/2014/main" id="{D8AD8AF0-AD93-4445-813F-2A72D7D54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3559806"/>
            <a:ext cx="914400" cy="914400"/>
          </a:xfrm>
          <a:prstGeom prst="rect">
            <a:avLst/>
          </a:prstGeom>
        </p:spPr>
      </p:pic>
      <p:pic>
        <p:nvPicPr>
          <p:cNvPr id="31" name="그래픽 30" descr="사용자">
            <a:extLst>
              <a:ext uri="{FF2B5EF4-FFF2-40B4-BE49-F238E27FC236}">
                <a16:creationId xmlns:a16="http://schemas.microsoft.com/office/drawing/2014/main" id="{F34101BD-7A4B-F941-B3C5-DB42687C8D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4431318"/>
            <a:ext cx="914400" cy="914400"/>
          </a:xfrm>
          <a:prstGeom prst="rect">
            <a:avLst/>
          </a:prstGeom>
        </p:spPr>
      </p:pic>
      <p:pic>
        <p:nvPicPr>
          <p:cNvPr id="32" name="그래픽 31" descr="사용자">
            <a:extLst>
              <a:ext uri="{FF2B5EF4-FFF2-40B4-BE49-F238E27FC236}">
                <a16:creationId xmlns:a16="http://schemas.microsoft.com/office/drawing/2014/main" id="{05026628-7E02-E543-A009-6C2E380C32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7512" y="5302832"/>
            <a:ext cx="914400" cy="914400"/>
          </a:xfrm>
          <a:prstGeom prst="rect">
            <a:avLst/>
          </a:prstGeom>
        </p:spPr>
      </p:pic>
      <p:pic>
        <p:nvPicPr>
          <p:cNvPr id="33" name="그래픽 32" descr="사용자">
            <a:extLst>
              <a:ext uri="{FF2B5EF4-FFF2-40B4-BE49-F238E27FC236}">
                <a16:creationId xmlns:a16="http://schemas.microsoft.com/office/drawing/2014/main" id="{085B98EF-9AEE-5C45-B917-2789F83A6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945270"/>
            <a:ext cx="914400" cy="914400"/>
          </a:xfrm>
          <a:prstGeom prst="rect">
            <a:avLst/>
          </a:prstGeom>
        </p:spPr>
      </p:pic>
      <p:pic>
        <p:nvPicPr>
          <p:cNvPr id="34" name="그래픽 33" descr="사용자">
            <a:extLst>
              <a:ext uri="{FF2B5EF4-FFF2-40B4-BE49-F238E27FC236}">
                <a16:creationId xmlns:a16="http://schemas.microsoft.com/office/drawing/2014/main" id="{822414F7-CCD8-5040-BEC5-D87451A58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1816782"/>
            <a:ext cx="914400" cy="914400"/>
          </a:xfrm>
          <a:prstGeom prst="rect">
            <a:avLst/>
          </a:prstGeom>
        </p:spPr>
      </p:pic>
      <p:pic>
        <p:nvPicPr>
          <p:cNvPr id="35" name="그래픽 34" descr="사용자">
            <a:extLst>
              <a:ext uri="{FF2B5EF4-FFF2-40B4-BE49-F238E27FC236}">
                <a16:creationId xmlns:a16="http://schemas.microsoft.com/office/drawing/2014/main" id="{7A9ADA70-0D12-B24E-8A0F-93FB8F5E1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2688294"/>
            <a:ext cx="914400" cy="914400"/>
          </a:xfrm>
          <a:prstGeom prst="rect">
            <a:avLst/>
          </a:prstGeom>
        </p:spPr>
      </p:pic>
      <p:pic>
        <p:nvPicPr>
          <p:cNvPr id="36" name="그래픽 35" descr="사용자">
            <a:extLst>
              <a:ext uri="{FF2B5EF4-FFF2-40B4-BE49-F238E27FC236}">
                <a16:creationId xmlns:a16="http://schemas.microsoft.com/office/drawing/2014/main" id="{2879E0DB-7F73-9449-A1F4-EA3FC12D7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3559806"/>
            <a:ext cx="914400" cy="914400"/>
          </a:xfrm>
          <a:prstGeom prst="rect">
            <a:avLst/>
          </a:prstGeom>
        </p:spPr>
      </p:pic>
      <p:pic>
        <p:nvPicPr>
          <p:cNvPr id="37" name="그래픽 36" descr="사용자">
            <a:extLst>
              <a:ext uri="{FF2B5EF4-FFF2-40B4-BE49-F238E27FC236}">
                <a16:creationId xmlns:a16="http://schemas.microsoft.com/office/drawing/2014/main" id="{790086C1-8211-0749-984B-E33543D5A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4431318"/>
            <a:ext cx="914400" cy="914400"/>
          </a:xfrm>
          <a:prstGeom prst="rect">
            <a:avLst/>
          </a:prstGeom>
        </p:spPr>
      </p:pic>
      <p:pic>
        <p:nvPicPr>
          <p:cNvPr id="38" name="그래픽 37" descr="사용자">
            <a:extLst>
              <a:ext uri="{FF2B5EF4-FFF2-40B4-BE49-F238E27FC236}">
                <a16:creationId xmlns:a16="http://schemas.microsoft.com/office/drawing/2014/main" id="{CBE5322A-4D3F-C049-A087-D9267DAF7C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1912" y="5302832"/>
            <a:ext cx="914400" cy="914400"/>
          </a:xfrm>
          <a:prstGeom prst="rect">
            <a:avLst/>
          </a:prstGeom>
        </p:spPr>
      </p:pic>
      <p:pic>
        <p:nvPicPr>
          <p:cNvPr id="39" name="그래픽 38" descr="데이터베이스">
            <a:extLst>
              <a:ext uri="{FF2B5EF4-FFF2-40B4-BE49-F238E27FC236}">
                <a16:creationId xmlns:a16="http://schemas.microsoft.com/office/drawing/2014/main" id="{2B917063-6145-D941-B68E-34CC16433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12562" y="1710855"/>
            <a:ext cx="914400" cy="914400"/>
          </a:xfrm>
          <a:prstGeom prst="rect">
            <a:avLst/>
          </a:prstGeom>
        </p:spPr>
      </p:pic>
      <p:pic>
        <p:nvPicPr>
          <p:cNvPr id="42" name="그래픽 41" descr="데이터베이스">
            <a:extLst>
              <a:ext uri="{FF2B5EF4-FFF2-40B4-BE49-F238E27FC236}">
                <a16:creationId xmlns:a16="http://schemas.microsoft.com/office/drawing/2014/main" id="{59CAAB4D-DC23-4941-8AE3-B9A306D0B4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2562" y="4551834"/>
            <a:ext cx="914400" cy="914400"/>
          </a:xfrm>
          <a:prstGeom prst="rect">
            <a:avLst/>
          </a:prstGeom>
        </p:spPr>
      </p:pic>
      <p:pic>
        <p:nvPicPr>
          <p:cNvPr id="43" name="그래픽 42" descr="DVD 플레이어">
            <a:extLst>
              <a:ext uri="{FF2B5EF4-FFF2-40B4-BE49-F238E27FC236}">
                <a16:creationId xmlns:a16="http://schemas.microsoft.com/office/drawing/2014/main" id="{87E6A01E-01FB-BF4D-9121-DB60A4880C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621093" y="1200550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A77E731-3022-E342-A93A-64FD9314A364}"/>
              </a:ext>
            </a:extLst>
          </p:cNvPr>
          <p:cNvSpPr txBox="1"/>
          <p:nvPr/>
        </p:nvSpPr>
        <p:spPr>
          <a:xfrm>
            <a:off x="8670168" y="189445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47" name="그래픽 46" descr="데이터베이스">
            <a:extLst>
              <a:ext uri="{FF2B5EF4-FFF2-40B4-BE49-F238E27FC236}">
                <a16:creationId xmlns:a16="http://schemas.microsoft.com/office/drawing/2014/main" id="{2E4A13EA-9A6E-1249-9027-34A2BBAF81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2562" y="5373742"/>
            <a:ext cx="914400" cy="9144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F0D4A59-6384-4B44-9CF7-376FA4FF997B}"/>
              </a:ext>
            </a:extLst>
          </p:cNvPr>
          <p:cNvSpPr/>
          <p:nvPr/>
        </p:nvSpPr>
        <p:spPr>
          <a:xfrm>
            <a:off x="8378891" y="832289"/>
            <a:ext cx="3153746" cy="179296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48" name="그래픽 47" descr="DVD 플레이어">
            <a:extLst>
              <a:ext uri="{FF2B5EF4-FFF2-40B4-BE49-F238E27FC236}">
                <a16:creationId xmlns:a16="http://schemas.microsoft.com/office/drawing/2014/main" id="{F1F622C6-10CE-1C4B-8C17-EF5AAAF50C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621093" y="4883515"/>
            <a:ext cx="914400" cy="9144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7B6B47E-942D-E74B-B082-042F87447BB4}"/>
              </a:ext>
            </a:extLst>
          </p:cNvPr>
          <p:cNvSpPr txBox="1"/>
          <p:nvPr/>
        </p:nvSpPr>
        <p:spPr>
          <a:xfrm>
            <a:off x="8670168" y="557741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29C3332-022B-A941-A55E-43DACDEAADB3}"/>
              </a:ext>
            </a:extLst>
          </p:cNvPr>
          <p:cNvSpPr/>
          <p:nvPr/>
        </p:nvSpPr>
        <p:spPr>
          <a:xfrm>
            <a:off x="8378891" y="4575554"/>
            <a:ext cx="3153746" cy="17929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1" name="그래픽 50" descr="데이터베이스">
            <a:extLst>
              <a:ext uri="{FF2B5EF4-FFF2-40B4-BE49-F238E27FC236}">
                <a16:creationId xmlns:a16="http://schemas.microsoft.com/office/drawing/2014/main" id="{AC1EEB6B-9AA6-CE48-8EDC-1C82F1746A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2562" y="2680025"/>
            <a:ext cx="914400" cy="914400"/>
          </a:xfrm>
          <a:prstGeom prst="rect">
            <a:avLst/>
          </a:prstGeom>
        </p:spPr>
      </p:pic>
      <p:pic>
        <p:nvPicPr>
          <p:cNvPr id="52" name="그래픽 51" descr="데이터베이스">
            <a:extLst>
              <a:ext uri="{FF2B5EF4-FFF2-40B4-BE49-F238E27FC236}">
                <a16:creationId xmlns:a16="http://schemas.microsoft.com/office/drawing/2014/main" id="{0A2DF1BF-E936-8F40-BE06-6D9B28DE6E0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2562" y="3501933"/>
            <a:ext cx="914400" cy="914400"/>
          </a:xfrm>
          <a:prstGeom prst="rect">
            <a:avLst/>
          </a:prstGeom>
        </p:spPr>
      </p:pic>
      <p:pic>
        <p:nvPicPr>
          <p:cNvPr id="53" name="그래픽 52" descr="DVD 플레이어">
            <a:extLst>
              <a:ext uri="{FF2B5EF4-FFF2-40B4-BE49-F238E27FC236}">
                <a16:creationId xmlns:a16="http://schemas.microsoft.com/office/drawing/2014/main" id="{32A1CAA7-79AC-AF4C-AD7F-65916E289C2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21093" y="3011706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AC86482-32BA-044F-957A-AEE8D462FE09}"/>
              </a:ext>
            </a:extLst>
          </p:cNvPr>
          <p:cNvSpPr txBox="1"/>
          <p:nvPr/>
        </p:nvSpPr>
        <p:spPr>
          <a:xfrm>
            <a:off x="8670168" y="370560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AF96862B-BEE3-294F-B435-843DC1DD490F}"/>
              </a:ext>
            </a:extLst>
          </p:cNvPr>
          <p:cNvSpPr/>
          <p:nvPr/>
        </p:nvSpPr>
        <p:spPr>
          <a:xfrm>
            <a:off x="8378891" y="2703745"/>
            <a:ext cx="3153746" cy="17929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3167D2-3ED8-7D4D-B6FE-1E2CC3CCA998}"/>
              </a:ext>
            </a:extLst>
          </p:cNvPr>
          <p:cNvSpPr txBox="1"/>
          <p:nvPr/>
        </p:nvSpPr>
        <p:spPr>
          <a:xfrm>
            <a:off x="8423818" y="880913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C22399-47BA-604E-AAA6-8CA90BAF26FD}"/>
              </a:ext>
            </a:extLst>
          </p:cNvPr>
          <p:cNvSpPr txBox="1"/>
          <p:nvPr/>
        </p:nvSpPr>
        <p:spPr>
          <a:xfrm>
            <a:off x="8423818" y="2767655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294FE1-24F6-5648-8D5E-1BC2C84C19CD}"/>
              </a:ext>
            </a:extLst>
          </p:cNvPr>
          <p:cNvSpPr txBox="1"/>
          <p:nvPr/>
        </p:nvSpPr>
        <p:spPr>
          <a:xfrm>
            <a:off x="8378891" y="4639308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C604BEF1-71A4-2946-B13A-FC8D76F65723}"/>
              </a:ext>
            </a:extLst>
          </p:cNvPr>
          <p:cNvCxnSpPr>
            <a:cxnSpLocks/>
            <a:stCxn id="43" idx="3"/>
            <a:endCxn id="3" idx="1"/>
          </p:cNvCxnSpPr>
          <p:nvPr/>
        </p:nvCxnSpPr>
        <p:spPr>
          <a:xfrm flipV="1">
            <a:off x="9535493" y="1289489"/>
            <a:ext cx="877069" cy="3682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A4A8C190-24BC-D44B-AA59-4C41CF413408}"/>
              </a:ext>
            </a:extLst>
          </p:cNvPr>
          <p:cNvCxnSpPr>
            <a:cxnSpLocks/>
            <a:stCxn id="43" idx="3"/>
            <a:endCxn id="39" idx="1"/>
          </p:cNvCxnSpPr>
          <p:nvPr/>
        </p:nvCxnSpPr>
        <p:spPr>
          <a:xfrm>
            <a:off x="9535493" y="1657750"/>
            <a:ext cx="877069" cy="5103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0CD701B7-1192-254F-ACB2-E52D7704BF5F}"/>
              </a:ext>
            </a:extLst>
          </p:cNvPr>
          <p:cNvCxnSpPr>
            <a:cxnSpLocks/>
            <a:stCxn id="53" idx="3"/>
            <a:endCxn id="51" idx="1"/>
          </p:cNvCxnSpPr>
          <p:nvPr/>
        </p:nvCxnSpPr>
        <p:spPr>
          <a:xfrm flipV="1">
            <a:off x="9535493" y="3137225"/>
            <a:ext cx="877069" cy="331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001DAC49-092A-6F45-B149-A2B0AA0E2A78}"/>
              </a:ext>
            </a:extLst>
          </p:cNvPr>
          <p:cNvCxnSpPr>
            <a:cxnSpLocks/>
            <a:stCxn id="53" idx="3"/>
            <a:endCxn id="52" idx="1"/>
          </p:cNvCxnSpPr>
          <p:nvPr/>
        </p:nvCxnSpPr>
        <p:spPr>
          <a:xfrm>
            <a:off x="9535493" y="3468906"/>
            <a:ext cx="877069" cy="490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EB4C12DF-B64C-8041-AB82-B7AEA10CD23C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 flipV="1">
            <a:off x="9535493" y="5009034"/>
            <a:ext cx="877069" cy="331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F6DCDE70-830E-0A44-8179-5F12B1874401}"/>
              </a:ext>
            </a:extLst>
          </p:cNvPr>
          <p:cNvCxnSpPr>
            <a:cxnSpLocks/>
            <a:stCxn id="48" idx="3"/>
            <a:endCxn id="47" idx="1"/>
          </p:cNvCxnSpPr>
          <p:nvPr/>
        </p:nvCxnSpPr>
        <p:spPr>
          <a:xfrm>
            <a:off x="9535493" y="5340715"/>
            <a:ext cx="877069" cy="490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5F441E61-D4CF-624C-8C61-2E18F6DF8AF0}"/>
              </a:ext>
            </a:extLst>
          </p:cNvPr>
          <p:cNvSpPr/>
          <p:nvPr/>
        </p:nvSpPr>
        <p:spPr>
          <a:xfrm>
            <a:off x="6895321" y="832289"/>
            <a:ext cx="1363409" cy="553623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8" name="그래픽 67" descr="DVD 플레이어">
            <a:extLst>
              <a:ext uri="{FF2B5EF4-FFF2-40B4-BE49-F238E27FC236}">
                <a16:creationId xmlns:a16="http://schemas.microsoft.com/office/drawing/2014/main" id="{4ADD4C30-C365-0E4E-8608-950824AF0BF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162604" y="1200550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30785AD-244A-BD46-9DFA-68004A7AF11C}"/>
              </a:ext>
            </a:extLst>
          </p:cNvPr>
          <p:cNvSpPr txBox="1"/>
          <p:nvPr/>
        </p:nvSpPr>
        <p:spPr>
          <a:xfrm>
            <a:off x="7211679" y="189445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70" name="그래픽 69" descr="DVD 플레이어">
            <a:extLst>
              <a:ext uri="{FF2B5EF4-FFF2-40B4-BE49-F238E27FC236}">
                <a16:creationId xmlns:a16="http://schemas.microsoft.com/office/drawing/2014/main" id="{5ADF5691-638E-7E47-97F2-07908EC5C8D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36053" y="3017205"/>
            <a:ext cx="914400" cy="914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8CC81E1-B82C-664D-9473-9B1F5779B010}"/>
              </a:ext>
            </a:extLst>
          </p:cNvPr>
          <p:cNvSpPr txBox="1"/>
          <p:nvPr/>
        </p:nvSpPr>
        <p:spPr>
          <a:xfrm>
            <a:off x="7185128" y="37111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72" name="그래픽 71" descr="DVD 플레이어">
            <a:extLst>
              <a:ext uri="{FF2B5EF4-FFF2-40B4-BE49-F238E27FC236}">
                <a16:creationId xmlns:a16="http://schemas.microsoft.com/office/drawing/2014/main" id="{69C94624-EC45-734A-AFD9-E76889B674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95864" y="4883515"/>
            <a:ext cx="914400" cy="9144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077D8673-F8B5-0E41-8E04-7E2F4B0BD7BF}"/>
              </a:ext>
            </a:extLst>
          </p:cNvPr>
          <p:cNvSpPr txBox="1"/>
          <p:nvPr/>
        </p:nvSpPr>
        <p:spPr>
          <a:xfrm>
            <a:off x="7144939" y="557741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92" name="오른쪽 중괄호[R] 91">
            <a:extLst>
              <a:ext uri="{FF2B5EF4-FFF2-40B4-BE49-F238E27FC236}">
                <a16:creationId xmlns:a16="http://schemas.microsoft.com/office/drawing/2014/main" id="{B18F10CE-DBC9-BC49-B76B-890A4E066654}"/>
              </a:ext>
            </a:extLst>
          </p:cNvPr>
          <p:cNvSpPr/>
          <p:nvPr/>
        </p:nvSpPr>
        <p:spPr>
          <a:xfrm>
            <a:off x="3368057" y="1091683"/>
            <a:ext cx="898447" cy="153357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B2E3F8BA-E538-4745-AA78-8CA6DE564BD0}"/>
              </a:ext>
            </a:extLst>
          </p:cNvPr>
          <p:cNvCxnSpPr>
            <a:cxnSpLocks/>
            <a:stCxn id="74" idx="1"/>
            <a:endCxn id="72" idx="1"/>
          </p:cNvCxnSpPr>
          <p:nvPr/>
        </p:nvCxnSpPr>
        <p:spPr>
          <a:xfrm>
            <a:off x="4266504" y="4018079"/>
            <a:ext cx="2829360" cy="13226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5E0C0AFD-5711-AA43-A704-8BD36DB37C22}"/>
              </a:ext>
            </a:extLst>
          </p:cNvPr>
          <p:cNvSpPr/>
          <p:nvPr/>
        </p:nvSpPr>
        <p:spPr>
          <a:xfrm>
            <a:off x="105196" y="209056"/>
            <a:ext cx="5579156" cy="76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kumimoji="1" lang="en-US" altLang="ko-KR" b="1" dirty="0">
                <a:solidFill>
                  <a:schemeClr val="accent2"/>
                </a:solidFill>
              </a:rPr>
              <a:t>#2 Query routing with the power-of-two-choices</a:t>
            </a:r>
          </a:p>
        </p:txBody>
      </p:sp>
      <p:sp>
        <p:nvSpPr>
          <p:cNvPr id="74" name="오른쪽 중괄호[R] 73">
            <a:extLst>
              <a:ext uri="{FF2B5EF4-FFF2-40B4-BE49-F238E27FC236}">
                <a16:creationId xmlns:a16="http://schemas.microsoft.com/office/drawing/2014/main" id="{0E6F703A-FED3-5948-A531-B10542E3F877}"/>
              </a:ext>
            </a:extLst>
          </p:cNvPr>
          <p:cNvSpPr/>
          <p:nvPr/>
        </p:nvSpPr>
        <p:spPr>
          <a:xfrm>
            <a:off x="3368057" y="2835908"/>
            <a:ext cx="898447" cy="236434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0" name="꺾인 연결선[E] 9">
            <a:extLst>
              <a:ext uri="{FF2B5EF4-FFF2-40B4-BE49-F238E27FC236}">
                <a16:creationId xmlns:a16="http://schemas.microsoft.com/office/drawing/2014/main" id="{15552B8C-6117-1644-BC51-80F2E7D61ADD}"/>
              </a:ext>
            </a:extLst>
          </p:cNvPr>
          <p:cNvCxnSpPr>
            <a:cxnSpLocks/>
            <a:stCxn id="92" idx="1"/>
            <a:endCxn id="43" idx="1"/>
          </p:cNvCxnSpPr>
          <p:nvPr/>
        </p:nvCxnSpPr>
        <p:spPr>
          <a:xfrm rot="10800000" flipH="1">
            <a:off x="4266503" y="1657751"/>
            <a:ext cx="4354589" cy="200719"/>
          </a:xfrm>
          <a:prstGeom prst="bentConnector5">
            <a:avLst>
              <a:gd name="adj1" fmla="val 30533"/>
              <a:gd name="adj2" fmla="val 365750"/>
              <a:gd name="adj3" fmla="val 8905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611BE13-A48A-224A-B2FF-C440AC1AF6E5}"/>
              </a:ext>
            </a:extLst>
          </p:cNvPr>
          <p:cNvSpPr txBox="1"/>
          <p:nvPr/>
        </p:nvSpPr>
        <p:spPr>
          <a:xfrm>
            <a:off x="5290457" y="109168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1</a:t>
            </a:r>
            <a:endParaRPr kumimoji="1" lang="ko-KR" alt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1AA06C6-3134-0743-A1D5-52ADE7518A29}"/>
              </a:ext>
            </a:extLst>
          </p:cNvPr>
          <p:cNvSpPr txBox="1"/>
          <p:nvPr/>
        </p:nvSpPr>
        <p:spPr>
          <a:xfrm>
            <a:off x="6120945" y="514811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2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2262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>
            <a:normAutofit fontScale="90000"/>
          </a:bodyPr>
          <a:lstStyle/>
          <a:p>
            <a:r>
              <a:rPr kumimoji="1" lang="en-US" altLang="ko-KR" dirty="0"/>
              <a:t>3. </a:t>
            </a:r>
            <a:r>
              <a:rPr kumimoji="1" lang="en-US" altLang="ko-KR" dirty="0" err="1"/>
              <a:t>DistCache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/>
          </a:p>
        </p:txBody>
      </p:sp>
      <p:pic>
        <p:nvPicPr>
          <p:cNvPr id="3" name="그래픽 2" descr="데이터베이스">
            <a:extLst>
              <a:ext uri="{FF2B5EF4-FFF2-40B4-BE49-F238E27FC236}">
                <a16:creationId xmlns:a16="http://schemas.microsoft.com/office/drawing/2014/main" id="{F61CF05A-F035-E145-99A0-F8DD316E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2" y="832289"/>
            <a:ext cx="914400" cy="914400"/>
          </a:xfrm>
          <a:prstGeom prst="rect">
            <a:avLst/>
          </a:prstGeom>
        </p:spPr>
      </p:pic>
      <p:pic>
        <p:nvPicPr>
          <p:cNvPr id="9" name="그래픽 8" descr="사용자">
            <a:extLst>
              <a:ext uri="{FF2B5EF4-FFF2-40B4-BE49-F238E27FC236}">
                <a16:creationId xmlns:a16="http://schemas.microsoft.com/office/drawing/2014/main" id="{41FBE56B-4D3E-2345-9FC9-AE61E24AB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945270"/>
            <a:ext cx="914400" cy="914400"/>
          </a:xfrm>
          <a:prstGeom prst="rect">
            <a:avLst/>
          </a:prstGeom>
        </p:spPr>
      </p:pic>
      <p:pic>
        <p:nvPicPr>
          <p:cNvPr id="22" name="그래픽 21" descr="사용자">
            <a:extLst>
              <a:ext uri="{FF2B5EF4-FFF2-40B4-BE49-F238E27FC236}">
                <a16:creationId xmlns:a16="http://schemas.microsoft.com/office/drawing/2014/main" id="{F4F49882-008F-2E41-875F-4EAC00474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1816782"/>
            <a:ext cx="914400" cy="914400"/>
          </a:xfrm>
          <a:prstGeom prst="rect">
            <a:avLst/>
          </a:prstGeom>
        </p:spPr>
      </p:pic>
      <p:pic>
        <p:nvPicPr>
          <p:cNvPr id="23" name="그래픽 22" descr="사용자">
            <a:extLst>
              <a:ext uri="{FF2B5EF4-FFF2-40B4-BE49-F238E27FC236}">
                <a16:creationId xmlns:a16="http://schemas.microsoft.com/office/drawing/2014/main" id="{7FC6B126-3C4C-6549-A23D-5AEF8F5D0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2688294"/>
            <a:ext cx="914400" cy="914400"/>
          </a:xfrm>
          <a:prstGeom prst="rect">
            <a:avLst/>
          </a:prstGeom>
        </p:spPr>
      </p:pic>
      <p:pic>
        <p:nvPicPr>
          <p:cNvPr id="24" name="그래픽 23" descr="사용자">
            <a:extLst>
              <a:ext uri="{FF2B5EF4-FFF2-40B4-BE49-F238E27FC236}">
                <a16:creationId xmlns:a16="http://schemas.microsoft.com/office/drawing/2014/main" id="{5BA0AA13-55DF-C04A-9706-527574CB7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3559806"/>
            <a:ext cx="914400" cy="914400"/>
          </a:xfrm>
          <a:prstGeom prst="rect">
            <a:avLst/>
          </a:prstGeom>
        </p:spPr>
      </p:pic>
      <p:pic>
        <p:nvPicPr>
          <p:cNvPr id="25" name="그래픽 24" descr="사용자">
            <a:extLst>
              <a:ext uri="{FF2B5EF4-FFF2-40B4-BE49-F238E27FC236}">
                <a16:creationId xmlns:a16="http://schemas.microsoft.com/office/drawing/2014/main" id="{59316DBB-CCBD-EE46-AB6B-A245B0737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4431318"/>
            <a:ext cx="914400" cy="914400"/>
          </a:xfrm>
          <a:prstGeom prst="rect">
            <a:avLst/>
          </a:prstGeom>
        </p:spPr>
      </p:pic>
      <p:pic>
        <p:nvPicPr>
          <p:cNvPr id="26" name="그래픽 25" descr="사용자">
            <a:extLst>
              <a:ext uri="{FF2B5EF4-FFF2-40B4-BE49-F238E27FC236}">
                <a16:creationId xmlns:a16="http://schemas.microsoft.com/office/drawing/2014/main" id="{09D0F92C-A089-E448-9418-62B83A060B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823" y="5302832"/>
            <a:ext cx="914400" cy="914400"/>
          </a:xfrm>
          <a:prstGeom prst="rect">
            <a:avLst/>
          </a:prstGeom>
        </p:spPr>
      </p:pic>
      <p:pic>
        <p:nvPicPr>
          <p:cNvPr id="27" name="그래픽 26" descr="사용자">
            <a:extLst>
              <a:ext uri="{FF2B5EF4-FFF2-40B4-BE49-F238E27FC236}">
                <a16:creationId xmlns:a16="http://schemas.microsoft.com/office/drawing/2014/main" id="{C7B31E88-D01A-1F43-8017-5D35AF433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945270"/>
            <a:ext cx="914400" cy="914400"/>
          </a:xfrm>
          <a:prstGeom prst="rect">
            <a:avLst/>
          </a:prstGeom>
        </p:spPr>
      </p:pic>
      <p:pic>
        <p:nvPicPr>
          <p:cNvPr id="28" name="그래픽 27" descr="사용자">
            <a:extLst>
              <a:ext uri="{FF2B5EF4-FFF2-40B4-BE49-F238E27FC236}">
                <a16:creationId xmlns:a16="http://schemas.microsoft.com/office/drawing/2014/main" id="{F4B79AC2-C86B-F549-94F6-BB517BA1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1816782"/>
            <a:ext cx="914400" cy="914400"/>
          </a:xfrm>
          <a:prstGeom prst="rect">
            <a:avLst/>
          </a:prstGeom>
        </p:spPr>
      </p:pic>
      <p:pic>
        <p:nvPicPr>
          <p:cNvPr id="29" name="그래픽 28" descr="사용자">
            <a:extLst>
              <a:ext uri="{FF2B5EF4-FFF2-40B4-BE49-F238E27FC236}">
                <a16:creationId xmlns:a16="http://schemas.microsoft.com/office/drawing/2014/main" id="{CA26B27D-768B-BC4F-9A0C-F168E0203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2688294"/>
            <a:ext cx="914400" cy="914400"/>
          </a:xfrm>
          <a:prstGeom prst="rect">
            <a:avLst/>
          </a:prstGeom>
        </p:spPr>
      </p:pic>
      <p:pic>
        <p:nvPicPr>
          <p:cNvPr id="30" name="그래픽 29" descr="사용자">
            <a:extLst>
              <a:ext uri="{FF2B5EF4-FFF2-40B4-BE49-F238E27FC236}">
                <a16:creationId xmlns:a16="http://schemas.microsoft.com/office/drawing/2014/main" id="{D8AD8AF0-AD93-4445-813F-2A72D7D54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3559806"/>
            <a:ext cx="914400" cy="914400"/>
          </a:xfrm>
          <a:prstGeom prst="rect">
            <a:avLst/>
          </a:prstGeom>
        </p:spPr>
      </p:pic>
      <p:pic>
        <p:nvPicPr>
          <p:cNvPr id="31" name="그래픽 30" descr="사용자">
            <a:extLst>
              <a:ext uri="{FF2B5EF4-FFF2-40B4-BE49-F238E27FC236}">
                <a16:creationId xmlns:a16="http://schemas.microsoft.com/office/drawing/2014/main" id="{F34101BD-7A4B-F941-B3C5-DB42687C8D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4431318"/>
            <a:ext cx="914400" cy="914400"/>
          </a:xfrm>
          <a:prstGeom prst="rect">
            <a:avLst/>
          </a:prstGeom>
        </p:spPr>
      </p:pic>
      <p:pic>
        <p:nvPicPr>
          <p:cNvPr id="32" name="그래픽 31" descr="사용자">
            <a:extLst>
              <a:ext uri="{FF2B5EF4-FFF2-40B4-BE49-F238E27FC236}">
                <a16:creationId xmlns:a16="http://schemas.microsoft.com/office/drawing/2014/main" id="{05026628-7E02-E543-A009-6C2E380C32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7512" y="5302832"/>
            <a:ext cx="914400" cy="914400"/>
          </a:xfrm>
          <a:prstGeom prst="rect">
            <a:avLst/>
          </a:prstGeom>
        </p:spPr>
      </p:pic>
      <p:pic>
        <p:nvPicPr>
          <p:cNvPr id="33" name="그래픽 32" descr="사용자">
            <a:extLst>
              <a:ext uri="{FF2B5EF4-FFF2-40B4-BE49-F238E27FC236}">
                <a16:creationId xmlns:a16="http://schemas.microsoft.com/office/drawing/2014/main" id="{085B98EF-9AEE-5C45-B917-2789F83A6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945270"/>
            <a:ext cx="914400" cy="914400"/>
          </a:xfrm>
          <a:prstGeom prst="rect">
            <a:avLst/>
          </a:prstGeom>
        </p:spPr>
      </p:pic>
      <p:pic>
        <p:nvPicPr>
          <p:cNvPr id="34" name="그래픽 33" descr="사용자">
            <a:extLst>
              <a:ext uri="{FF2B5EF4-FFF2-40B4-BE49-F238E27FC236}">
                <a16:creationId xmlns:a16="http://schemas.microsoft.com/office/drawing/2014/main" id="{822414F7-CCD8-5040-BEC5-D87451A58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1816782"/>
            <a:ext cx="914400" cy="914400"/>
          </a:xfrm>
          <a:prstGeom prst="rect">
            <a:avLst/>
          </a:prstGeom>
        </p:spPr>
      </p:pic>
      <p:pic>
        <p:nvPicPr>
          <p:cNvPr id="35" name="그래픽 34" descr="사용자">
            <a:extLst>
              <a:ext uri="{FF2B5EF4-FFF2-40B4-BE49-F238E27FC236}">
                <a16:creationId xmlns:a16="http://schemas.microsoft.com/office/drawing/2014/main" id="{7A9ADA70-0D12-B24E-8A0F-93FB8F5E1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2688294"/>
            <a:ext cx="914400" cy="914400"/>
          </a:xfrm>
          <a:prstGeom prst="rect">
            <a:avLst/>
          </a:prstGeom>
        </p:spPr>
      </p:pic>
      <p:pic>
        <p:nvPicPr>
          <p:cNvPr id="36" name="그래픽 35" descr="사용자">
            <a:extLst>
              <a:ext uri="{FF2B5EF4-FFF2-40B4-BE49-F238E27FC236}">
                <a16:creationId xmlns:a16="http://schemas.microsoft.com/office/drawing/2014/main" id="{2879E0DB-7F73-9449-A1F4-EA3FC12D7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3559806"/>
            <a:ext cx="914400" cy="914400"/>
          </a:xfrm>
          <a:prstGeom prst="rect">
            <a:avLst/>
          </a:prstGeom>
        </p:spPr>
      </p:pic>
      <p:pic>
        <p:nvPicPr>
          <p:cNvPr id="37" name="그래픽 36" descr="사용자">
            <a:extLst>
              <a:ext uri="{FF2B5EF4-FFF2-40B4-BE49-F238E27FC236}">
                <a16:creationId xmlns:a16="http://schemas.microsoft.com/office/drawing/2014/main" id="{790086C1-8211-0749-984B-E33543D5A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4431318"/>
            <a:ext cx="914400" cy="914400"/>
          </a:xfrm>
          <a:prstGeom prst="rect">
            <a:avLst/>
          </a:prstGeom>
        </p:spPr>
      </p:pic>
      <p:pic>
        <p:nvPicPr>
          <p:cNvPr id="38" name="그래픽 37" descr="사용자">
            <a:extLst>
              <a:ext uri="{FF2B5EF4-FFF2-40B4-BE49-F238E27FC236}">
                <a16:creationId xmlns:a16="http://schemas.microsoft.com/office/drawing/2014/main" id="{CBE5322A-4D3F-C049-A087-D9267DAF7C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1912" y="5302832"/>
            <a:ext cx="914400" cy="914400"/>
          </a:xfrm>
          <a:prstGeom prst="rect">
            <a:avLst/>
          </a:prstGeom>
        </p:spPr>
      </p:pic>
      <p:pic>
        <p:nvPicPr>
          <p:cNvPr id="39" name="그래픽 38" descr="데이터베이스">
            <a:extLst>
              <a:ext uri="{FF2B5EF4-FFF2-40B4-BE49-F238E27FC236}">
                <a16:creationId xmlns:a16="http://schemas.microsoft.com/office/drawing/2014/main" id="{2B917063-6145-D941-B68E-34CC16433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12562" y="1710855"/>
            <a:ext cx="914400" cy="914400"/>
          </a:xfrm>
          <a:prstGeom prst="rect">
            <a:avLst/>
          </a:prstGeom>
        </p:spPr>
      </p:pic>
      <p:pic>
        <p:nvPicPr>
          <p:cNvPr id="42" name="그래픽 41" descr="데이터베이스">
            <a:extLst>
              <a:ext uri="{FF2B5EF4-FFF2-40B4-BE49-F238E27FC236}">
                <a16:creationId xmlns:a16="http://schemas.microsoft.com/office/drawing/2014/main" id="{59CAAB4D-DC23-4941-8AE3-B9A306D0B4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2562" y="4551834"/>
            <a:ext cx="914400" cy="914400"/>
          </a:xfrm>
          <a:prstGeom prst="rect">
            <a:avLst/>
          </a:prstGeom>
        </p:spPr>
      </p:pic>
      <p:pic>
        <p:nvPicPr>
          <p:cNvPr id="43" name="그래픽 42" descr="DVD 플레이어">
            <a:extLst>
              <a:ext uri="{FF2B5EF4-FFF2-40B4-BE49-F238E27FC236}">
                <a16:creationId xmlns:a16="http://schemas.microsoft.com/office/drawing/2014/main" id="{87E6A01E-01FB-BF4D-9121-DB60A4880C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621093" y="1200550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A77E731-3022-E342-A93A-64FD9314A364}"/>
              </a:ext>
            </a:extLst>
          </p:cNvPr>
          <p:cNvSpPr txBox="1"/>
          <p:nvPr/>
        </p:nvSpPr>
        <p:spPr>
          <a:xfrm>
            <a:off x="8670168" y="189445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47" name="그래픽 46" descr="데이터베이스">
            <a:extLst>
              <a:ext uri="{FF2B5EF4-FFF2-40B4-BE49-F238E27FC236}">
                <a16:creationId xmlns:a16="http://schemas.microsoft.com/office/drawing/2014/main" id="{2E4A13EA-9A6E-1249-9027-34A2BBAF81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2562" y="5373742"/>
            <a:ext cx="914400" cy="9144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F0D4A59-6384-4B44-9CF7-376FA4FF997B}"/>
              </a:ext>
            </a:extLst>
          </p:cNvPr>
          <p:cNvSpPr/>
          <p:nvPr/>
        </p:nvSpPr>
        <p:spPr>
          <a:xfrm>
            <a:off x="8378891" y="832289"/>
            <a:ext cx="3153746" cy="179296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48" name="그래픽 47" descr="DVD 플레이어">
            <a:extLst>
              <a:ext uri="{FF2B5EF4-FFF2-40B4-BE49-F238E27FC236}">
                <a16:creationId xmlns:a16="http://schemas.microsoft.com/office/drawing/2014/main" id="{F1F622C6-10CE-1C4B-8C17-EF5AAAF50C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621093" y="4883515"/>
            <a:ext cx="914400" cy="9144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7B6B47E-942D-E74B-B082-042F87447BB4}"/>
              </a:ext>
            </a:extLst>
          </p:cNvPr>
          <p:cNvSpPr txBox="1"/>
          <p:nvPr/>
        </p:nvSpPr>
        <p:spPr>
          <a:xfrm>
            <a:off x="8670168" y="557741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29C3332-022B-A941-A55E-43DACDEAADB3}"/>
              </a:ext>
            </a:extLst>
          </p:cNvPr>
          <p:cNvSpPr/>
          <p:nvPr/>
        </p:nvSpPr>
        <p:spPr>
          <a:xfrm>
            <a:off x="8378891" y="4575554"/>
            <a:ext cx="3153746" cy="17929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1" name="그래픽 50" descr="데이터베이스">
            <a:extLst>
              <a:ext uri="{FF2B5EF4-FFF2-40B4-BE49-F238E27FC236}">
                <a16:creationId xmlns:a16="http://schemas.microsoft.com/office/drawing/2014/main" id="{AC1EEB6B-9AA6-CE48-8EDC-1C82F1746A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2562" y="2680025"/>
            <a:ext cx="914400" cy="914400"/>
          </a:xfrm>
          <a:prstGeom prst="rect">
            <a:avLst/>
          </a:prstGeom>
        </p:spPr>
      </p:pic>
      <p:pic>
        <p:nvPicPr>
          <p:cNvPr id="52" name="그래픽 51" descr="데이터베이스">
            <a:extLst>
              <a:ext uri="{FF2B5EF4-FFF2-40B4-BE49-F238E27FC236}">
                <a16:creationId xmlns:a16="http://schemas.microsoft.com/office/drawing/2014/main" id="{0A2DF1BF-E936-8F40-BE06-6D9B28DE6E0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2562" y="3501933"/>
            <a:ext cx="914400" cy="914400"/>
          </a:xfrm>
          <a:prstGeom prst="rect">
            <a:avLst/>
          </a:prstGeom>
        </p:spPr>
      </p:pic>
      <p:pic>
        <p:nvPicPr>
          <p:cNvPr id="53" name="그래픽 52" descr="DVD 플레이어">
            <a:extLst>
              <a:ext uri="{FF2B5EF4-FFF2-40B4-BE49-F238E27FC236}">
                <a16:creationId xmlns:a16="http://schemas.microsoft.com/office/drawing/2014/main" id="{32A1CAA7-79AC-AF4C-AD7F-65916E289C2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21093" y="3011706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AC86482-32BA-044F-957A-AEE8D462FE09}"/>
              </a:ext>
            </a:extLst>
          </p:cNvPr>
          <p:cNvSpPr txBox="1"/>
          <p:nvPr/>
        </p:nvSpPr>
        <p:spPr>
          <a:xfrm>
            <a:off x="8670168" y="370560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AF96862B-BEE3-294F-B435-843DC1DD490F}"/>
              </a:ext>
            </a:extLst>
          </p:cNvPr>
          <p:cNvSpPr/>
          <p:nvPr/>
        </p:nvSpPr>
        <p:spPr>
          <a:xfrm>
            <a:off x="8378891" y="2703745"/>
            <a:ext cx="3153746" cy="17929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3167D2-3ED8-7D4D-B6FE-1E2CC3CCA998}"/>
              </a:ext>
            </a:extLst>
          </p:cNvPr>
          <p:cNvSpPr txBox="1"/>
          <p:nvPr/>
        </p:nvSpPr>
        <p:spPr>
          <a:xfrm>
            <a:off x="8423818" y="880913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C22399-47BA-604E-AAA6-8CA90BAF26FD}"/>
              </a:ext>
            </a:extLst>
          </p:cNvPr>
          <p:cNvSpPr txBox="1"/>
          <p:nvPr/>
        </p:nvSpPr>
        <p:spPr>
          <a:xfrm>
            <a:off x="8423818" y="2767655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294FE1-24F6-5648-8D5E-1BC2C84C19CD}"/>
              </a:ext>
            </a:extLst>
          </p:cNvPr>
          <p:cNvSpPr txBox="1"/>
          <p:nvPr/>
        </p:nvSpPr>
        <p:spPr>
          <a:xfrm>
            <a:off x="8378891" y="4639308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C604BEF1-71A4-2946-B13A-FC8D76F65723}"/>
              </a:ext>
            </a:extLst>
          </p:cNvPr>
          <p:cNvCxnSpPr>
            <a:cxnSpLocks/>
            <a:stCxn id="43" idx="3"/>
            <a:endCxn id="3" idx="1"/>
          </p:cNvCxnSpPr>
          <p:nvPr/>
        </p:nvCxnSpPr>
        <p:spPr>
          <a:xfrm flipV="1">
            <a:off x="9535493" y="1289489"/>
            <a:ext cx="877069" cy="3682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A4A8C190-24BC-D44B-AA59-4C41CF413408}"/>
              </a:ext>
            </a:extLst>
          </p:cNvPr>
          <p:cNvCxnSpPr>
            <a:cxnSpLocks/>
            <a:stCxn id="43" idx="3"/>
            <a:endCxn id="39" idx="1"/>
          </p:cNvCxnSpPr>
          <p:nvPr/>
        </p:nvCxnSpPr>
        <p:spPr>
          <a:xfrm>
            <a:off x="9535493" y="1657750"/>
            <a:ext cx="877069" cy="5103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0CD701B7-1192-254F-ACB2-E52D7704BF5F}"/>
              </a:ext>
            </a:extLst>
          </p:cNvPr>
          <p:cNvCxnSpPr>
            <a:cxnSpLocks/>
            <a:stCxn id="53" idx="3"/>
            <a:endCxn id="51" idx="1"/>
          </p:cNvCxnSpPr>
          <p:nvPr/>
        </p:nvCxnSpPr>
        <p:spPr>
          <a:xfrm flipV="1">
            <a:off x="9535493" y="3137225"/>
            <a:ext cx="877069" cy="331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001DAC49-092A-6F45-B149-A2B0AA0E2A78}"/>
              </a:ext>
            </a:extLst>
          </p:cNvPr>
          <p:cNvCxnSpPr>
            <a:cxnSpLocks/>
            <a:stCxn id="53" idx="3"/>
            <a:endCxn id="52" idx="1"/>
          </p:cNvCxnSpPr>
          <p:nvPr/>
        </p:nvCxnSpPr>
        <p:spPr>
          <a:xfrm>
            <a:off x="9535493" y="3468906"/>
            <a:ext cx="877069" cy="490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EB4C12DF-B64C-8041-AB82-B7AEA10CD23C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 flipV="1">
            <a:off x="9535493" y="5009034"/>
            <a:ext cx="877069" cy="331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F6DCDE70-830E-0A44-8179-5F12B1874401}"/>
              </a:ext>
            </a:extLst>
          </p:cNvPr>
          <p:cNvCxnSpPr>
            <a:cxnSpLocks/>
            <a:stCxn id="48" idx="3"/>
            <a:endCxn id="47" idx="1"/>
          </p:cNvCxnSpPr>
          <p:nvPr/>
        </p:nvCxnSpPr>
        <p:spPr>
          <a:xfrm>
            <a:off x="9535493" y="5340715"/>
            <a:ext cx="877069" cy="490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5F441E61-D4CF-624C-8C61-2E18F6DF8AF0}"/>
              </a:ext>
            </a:extLst>
          </p:cNvPr>
          <p:cNvSpPr/>
          <p:nvPr/>
        </p:nvSpPr>
        <p:spPr>
          <a:xfrm>
            <a:off x="6895321" y="832289"/>
            <a:ext cx="1363409" cy="553623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8" name="그래픽 67" descr="DVD 플레이어">
            <a:extLst>
              <a:ext uri="{FF2B5EF4-FFF2-40B4-BE49-F238E27FC236}">
                <a16:creationId xmlns:a16="http://schemas.microsoft.com/office/drawing/2014/main" id="{4ADD4C30-C365-0E4E-8608-950824AF0BF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162604" y="1200550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30785AD-244A-BD46-9DFA-68004A7AF11C}"/>
              </a:ext>
            </a:extLst>
          </p:cNvPr>
          <p:cNvSpPr txBox="1"/>
          <p:nvPr/>
        </p:nvSpPr>
        <p:spPr>
          <a:xfrm>
            <a:off x="7211679" y="189445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70" name="그래픽 69" descr="DVD 플레이어">
            <a:extLst>
              <a:ext uri="{FF2B5EF4-FFF2-40B4-BE49-F238E27FC236}">
                <a16:creationId xmlns:a16="http://schemas.microsoft.com/office/drawing/2014/main" id="{5ADF5691-638E-7E47-97F2-07908EC5C8D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36053" y="3017205"/>
            <a:ext cx="914400" cy="914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8CC81E1-B82C-664D-9473-9B1F5779B010}"/>
              </a:ext>
            </a:extLst>
          </p:cNvPr>
          <p:cNvSpPr txBox="1"/>
          <p:nvPr/>
        </p:nvSpPr>
        <p:spPr>
          <a:xfrm>
            <a:off x="7185128" y="37111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72" name="그래픽 71" descr="DVD 플레이어">
            <a:extLst>
              <a:ext uri="{FF2B5EF4-FFF2-40B4-BE49-F238E27FC236}">
                <a16:creationId xmlns:a16="http://schemas.microsoft.com/office/drawing/2014/main" id="{69C94624-EC45-734A-AFD9-E76889B674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95864" y="4883515"/>
            <a:ext cx="914400" cy="9144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077D8673-F8B5-0E41-8E04-7E2F4B0BD7BF}"/>
              </a:ext>
            </a:extLst>
          </p:cNvPr>
          <p:cNvSpPr txBox="1"/>
          <p:nvPr/>
        </p:nvSpPr>
        <p:spPr>
          <a:xfrm>
            <a:off x="7144939" y="557741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92" name="오른쪽 중괄호[R] 91">
            <a:extLst>
              <a:ext uri="{FF2B5EF4-FFF2-40B4-BE49-F238E27FC236}">
                <a16:creationId xmlns:a16="http://schemas.microsoft.com/office/drawing/2014/main" id="{B18F10CE-DBC9-BC49-B76B-890A4E066654}"/>
              </a:ext>
            </a:extLst>
          </p:cNvPr>
          <p:cNvSpPr/>
          <p:nvPr/>
        </p:nvSpPr>
        <p:spPr>
          <a:xfrm>
            <a:off x="3368057" y="1091683"/>
            <a:ext cx="898447" cy="153357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B2E3F8BA-E538-4745-AA78-8CA6DE564BD0}"/>
              </a:ext>
            </a:extLst>
          </p:cNvPr>
          <p:cNvCxnSpPr>
            <a:cxnSpLocks/>
            <a:stCxn id="74" idx="1"/>
            <a:endCxn id="79" idx="1"/>
          </p:cNvCxnSpPr>
          <p:nvPr/>
        </p:nvCxnSpPr>
        <p:spPr>
          <a:xfrm flipV="1">
            <a:off x="4266504" y="3468425"/>
            <a:ext cx="1332450" cy="1342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5E0C0AFD-5711-AA43-A704-8BD36DB37C22}"/>
              </a:ext>
            </a:extLst>
          </p:cNvPr>
          <p:cNvSpPr/>
          <p:nvPr/>
        </p:nvSpPr>
        <p:spPr>
          <a:xfrm>
            <a:off x="105196" y="209056"/>
            <a:ext cx="5708166" cy="76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kumimoji="1" lang="en-US" altLang="ko-KR" b="1" dirty="0">
                <a:solidFill>
                  <a:schemeClr val="accent2"/>
                </a:solidFill>
              </a:rPr>
              <a:t>#3 Cache size and multi-layer hierarchical caching</a:t>
            </a:r>
          </a:p>
        </p:txBody>
      </p:sp>
      <p:sp>
        <p:nvSpPr>
          <p:cNvPr id="74" name="오른쪽 중괄호[R] 73">
            <a:extLst>
              <a:ext uri="{FF2B5EF4-FFF2-40B4-BE49-F238E27FC236}">
                <a16:creationId xmlns:a16="http://schemas.microsoft.com/office/drawing/2014/main" id="{0E6F703A-FED3-5948-A531-B10542E3F877}"/>
              </a:ext>
            </a:extLst>
          </p:cNvPr>
          <p:cNvSpPr/>
          <p:nvPr/>
        </p:nvSpPr>
        <p:spPr>
          <a:xfrm>
            <a:off x="3368057" y="2835908"/>
            <a:ext cx="898447" cy="153357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0" name="꺾인 연결선[E] 9">
            <a:extLst>
              <a:ext uri="{FF2B5EF4-FFF2-40B4-BE49-F238E27FC236}">
                <a16:creationId xmlns:a16="http://schemas.microsoft.com/office/drawing/2014/main" id="{15552B8C-6117-1644-BC51-80F2E7D61ADD}"/>
              </a:ext>
            </a:extLst>
          </p:cNvPr>
          <p:cNvCxnSpPr>
            <a:cxnSpLocks/>
            <a:stCxn id="92" idx="1"/>
            <a:endCxn id="43" idx="1"/>
          </p:cNvCxnSpPr>
          <p:nvPr/>
        </p:nvCxnSpPr>
        <p:spPr>
          <a:xfrm rot="10800000" flipH="1">
            <a:off x="4266503" y="1657751"/>
            <a:ext cx="4354589" cy="200719"/>
          </a:xfrm>
          <a:prstGeom prst="bentConnector5">
            <a:avLst>
              <a:gd name="adj1" fmla="val 21105"/>
              <a:gd name="adj2" fmla="val 365750"/>
              <a:gd name="adj3" fmla="val 8905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050A1C2C-F355-4342-9F4B-4A0F36C54081}"/>
              </a:ext>
            </a:extLst>
          </p:cNvPr>
          <p:cNvSpPr/>
          <p:nvPr/>
        </p:nvSpPr>
        <p:spPr>
          <a:xfrm>
            <a:off x="5358222" y="917233"/>
            <a:ext cx="1363409" cy="544530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77" name="그래픽 76" descr="DVD 플레이어">
            <a:extLst>
              <a:ext uri="{FF2B5EF4-FFF2-40B4-BE49-F238E27FC236}">
                <a16:creationId xmlns:a16="http://schemas.microsoft.com/office/drawing/2014/main" id="{F3641A30-96FA-614A-BFE9-3FDAB47DA37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25505" y="1194570"/>
            <a:ext cx="914400" cy="91440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244081D5-03BE-1849-B2CF-77AEB602CD23}"/>
              </a:ext>
            </a:extLst>
          </p:cNvPr>
          <p:cNvSpPr txBox="1"/>
          <p:nvPr/>
        </p:nvSpPr>
        <p:spPr>
          <a:xfrm>
            <a:off x="5674580" y="188847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79" name="그래픽 78" descr="DVD 플레이어">
            <a:extLst>
              <a:ext uri="{FF2B5EF4-FFF2-40B4-BE49-F238E27FC236}">
                <a16:creationId xmlns:a16="http://schemas.microsoft.com/office/drawing/2014/main" id="{4744FDDB-54FF-5D46-8D93-395E8DDA8C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98954" y="3011225"/>
            <a:ext cx="914400" cy="914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6C1558E9-ABBE-8846-BD3F-42CB9C98508D}"/>
              </a:ext>
            </a:extLst>
          </p:cNvPr>
          <p:cNvSpPr txBox="1"/>
          <p:nvPr/>
        </p:nvSpPr>
        <p:spPr>
          <a:xfrm>
            <a:off x="5648029" y="370512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83" name="그래픽 82" descr="DVD 플레이어">
            <a:extLst>
              <a:ext uri="{FF2B5EF4-FFF2-40B4-BE49-F238E27FC236}">
                <a16:creationId xmlns:a16="http://schemas.microsoft.com/office/drawing/2014/main" id="{CD1FE944-5E03-E544-B71A-DD6AF850F1D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558765" y="4877535"/>
            <a:ext cx="914400" cy="9144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CF30C0B2-AA66-8A4E-A32F-BA3B6628A60D}"/>
              </a:ext>
            </a:extLst>
          </p:cNvPr>
          <p:cNvSpPr txBox="1"/>
          <p:nvPr/>
        </p:nvSpPr>
        <p:spPr>
          <a:xfrm>
            <a:off x="5607840" y="557143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85" name="오른쪽 중괄호[R] 84">
            <a:extLst>
              <a:ext uri="{FF2B5EF4-FFF2-40B4-BE49-F238E27FC236}">
                <a16:creationId xmlns:a16="http://schemas.microsoft.com/office/drawing/2014/main" id="{07597BDB-8CC0-2C40-B841-F911D16A95E8}"/>
              </a:ext>
            </a:extLst>
          </p:cNvPr>
          <p:cNvSpPr/>
          <p:nvPr/>
        </p:nvSpPr>
        <p:spPr>
          <a:xfrm>
            <a:off x="3332601" y="4535048"/>
            <a:ext cx="898447" cy="70694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88" name="꺾인 연결선[E] 87">
            <a:extLst>
              <a:ext uri="{FF2B5EF4-FFF2-40B4-BE49-F238E27FC236}">
                <a16:creationId xmlns:a16="http://schemas.microsoft.com/office/drawing/2014/main" id="{A0375C89-BF78-0847-99CD-B1B595F53B0F}"/>
              </a:ext>
            </a:extLst>
          </p:cNvPr>
          <p:cNvCxnSpPr>
            <a:cxnSpLocks/>
            <a:stCxn id="85" idx="1"/>
            <a:endCxn id="72" idx="1"/>
          </p:cNvCxnSpPr>
          <p:nvPr/>
        </p:nvCxnSpPr>
        <p:spPr>
          <a:xfrm rot="10800000" flipH="1" flipV="1">
            <a:off x="4231048" y="4888517"/>
            <a:ext cx="2864816" cy="452197"/>
          </a:xfrm>
          <a:prstGeom prst="bentConnector3">
            <a:avLst>
              <a:gd name="adj1" fmla="val 8963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B0556D-C6BB-8243-AA76-DAB8195B0246}"/>
              </a:ext>
            </a:extLst>
          </p:cNvPr>
          <p:cNvSpPr txBox="1"/>
          <p:nvPr/>
        </p:nvSpPr>
        <p:spPr>
          <a:xfrm>
            <a:off x="4841243" y="146029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1</a:t>
            </a:r>
            <a:endParaRPr kumimoji="1" lang="ko-KR" alt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BC73AE5-C761-F14A-82BC-8F9C840B4507}"/>
              </a:ext>
            </a:extLst>
          </p:cNvPr>
          <p:cNvSpPr txBox="1"/>
          <p:nvPr/>
        </p:nvSpPr>
        <p:spPr>
          <a:xfrm>
            <a:off x="4801347" y="307025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2</a:t>
            </a:r>
            <a:endParaRPr kumimoji="1" lang="ko-KR" alt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54AAA7E-7D8A-EF4A-B300-BAA04B188DB0}"/>
              </a:ext>
            </a:extLst>
          </p:cNvPr>
          <p:cNvSpPr txBox="1"/>
          <p:nvPr/>
        </p:nvSpPr>
        <p:spPr>
          <a:xfrm>
            <a:off x="4796813" y="442494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3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5620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Evaluations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7E26EE1-CBE6-5B49-B9B3-D960FF6C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985" y="951412"/>
            <a:ext cx="8689340" cy="469392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56932A6-D13B-6748-A0F3-F8FF1C2CEA5E}"/>
              </a:ext>
            </a:extLst>
          </p:cNvPr>
          <p:cNvSpPr/>
          <p:nvPr/>
        </p:nvSpPr>
        <p:spPr>
          <a:xfrm>
            <a:off x="4391325" y="575061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" altLang="ko-KR" sz="1000" dirty="0">
                <a:hlinkClick r:id="rId4"/>
              </a:rPr>
              <a:t>https://www.usenix.org/sites/default/files/conference/protected-files/fast19_slides_liu.pdf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7377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Evaluations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4D1672F-1BEB-554F-86D3-4C1E04AA0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43" y="1904080"/>
            <a:ext cx="5378450" cy="319913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E86D60A-E5D2-3443-A5FA-D92C21A5B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427" y="1876140"/>
            <a:ext cx="5560060" cy="322707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106A1B8-9054-2B4D-85C7-2BDC94B32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96" y="5273296"/>
            <a:ext cx="4831569" cy="2862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BA81DD6-E82D-FD49-9AC8-94037744C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261" y="5309912"/>
            <a:ext cx="4526393" cy="2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20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Evaluations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84A709A-7DA2-3441-A892-FAE5DA7C5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1845906"/>
            <a:ext cx="6502400" cy="2438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EA6011C-4E85-9D44-8C9E-6CC06179C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521" y="4578058"/>
            <a:ext cx="4894891" cy="2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0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2FE9B9C-BDDC-1E43-B29E-4A00D478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</a:t>
            </a:fld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6" y="1359602"/>
            <a:ext cx="4508500" cy="44497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Large-Scale Storage System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Load Balancing with Cache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 err="1"/>
              <a:t>DistCache</a:t>
            </a:r>
            <a:endParaRPr kumimoji="1" lang="en-US" altLang="ko-KR" sz="1800" dirty="0"/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Evaluations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Conclusions</a:t>
            </a:r>
          </a:p>
          <a:p>
            <a:pPr marL="342900" indent="-342900">
              <a:lnSpc>
                <a:spcPct val="150000"/>
              </a:lnSpc>
            </a:pPr>
            <a:endParaRPr kumimoji="1" lang="en-US" altLang="ko-KR" sz="1800" dirty="0"/>
          </a:p>
          <a:p>
            <a:pPr marL="342900" indent="-342900">
              <a:lnSpc>
                <a:spcPct val="150000"/>
              </a:lnSpc>
            </a:pPr>
            <a:endParaRPr kumimoji="1"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>
            <a:normAutofit fontScale="90000"/>
          </a:bodyPr>
          <a:lstStyle/>
          <a:p>
            <a:r>
              <a:rPr kumimoji="1" lang="en-US" altLang="ko-KR" dirty="0"/>
              <a:t>5. Conclusions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9697DA5-B5B0-064C-91E2-FF17911A4665}"/>
              </a:ext>
            </a:extLst>
          </p:cNvPr>
          <p:cNvSpPr/>
          <p:nvPr/>
        </p:nvSpPr>
        <p:spPr>
          <a:xfrm>
            <a:off x="458804" y="1664189"/>
            <a:ext cx="11274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ko-KR" sz="2400" b="1" dirty="0" err="1"/>
              <a:t>DistCache</a:t>
            </a:r>
            <a:r>
              <a:rPr lang="en" altLang="ko-KR" sz="2400" b="1" dirty="0"/>
              <a:t> is a general distributed caching mechanism to ensure load balancing crossing many storage clusters.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ko-KR" sz="2400" b="1" dirty="0" err="1"/>
              <a:t>DistCache</a:t>
            </a:r>
            <a:r>
              <a:rPr lang="en" altLang="ko-KR" sz="2400" b="1" dirty="0"/>
              <a:t> requires simple primitives</a:t>
            </a:r>
            <a:br>
              <a:rPr lang="en" altLang="ko-KR" sz="2400" b="1" dirty="0"/>
            </a:br>
            <a:r>
              <a:rPr lang="en" altLang="ko-KR" sz="2400" b="1" dirty="0"/>
              <a:t>(independent hashing, power-of-two-choices routing).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ko-KR" sz="2400" b="1" dirty="0" err="1"/>
              <a:t>DistCache</a:t>
            </a:r>
            <a:r>
              <a:rPr lang="en" altLang="ko-KR" sz="2400" b="1" dirty="0"/>
              <a:t> provides near-perfect throughput with rigorous theoretical guarantees.</a:t>
            </a:r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3990946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CE1A84-72A3-2C4F-B3EC-62B431EB0BEA}"/>
              </a:ext>
            </a:extLst>
          </p:cNvPr>
          <p:cNvSpPr txBox="1"/>
          <p:nvPr/>
        </p:nvSpPr>
        <p:spPr>
          <a:xfrm>
            <a:off x="-1636295" y="1944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5CEF1174-5181-0E47-A6A6-A7B24B189A2C}"/>
              </a:ext>
            </a:extLst>
          </p:cNvPr>
          <p:cNvSpPr txBox="1">
            <a:spLocks/>
          </p:cNvSpPr>
          <p:nvPr/>
        </p:nvSpPr>
        <p:spPr>
          <a:xfrm>
            <a:off x="4388860" y="4858514"/>
            <a:ext cx="3562834" cy="639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ko-KR" dirty="0">
                <a:ea typeface="GungSeo" pitchFamily="2" charset="-127"/>
              </a:rPr>
              <a:t>Thank You!</a:t>
            </a:r>
            <a:endParaRPr kumimoji="1" lang="ko-KR" altLang="en-US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3A86298E-FBED-EA40-AC09-C1F71977806D}"/>
              </a:ext>
            </a:extLst>
          </p:cNvPr>
          <p:cNvSpPr txBox="1">
            <a:spLocks/>
          </p:cNvSpPr>
          <p:nvPr/>
        </p:nvSpPr>
        <p:spPr>
          <a:xfrm>
            <a:off x="90921" y="1708255"/>
            <a:ext cx="11554232" cy="639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R">
                <a:ea typeface="GungSeo" pitchFamily="2" charset="-127"/>
              </a:rPr>
              <a:t>DistCache: Provable Load Balancing for</a:t>
            </a:r>
            <a:br>
              <a:rPr kumimoji="1" lang="en-US" altLang="ko-KR">
                <a:ea typeface="GungSeo" pitchFamily="2" charset="-127"/>
              </a:rPr>
            </a:br>
            <a:r>
              <a:rPr kumimoji="1" lang="en-US" altLang="ko-KR">
                <a:ea typeface="GungSeo" pitchFamily="2" charset="-127"/>
              </a:rPr>
              <a:t>Large-Scale Storage Systems with</a:t>
            </a:r>
            <a:br>
              <a:rPr kumimoji="1" lang="en-US" altLang="ko-KR">
                <a:ea typeface="GungSeo" pitchFamily="2" charset="-127"/>
              </a:rPr>
            </a:br>
            <a:r>
              <a:rPr kumimoji="1" lang="en-US" altLang="ko-KR">
                <a:ea typeface="GungSeo" pitchFamily="2" charset="-127"/>
              </a:rPr>
              <a:t>Distributed Caching</a:t>
            </a:r>
            <a:endParaRPr kumimoji="1" lang="ko-KR" altLang="en-US" dirty="0"/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FBEBED71-E851-B74C-82D3-5A56A839B083}"/>
              </a:ext>
            </a:extLst>
          </p:cNvPr>
          <p:cNvSpPr txBox="1">
            <a:spLocks/>
          </p:cNvSpPr>
          <p:nvPr/>
        </p:nvSpPr>
        <p:spPr>
          <a:xfrm>
            <a:off x="6096000" y="5234498"/>
            <a:ext cx="5938687" cy="973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dirty="0"/>
              <a:t>2019. 12. 02</a:t>
            </a:r>
          </a:p>
          <a:p>
            <a:r>
              <a:rPr kumimoji="1" lang="en-US" altLang="ko-KR" dirty="0"/>
              <a:t>Presentation by Choi, </a:t>
            </a:r>
            <a:r>
              <a:rPr kumimoji="1" lang="en-US" altLang="ko-KR" dirty="0" err="1"/>
              <a:t>Gunhee</a:t>
            </a:r>
            <a:endParaRPr kumimoji="1" lang="en-US" altLang="ko-KR" dirty="0"/>
          </a:p>
          <a:p>
            <a:r>
              <a:rPr kumimoji="1" lang="en-US" altLang="ko-KR" dirty="0" err="1"/>
              <a:t>choi_gunhee@dankook.ac.kr</a:t>
            </a:r>
            <a:endParaRPr kumimoji="1"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3658677-A5A9-4744-A78B-5A9A35157112}"/>
              </a:ext>
            </a:extLst>
          </p:cNvPr>
          <p:cNvSpPr/>
          <p:nvPr/>
        </p:nvSpPr>
        <p:spPr>
          <a:xfrm>
            <a:off x="90921" y="3775237"/>
            <a:ext cx="10573969" cy="73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" altLang="ko-KR" sz="1200" b="1" dirty="0" err="1">
                <a:solidFill>
                  <a:schemeClr val="bg1"/>
                </a:solidFill>
              </a:rPr>
              <a:t>Zaoxing</a:t>
            </a:r>
            <a:r>
              <a:rPr lang="en" altLang="ko-KR" sz="1200" b="1" dirty="0">
                <a:solidFill>
                  <a:schemeClr val="bg1"/>
                </a:solidFill>
              </a:rPr>
              <a:t> Liu and </a:t>
            </a:r>
            <a:r>
              <a:rPr lang="en" altLang="ko-KR" sz="1200" b="1" dirty="0" err="1">
                <a:solidFill>
                  <a:schemeClr val="bg1"/>
                </a:solidFill>
              </a:rPr>
              <a:t>Zhihao</a:t>
            </a:r>
            <a:r>
              <a:rPr lang="en" altLang="ko-KR" sz="1200" b="1" dirty="0">
                <a:solidFill>
                  <a:schemeClr val="bg1"/>
                </a:solidFill>
              </a:rPr>
              <a:t> Bai, </a:t>
            </a:r>
            <a:r>
              <a:rPr lang="en" altLang="ko-KR" sz="1200" b="1" dirty="0" err="1">
                <a:solidFill>
                  <a:schemeClr val="bg1"/>
                </a:solidFill>
              </a:rPr>
              <a:t>Zhenming</a:t>
            </a:r>
            <a:r>
              <a:rPr lang="en" altLang="ko-KR" sz="1200" b="1" dirty="0">
                <a:solidFill>
                  <a:schemeClr val="bg1"/>
                </a:solidFill>
              </a:rPr>
              <a:t> Liu, </a:t>
            </a:r>
            <a:r>
              <a:rPr lang="en" altLang="ko-KR" sz="1200" b="1" dirty="0" err="1">
                <a:solidFill>
                  <a:schemeClr val="bg1"/>
                </a:solidFill>
              </a:rPr>
              <a:t>Xiaozhou</a:t>
            </a:r>
            <a:r>
              <a:rPr lang="en" altLang="ko-KR" sz="1200" b="1" dirty="0">
                <a:solidFill>
                  <a:schemeClr val="bg1"/>
                </a:solidFill>
              </a:rPr>
              <a:t> Li, </a:t>
            </a:r>
            <a:r>
              <a:rPr lang="en" altLang="ko-KR" sz="1200" b="1" dirty="0" err="1">
                <a:solidFill>
                  <a:schemeClr val="bg1"/>
                </a:solidFill>
              </a:rPr>
              <a:t>Changhoon</a:t>
            </a:r>
            <a:r>
              <a:rPr lang="en" altLang="ko-KR" sz="1200" b="1" dirty="0">
                <a:solidFill>
                  <a:schemeClr val="bg1"/>
                </a:solidFill>
              </a:rPr>
              <a:t> Kim,; Vladimir Braverman and Xin </a:t>
            </a:r>
            <a:r>
              <a:rPr lang="en" altLang="ko-KR" sz="1200" b="1" dirty="0" err="1">
                <a:solidFill>
                  <a:schemeClr val="bg1"/>
                </a:solidFill>
              </a:rPr>
              <a:t>Jin</a:t>
            </a:r>
            <a:r>
              <a:rPr lang="en" altLang="ko-KR" sz="1200" b="1" dirty="0">
                <a:solidFill>
                  <a:schemeClr val="bg1"/>
                </a:solidFill>
              </a:rPr>
              <a:t>,; Ion </a:t>
            </a:r>
            <a:r>
              <a:rPr lang="en" altLang="ko-KR" sz="1200" b="1" dirty="0" err="1">
                <a:solidFill>
                  <a:schemeClr val="bg1"/>
                </a:solidFill>
              </a:rPr>
              <a:t>Stoica</a:t>
            </a:r>
            <a:r>
              <a:rPr lang="en" altLang="ko-KR" sz="1200" b="1" dirty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" altLang="ko-KR" sz="1200" b="1" dirty="0">
                <a:solidFill>
                  <a:schemeClr val="bg1"/>
                </a:solidFill>
              </a:rPr>
              <a:t>Johns Hopkins University, College of William and Mary, </a:t>
            </a:r>
            <a:r>
              <a:rPr lang="en" altLang="ko-KR" sz="1200" b="1" dirty="0" err="1">
                <a:solidFill>
                  <a:schemeClr val="bg1"/>
                </a:solidFill>
              </a:rPr>
              <a:t>Celer</a:t>
            </a:r>
            <a:r>
              <a:rPr lang="en" altLang="ko-KR" sz="1200" b="1" dirty="0">
                <a:solidFill>
                  <a:schemeClr val="bg1"/>
                </a:solidFill>
              </a:rPr>
              <a:t> Network, Barefoot Networks, Johns Hopkins University, UC Berkeley</a:t>
            </a:r>
          </a:p>
          <a:p>
            <a:pPr>
              <a:lnSpc>
                <a:spcPct val="120000"/>
              </a:lnSpc>
            </a:pPr>
            <a:r>
              <a:rPr lang="en" altLang="ko-KR" sz="1200" b="1" dirty="0">
                <a:solidFill>
                  <a:schemeClr val="bg1"/>
                </a:solidFill>
              </a:rPr>
              <a:t>FAST’19 </a:t>
            </a:r>
          </a:p>
        </p:txBody>
      </p:sp>
    </p:spTree>
    <p:extLst>
      <p:ext uri="{BB962C8B-B14F-4D97-AF65-F5344CB8AC3E}">
        <p14:creationId xmlns:p14="http://schemas.microsoft.com/office/powerpoint/2010/main" val="20360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1. Large-Scale Storage System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D283CEB-CF4D-8E44-B9C6-5C5323497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11" y="1607402"/>
            <a:ext cx="5204563" cy="364319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B41D732-3495-064B-B540-0327A42F070D}"/>
              </a:ext>
            </a:extLst>
          </p:cNvPr>
          <p:cNvSpPr/>
          <p:nvPr/>
        </p:nvSpPr>
        <p:spPr>
          <a:xfrm>
            <a:off x="533171" y="5250597"/>
            <a:ext cx="53125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500" dirty="0" err="1"/>
              <a:t>https</a:t>
            </a:r>
            <a:r>
              <a:rPr lang="ko-KR" altLang="en-US" sz="500" dirty="0"/>
              <a:t>://</a:t>
            </a:r>
            <a:r>
              <a:rPr lang="ko-KR" altLang="en-US" sz="500" dirty="0" err="1"/>
              <a:t>www.google.com</a:t>
            </a:r>
            <a:r>
              <a:rPr lang="ko-KR" altLang="en-US" sz="500" dirty="0"/>
              <a:t>/</a:t>
            </a:r>
            <a:r>
              <a:rPr lang="ko-KR" altLang="en-US" sz="500" dirty="0" err="1"/>
              <a:t>url?sa</a:t>
            </a:r>
            <a:r>
              <a:rPr lang="ko-KR" altLang="en-US" sz="500" dirty="0"/>
              <a:t>=</a:t>
            </a:r>
            <a:r>
              <a:rPr lang="ko-KR" altLang="en-US" sz="500" dirty="0" err="1"/>
              <a:t>i&amp;source</a:t>
            </a:r>
            <a:r>
              <a:rPr lang="ko-KR" altLang="en-US" sz="500" dirty="0"/>
              <a:t>=</a:t>
            </a:r>
            <a:r>
              <a:rPr lang="ko-KR" altLang="en-US" sz="500" dirty="0" err="1"/>
              <a:t>images&amp;cd</a:t>
            </a:r>
            <a:r>
              <a:rPr lang="ko-KR" altLang="en-US" sz="500" dirty="0"/>
              <a:t>=&amp;</a:t>
            </a:r>
            <a:r>
              <a:rPr lang="ko-KR" altLang="en-US" sz="500" dirty="0" err="1"/>
              <a:t>cad</a:t>
            </a:r>
            <a:r>
              <a:rPr lang="ko-KR" altLang="en-US" sz="500" dirty="0"/>
              <a:t>=</a:t>
            </a:r>
            <a:r>
              <a:rPr lang="ko-KR" altLang="en-US" sz="500" dirty="0" err="1"/>
              <a:t>rja&amp;uact</a:t>
            </a:r>
            <a:r>
              <a:rPr lang="ko-KR" altLang="en-US" sz="500" dirty="0"/>
              <a:t>=8&amp;ved=2ahUKEwjaue3E8JXmAhVqHKYKHVIECeMQjhx6BAgBEAI&amp;url=https%3A%2F%2Fwww.absolutdata.com%2Fblog%2Ffive-things-to-know-about-big-data-storage%2F&amp;psig=AOvVaw1vhegQgf53Yr79Mn8Ny9Xl&amp;ust=1575338724081399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61C7247-B2C1-E440-9E4E-109682E69EB2}"/>
              </a:ext>
            </a:extLst>
          </p:cNvPr>
          <p:cNvSpPr/>
          <p:nvPr/>
        </p:nvSpPr>
        <p:spPr>
          <a:xfrm>
            <a:off x="6682622" y="5250596"/>
            <a:ext cx="48682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500" dirty="0" err="1"/>
              <a:t>https</a:t>
            </a:r>
            <a:r>
              <a:rPr lang="ko-KR" altLang="en-US" sz="500" dirty="0"/>
              <a:t>://</a:t>
            </a:r>
            <a:r>
              <a:rPr lang="ko-KR" altLang="en-US" sz="500" dirty="0" err="1"/>
              <a:t>www.cisco.com</a:t>
            </a:r>
            <a:r>
              <a:rPr lang="ko-KR" altLang="en-US" sz="500" dirty="0"/>
              <a:t>/c/</a:t>
            </a:r>
            <a:r>
              <a:rPr lang="ko-KR" altLang="en-US" sz="500" dirty="0" err="1"/>
              <a:t>dam</a:t>
            </a:r>
            <a:r>
              <a:rPr lang="ko-KR" altLang="en-US" sz="500" dirty="0"/>
              <a:t>/</a:t>
            </a:r>
            <a:r>
              <a:rPr lang="ko-KR" altLang="en-US" sz="500" dirty="0" err="1"/>
              <a:t>en</a:t>
            </a:r>
            <a:r>
              <a:rPr lang="ko-KR" altLang="en-US" sz="500" dirty="0"/>
              <a:t>/</a:t>
            </a:r>
            <a:r>
              <a:rPr lang="ko-KR" altLang="en-US" sz="500" dirty="0" err="1"/>
              <a:t>us</a:t>
            </a:r>
            <a:r>
              <a:rPr lang="ko-KR" altLang="en-US" sz="500" dirty="0"/>
              <a:t>/</a:t>
            </a:r>
            <a:r>
              <a:rPr lang="ko-KR" altLang="en-US" sz="500" dirty="0" err="1"/>
              <a:t>solutions</a:t>
            </a:r>
            <a:r>
              <a:rPr lang="ko-KR" altLang="en-US" sz="500" dirty="0"/>
              <a:t>/</a:t>
            </a:r>
            <a:r>
              <a:rPr lang="ko-KR" altLang="en-US" sz="500" dirty="0" err="1"/>
              <a:t>collateral</a:t>
            </a:r>
            <a:r>
              <a:rPr lang="ko-KR" altLang="en-US" sz="500" dirty="0"/>
              <a:t>/</a:t>
            </a:r>
            <a:r>
              <a:rPr lang="ko-KR" altLang="en-US" sz="500" dirty="0" err="1"/>
              <a:t>service-provider</a:t>
            </a:r>
            <a:r>
              <a:rPr lang="ko-KR" altLang="en-US" sz="500" dirty="0"/>
              <a:t>/</a:t>
            </a:r>
            <a:r>
              <a:rPr lang="ko-KR" altLang="en-US" sz="500" dirty="0" err="1"/>
              <a:t>global-cloud-index-gci</a:t>
            </a:r>
            <a:r>
              <a:rPr lang="ko-KR" altLang="en-US" sz="500" dirty="0"/>
              <a:t>/white-paper-c11-738085.docx/_</a:t>
            </a:r>
            <a:r>
              <a:rPr lang="ko-KR" altLang="en-US" sz="500" dirty="0" err="1"/>
              <a:t>jcr_content</a:t>
            </a:r>
            <a:r>
              <a:rPr lang="ko-KR" altLang="en-US" sz="500" dirty="0"/>
              <a:t>/</a:t>
            </a:r>
            <a:r>
              <a:rPr lang="ko-KR" altLang="en-US" sz="500" dirty="0" err="1"/>
              <a:t>renditions</a:t>
            </a:r>
            <a:r>
              <a:rPr lang="ko-KR" altLang="en-US" sz="500" dirty="0"/>
              <a:t>/white-paper-c11-738085_0.jpg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3CFEA33-C4CD-5747-8B18-CBFFC8798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623" y="2051347"/>
            <a:ext cx="4868266" cy="27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7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>
            <a:normAutofit fontScale="90000"/>
          </a:bodyPr>
          <a:lstStyle/>
          <a:p>
            <a:r>
              <a:rPr kumimoji="1" lang="en-US" altLang="ko-KR" dirty="0"/>
              <a:t>2. Load Balancing with Cache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/>
          </a:p>
        </p:txBody>
      </p:sp>
      <p:pic>
        <p:nvPicPr>
          <p:cNvPr id="3" name="그래픽 2" descr="데이터베이스">
            <a:extLst>
              <a:ext uri="{FF2B5EF4-FFF2-40B4-BE49-F238E27FC236}">
                <a16:creationId xmlns:a16="http://schemas.microsoft.com/office/drawing/2014/main" id="{F61CF05A-F035-E145-99A0-F8DD316E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0088" y="1345474"/>
            <a:ext cx="914400" cy="914400"/>
          </a:xfrm>
          <a:prstGeom prst="rect">
            <a:avLst/>
          </a:prstGeom>
        </p:spPr>
      </p:pic>
      <p:pic>
        <p:nvPicPr>
          <p:cNvPr id="9" name="그래픽 8" descr="사용자">
            <a:extLst>
              <a:ext uri="{FF2B5EF4-FFF2-40B4-BE49-F238E27FC236}">
                <a16:creationId xmlns:a16="http://schemas.microsoft.com/office/drawing/2014/main" id="{41FBE56B-4D3E-2345-9FC9-AE61E24AB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945270"/>
            <a:ext cx="914400" cy="914400"/>
          </a:xfrm>
          <a:prstGeom prst="rect">
            <a:avLst/>
          </a:prstGeom>
        </p:spPr>
      </p:pic>
      <p:pic>
        <p:nvPicPr>
          <p:cNvPr id="22" name="그래픽 21" descr="사용자">
            <a:extLst>
              <a:ext uri="{FF2B5EF4-FFF2-40B4-BE49-F238E27FC236}">
                <a16:creationId xmlns:a16="http://schemas.microsoft.com/office/drawing/2014/main" id="{F4F49882-008F-2E41-875F-4EAC00474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1816782"/>
            <a:ext cx="914400" cy="914400"/>
          </a:xfrm>
          <a:prstGeom prst="rect">
            <a:avLst/>
          </a:prstGeom>
        </p:spPr>
      </p:pic>
      <p:pic>
        <p:nvPicPr>
          <p:cNvPr id="23" name="그래픽 22" descr="사용자">
            <a:extLst>
              <a:ext uri="{FF2B5EF4-FFF2-40B4-BE49-F238E27FC236}">
                <a16:creationId xmlns:a16="http://schemas.microsoft.com/office/drawing/2014/main" id="{7FC6B126-3C4C-6549-A23D-5AEF8F5D0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2688294"/>
            <a:ext cx="914400" cy="914400"/>
          </a:xfrm>
          <a:prstGeom prst="rect">
            <a:avLst/>
          </a:prstGeom>
        </p:spPr>
      </p:pic>
      <p:pic>
        <p:nvPicPr>
          <p:cNvPr id="24" name="그래픽 23" descr="사용자">
            <a:extLst>
              <a:ext uri="{FF2B5EF4-FFF2-40B4-BE49-F238E27FC236}">
                <a16:creationId xmlns:a16="http://schemas.microsoft.com/office/drawing/2014/main" id="{5BA0AA13-55DF-C04A-9706-527574CB7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3559806"/>
            <a:ext cx="914400" cy="914400"/>
          </a:xfrm>
          <a:prstGeom prst="rect">
            <a:avLst/>
          </a:prstGeom>
        </p:spPr>
      </p:pic>
      <p:pic>
        <p:nvPicPr>
          <p:cNvPr id="25" name="그래픽 24" descr="사용자">
            <a:extLst>
              <a:ext uri="{FF2B5EF4-FFF2-40B4-BE49-F238E27FC236}">
                <a16:creationId xmlns:a16="http://schemas.microsoft.com/office/drawing/2014/main" id="{59316DBB-CCBD-EE46-AB6B-A245B0737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4431318"/>
            <a:ext cx="914400" cy="914400"/>
          </a:xfrm>
          <a:prstGeom prst="rect">
            <a:avLst/>
          </a:prstGeom>
        </p:spPr>
      </p:pic>
      <p:pic>
        <p:nvPicPr>
          <p:cNvPr id="26" name="그래픽 25" descr="사용자">
            <a:extLst>
              <a:ext uri="{FF2B5EF4-FFF2-40B4-BE49-F238E27FC236}">
                <a16:creationId xmlns:a16="http://schemas.microsoft.com/office/drawing/2014/main" id="{09D0F92C-A089-E448-9418-62B83A060B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823" y="5302832"/>
            <a:ext cx="914400" cy="914400"/>
          </a:xfrm>
          <a:prstGeom prst="rect">
            <a:avLst/>
          </a:prstGeom>
        </p:spPr>
      </p:pic>
      <p:pic>
        <p:nvPicPr>
          <p:cNvPr id="27" name="그래픽 26" descr="사용자">
            <a:extLst>
              <a:ext uri="{FF2B5EF4-FFF2-40B4-BE49-F238E27FC236}">
                <a16:creationId xmlns:a16="http://schemas.microsoft.com/office/drawing/2014/main" id="{C7B31E88-D01A-1F43-8017-5D35AF433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945270"/>
            <a:ext cx="914400" cy="914400"/>
          </a:xfrm>
          <a:prstGeom prst="rect">
            <a:avLst/>
          </a:prstGeom>
        </p:spPr>
      </p:pic>
      <p:pic>
        <p:nvPicPr>
          <p:cNvPr id="28" name="그래픽 27" descr="사용자">
            <a:extLst>
              <a:ext uri="{FF2B5EF4-FFF2-40B4-BE49-F238E27FC236}">
                <a16:creationId xmlns:a16="http://schemas.microsoft.com/office/drawing/2014/main" id="{F4B79AC2-C86B-F549-94F6-BB517BA1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1816782"/>
            <a:ext cx="914400" cy="914400"/>
          </a:xfrm>
          <a:prstGeom prst="rect">
            <a:avLst/>
          </a:prstGeom>
        </p:spPr>
      </p:pic>
      <p:pic>
        <p:nvPicPr>
          <p:cNvPr id="29" name="그래픽 28" descr="사용자">
            <a:extLst>
              <a:ext uri="{FF2B5EF4-FFF2-40B4-BE49-F238E27FC236}">
                <a16:creationId xmlns:a16="http://schemas.microsoft.com/office/drawing/2014/main" id="{CA26B27D-768B-BC4F-9A0C-F168E0203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2688294"/>
            <a:ext cx="914400" cy="914400"/>
          </a:xfrm>
          <a:prstGeom prst="rect">
            <a:avLst/>
          </a:prstGeom>
        </p:spPr>
      </p:pic>
      <p:pic>
        <p:nvPicPr>
          <p:cNvPr id="30" name="그래픽 29" descr="사용자">
            <a:extLst>
              <a:ext uri="{FF2B5EF4-FFF2-40B4-BE49-F238E27FC236}">
                <a16:creationId xmlns:a16="http://schemas.microsoft.com/office/drawing/2014/main" id="{D8AD8AF0-AD93-4445-813F-2A72D7D54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3559806"/>
            <a:ext cx="914400" cy="914400"/>
          </a:xfrm>
          <a:prstGeom prst="rect">
            <a:avLst/>
          </a:prstGeom>
        </p:spPr>
      </p:pic>
      <p:pic>
        <p:nvPicPr>
          <p:cNvPr id="31" name="그래픽 30" descr="사용자">
            <a:extLst>
              <a:ext uri="{FF2B5EF4-FFF2-40B4-BE49-F238E27FC236}">
                <a16:creationId xmlns:a16="http://schemas.microsoft.com/office/drawing/2014/main" id="{F34101BD-7A4B-F941-B3C5-DB42687C8D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4431318"/>
            <a:ext cx="914400" cy="914400"/>
          </a:xfrm>
          <a:prstGeom prst="rect">
            <a:avLst/>
          </a:prstGeom>
        </p:spPr>
      </p:pic>
      <p:pic>
        <p:nvPicPr>
          <p:cNvPr id="32" name="그래픽 31" descr="사용자">
            <a:extLst>
              <a:ext uri="{FF2B5EF4-FFF2-40B4-BE49-F238E27FC236}">
                <a16:creationId xmlns:a16="http://schemas.microsoft.com/office/drawing/2014/main" id="{05026628-7E02-E543-A009-6C2E380C32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7512" y="5302832"/>
            <a:ext cx="914400" cy="914400"/>
          </a:xfrm>
          <a:prstGeom prst="rect">
            <a:avLst/>
          </a:prstGeom>
        </p:spPr>
      </p:pic>
      <p:pic>
        <p:nvPicPr>
          <p:cNvPr id="33" name="그래픽 32" descr="사용자">
            <a:extLst>
              <a:ext uri="{FF2B5EF4-FFF2-40B4-BE49-F238E27FC236}">
                <a16:creationId xmlns:a16="http://schemas.microsoft.com/office/drawing/2014/main" id="{085B98EF-9AEE-5C45-B917-2789F83A6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945270"/>
            <a:ext cx="914400" cy="914400"/>
          </a:xfrm>
          <a:prstGeom prst="rect">
            <a:avLst/>
          </a:prstGeom>
        </p:spPr>
      </p:pic>
      <p:pic>
        <p:nvPicPr>
          <p:cNvPr id="34" name="그래픽 33" descr="사용자">
            <a:extLst>
              <a:ext uri="{FF2B5EF4-FFF2-40B4-BE49-F238E27FC236}">
                <a16:creationId xmlns:a16="http://schemas.microsoft.com/office/drawing/2014/main" id="{822414F7-CCD8-5040-BEC5-D87451A58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1816782"/>
            <a:ext cx="914400" cy="914400"/>
          </a:xfrm>
          <a:prstGeom prst="rect">
            <a:avLst/>
          </a:prstGeom>
        </p:spPr>
      </p:pic>
      <p:pic>
        <p:nvPicPr>
          <p:cNvPr id="35" name="그래픽 34" descr="사용자">
            <a:extLst>
              <a:ext uri="{FF2B5EF4-FFF2-40B4-BE49-F238E27FC236}">
                <a16:creationId xmlns:a16="http://schemas.microsoft.com/office/drawing/2014/main" id="{7A9ADA70-0D12-B24E-8A0F-93FB8F5E1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2688294"/>
            <a:ext cx="914400" cy="914400"/>
          </a:xfrm>
          <a:prstGeom prst="rect">
            <a:avLst/>
          </a:prstGeom>
        </p:spPr>
      </p:pic>
      <p:pic>
        <p:nvPicPr>
          <p:cNvPr id="36" name="그래픽 35" descr="사용자">
            <a:extLst>
              <a:ext uri="{FF2B5EF4-FFF2-40B4-BE49-F238E27FC236}">
                <a16:creationId xmlns:a16="http://schemas.microsoft.com/office/drawing/2014/main" id="{2879E0DB-7F73-9449-A1F4-EA3FC12D7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3559806"/>
            <a:ext cx="914400" cy="914400"/>
          </a:xfrm>
          <a:prstGeom prst="rect">
            <a:avLst/>
          </a:prstGeom>
        </p:spPr>
      </p:pic>
      <p:pic>
        <p:nvPicPr>
          <p:cNvPr id="37" name="그래픽 36" descr="사용자">
            <a:extLst>
              <a:ext uri="{FF2B5EF4-FFF2-40B4-BE49-F238E27FC236}">
                <a16:creationId xmlns:a16="http://schemas.microsoft.com/office/drawing/2014/main" id="{790086C1-8211-0749-984B-E33543D5A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4431318"/>
            <a:ext cx="914400" cy="914400"/>
          </a:xfrm>
          <a:prstGeom prst="rect">
            <a:avLst/>
          </a:prstGeom>
        </p:spPr>
      </p:pic>
      <p:pic>
        <p:nvPicPr>
          <p:cNvPr id="38" name="그래픽 37" descr="사용자">
            <a:extLst>
              <a:ext uri="{FF2B5EF4-FFF2-40B4-BE49-F238E27FC236}">
                <a16:creationId xmlns:a16="http://schemas.microsoft.com/office/drawing/2014/main" id="{CBE5322A-4D3F-C049-A087-D9267DAF7C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41912" y="5302832"/>
            <a:ext cx="914400" cy="914400"/>
          </a:xfrm>
          <a:prstGeom prst="rect">
            <a:avLst/>
          </a:prstGeom>
        </p:spPr>
      </p:pic>
      <p:pic>
        <p:nvPicPr>
          <p:cNvPr id="39" name="그래픽 38" descr="데이터베이스">
            <a:extLst>
              <a:ext uri="{FF2B5EF4-FFF2-40B4-BE49-F238E27FC236}">
                <a16:creationId xmlns:a16="http://schemas.microsoft.com/office/drawing/2014/main" id="{2B917063-6145-D941-B68E-34CC16433B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50088" y="2224040"/>
            <a:ext cx="914400" cy="914400"/>
          </a:xfrm>
          <a:prstGeom prst="rect">
            <a:avLst/>
          </a:prstGeom>
        </p:spPr>
      </p:pic>
      <p:pic>
        <p:nvPicPr>
          <p:cNvPr id="40" name="그래픽 39" descr="데이터베이스">
            <a:extLst>
              <a:ext uri="{FF2B5EF4-FFF2-40B4-BE49-F238E27FC236}">
                <a16:creationId xmlns:a16="http://schemas.microsoft.com/office/drawing/2014/main" id="{3C9F20DB-918F-7244-8325-4E392EA93E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50088" y="3102606"/>
            <a:ext cx="914400" cy="914400"/>
          </a:xfrm>
          <a:prstGeom prst="rect">
            <a:avLst/>
          </a:prstGeom>
        </p:spPr>
      </p:pic>
      <p:pic>
        <p:nvPicPr>
          <p:cNvPr id="41" name="그래픽 40" descr="데이터베이스">
            <a:extLst>
              <a:ext uri="{FF2B5EF4-FFF2-40B4-BE49-F238E27FC236}">
                <a16:creationId xmlns:a16="http://schemas.microsoft.com/office/drawing/2014/main" id="{2C5B43C8-0628-814E-9A87-1E25F890FE7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50088" y="3981172"/>
            <a:ext cx="914400" cy="914400"/>
          </a:xfrm>
          <a:prstGeom prst="rect">
            <a:avLst/>
          </a:prstGeom>
        </p:spPr>
      </p:pic>
      <p:pic>
        <p:nvPicPr>
          <p:cNvPr id="42" name="그래픽 41" descr="데이터베이스">
            <a:extLst>
              <a:ext uri="{FF2B5EF4-FFF2-40B4-BE49-F238E27FC236}">
                <a16:creationId xmlns:a16="http://schemas.microsoft.com/office/drawing/2014/main" id="{59CAAB4D-DC23-4941-8AE3-B9A306D0B43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750088" y="4859737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AB1AF56-3922-2E46-B8DB-01C5CC411E80}"/>
              </a:ext>
            </a:extLst>
          </p:cNvPr>
          <p:cNvSpPr txBox="1"/>
          <p:nvPr/>
        </p:nvSpPr>
        <p:spPr>
          <a:xfrm>
            <a:off x="8081571" y="2024487"/>
            <a:ext cx="1508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/>
              <a:t>Overload</a:t>
            </a:r>
          </a:p>
        </p:txBody>
      </p:sp>
      <p:sp>
        <p:nvSpPr>
          <p:cNvPr id="70" name="왼쪽 중괄호[L] 69">
            <a:extLst>
              <a:ext uri="{FF2B5EF4-FFF2-40B4-BE49-F238E27FC236}">
                <a16:creationId xmlns:a16="http://schemas.microsoft.com/office/drawing/2014/main" id="{B1F7F759-FD3B-A64C-855C-C1593CBBC34D}"/>
              </a:ext>
            </a:extLst>
          </p:cNvPr>
          <p:cNvSpPr/>
          <p:nvPr/>
        </p:nvSpPr>
        <p:spPr>
          <a:xfrm>
            <a:off x="9535886" y="1502229"/>
            <a:ext cx="317241" cy="151206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9263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2. Load Balancing with Cache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/>
          </a:p>
        </p:txBody>
      </p:sp>
      <p:pic>
        <p:nvPicPr>
          <p:cNvPr id="3" name="그래픽 2" descr="데이터베이스">
            <a:extLst>
              <a:ext uri="{FF2B5EF4-FFF2-40B4-BE49-F238E27FC236}">
                <a16:creationId xmlns:a16="http://schemas.microsoft.com/office/drawing/2014/main" id="{F61CF05A-F035-E145-99A0-F8DD316E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4" y="1208317"/>
            <a:ext cx="914400" cy="914400"/>
          </a:xfrm>
          <a:prstGeom prst="rect">
            <a:avLst/>
          </a:prstGeom>
        </p:spPr>
      </p:pic>
      <p:pic>
        <p:nvPicPr>
          <p:cNvPr id="9" name="그래픽 8" descr="사용자">
            <a:extLst>
              <a:ext uri="{FF2B5EF4-FFF2-40B4-BE49-F238E27FC236}">
                <a16:creationId xmlns:a16="http://schemas.microsoft.com/office/drawing/2014/main" id="{41FBE56B-4D3E-2345-9FC9-AE61E24AB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945270"/>
            <a:ext cx="914400" cy="914400"/>
          </a:xfrm>
          <a:prstGeom prst="rect">
            <a:avLst/>
          </a:prstGeom>
        </p:spPr>
      </p:pic>
      <p:pic>
        <p:nvPicPr>
          <p:cNvPr id="22" name="그래픽 21" descr="사용자">
            <a:extLst>
              <a:ext uri="{FF2B5EF4-FFF2-40B4-BE49-F238E27FC236}">
                <a16:creationId xmlns:a16="http://schemas.microsoft.com/office/drawing/2014/main" id="{F4F49882-008F-2E41-875F-4EAC00474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1816782"/>
            <a:ext cx="914400" cy="914400"/>
          </a:xfrm>
          <a:prstGeom prst="rect">
            <a:avLst/>
          </a:prstGeom>
        </p:spPr>
      </p:pic>
      <p:pic>
        <p:nvPicPr>
          <p:cNvPr id="23" name="그래픽 22" descr="사용자">
            <a:extLst>
              <a:ext uri="{FF2B5EF4-FFF2-40B4-BE49-F238E27FC236}">
                <a16:creationId xmlns:a16="http://schemas.microsoft.com/office/drawing/2014/main" id="{7FC6B126-3C4C-6549-A23D-5AEF8F5D0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2688294"/>
            <a:ext cx="914400" cy="914400"/>
          </a:xfrm>
          <a:prstGeom prst="rect">
            <a:avLst/>
          </a:prstGeom>
        </p:spPr>
      </p:pic>
      <p:pic>
        <p:nvPicPr>
          <p:cNvPr id="24" name="그래픽 23" descr="사용자">
            <a:extLst>
              <a:ext uri="{FF2B5EF4-FFF2-40B4-BE49-F238E27FC236}">
                <a16:creationId xmlns:a16="http://schemas.microsoft.com/office/drawing/2014/main" id="{5BA0AA13-55DF-C04A-9706-527574CB7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3559806"/>
            <a:ext cx="914400" cy="914400"/>
          </a:xfrm>
          <a:prstGeom prst="rect">
            <a:avLst/>
          </a:prstGeom>
        </p:spPr>
      </p:pic>
      <p:pic>
        <p:nvPicPr>
          <p:cNvPr id="25" name="그래픽 24" descr="사용자">
            <a:extLst>
              <a:ext uri="{FF2B5EF4-FFF2-40B4-BE49-F238E27FC236}">
                <a16:creationId xmlns:a16="http://schemas.microsoft.com/office/drawing/2014/main" id="{59316DBB-CCBD-EE46-AB6B-A245B0737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4431318"/>
            <a:ext cx="914400" cy="914400"/>
          </a:xfrm>
          <a:prstGeom prst="rect">
            <a:avLst/>
          </a:prstGeom>
        </p:spPr>
      </p:pic>
      <p:pic>
        <p:nvPicPr>
          <p:cNvPr id="26" name="그래픽 25" descr="사용자">
            <a:extLst>
              <a:ext uri="{FF2B5EF4-FFF2-40B4-BE49-F238E27FC236}">
                <a16:creationId xmlns:a16="http://schemas.microsoft.com/office/drawing/2014/main" id="{09D0F92C-A089-E448-9418-62B83A060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5302832"/>
            <a:ext cx="914400" cy="914400"/>
          </a:xfrm>
          <a:prstGeom prst="rect">
            <a:avLst/>
          </a:prstGeom>
        </p:spPr>
      </p:pic>
      <p:pic>
        <p:nvPicPr>
          <p:cNvPr id="27" name="그래픽 26" descr="사용자">
            <a:extLst>
              <a:ext uri="{FF2B5EF4-FFF2-40B4-BE49-F238E27FC236}">
                <a16:creationId xmlns:a16="http://schemas.microsoft.com/office/drawing/2014/main" id="{C7B31E88-D01A-1F43-8017-5D35AF433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945270"/>
            <a:ext cx="914400" cy="914400"/>
          </a:xfrm>
          <a:prstGeom prst="rect">
            <a:avLst/>
          </a:prstGeom>
        </p:spPr>
      </p:pic>
      <p:pic>
        <p:nvPicPr>
          <p:cNvPr id="28" name="그래픽 27" descr="사용자">
            <a:extLst>
              <a:ext uri="{FF2B5EF4-FFF2-40B4-BE49-F238E27FC236}">
                <a16:creationId xmlns:a16="http://schemas.microsoft.com/office/drawing/2014/main" id="{F4B79AC2-C86B-F549-94F6-BB517BA1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1816782"/>
            <a:ext cx="914400" cy="914400"/>
          </a:xfrm>
          <a:prstGeom prst="rect">
            <a:avLst/>
          </a:prstGeom>
        </p:spPr>
      </p:pic>
      <p:pic>
        <p:nvPicPr>
          <p:cNvPr id="29" name="그래픽 28" descr="사용자">
            <a:extLst>
              <a:ext uri="{FF2B5EF4-FFF2-40B4-BE49-F238E27FC236}">
                <a16:creationId xmlns:a16="http://schemas.microsoft.com/office/drawing/2014/main" id="{CA26B27D-768B-BC4F-9A0C-F168E0203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2688294"/>
            <a:ext cx="914400" cy="914400"/>
          </a:xfrm>
          <a:prstGeom prst="rect">
            <a:avLst/>
          </a:prstGeom>
        </p:spPr>
      </p:pic>
      <p:pic>
        <p:nvPicPr>
          <p:cNvPr id="30" name="그래픽 29" descr="사용자">
            <a:extLst>
              <a:ext uri="{FF2B5EF4-FFF2-40B4-BE49-F238E27FC236}">
                <a16:creationId xmlns:a16="http://schemas.microsoft.com/office/drawing/2014/main" id="{D8AD8AF0-AD93-4445-813F-2A72D7D54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3559806"/>
            <a:ext cx="914400" cy="914400"/>
          </a:xfrm>
          <a:prstGeom prst="rect">
            <a:avLst/>
          </a:prstGeom>
        </p:spPr>
      </p:pic>
      <p:pic>
        <p:nvPicPr>
          <p:cNvPr id="31" name="그래픽 30" descr="사용자">
            <a:extLst>
              <a:ext uri="{FF2B5EF4-FFF2-40B4-BE49-F238E27FC236}">
                <a16:creationId xmlns:a16="http://schemas.microsoft.com/office/drawing/2014/main" id="{F34101BD-7A4B-F941-B3C5-DB42687C8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4431318"/>
            <a:ext cx="914400" cy="914400"/>
          </a:xfrm>
          <a:prstGeom prst="rect">
            <a:avLst/>
          </a:prstGeom>
        </p:spPr>
      </p:pic>
      <p:pic>
        <p:nvPicPr>
          <p:cNvPr id="32" name="그래픽 31" descr="사용자">
            <a:extLst>
              <a:ext uri="{FF2B5EF4-FFF2-40B4-BE49-F238E27FC236}">
                <a16:creationId xmlns:a16="http://schemas.microsoft.com/office/drawing/2014/main" id="{05026628-7E02-E543-A009-6C2E380C3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5302832"/>
            <a:ext cx="914400" cy="914400"/>
          </a:xfrm>
          <a:prstGeom prst="rect">
            <a:avLst/>
          </a:prstGeom>
        </p:spPr>
      </p:pic>
      <p:pic>
        <p:nvPicPr>
          <p:cNvPr id="33" name="그래픽 32" descr="사용자">
            <a:extLst>
              <a:ext uri="{FF2B5EF4-FFF2-40B4-BE49-F238E27FC236}">
                <a16:creationId xmlns:a16="http://schemas.microsoft.com/office/drawing/2014/main" id="{085B98EF-9AEE-5C45-B917-2789F83A6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945270"/>
            <a:ext cx="914400" cy="914400"/>
          </a:xfrm>
          <a:prstGeom prst="rect">
            <a:avLst/>
          </a:prstGeom>
        </p:spPr>
      </p:pic>
      <p:pic>
        <p:nvPicPr>
          <p:cNvPr id="34" name="그래픽 33" descr="사용자">
            <a:extLst>
              <a:ext uri="{FF2B5EF4-FFF2-40B4-BE49-F238E27FC236}">
                <a16:creationId xmlns:a16="http://schemas.microsoft.com/office/drawing/2014/main" id="{822414F7-CCD8-5040-BEC5-D87451A58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1816782"/>
            <a:ext cx="914400" cy="914400"/>
          </a:xfrm>
          <a:prstGeom prst="rect">
            <a:avLst/>
          </a:prstGeom>
        </p:spPr>
      </p:pic>
      <p:pic>
        <p:nvPicPr>
          <p:cNvPr id="35" name="그래픽 34" descr="사용자">
            <a:extLst>
              <a:ext uri="{FF2B5EF4-FFF2-40B4-BE49-F238E27FC236}">
                <a16:creationId xmlns:a16="http://schemas.microsoft.com/office/drawing/2014/main" id="{7A9ADA70-0D12-B24E-8A0F-93FB8F5E1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2688294"/>
            <a:ext cx="914400" cy="914400"/>
          </a:xfrm>
          <a:prstGeom prst="rect">
            <a:avLst/>
          </a:prstGeom>
        </p:spPr>
      </p:pic>
      <p:pic>
        <p:nvPicPr>
          <p:cNvPr id="36" name="그래픽 35" descr="사용자">
            <a:extLst>
              <a:ext uri="{FF2B5EF4-FFF2-40B4-BE49-F238E27FC236}">
                <a16:creationId xmlns:a16="http://schemas.microsoft.com/office/drawing/2014/main" id="{2879E0DB-7F73-9449-A1F4-EA3FC12D7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3559806"/>
            <a:ext cx="914400" cy="914400"/>
          </a:xfrm>
          <a:prstGeom prst="rect">
            <a:avLst/>
          </a:prstGeom>
        </p:spPr>
      </p:pic>
      <p:pic>
        <p:nvPicPr>
          <p:cNvPr id="37" name="그래픽 36" descr="사용자">
            <a:extLst>
              <a:ext uri="{FF2B5EF4-FFF2-40B4-BE49-F238E27FC236}">
                <a16:creationId xmlns:a16="http://schemas.microsoft.com/office/drawing/2014/main" id="{790086C1-8211-0749-984B-E33543D5A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4431318"/>
            <a:ext cx="914400" cy="914400"/>
          </a:xfrm>
          <a:prstGeom prst="rect">
            <a:avLst/>
          </a:prstGeom>
        </p:spPr>
      </p:pic>
      <p:pic>
        <p:nvPicPr>
          <p:cNvPr id="38" name="그래픽 37" descr="사용자">
            <a:extLst>
              <a:ext uri="{FF2B5EF4-FFF2-40B4-BE49-F238E27FC236}">
                <a16:creationId xmlns:a16="http://schemas.microsoft.com/office/drawing/2014/main" id="{CBE5322A-4D3F-C049-A087-D9267DAF7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5302832"/>
            <a:ext cx="914400" cy="914400"/>
          </a:xfrm>
          <a:prstGeom prst="rect">
            <a:avLst/>
          </a:prstGeom>
        </p:spPr>
      </p:pic>
      <p:pic>
        <p:nvPicPr>
          <p:cNvPr id="39" name="그래픽 38" descr="데이터베이스">
            <a:extLst>
              <a:ext uri="{FF2B5EF4-FFF2-40B4-BE49-F238E27FC236}">
                <a16:creationId xmlns:a16="http://schemas.microsoft.com/office/drawing/2014/main" id="{2B917063-6145-D941-B68E-34CC16433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4" y="2152636"/>
            <a:ext cx="914400" cy="914400"/>
          </a:xfrm>
          <a:prstGeom prst="rect">
            <a:avLst/>
          </a:prstGeom>
        </p:spPr>
      </p:pic>
      <p:pic>
        <p:nvPicPr>
          <p:cNvPr id="40" name="그래픽 39" descr="데이터베이스">
            <a:extLst>
              <a:ext uri="{FF2B5EF4-FFF2-40B4-BE49-F238E27FC236}">
                <a16:creationId xmlns:a16="http://schemas.microsoft.com/office/drawing/2014/main" id="{3C9F20DB-918F-7244-8325-4E392EA93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4" y="3096955"/>
            <a:ext cx="914400" cy="914400"/>
          </a:xfrm>
          <a:prstGeom prst="rect">
            <a:avLst/>
          </a:prstGeom>
        </p:spPr>
      </p:pic>
      <p:pic>
        <p:nvPicPr>
          <p:cNvPr id="41" name="그래픽 40" descr="데이터베이스">
            <a:extLst>
              <a:ext uri="{FF2B5EF4-FFF2-40B4-BE49-F238E27FC236}">
                <a16:creationId xmlns:a16="http://schemas.microsoft.com/office/drawing/2014/main" id="{2C5B43C8-0628-814E-9A87-1E25F890F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4" y="4041274"/>
            <a:ext cx="914400" cy="914400"/>
          </a:xfrm>
          <a:prstGeom prst="rect">
            <a:avLst/>
          </a:prstGeom>
        </p:spPr>
      </p:pic>
      <p:pic>
        <p:nvPicPr>
          <p:cNvPr id="42" name="그래픽 41" descr="데이터베이스">
            <a:extLst>
              <a:ext uri="{FF2B5EF4-FFF2-40B4-BE49-F238E27FC236}">
                <a16:creationId xmlns:a16="http://schemas.microsoft.com/office/drawing/2014/main" id="{59CAAB4D-DC23-4941-8AE3-B9A306D0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4" y="4985594"/>
            <a:ext cx="914400" cy="914400"/>
          </a:xfrm>
          <a:prstGeom prst="rect">
            <a:avLst/>
          </a:prstGeom>
        </p:spPr>
      </p:pic>
      <p:pic>
        <p:nvPicPr>
          <p:cNvPr id="48" name="그래픽 47" descr="DVD 플레이어">
            <a:extLst>
              <a:ext uri="{FF2B5EF4-FFF2-40B4-BE49-F238E27FC236}">
                <a16:creationId xmlns:a16="http://schemas.microsoft.com/office/drawing/2014/main" id="{DC4490F1-458D-D84B-A6D3-7381A9EFB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0" y="3144686"/>
            <a:ext cx="914400" cy="914400"/>
          </a:xfrm>
          <a:prstGeom prst="rect">
            <a:avLst/>
          </a:prstGeom>
        </p:spPr>
      </p:pic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B182C11D-F8D9-5B4E-8025-14B19AD3E8BE}"/>
              </a:ext>
            </a:extLst>
          </p:cNvPr>
          <p:cNvCxnSpPr>
            <a:stCxn id="48" idx="3"/>
            <a:endCxn id="40" idx="1"/>
          </p:cNvCxnSpPr>
          <p:nvPr/>
        </p:nvCxnSpPr>
        <p:spPr>
          <a:xfrm flipV="1">
            <a:off x="7010400" y="3554155"/>
            <a:ext cx="3402164" cy="47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BC236EF8-3375-1F47-BB02-F6E9CD3FF87E}"/>
              </a:ext>
            </a:extLst>
          </p:cNvPr>
          <p:cNvCxnSpPr>
            <a:cxnSpLocks/>
            <a:stCxn id="48" idx="3"/>
            <a:endCxn id="3" idx="1"/>
          </p:cNvCxnSpPr>
          <p:nvPr/>
        </p:nvCxnSpPr>
        <p:spPr>
          <a:xfrm flipV="1">
            <a:off x="7010400" y="1665517"/>
            <a:ext cx="3402164" cy="19363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36BB3EA4-5950-204C-8C69-71F38338189D}"/>
              </a:ext>
            </a:extLst>
          </p:cNvPr>
          <p:cNvCxnSpPr>
            <a:cxnSpLocks/>
            <a:stCxn id="48" idx="3"/>
            <a:endCxn id="39" idx="1"/>
          </p:cNvCxnSpPr>
          <p:nvPr/>
        </p:nvCxnSpPr>
        <p:spPr>
          <a:xfrm flipV="1">
            <a:off x="7010400" y="2609836"/>
            <a:ext cx="3402164" cy="9920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BB87DFE8-D8EC-024A-BD21-B5199D2AB12C}"/>
              </a:ext>
            </a:extLst>
          </p:cNvPr>
          <p:cNvCxnSpPr>
            <a:cxnSpLocks/>
            <a:stCxn id="48" idx="3"/>
            <a:endCxn id="41" idx="1"/>
          </p:cNvCxnSpPr>
          <p:nvPr/>
        </p:nvCxnSpPr>
        <p:spPr>
          <a:xfrm>
            <a:off x="7010400" y="3601886"/>
            <a:ext cx="3402164" cy="896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C3ABB454-C74F-7D49-8E63-4E1710693B79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>
            <a:off x="7010400" y="3601886"/>
            <a:ext cx="3402164" cy="1840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오른쪽 중괄호[R] 67">
            <a:extLst>
              <a:ext uri="{FF2B5EF4-FFF2-40B4-BE49-F238E27FC236}">
                <a16:creationId xmlns:a16="http://schemas.microsoft.com/office/drawing/2014/main" id="{E3572F43-EC00-7F48-B0F3-F42BF1408141}"/>
              </a:ext>
            </a:extLst>
          </p:cNvPr>
          <p:cNvSpPr/>
          <p:nvPr/>
        </p:nvSpPr>
        <p:spPr>
          <a:xfrm>
            <a:off x="3356312" y="1119673"/>
            <a:ext cx="721166" cy="498254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457BC9A4-3EAE-394F-BE15-E71148551901}"/>
              </a:ext>
            </a:extLst>
          </p:cNvPr>
          <p:cNvCxnSpPr>
            <a:stCxn id="68" idx="1"/>
            <a:endCxn id="48" idx="1"/>
          </p:cNvCxnSpPr>
          <p:nvPr/>
        </p:nvCxnSpPr>
        <p:spPr>
          <a:xfrm flipV="1">
            <a:off x="4077478" y="3601886"/>
            <a:ext cx="2018522" cy="90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0FC718FD-3D71-3744-8E27-2202D4C39151}"/>
              </a:ext>
            </a:extLst>
          </p:cNvPr>
          <p:cNvSpPr txBox="1"/>
          <p:nvPr/>
        </p:nvSpPr>
        <p:spPr>
          <a:xfrm>
            <a:off x="6024850" y="292291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solidFill>
                  <a:srgbClr val="FF0000"/>
                </a:solidFill>
              </a:rPr>
              <a:t>Cache</a:t>
            </a:r>
            <a:endParaRPr kumimoji="1"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15DCB4-4A36-244B-AD50-67236AAF7B8C}"/>
              </a:ext>
            </a:extLst>
          </p:cNvPr>
          <p:cNvSpPr txBox="1"/>
          <p:nvPr/>
        </p:nvSpPr>
        <p:spPr>
          <a:xfrm>
            <a:off x="5325015" y="4594868"/>
            <a:ext cx="241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/>
              <a:t>Load Balancing</a:t>
            </a:r>
            <a:endParaRPr kumimoji="1"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9545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2. Load Balancing with Cache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/>
          </a:p>
        </p:txBody>
      </p:sp>
      <p:pic>
        <p:nvPicPr>
          <p:cNvPr id="3" name="그래픽 2" descr="데이터베이스">
            <a:extLst>
              <a:ext uri="{FF2B5EF4-FFF2-40B4-BE49-F238E27FC236}">
                <a16:creationId xmlns:a16="http://schemas.microsoft.com/office/drawing/2014/main" id="{F61CF05A-F035-E145-99A0-F8DD316E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4" y="1208317"/>
            <a:ext cx="914400" cy="914400"/>
          </a:xfrm>
          <a:prstGeom prst="rect">
            <a:avLst/>
          </a:prstGeom>
        </p:spPr>
      </p:pic>
      <p:pic>
        <p:nvPicPr>
          <p:cNvPr id="9" name="그래픽 8" descr="사용자">
            <a:extLst>
              <a:ext uri="{FF2B5EF4-FFF2-40B4-BE49-F238E27FC236}">
                <a16:creationId xmlns:a16="http://schemas.microsoft.com/office/drawing/2014/main" id="{41FBE56B-4D3E-2345-9FC9-AE61E24AB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945270"/>
            <a:ext cx="914400" cy="914400"/>
          </a:xfrm>
          <a:prstGeom prst="rect">
            <a:avLst/>
          </a:prstGeom>
        </p:spPr>
      </p:pic>
      <p:pic>
        <p:nvPicPr>
          <p:cNvPr id="22" name="그래픽 21" descr="사용자">
            <a:extLst>
              <a:ext uri="{FF2B5EF4-FFF2-40B4-BE49-F238E27FC236}">
                <a16:creationId xmlns:a16="http://schemas.microsoft.com/office/drawing/2014/main" id="{F4F49882-008F-2E41-875F-4EAC00474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1816782"/>
            <a:ext cx="914400" cy="914400"/>
          </a:xfrm>
          <a:prstGeom prst="rect">
            <a:avLst/>
          </a:prstGeom>
        </p:spPr>
      </p:pic>
      <p:pic>
        <p:nvPicPr>
          <p:cNvPr id="23" name="그래픽 22" descr="사용자">
            <a:extLst>
              <a:ext uri="{FF2B5EF4-FFF2-40B4-BE49-F238E27FC236}">
                <a16:creationId xmlns:a16="http://schemas.microsoft.com/office/drawing/2014/main" id="{7FC6B126-3C4C-6549-A23D-5AEF8F5D0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2688294"/>
            <a:ext cx="914400" cy="914400"/>
          </a:xfrm>
          <a:prstGeom prst="rect">
            <a:avLst/>
          </a:prstGeom>
        </p:spPr>
      </p:pic>
      <p:pic>
        <p:nvPicPr>
          <p:cNvPr id="24" name="그래픽 23" descr="사용자">
            <a:extLst>
              <a:ext uri="{FF2B5EF4-FFF2-40B4-BE49-F238E27FC236}">
                <a16:creationId xmlns:a16="http://schemas.microsoft.com/office/drawing/2014/main" id="{5BA0AA13-55DF-C04A-9706-527574CB7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3559806"/>
            <a:ext cx="914400" cy="914400"/>
          </a:xfrm>
          <a:prstGeom prst="rect">
            <a:avLst/>
          </a:prstGeom>
        </p:spPr>
      </p:pic>
      <p:pic>
        <p:nvPicPr>
          <p:cNvPr id="25" name="그래픽 24" descr="사용자">
            <a:extLst>
              <a:ext uri="{FF2B5EF4-FFF2-40B4-BE49-F238E27FC236}">
                <a16:creationId xmlns:a16="http://schemas.microsoft.com/office/drawing/2014/main" id="{59316DBB-CCBD-EE46-AB6B-A245B0737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4431318"/>
            <a:ext cx="914400" cy="914400"/>
          </a:xfrm>
          <a:prstGeom prst="rect">
            <a:avLst/>
          </a:prstGeom>
        </p:spPr>
      </p:pic>
      <p:pic>
        <p:nvPicPr>
          <p:cNvPr id="26" name="그래픽 25" descr="사용자">
            <a:extLst>
              <a:ext uri="{FF2B5EF4-FFF2-40B4-BE49-F238E27FC236}">
                <a16:creationId xmlns:a16="http://schemas.microsoft.com/office/drawing/2014/main" id="{09D0F92C-A089-E448-9418-62B83A060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5302832"/>
            <a:ext cx="914400" cy="914400"/>
          </a:xfrm>
          <a:prstGeom prst="rect">
            <a:avLst/>
          </a:prstGeom>
        </p:spPr>
      </p:pic>
      <p:pic>
        <p:nvPicPr>
          <p:cNvPr id="27" name="그래픽 26" descr="사용자">
            <a:extLst>
              <a:ext uri="{FF2B5EF4-FFF2-40B4-BE49-F238E27FC236}">
                <a16:creationId xmlns:a16="http://schemas.microsoft.com/office/drawing/2014/main" id="{C7B31E88-D01A-1F43-8017-5D35AF433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945270"/>
            <a:ext cx="914400" cy="914400"/>
          </a:xfrm>
          <a:prstGeom prst="rect">
            <a:avLst/>
          </a:prstGeom>
        </p:spPr>
      </p:pic>
      <p:pic>
        <p:nvPicPr>
          <p:cNvPr id="28" name="그래픽 27" descr="사용자">
            <a:extLst>
              <a:ext uri="{FF2B5EF4-FFF2-40B4-BE49-F238E27FC236}">
                <a16:creationId xmlns:a16="http://schemas.microsoft.com/office/drawing/2014/main" id="{F4B79AC2-C86B-F549-94F6-BB517BA1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1816782"/>
            <a:ext cx="914400" cy="914400"/>
          </a:xfrm>
          <a:prstGeom prst="rect">
            <a:avLst/>
          </a:prstGeom>
        </p:spPr>
      </p:pic>
      <p:pic>
        <p:nvPicPr>
          <p:cNvPr id="29" name="그래픽 28" descr="사용자">
            <a:extLst>
              <a:ext uri="{FF2B5EF4-FFF2-40B4-BE49-F238E27FC236}">
                <a16:creationId xmlns:a16="http://schemas.microsoft.com/office/drawing/2014/main" id="{CA26B27D-768B-BC4F-9A0C-F168E0203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2688294"/>
            <a:ext cx="914400" cy="914400"/>
          </a:xfrm>
          <a:prstGeom prst="rect">
            <a:avLst/>
          </a:prstGeom>
        </p:spPr>
      </p:pic>
      <p:pic>
        <p:nvPicPr>
          <p:cNvPr id="30" name="그래픽 29" descr="사용자">
            <a:extLst>
              <a:ext uri="{FF2B5EF4-FFF2-40B4-BE49-F238E27FC236}">
                <a16:creationId xmlns:a16="http://schemas.microsoft.com/office/drawing/2014/main" id="{D8AD8AF0-AD93-4445-813F-2A72D7D54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3559806"/>
            <a:ext cx="914400" cy="914400"/>
          </a:xfrm>
          <a:prstGeom prst="rect">
            <a:avLst/>
          </a:prstGeom>
        </p:spPr>
      </p:pic>
      <p:pic>
        <p:nvPicPr>
          <p:cNvPr id="31" name="그래픽 30" descr="사용자">
            <a:extLst>
              <a:ext uri="{FF2B5EF4-FFF2-40B4-BE49-F238E27FC236}">
                <a16:creationId xmlns:a16="http://schemas.microsoft.com/office/drawing/2014/main" id="{F34101BD-7A4B-F941-B3C5-DB42687C8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4431318"/>
            <a:ext cx="914400" cy="914400"/>
          </a:xfrm>
          <a:prstGeom prst="rect">
            <a:avLst/>
          </a:prstGeom>
        </p:spPr>
      </p:pic>
      <p:pic>
        <p:nvPicPr>
          <p:cNvPr id="32" name="그래픽 31" descr="사용자">
            <a:extLst>
              <a:ext uri="{FF2B5EF4-FFF2-40B4-BE49-F238E27FC236}">
                <a16:creationId xmlns:a16="http://schemas.microsoft.com/office/drawing/2014/main" id="{05026628-7E02-E543-A009-6C2E380C3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5302832"/>
            <a:ext cx="914400" cy="914400"/>
          </a:xfrm>
          <a:prstGeom prst="rect">
            <a:avLst/>
          </a:prstGeom>
        </p:spPr>
      </p:pic>
      <p:pic>
        <p:nvPicPr>
          <p:cNvPr id="33" name="그래픽 32" descr="사용자">
            <a:extLst>
              <a:ext uri="{FF2B5EF4-FFF2-40B4-BE49-F238E27FC236}">
                <a16:creationId xmlns:a16="http://schemas.microsoft.com/office/drawing/2014/main" id="{085B98EF-9AEE-5C45-B917-2789F83A6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945270"/>
            <a:ext cx="914400" cy="914400"/>
          </a:xfrm>
          <a:prstGeom prst="rect">
            <a:avLst/>
          </a:prstGeom>
        </p:spPr>
      </p:pic>
      <p:pic>
        <p:nvPicPr>
          <p:cNvPr id="34" name="그래픽 33" descr="사용자">
            <a:extLst>
              <a:ext uri="{FF2B5EF4-FFF2-40B4-BE49-F238E27FC236}">
                <a16:creationId xmlns:a16="http://schemas.microsoft.com/office/drawing/2014/main" id="{822414F7-CCD8-5040-BEC5-D87451A58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1816782"/>
            <a:ext cx="914400" cy="914400"/>
          </a:xfrm>
          <a:prstGeom prst="rect">
            <a:avLst/>
          </a:prstGeom>
        </p:spPr>
      </p:pic>
      <p:pic>
        <p:nvPicPr>
          <p:cNvPr id="35" name="그래픽 34" descr="사용자">
            <a:extLst>
              <a:ext uri="{FF2B5EF4-FFF2-40B4-BE49-F238E27FC236}">
                <a16:creationId xmlns:a16="http://schemas.microsoft.com/office/drawing/2014/main" id="{7A9ADA70-0D12-B24E-8A0F-93FB8F5E1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2688294"/>
            <a:ext cx="914400" cy="914400"/>
          </a:xfrm>
          <a:prstGeom prst="rect">
            <a:avLst/>
          </a:prstGeom>
        </p:spPr>
      </p:pic>
      <p:pic>
        <p:nvPicPr>
          <p:cNvPr id="36" name="그래픽 35" descr="사용자">
            <a:extLst>
              <a:ext uri="{FF2B5EF4-FFF2-40B4-BE49-F238E27FC236}">
                <a16:creationId xmlns:a16="http://schemas.microsoft.com/office/drawing/2014/main" id="{2879E0DB-7F73-9449-A1F4-EA3FC12D7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3559806"/>
            <a:ext cx="914400" cy="914400"/>
          </a:xfrm>
          <a:prstGeom prst="rect">
            <a:avLst/>
          </a:prstGeom>
        </p:spPr>
      </p:pic>
      <p:pic>
        <p:nvPicPr>
          <p:cNvPr id="37" name="그래픽 36" descr="사용자">
            <a:extLst>
              <a:ext uri="{FF2B5EF4-FFF2-40B4-BE49-F238E27FC236}">
                <a16:creationId xmlns:a16="http://schemas.microsoft.com/office/drawing/2014/main" id="{790086C1-8211-0749-984B-E33543D5A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4431318"/>
            <a:ext cx="914400" cy="914400"/>
          </a:xfrm>
          <a:prstGeom prst="rect">
            <a:avLst/>
          </a:prstGeom>
        </p:spPr>
      </p:pic>
      <p:pic>
        <p:nvPicPr>
          <p:cNvPr id="38" name="그래픽 37" descr="사용자">
            <a:extLst>
              <a:ext uri="{FF2B5EF4-FFF2-40B4-BE49-F238E27FC236}">
                <a16:creationId xmlns:a16="http://schemas.microsoft.com/office/drawing/2014/main" id="{CBE5322A-4D3F-C049-A087-D9267DAF7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5302832"/>
            <a:ext cx="914400" cy="914400"/>
          </a:xfrm>
          <a:prstGeom prst="rect">
            <a:avLst/>
          </a:prstGeom>
        </p:spPr>
      </p:pic>
      <p:pic>
        <p:nvPicPr>
          <p:cNvPr id="39" name="그래픽 38" descr="데이터베이스">
            <a:extLst>
              <a:ext uri="{FF2B5EF4-FFF2-40B4-BE49-F238E27FC236}">
                <a16:creationId xmlns:a16="http://schemas.microsoft.com/office/drawing/2014/main" id="{2B917063-6145-D941-B68E-34CC16433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4" y="2152636"/>
            <a:ext cx="914400" cy="914400"/>
          </a:xfrm>
          <a:prstGeom prst="rect">
            <a:avLst/>
          </a:prstGeom>
        </p:spPr>
      </p:pic>
      <p:pic>
        <p:nvPicPr>
          <p:cNvPr id="40" name="그래픽 39" descr="데이터베이스">
            <a:extLst>
              <a:ext uri="{FF2B5EF4-FFF2-40B4-BE49-F238E27FC236}">
                <a16:creationId xmlns:a16="http://schemas.microsoft.com/office/drawing/2014/main" id="{3C9F20DB-918F-7244-8325-4E392EA93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4" y="3096955"/>
            <a:ext cx="914400" cy="914400"/>
          </a:xfrm>
          <a:prstGeom prst="rect">
            <a:avLst/>
          </a:prstGeom>
        </p:spPr>
      </p:pic>
      <p:pic>
        <p:nvPicPr>
          <p:cNvPr id="41" name="그래픽 40" descr="데이터베이스">
            <a:extLst>
              <a:ext uri="{FF2B5EF4-FFF2-40B4-BE49-F238E27FC236}">
                <a16:creationId xmlns:a16="http://schemas.microsoft.com/office/drawing/2014/main" id="{2C5B43C8-0628-814E-9A87-1E25F890F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4" y="4041274"/>
            <a:ext cx="914400" cy="914400"/>
          </a:xfrm>
          <a:prstGeom prst="rect">
            <a:avLst/>
          </a:prstGeom>
        </p:spPr>
      </p:pic>
      <p:pic>
        <p:nvPicPr>
          <p:cNvPr id="42" name="그래픽 41" descr="데이터베이스">
            <a:extLst>
              <a:ext uri="{FF2B5EF4-FFF2-40B4-BE49-F238E27FC236}">
                <a16:creationId xmlns:a16="http://schemas.microsoft.com/office/drawing/2014/main" id="{59CAAB4D-DC23-4941-8AE3-B9A306D0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4" y="4985594"/>
            <a:ext cx="914400" cy="914400"/>
          </a:xfrm>
          <a:prstGeom prst="rect">
            <a:avLst/>
          </a:prstGeom>
        </p:spPr>
      </p:pic>
      <p:pic>
        <p:nvPicPr>
          <p:cNvPr id="48" name="그래픽 47" descr="DVD 플레이어">
            <a:extLst>
              <a:ext uri="{FF2B5EF4-FFF2-40B4-BE49-F238E27FC236}">
                <a16:creationId xmlns:a16="http://schemas.microsoft.com/office/drawing/2014/main" id="{DC4490F1-458D-D84B-A6D3-7381A9EFB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0" y="3144686"/>
            <a:ext cx="914400" cy="914400"/>
          </a:xfrm>
          <a:prstGeom prst="rect">
            <a:avLst/>
          </a:prstGeom>
        </p:spPr>
      </p:pic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B182C11D-F8D9-5B4E-8025-14B19AD3E8BE}"/>
              </a:ext>
            </a:extLst>
          </p:cNvPr>
          <p:cNvCxnSpPr>
            <a:stCxn id="48" idx="3"/>
            <a:endCxn id="40" idx="1"/>
          </p:cNvCxnSpPr>
          <p:nvPr/>
        </p:nvCxnSpPr>
        <p:spPr>
          <a:xfrm flipV="1">
            <a:off x="7010400" y="3554155"/>
            <a:ext cx="3402164" cy="47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BC236EF8-3375-1F47-BB02-F6E9CD3FF87E}"/>
              </a:ext>
            </a:extLst>
          </p:cNvPr>
          <p:cNvCxnSpPr>
            <a:cxnSpLocks/>
            <a:stCxn id="48" idx="3"/>
            <a:endCxn id="3" idx="1"/>
          </p:cNvCxnSpPr>
          <p:nvPr/>
        </p:nvCxnSpPr>
        <p:spPr>
          <a:xfrm flipV="1">
            <a:off x="7010400" y="1665517"/>
            <a:ext cx="3402164" cy="19363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36BB3EA4-5950-204C-8C69-71F38338189D}"/>
              </a:ext>
            </a:extLst>
          </p:cNvPr>
          <p:cNvCxnSpPr>
            <a:cxnSpLocks/>
            <a:stCxn id="48" idx="3"/>
            <a:endCxn id="39" idx="1"/>
          </p:cNvCxnSpPr>
          <p:nvPr/>
        </p:nvCxnSpPr>
        <p:spPr>
          <a:xfrm flipV="1">
            <a:off x="7010400" y="2609836"/>
            <a:ext cx="3402164" cy="9920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BB87DFE8-D8EC-024A-BD21-B5199D2AB12C}"/>
              </a:ext>
            </a:extLst>
          </p:cNvPr>
          <p:cNvCxnSpPr>
            <a:cxnSpLocks/>
            <a:stCxn id="48" idx="3"/>
            <a:endCxn id="41" idx="1"/>
          </p:cNvCxnSpPr>
          <p:nvPr/>
        </p:nvCxnSpPr>
        <p:spPr>
          <a:xfrm>
            <a:off x="7010400" y="3601886"/>
            <a:ext cx="3402164" cy="896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C3ABB454-C74F-7D49-8E63-4E1710693B79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>
            <a:off x="7010400" y="3601886"/>
            <a:ext cx="3402164" cy="1840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오른쪽 중괄호[R] 67">
            <a:extLst>
              <a:ext uri="{FF2B5EF4-FFF2-40B4-BE49-F238E27FC236}">
                <a16:creationId xmlns:a16="http://schemas.microsoft.com/office/drawing/2014/main" id="{E3572F43-EC00-7F48-B0F3-F42BF1408141}"/>
              </a:ext>
            </a:extLst>
          </p:cNvPr>
          <p:cNvSpPr/>
          <p:nvPr/>
        </p:nvSpPr>
        <p:spPr>
          <a:xfrm>
            <a:off x="3356312" y="1119673"/>
            <a:ext cx="721166" cy="498254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457BC9A4-3EAE-394F-BE15-E71148551901}"/>
              </a:ext>
            </a:extLst>
          </p:cNvPr>
          <p:cNvCxnSpPr>
            <a:stCxn id="68" idx="1"/>
            <a:endCxn id="48" idx="1"/>
          </p:cNvCxnSpPr>
          <p:nvPr/>
        </p:nvCxnSpPr>
        <p:spPr>
          <a:xfrm flipV="1">
            <a:off x="4077478" y="3601886"/>
            <a:ext cx="2018522" cy="90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0FC718FD-3D71-3744-8E27-2202D4C39151}"/>
              </a:ext>
            </a:extLst>
          </p:cNvPr>
          <p:cNvSpPr txBox="1"/>
          <p:nvPr/>
        </p:nvSpPr>
        <p:spPr>
          <a:xfrm>
            <a:off x="6024850" y="292291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solidFill>
                  <a:srgbClr val="FF0000"/>
                </a:solidFill>
              </a:rPr>
              <a:t>Cache</a:t>
            </a:r>
            <a:endParaRPr kumimoji="1"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15DCB4-4A36-244B-AD50-67236AAF7B8C}"/>
              </a:ext>
            </a:extLst>
          </p:cNvPr>
          <p:cNvSpPr txBox="1"/>
          <p:nvPr/>
        </p:nvSpPr>
        <p:spPr>
          <a:xfrm>
            <a:off x="5325015" y="4594868"/>
            <a:ext cx="241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/>
              <a:t>Load Balancing</a:t>
            </a:r>
            <a:endParaRPr kumimoji="1" lang="ko-KR" alt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9070A5-3520-E94D-A2F2-D784F66529C1}"/>
              </a:ext>
            </a:extLst>
          </p:cNvPr>
          <p:cNvSpPr txBox="1"/>
          <p:nvPr/>
        </p:nvSpPr>
        <p:spPr>
          <a:xfrm>
            <a:off x="4062813" y="5308967"/>
            <a:ext cx="5820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>
                <a:solidFill>
                  <a:schemeClr val="accent2"/>
                </a:solidFill>
              </a:rPr>
              <a:t>Prior work : Fast, Small Cache</a:t>
            </a:r>
          </a:p>
          <a:p>
            <a:r>
              <a:rPr kumimoji="1" lang="en-US" altLang="ko-KR" sz="2800" b="1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kumimoji="1" lang="en-US" altLang="ko-KR" sz="2800" b="1" dirty="0">
                <a:solidFill>
                  <a:srgbClr val="C00000"/>
                </a:solidFill>
                <a:sym typeface="Wingdings" pitchFamily="2" charset="2"/>
              </a:rPr>
              <a:t>One big cache is not Scalable.</a:t>
            </a:r>
            <a:endParaRPr kumimoji="1" lang="ko-KR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43" name="그래픽 42" descr="데이터베이스">
            <a:extLst>
              <a:ext uri="{FF2B5EF4-FFF2-40B4-BE49-F238E27FC236}">
                <a16:creationId xmlns:a16="http://schemas.microsoft.com/office/drawing/2014/main" id="{6601627C-E432-0646-BDC0-87EF17F69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15725" y="1208317"/>
            <a:ext cx="914400" cy="914400"/>
          </a:xfrm>
          <a:prstGeom prst="rect">
            <a:avLst/>
          </a:prstGeom>
        </p:spPr>
      </p:pic>
      <p:pic>
        <p:nvPicPr>
          <p:cNvPr id="44" name="그래픽 43" descr="데이터베이스">
            <a:extLst>
              <a:ext uri="{FF2B5EF4-FFF2-40B4-BE49-F238E27FC236}">
                <a16:creationId xmlns:a16="http://schemas.microsoft.com/office/drawing/2014/main" id="{F21913AA-1A7C-2E44-9BFE-6F0C9B3A48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15725" y="2152636"/>
            <a:ext cx="914400" cy="914400"/>
          </a:xfrm>
          <a:prstGeom prst="rect">
            <a:avLst/>
          </a:prstGeom>
        </p:spPr>
      </p:pic>
      <p:pic>
        <p:nvPicPr>
          <p:cNvPr id="45" name="그래픽 44" descr="데이터베이스">
            <a:extLst>
              <a:ext uri="{FF2B5EF4-FFF2-40B4-BE49-F238E27FC236}">
                <a16:creationId xmlns:a16="http://schemas.microsoft.com/office/drawing/2014/main" id="{2A42ADE5-B39A-C64A-A61F-9CD93C6D4A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15725" y="3096955"/>
            <a:ext cx="914400" cy="914400"/>
          </a:xfrm>
          <a:prstGeom prst="rect">
            <a:avLst/>
          </a:prstGeom>
        </p:spPr>
      </p:pic>
      <p:pic>
        <p:nvPicPr>
          <p:cNvPr id="46" name="그래픽 45" descr="데이터베이스">
            <a:extLst>
              <a:ext uri="{FF2B5EF4-FFF2-40B4-BE49-F238E27FC236}">
                <a16:creationId xmlns:a16="http://schemas.microsoft.com/office/drawing/2014/main" id="{6B47874E-6CA9-6141-AC4E-5A66019A91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15725" y="4041274"/>
            <a:ext cx="914400" cy="914400"/>
          </a:xfrm>
          <a:prstGeom prst="rect">
            <a:avLst/>
          </a:prstGeom>
        </p:spPr>
      </p:pic>
      <p:pic>
        <p:nvPicPr>
          <p:cNvPr id="47" name="그래픽 46" descr="데이터베이스">
            <a:extLst>
              <a:ext uri="{FF2B5EF4-FFF2-40B4-BE49-F238E27FC236}">
                <a16:creationId xmlns:a16="http://schemas.microsoft.com/office/drawing/2014/main" id="{B04D68E4-44D5-754A-BB7C-1A011C51A8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15725" y="49855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2. Load Balancing with Cache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/>
          </a:p>
        </p:txBody>
      </p:sp>
      <p:pic>
        <p:nvPicPr>
          <p:cNvPr id="3" name="그래픽 2" descr="데이터베이스">
            <a:extLst>
              <a:ext uri="{FF2B5EF4-FFF2-40B4-BE49-F238E27FC236}">
                <a16:creationId xmlns:a16="http://schemas.microsoft.com/office/drawing/2014/main" id="{F61CF05A-F035-E145-99A0-F8DD316E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4" y="1208317"/>
            <a:ext cx="914400" cy="914400"/>
          </a:xfrm>
          <a:prstGeom prst="rect">
            <a:avLst/>
          </a:prstGeom>
        </p:spPr>
      </p:pic>
      <p:pic>
        <p:nvPicPr>
          <p:cNvPr id="9" name="그래픽 8" descr="사용자">
            <a:extLst>
              <a:ext uri="{FF2B5EF4-FFF2-40B4-BE49-F238E27FC236}">
                <a16:creationId xmlns:a16="http://schemas.microsoft.com/office/drawing/2014/main" id="{41FBE56B-4D3E-2345-9FC9-AE61E24AB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945270"/>
            <a:ext cx="914400" cy="914400"/>
          </a:xfrm>
          <a:prstGeom prst="rect">
            <a:avLst/>
          </a:prstGeom>
        </p:spPr>
      </p:pic>
      <p:pic>
        <p:nvPicPr>
          <p:cNvPr id="22" name="그래픽 21" descr="사용자">
            <a:extLst>
              <a:ext uri="{FF2B5EF4-FFF2-40B4-BE49-F238E27FC236}">
                <a16:creationId xmlns:a16="http://schemas.microsoft.com/office/drawing/2014/main" id="{F4F49882-008F-2E41-875F-4EAC00474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1816782"/>
            <a:ext cx="914400" cy="914400"/>
          </a:xfrm>
          <a:prstGeom prst="rect">
            <a:avLst/>
          </a:prstGeom>
        </p:spPr>
      </p:pic>
      <p:pic>
        <p:nvPicPr>
          <p:cNvPr id="23" name="그래픽 22" descr="사용자">
            <a:extLst>
              <a:ext uri="{FF2B5EF4-FFF2-40B4-BE49-F238E27FC236}">
                <a16:creationId xmlns:a16="http://schemas.microsoft.com/office/drawing/2014/main" id="{7FC6B126-3C4C-6549-A23D-5AEF8F5D0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2688294"/>
            <a:ext cx="914400" cy="914400"/>
          </a:xfrm>
          <a:prstGeom prst="rect">
            <a:avLst/>
          </a:prstGeom>
        </p:spPr>
      </p:pic>
      <p:pic>
        <p:nvPicPr>
          <p:cNvPr id="24" name="그래픽 23" descr="사용자">
            <a:extLst>
              <a:ext uri="{FF2B5EF4-FFF2-40B4-BE49-F238E27FC236}">
                <a16:creationId xmlns:a16="http://schemas.microsoft.com/office/drawing/2014/main" id="{5BA0AA13-55DF-C04A-9706-527574CB7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3559806"/>
            <a:ext cx="914400" cy="914400"/>
          </a:xfrm>
          <a:prstGeom prst="rect">
            <a:avLst/>
          </a:prstGeom>
        </p:spPr>
      </p:pic>
      <p:pic>
        <p:nvPicPr>
          <p:cNvPr id="25" name="그래픽 24" descr="사용자">
            <a:extLst>
              <a:ext uri="{FF2B5EF4-FFF2-40B4-BE49-F238E27FC236}">
                <a16:creationId xmlns:a16="http://schemas.microsoft.com/office/drawing/2014/main" id="{59316DBB-CCBD-EE46-AB6B-A245B0737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4431318"/>
            <a:ext cx="914400" cy="914400"/>
          </a:xfrm>
          <a:prstGeom prst="rect">
            <a:avLst/>
          </a:prstGeom>
        </p:spPr>
      </p:pic>
      <p:pic>
        <p:nvPicPr>
          <p:cNvPr id="26" name="그래픽 25" descr="사용자">
            <a:extLst>
              <a:ext uri="{FF2B5EF4-FFF2-40B4-BE49-F238E27FC236}">
                <a16:creationId xmlns:a16="http://schemas.microsoft.com/office/drawing/2014/main" id="{09D0F92C-A089-E448-9418-62B83A060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5302832"/>
            <a:ext cx="914400" cy="914400"/>
          </a:xfrm>
          <a:prstGeom prst="rect">
            <a:avLst/>
          </a:prstGeom>
        </p:spPr>
      </p:pic>
      <p:pic>
        <p:nvPicPr>
          <p:cNvPr id="27" name="그래픽 26" descr="사용자">
            <a:extLst>
              <a:ext uri="{FF2B5EF4-FFF2-40B4-BE49-F238E27FC236}">
                <a16:creationId xmlns:a16="http://schemas.microsoft.com/office/drawing/2014/main" id="{C7B31E88-D01A-1F43-8017-5D35AF433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945270"/>
            <a:ext cx="914400" cy="914400"/>
          </a:xfrm>
          <a:prstGeom prst="rect">
            <a:avLst/>
          </a:prstGeom>
        </p:spPr>
      </p:pic>
      <p:pic>
        <p:nvPicPr>
          <p:cNvPr id="28" name="그래픽 27" descr="사용자">
            <a:extLst>
              <a:ext uri="{FF2B5EF4-FFF2-40B4-BE49-F238E27FC236}">
                <a16:creationId xmlns:a16="http://schemas.microsoft.com/office/drawing/2014/main" id="{F4B79AC2-C86B-F549-94F6-BB517BA1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1816782"/>
            <a:ext cx="914400" cy="914400"/>
          </a:xfrm>
          <a:prstGeom prst="rect">
            <a:avLst/>
          </a:prstGeom>
        </p:spPr>
      </p:pic>
      <p:pic>
        <p:nvPicPr>
          <p:cNvPr id="29" name="그래픽 28" descr="사용자">
            <a:extLst>
              <a:ext uri="{FF2B5EF4-FFF2-40B4-BE49-F238E27FC236}">
                <a16:creationId xmlns:a16="http://schemas.microsoft.com/office/drawing/2014/main" id="{CA26B27D-768B-BC4F-9A0C-F168E0203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2688294"/>
            <a:ext cx="914400" cy="914400"/>
          </a:xfrm>
          <a:prstGeom prst="rect">
            <a:avLst/>
          </a:prstGeom>
        </p:spPr>
      </p:pic>
      <p:pic>
        <p:nvPicPr>
          <p:cNvPr id="30" name="그래픽 29" descr="사용자">
            <a:extLst>
              <a:ext uri="{FF2B5EF4-FFF2-40B4-BE49-F238E27FC236}">
                <a16:creationId xmlns:a16="http://schemas.microsoft.com/office/drawing/2014/main" id="{D8AD8AF0-AD93-4445-813F-2A72D7D54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3559806"/>
            <a:ext cx="914400" cy="914400"/>
          </a:xfrm>
          <a:prstGeom prst="rect">
            <a:avLst/>
          </a:prstGeom>
        </p:spPr>
      </p:pic>
      <p:pic>
        <p:nvPicPr>
          <p:cNvPr id="31" name="그래픽 30" descr="사용자">
            <a:extLst>
              <a:ext uri="{FF2B5EF4-FFF2-40B4-BE49-F238E27FC236}">
                <a16:creationId xmlns:a16="http://schemas.microsoft.com/office/drawing/2014/main" id="{F34101BD-7A4B-F941-B3C5-DB42687C8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4431318"/>
            <a:ext cx="914400" cy="914400"/>
          </a:xfrm>
          <a:prstGeom prst="rect">
            <a:avLst/>
          </a:prstGeom>
        </p:spPr>
      </p:pic>
      <p:pic>
        <p:nvPicPr>
          <p:cNvPr id="32" name="그래픽 31" descr="사용자">
            <a:extLst>
              <a:ext uri="{FF2B5EF4-FFF2-40B4-BE49-F238E27FC236}">
                <a16:creationId xmlns:a16="http://schemas.microsoft.com/office/drawing/2014/main" id="{05026628-7E02-E543-A009-6C2E380C3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5302832"/>
            <a:ext cx="914400" cy="914400"/>
          </a:xfrm>
          <a:prstGeom prst="rect">
            <a:avLst/>
          </a:prstGeom>
        </p:spPr>
      </p:pic>
      <p:pic>
        <p:nvPicPr>
          <p:cNvPr id="33" name="그래픽 32" descr="사용자">
            <a:extLst>
              <a:ext uri="{FF2B5EF4-FFF2-40B4-BE49-F238E27FC236}">
                <a16:creationId xmlns:a16="http://schemas.microsoft.com/office/drawing/2014/main" id="{085B98EF-9AEE-5C45-B917-2789F83A6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945270"/>
            <a:ext cx="914400" cy="914400"/>
          </a:xfrm>
          <a:prstGeom prst="rect">
            <a:avLst/>
          </a:prstGeom>
        </p:spPr>
      </p:pic>
      <p:pic>
        <p:nvPicPr>
          <p:cNvPr id="34" name="그래픽 33" descr="사용자">
            <a:extLst>
              <a:ext uri="{FF2B5EF4-FFF2-40B4-BE49-F238E27FC236}">
                <a16:creationId xmlns:a16="http://schemas.microsoft.com/office/drawing/2014/main" id="{822414F7-CCD8-5040-BEC5-D87451A58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1816782"/>
            <a:ext cx="914400" cy="914400"/>
          </a:xfrm>
          <a:prstGeom prst="rect">
            <a:avLst/>
          </a:prstGeom>
        </p:spPr>
      </p:pic>
      <p:pic>
        <p:nvPicPr>
          <p:cNvPr id="35" name="그래픽 34" descr="사용자">
            <a:extLst>
              <a:ext uri="{FF2B5EF4-FFF2-40B4-BE49-F238E27FC236}">
                <a16:creationId xmlns:a16="http://schemas.microsoft.com/office/drawing/2014/main" id="{7A9ADA70-0D12-B24E-8A0F-93FB8F5E1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2688294"/>
            <a:ext cx="914400" cy="914400"/>
          </a:xfrm>
          <a:prstGeom prst="rect">
            <a:avLst/>
          </a:prstGeom>
        </p:spPr>
      </p:pic>
      <p:pic>
        <p:nvPicPr>
          <p:cNvPr id="36" name="그래픽 35" descr="사용자">
            <a:extLst>
              <a:ext uri="{FF2B5EF4-FFF2-40B4-BE49-F238E27FC236}">
                <a16:creationId xmlns:a16="http://schemas.microsoft.com/office/drawing/2014/main" id="{2879E0DB-7F73-9449-A1F4-EA3FC12D7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3559806"/>
            <a:ext cx="914400" cy="914400"/>
          </a:xfrm>
          <a:prstGeom prst="rect">
            <a:avLst/>
          </a:prstGeom>
        </p:spPr>
      </p:pic>
      <p:pic>
        <p:nvPicPr>
          <p:cNvPr id="37" name="그래픽 36" descr="사용자">
            <a:extLst>
              <a:ext uri="{FF2B5EF4-FFF2-40B4-BE49-F238E27FC236}">
                <a16:creationId xmlns:a16="http://schemas.microsoft.com/office/drawing/2014/main" id="{790086C1-8211-0749-984B-E33543D5A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4431318"/>
            <a:ext cx="914400" cy="914400"/>
          </a:xfrm>
          <a:prstGeom prst="rect">
            <a:avLst/>
          </a:prstGeom>
        </p:spPr>
      </p:pic>
      <p:pic>
        <p:nvPicPr>
          <p:cNvPr id="38" name="그래픽 37" descr="사용자">
            <a:extLst>
              <a:ext uri="{FF2B5EF4-FFF2-40B4-BE49-F238E27FC236}">
                <a16:creationId xmlns:a16="http://schemas.microsoft.com/office/drawing/2014/main" id="{CBE5322A-4D3F-C049-A087-D9267DAF7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5302832"/>
            <a:ext cx="914400" cy="914400"/>
          </a:xfrm>
          <a:prstGeom prst="rect">
            <a:avLst/>
          </a:prstGeom>
        </p:spPr>
      </p:pic>
      <p:pic>
        <p:nvPicPr>
          <p:cNvPr id="39" name="그래픽 38" descr="데이터베이스">
            <a:extLst>
              <a:ext uri="{FF2B5EF4-FFF2-40B4-BE49-F238E27FC236}">
                <a16:creationId xmlns:a16="http://schemas.microsoft.com/office/drawing/2014/main" id="{2B917063-6145-D941-B68E-34CC16433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4" y="2152636"/>
            <a:ext cx="914400" cy="914400"/>
          </a:xfrm>
          <a:prstGeom prst="rect">
            <a:avLst/>
          </a:prstGeom>
        </p:spPr>
      </p:pic>
      <p:pic>
        <p:nvPicPr>
          <p:cNvPr id="40" name="그래픽 39" descr="데이터베이스">
            <a:extLst>
              <a:ext uri="{FF2B5EF4-FFF2-40B4-BE49-F238E27FC236}">
                <a16:creationId xmlns:a16="http://schemas.microsoft.com/office/drawing/2014/main" id="{3C9F20DB-918F-7244-8325-4E392EA93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4" y="3096955"/>
            <a:ext cx="914400" cy="914400"/>
          </a:xfrm>
          <a:prstGeom prst="rect">
            <a:avLst/>
          </a:prstGeom>
        </p:spPr>
      </p:pic>
      <p:pic>
        <p:nvPicPr>
          <p:cNvPr id="41" name="그래픽 40" descr="데이터베이스">
            <a:extLst>
              <a:ext uri="{FF2B5EF4-FFF2-40B4-BE49-F238E27FC236}">
                <a16:creationId xmlns:a16="http://schemas.microsoft.com/office/drawing/2014/main" id="{2C5B43C8-0628-814E-9A87-1E25F890F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4" y="4041274"/>
            <a:ext cx="914400" cy="914400"/>
          </a:xfrm>
          <a:prstGeom prst="rect">
            <a:avLst/>
          </a:prstGeom>
        </p:spPr>
      </p:pic>
      <p:pic>
        <p:nvPicPr>
          <p:cNvPr id="42" name="그래픽 41" descr="데이터베이스">
            <a:extLst>
              <a:ext uri="{FF2B5EF4-FFF2-40B4-BE49-F238E27FC236}">
                <a16:creationId xmlns:a16="http://schemas.microsoft.com/office/drawing/2014/main" id="{59CAAB4D-DC23-4941-8AE3-B9A306D0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4" y="4985594"/>
            <a:ext cx="914400" cy="914400"/>
          </a:xfrm>
          <a:prstGeom prst="rect">
            <a:avLst/>
          </a:prstGeom>
        </p:spPr>
      </p:pic>
      <p:pic>
        <p:nvPicPr>
          <p:cNvPr id="48" name="그래픽 47" descr="DVD 플레이어">
            <a:extLst>
              <a:ext uri="{FF2B5EF4-FFF2-40B4-BE49-F238E27FC236}">
                <a16:creationId xmlns:a16="http://schemas.microsoft.com/office/drawing/2014/main" id="{DC4490F1-458D-D84B-A6D3-7381A9EFB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0" y="3144686"/>
            <a:ext cx="914400" cy="914400"/>
          </a:xfrm>
          <a:prstGeom prst="rect">
            <a:avLst/>
          </a:prstGeom>
        </p:spPr>
      </p:pic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B182C11D-F8D9-5B4E-8025-14B19AD3E8BE}"/>
              </a:ext>
            </a:extLst>
          </p:cNvPr>
          <p:cNvCxnSpPr>
            <a:stCxn id="48" idx="3"/>
            <a:endCxn id="40" idx="1"/>
          </p:cNvCxnSpPr>
          <p:nvPr/>
        </p:nvCxnSpPr>
        <p:spPr>
          <a:xfrm flipV="1">
            <a:off x="7010400" y="3554155"/>
            <a:ext cx="3402164" cy="47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BC236EF8-3375-1F47-BB02-F6E9CD3FF87E}"/>
              </a:ext>
            </a:extLst>
          </p:cNvPr>
          <p:cNvCxnSpPr>
            <a:cxnSpLocks/>
            <a:stCxn id="48" idx="3"/>
            <a:endCxn id="3" idx="1"/>
          </p:cNvCxnSpPr>
          <p:nvPr/>
        </p:nvCxnSpPr>
        <p:spPr>
          <a:xfrm flipV="1">
            <a:off x="7010400" y="1665517"/>
            <a:ext cx="3402164" cy="19363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36BB3EA4-5950-204C-8C69-71F38338189D}"/>
              </a:ext>
            </a:extLst>
          </p:cNvPr>
          <p:cNvCxnSpPr>
            <a:cxnSpLocks/>
            <a:stCxn id="48" idx="3"/>
            <a:endCxn id="39" idx="1"/>
          </p:cNvCxnSpPr>
          <p:nvPr/>
        </p:nvCxnSpPr>
        <p:spPr>
          <a:xfrm flipV="1">
            <a:off x="7010400" y="2609836"/>
            <a:ext cx="3402164" cy="9920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BB87DFE8-D8EC-024A-BD21-B5199D2AB12C}"/>
              </a:ext>
            </a:extLst>
          </p:cNvPr>
          <p:cNvCxnSpPr>
            <a:cxnSpLocks/>
            <a:stCxn id="48" idx="3"/>
            <a:endCxn id="41" idx="1"/>
          </p:cNvCxnSpPr>
          <p:nvPr/>
        </p:nvCxnSpPr>
        <p:spPr>
          <a:xfrm>
            <a:off x="7010400" y="3601886"/>
            <a:ext cx="3402164" cy="896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C3ABB454-C74F-7D49-8E63-4E1710693B79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>
            <a:off x="7010400" y="3601886"/>
            <a:ext cx="3402164" cy="1840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오른쪽 중괄호[R] 67">
            <a:extLst>
              <a:ext uri="{FF2B5EF4-FFF2-40B4-BE49-F238E27FC236}">
                <a16:creationId xmlns:a16="http://schemas.microsoft.com/office/drawing/2014/main" id="{E3572F43-EC00-7F48-B0F3-F42BF1408141}"/>
              </a:ext>
            </a:extLst>
          </p:cNvPr>
          <p:cNvSpPr/>
          <p:nvPr/>
        </p:nvSpPr>
        <p:spPr>
          <a:xfrm>
            <a:off x="3356312" y="1119673"/>
            <a:ext cx="721166" cy="498254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457BC9A4-3EAE-394F-BE15-E71148551901}"/>
              </a:ext>
            </a:extLst>
          </p:cNvPr>
          <p:cNvCxnSpPr>
            <a:stCxn id="68" idx="1"/>
            <a:endCxn id="48" idx="1"/>
          </p:cNvCxnSpPr>
          <p:nvPr/>
        </p:nvCxnSpPr>
        <p:spPr>
          <a:xfrm flipV="1">
            <a:off x="4077478" y="3601886"/>
            <a:ext cx="2018522" cy="90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0FC718FD-3D71-3744-8E27-2202D4C39151}"/>
              </a:ext>
            </a:extLst>
          </p:cNvPr>
          <p:cNvSpPr txBox="1"/>
          <p:nvPr/>
        </p:nvSpPr>
        <p:spPr>
          <a:xfrm>
            <a:off x="6024850" y="292291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solidFill>
                  <a:srgbClr val="FF0000"/>
                </a:solidFill>
              </a:rPr>
              <a:t>Cache</a:t>
            </a:r>
            <a:endParaRPr kumimoji="1"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15DCB4-4A36-244B-AD50-67236AAF7B8C}"/>
              </a:ext>
            </a:extLst>
          </p:cNvPr>
          <p:cNvSpPr txBox="1"/>
          <p:nvPr/>
        </p:nvSpPr>
        <p:spPr>
          <a:xfrm>
            <a:off x="5325015" y="4594868"/>
            <a:ext cx="241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/>
              <a:t>Load Balancing</a:t>
            </a:r>
            <a:endParaRPr kumimoji="1" lang="ko-KR" alt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9070A5-3520-E94D-A2F2-D784F66529C1}"/>
              </a:ext>
            </a:extLst>
          </p:cNvPr>
          <p:cNvSpPr txBox="1"/>
          <p:nvPr/>
        </p:nvSpPr>
        <p:spPr>
          <a:xfrm>
            <a:off x="4062813" y="5308967"/>
            <a:ext cx="5820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>
                <a:solidFill>
                  <a:schemeClr val="accent2"/>
                </a:solidFill>
              </a:rPr>
              <a:t>Prior work : Fast, Small Cache</a:t>
            </a:r>
          </a:p>
          <a:p>
            <a:r>
              <a:rPr kumimoji="1" lang="en-US" altLang="ko-KR" sz="2800" b="1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kumimoji="1" lang="en-US" altLang="ko-KR" sz="2800" b="1" dirty="0">
                <a:solidFill>
                  <a:srgbClr val="C00000"/>
                </a:solidFill>
                <a:sym typeface="Wingdings" pitchFamily="2" charset="2"/>
              </a:rPr>
              <a:t>One big cache is not Scalable.</a:t>
            </a:r>
            <a:endParaRPr kumimoji="1" lang="ko-KR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43" name="그래픽 42" descr="데이터베이스">
            <a:extLst>
              <a:ext uri="{FF2B5EF4-FFF2-40B4-BE49-F238E27FC236}">
                <a16:creationId xmlns:a16="http://schemas.microsoft.com/office/drawing/2014/main" id="{6601627C-E432-0646-BDC0-87EF17F69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15725" y="1208317"/>
            <a:ext cx="914400" cy="914400"/>
          </a:xfrm>
          <a:prstGeom prst="rect">
            <a:avLst/>
          </a:prstGeom>
        </p:spPr>
      </p:pic>
      <p:pic>
        <p:nvPicPr>
          <p:cNvPr id="44" name="그래픽 43" descr="데이터베이스">
            <a:extLst>
              <a:ext uri="{FF2B5EF4-FFF2-40B4-BE49-F238E27FC236}">
                <a16:creationId xmlns:a16="http://schemas.microsoft.com/office/drawing/2014/main" id="{F21913AA-1A7C-2E44-9BFE-6F0C9B3A48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15725" y="2152636"/>
            <a:ext cx="914400" cy="914400"/>
          </a:xfrm>
          <a:prstGeom prst="rect">
            <a:avLst/>
          </a:prstGeom>
        </p:spPr>
      </p:pic>
      <p:pic>
        <p:nvPicPr>
          <p:cNvPr id="45" name="그래픽 44" descr="데이터베이스">
            <a:extLst>
              <a:ext uri="{FF2B5EF4-FFF2-40B4-BE49-F238E27FC236}">
                <a16:creationId xmlns:a16="http://schemas.microsoft.com/office/drawing/2014/main" id="{2A42ADE5-B39A-C64A-A61F-9CD93C6D4A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15725" y="3096955"/>
            <a:ext cx="914400" cy="914400"/>
          </a:xfrm>
          <a:prstGeom prst="rect">
            <a:avLst/>
          </a:prstGeom>
        </p:spPr>
      </p:pic>
      <p:pic>
        <p:nvPicPr>
          <p:cNvPr id="46" name="그래픽 45" descr="데이터베이스">
            <a:extLst>
              <a:ext uri="{FF2B5EF4-FFF2-40B4-BE49-F238E27FC236}">
                <a16:creationId xmlns:a16="http://schemas.microsoft.com/office/drawing/2014/main" id="{6B47874E-6CA9-6141-AC4E-5A66019A91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15725" y="4041274"/>
            <a:ext cx="914400" cy="914400"/>
          </a:xfrm>
          <a:prstGeom prst="rect">
            <a:avLst/>
          </a:prstGeom>
        </p:spPr>
      </p:pic>
      <p:pic>
        <p:nvPicPr>
          <p:cNvPr id="47" name="그래픽 46" descr="데이터베이스">
            <a:extLst>
              <a:ext uri="{FF2B5EF4-FFF2-40B4-BE49-F238E27FC236}">
                <a16:creationId xmlns:a16="http://schemas.microsoft.com/office/drawing/2014/main" id="{B04D68E4-44D5-754A-BB7C-1A011C51A8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15725" y="4985594"/>
            <a:ext cx="914400" cy="9144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301F6E4-6767-BB4E-B9CA-8ABBA307A1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177" y="1412759"/>
            <a:ext cx="4171849" cy="1060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EBBCAE4-A49F-FE4D-B1C5-9CD4388B85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601" y="2852626"/>
            <a:ext cx="4699000" cy="965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8ABEABC-9F89-0C49-A90F-D5B6B7B1C9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131" y="4047246"/>
            <a:ext cx="3757930" cy="122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217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>
            <a:normAutofit fontScale="90000"/>
          </a:bodyPr>
          <a:lstStyle/>
          <a:p>
            <a:r>
              <a:rPr kumimoji="1" lang="en-US" altLang="ko-KR" dirty="0"/>
              <a:t>2. Load Balancing with Cache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/>
          </a:p>
        </p:txBody>
      </p:sp>
      <p:pic>
        <p:nvPicPr>
          <p:cNvPr id="3" name="그래픽 2" descr="데이터베이스">
            <a:extLst>
              <a:ext uri="{FF2B5EF4-FFF2-40B4-BE49-F238E27FC236}">
                <a16:creationId xmlns:a16="http://schemas.microsoft.com/office/drawing/2014/main" id="{F61CF05A-F035-E145-99A0-F8DD316E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2" y="832289"/>
            <a:ext cx="914400" cy="914400"/>
          </a:xfrm>
          <a:prstGeom prst="rect">
            <a:avLst/>
          </a:prstGeom>
        </p:spPr>
      </p:pic>
      <p:pic>
        <p:nvPicPr>
          <p:cNvPr id="9" name="그래픽 8" descr="사용자">
            <a:extLst>
              <a:ext uri="{FF2B5EF4-FFF2-40B4-BE49-F238E27FC236}">
                <a16:creationId xmlns:a16="http://schemas.microsoft.com/office/drawing/2014/main" id="{41FBE56B-4D3E-2345-9FC9-AE61E24AB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945270"/>
            <a:ext cx="914400" cy="914400"/>
          </a:xfrm>
          <a:prstGeom prst="rect">
            <a:avLst/>
          </a:prstGeom>
        </p:spPr>
      </p:pic>
      <p:pic>
        <p:nvPicPr>
          <p:cNvPr id="22" name="그래픽 21" descr="사용자">
            <a:extLst>
              <a:ext uri="{FF2B5EF4-FFF2-40B4-BE49-F238E27FC236}">
                <a16:creationId xmlns:a16="http://schemas.microsoft.com/office/drawing/2014/main" id="{F4F49882-008F-2E41-875F-4EAC00474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1816782"/>
            <a:ext cx="914400" cy="914400"/>
          </a:xfrm>
          <a:prstGeom prst="rect">
            <a:avLst/>
          </a:prstGeom>
        </p:spPr>
      </p:pic>
      <p:pic>
        <p:nvPicPr>
          <p:cNvPr id="23" name="그래픽 22" descr="사용자">
            <a:extLst>
              <a:ext uri="{FF2B5EF4-FFF2-40B4-BE49-F238E27FC236}">
                <a16:creationId xmlns:a16="http://schemas.microsoft.com/office/drawing/2014/main" id="{7FC6B126-3C4C-6549-A23D-5AEF8F5D0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2688294"/>
            <a:ext cx="914400" cy="914400"/>
          </a:xfrm>
          <a:prstGeom prst="rect">
            <a:avLst/>
          </a:prstGeom>
        </p:spPr>
      </p:pic>
      <p:pic>
        <p:nvPicPr>
          <p:cNvPr id="24" name="그래픽 23" descr="사용자">
            <a:extLst>
              <a:ext uri="{FF2B5EF4-FFF2-40B4-BE49-F238E27FC236}">
                <a16:creationId xmlns:a16="http://schemas.microsoft.com/office/drawing/2014/main" id="{5BA0AA13-55DF-C04A-9706-527574CB7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3559806"/>
            <a:ext cx="914400" cy="914400"/>
          </a:xfrm>
          <a:prstGeom prst="rect">
            <a:avLst/>
          </a:prstGeom>
        </p:spPr>
      </p:pic>
      <p:pic>
        <p:nvPicPr>
          <p:cNvPr id="25" name="그래픽 24" descr="사용자">
            <a:extLst>
              <a:ext uri="{FF2B5EF4-FFF2-40B4-BE49-F238E27FC236}">
                <a16:creationId xmlns:a16="http://schemas.microsoft.com/office/drawing/2014/main" id="{59316DBB-CCBD-EE46-AB6B-A245B0737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4431318"/>
            <a:ext cx="914400" cy="914400"/>
          </a:xfrm>
          <a:prstGeom prst="rect">
            <a:avLst/>
          </a:prstGeom>
        </p:spPr>
      </p:pic>
      <p:pic>
        <p:nvPicPr>
          <p:cNvPr id="26" name="그래픽 25" descr="사용자">
            <a:extLst>
              <a:ext uri="{FF2B5EF4-FFF2-40B4-BE49-F238E27FC236}">
                <a16:creationId xmlns:a16="http://schemas.microsoft.com/office/drawing/2014/main" id="{09D0F92C-A089-E448-9418-62B83A060B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823" y="5302832"/>
            <a:ext cx="914400" cy="914400"/>
          </a:xfrm>
          <a:prstGeom prst="rect">
            <a:avLst/>
          </a:prstGeom>
        </p:spPr>
      </p:pic>
      <p:pic>
        <p:nvPicPr>
          <p:cNvPr id="27" name="그래픽 26" descr="사용자">
            <a:extLst>
              <a:ext uri="{FF2B5EF4-FFF2-40B4-BE49-F238E27FC236}">
                <a16:creationId xmlns:a16="http://schemas.microsoft.com/office/drawing/2014/main" id="{C7B31E88-D01A-1F43-8017-5D35AF433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945270"/>
            <a:ext cx="914400" cy="914400"/>
          </a:xfrm>
          <a:prstGeom prst="rect">
            <a:avLst/>
          </a:prstGeom>
        </p:spPr>
      </p:pic>
      <p:pic>
        <p:nvPicPr>
          <p:cNvPr id="28" name="그래픽 27" descr="사용자">
            <a:extLst>
              <a:ext uri="{FF2B5EF4-FFF2-40B4-BE49-F238E27FC236}">
                <a16:creationId xmlns:a16="http://schemas.microsoft.com/office/drawing/2014/main" id="{F4B79AC2-C86B-F549-94F6-BB517BA1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1816782"/>
            <a:ext cx="914400" cy="914400"/>
          </a:xfrm>
          <a:prstGeom prst="rect">
            <a:avLst/>
          </a:prstGeom>
        </p:spPr>
      </p:pic>
      <p:pic>
        <p:nvPicPr>
          <p:cNvPr id="29" name="그래픽 28" descr="사용자">
            <a:extLst>
              <a:ext uri="{FF2B5EF4-FFF2-40B4-BE49-F238E27FC236}">
                <a16:creationId xmlns:a16="http://schemas.microsoft.com/office/drawing/2014/main" id="{CA26B27D-768B-BC4F-9A0C-F168E0203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2688294"/>
            <a:ext cx="914400" cy="914400"/>
          </a:xfrm>
          <a:prstGeom prst="rect">
            <a:avLst/>
          </a:prstGeom>
        </p:spPr>
      </p:pic>
      <p:pic>
        <p:nvPicPr>
          <p:cNvPr id="30" name="그래픽 29" descr="사용자">
            <a:extLst>
              <a:ext uri="{FF2B5EF4-FFF2-40B4-BE49-F238E27FC236}">
                <a16:creationId xmlns:a16="http://schemas.microsoft.com/office/drawing/2014/main" id="{D8AD8AF0-AD93-4445-813F-2A72D7D54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3559806"/>
            <a:ext cx="914400" cy="914400"/>
          </a:xfrm>
          <a:prstGeom prst="rect">
            <a:avLst/>
          </a:prstGeom>
        </p:spPr>
      </p:pic>
      <p:pic>
        <p:nvPicPr>
          <p:cNvPr id="31" name="그래픽 30" descr="사용자">
            <a:extLst>
              <a:ext uri="{FF2B5EF4-FFF2-40B4-BE49-F238E27FC236}">
                <a16:creationId xmlns:a16="http://schemas.microsoft.com/office/drawing/2014/main" id="{F34101BD-7A4B-F941-B3C5-DB42687C8D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4431318"/>
            <a:ext cx="914400" cy="914400"/>
          </a:xfrm>
          <a:prstGeom prst="rect">
            <a:avLst/>
          </a:prstGeom>
        </p:spPr>
      </p:pic>
      <p:pic>
        <p:nvPicPr>
          <p:cNvPr id="32" name="그래픽 31" descr="사용자">
            <a:extLst>
              <a:ext uri="{FF2B5EF4-FFF2-40B4-BE49-F238E27FC236}">
                <a16:creationId xmlns:a16="http://schemas.microsoft.com/office/drawing/2014/main" id="{05026628-7E02-E543-A009-6C2E380C32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7512" y="5302832"/>
            <a:ext cx="914400" cy="914400"/>
          </a:xfrm>
          <a:prstGeom prst="rect">
            <a:avLst/>
          </a:prstGeom>
        </p:spPr>
      </p:pic>
      <p:pic>
        <p:nvPicPr>
          <p:cNvPr id="33" name="그래픽 32" descr="사용자">
            <a:extLst>
              <a:ext uri="{FF2B5EF4-FFF2-40B4-BE49-F238E27FC236}">
                <a16:creationId xmlns:a16="http://schemas.microsoft.com/office/drawing/2014/main" id="{085B98EF-9AEE-5C45-B917-2789F83A6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945270"/>
            <a:ext cx="914400" cy="914400"/>
          </a:xfrm>
          <a:prstGeom prst="rect">
            <a:avLst/>
          </a:prstGeom>
        </p:spPr>
      </p:pic>
      <p:pic>
        <p:nvPicPr>
          <p:cNvPr id="34" name="그래픽 33" descr="사용자">
            <a:extLst>
              <a:ext uri="{FF2B5EF4-FFF2-40B4-BE49-F238E27FC236}">
                <a16:creationId xmlns:a16="http://schemas.microsoft.com/office/drawing/2014/main" id="{822414F7-CCD8-5040-BEC5-D87451A58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1816782"/>
            <a:ext cx="914400" cy="914400"/>
          </a:xfrm>
          <a:prstGeom prst="rect">
            <a:avLst/>
          </a:prstGeom>
        </p:spPr>
      </p:pic>
      <p:pic>
        <p:nvPicPr>
          <p:cNvPr id="35" name="그래픽 34" descr="사용자">
            <a:extLst>
              <a:ext uri="{FF2B5EF4-FFF2-40B4-BE49-F238E27FC236}">
                <a16:creationId xmlns:a16="http://schemas.microsoft.com/office/drawing/2014/main" id="{7A9ADA70-0D12-B24E-8A0F-93FB8F5E1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2688294"/>
            <a:ext cx="914400" cy="914400"/>
          </a:xfrm>
          <a:prstGeom prst="rect">
            <a:avLst/>
          </a:prstGeom>
        </p:spPr>
      </p:pic>
      <p:pic>
        <p:nvPicPr>
          <p:cNvPr id="36" name="그래픽 35" descr="사용자">
            <a:extLst>
              <a:ext uri="{FF2B5EF4-FFF2-40B4-BE49-F238E27FC236}">
                <a16:creationId xmlns:a16="http://schemas.microsoft.com/office/drawing/2014/main" id="{2879E0DB-7F73-9449-A1F4-EA3FC12D7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3559806"/>
            <a:ext cx="914400" cy="914400"/>
          </a:xfrm>
          <a:prstGeom prst="rect">
            <a:avLst/>
          </a:prstGeom>
        </p:spPr>
      </p:pic>
      <p:pic>
        <p:nvPicPr>
          <p:cNvPr id="37" name="그래픽 36" descr="사용자">
            <a:extLst>
              <a:ext uri="{FF2B5EF4-FFF2-40B4-BE49-F238E27FC236}">
                <a16:creationId xmlns:a16="http://schemas.microsoft.com/office/drawing/2014/main" id="{790086C1-8211-0749-984B-E33543D5A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4431318"/>
            <a:ext cx="914400" cy="914400"/>
          </a:xfrm>
          <a:prstGeom prst="rect">
            <a:avLst/>
          </a:prstGeom>
        </p:spPr>
      </p:pic>
      <p:pic>
        <p:nvPicPr>
          <p:cNvPr id="38" name="그래픽 37" descr="사용자">
            <a:extLst>
              <a:ext uri="{FF2B5EF4-FFF2-40B4-BE49-F238E27FC236}">
                <a16:creationId xmlns:a16="http://schemas.microsoft.com/office/drawing/2014/main" id="{CBE5322A-4D3F-C049-A087-D9267DAF7C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41912" y="5302832"/>
            <a:ext cx="914400" cy="914400"/>
          </a:xfrm>
          <a:prstGeom prst="rect">
            <a:avLst/>
          </a:prstGeom>
        </p:spPr>
      </p:pic>
      <p:pic>
        <p:nvPicPr>
          <p:cNvPr id="39" name="그래픽 38" descr="데이터베이스">
            <a:extLst>
              <a:ext uri="{FF2B5EF4-FFF2-40B4-BE49-F238E27FC236}">
                <a16:creationId xmlns:a16="http://schemas.microsoft.com/office/drawing/2014/main" id="{2B917063-6145-D941-B68E-34CC16433B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2562" y="1710855"/>
            <a:ext cx="914400" cy="914400"/>
          </a:xfrm>
          <a:prstGeom prst="rect">
            <a:avLst/>
          </a:prstGeom>
        </p:spPr>
      </p:pic>
      <p:pic>
        <p:nvPicPr>
          <p:cNvPr id="42" name="그래픽 41" descr="데이터베이스">
            <a:extLst>
              <a:ext uri="{FF2B5EF4-FFF2-40B4-BE49-F238E27FC236}">
                <a16:creationId xmlns:a16="http://schemas.microsoft.com/office/drawing/2014/main" id="{59CAAB4D-DC23-4941-8AE3-B9A306D0B4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12562" y="4551834"/>
            <a:ext cx="914400" cy="914400"/>
          </a:xfrm>
          <a:prstGeom prst="rect">
            <a:avLst/>
          </a:prstGeom>
        </p:spPr>
      </p:pic>
      <p:pic>
        <p:nvPicPr>
          <p:cNvPr id="43" name="그래픽 42" descr="DVD 플레이어">
            <a:extLst>
              <a:ext uri="{FF2B5EF4-FFF2-40B4-BE49-F238E27FC236}">
                <a16:creationId xmlns:a16="http://schemas.microsoft.com/office/drawing/2014/main" id="{87E6A01E-01FB-BF4D-9121-DB60A4880C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621093" y="1200550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A77E731-3022-E342-A93A-64FD9314A364}"/>
              </a:ext>
            </a:extLst>
          </p:cNvPr>
          <p:cNvSpPr txBox="1"/>
          <p:nvPr/>
        </p:nvSpPr>
        <p:spPr>
          <a:xfrm>
            <a:off x="8670168" y="189445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47" name="그래픽 46" descr="데이터베이스">
            <a:extLst>
              <a:ext uri="{FF2B5EF4-FFF2-40B4-BE49-F238E27FC236}">
                <a16:creationId xmlns:a16="http://schemas.microsoft.com/office/drawing/2014/main" id="{2E4A13EA-9A6E-1249-9027-34A2BBAF812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2562" y="5373742"/>
            <a:ext cx="914400" cy="9144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F0D4A59-6384-4B44-9CF7-376FA4FF997B}"/>
              </a:ext>
            </a:extLst>
          </p:cNvPr>
          <p:cNvSpPr/>
          <p:nvPr/>
        </p:nvSpPr>
        <p:spPr>
          <a:xfrm>
            <a:off x="8378891" y="832289"/>
            <a:ext cx="3153746" cy="179296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48" name="그래픽 47" descr="DVD 플레이어">
            <a:extLst>
              <a:ext uri="{FF2B5EF4-FFF2-40B4-BE49-F238E27FC236}">
                <a16:creationId xmlns:a16="http://schemas.microsoft.com/office/drawing/2014/main" id="{F1F622C6-10CE-1C4B-8C17-EF5AAAF50C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621093" y="4883515"/>
            <a:ext cx="914400" cy="9144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7B6B47E-942D-E74B-B082-042F87447BB4}"/>
              </a:ext>
            </a:extLst>
          </p:cNvPr>
          <p:cNvSpPr txBox="1"/>
          <p:nvPr/>
        </p:nvSpPr>
        <p:spPr>
          <a:xfrm>
            <a:off x="8670168" y="557741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29C3332-022B-A941-A55E-43DACDEAADB3}"/>
              </a:ext>
            </a:extLst>
          </p:cNvPr>
          <p:cNvSpPr/>
          <p:nvPr/>
        </p:nvSpPr>
        <p:spPr>
          <a:xfrm>
            <a:off x="8378891" y="4575554"/>
            <a:ext cx="3153746" cy="17929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1" name="그래픽 50" descr="데이터베이스">
            <a:extLst>
              <a:ext uri="{FF2B5EF4-FFF2-40B4-BE49-F238E27FC236}">
                <a16:creationId xmlns:a16="http://schemas.microsoft.com/office/drawing/2014/main" id="{AC1EEB6B-9AA6-CE48-8EDC-1C82F1746A2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12562" y="2680025"/>
            <a:ext cx="914400" cy="914400"/>
          </a:xfrm>
          <a:prstGeom prst="rect">
            <a:avLst/>
          </a:prstGeom>
        </p:spPr>
      </p:pic>
      <p:pic>
        <p:nvPicPr>
          <p:cNvPr id="52" name="그래픽 51" descr="데이터베이스">
            <a:extLst>
              <a:ext uri="{FF2B5EF4-FFF2-40B4-BE49-F238E27FC236}">
                <a16:creationId xmlns:a16="http://schemas.microsoft.com/office/drawing/2014/main" id="{0A2DF1BF-E936-8F40-BE06-6D9B28DE6E0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412562" y="3501933"/>
            <a:ext cx="914400" cy="914400"/>
          </a:xfrm>
          <a:prstGeom prst="rect">
            <a:avLst/>
          </a:prstGeom>
        </p:spPr>
      </p:pic>
      <p:pic>
        <p:nvPicPr>
          <p:cNvPr id="53" name="그래픽 52" descr="DVD 플레이어">
            <a:extLst>
              <a:ext uri="{FF2B5EF4-FFF2-40B4-BE49-F238E27FC236}">
                <a16:creationId xmlns:a16="http://schemas.microsoft.com/office/drawing/2014/main" id="{32A1CAA7-79AC-AF4C-AD7F-65916E289C2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621093" y="3011706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AC86482-32BA-044F-957A-AEE8D462FE09}"/>
              </a:ext>
            </a:extLst>
          </p:cNvPr>
          <p:cNvSpPr txBox="1"/>
          <p:nvPr/>
        </p:nvSpPr>
        <p:spPr>
          <a:xfrm>
            <a:off x="8670168" y="370560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AF96862B-BEE3-294F-B435-843DC1DD490F}"/>
              </a:ext>
            </a:extLst>
          </p:cNvPr>
          <p:cNvSpPr/>
          <p:nvPr/>
        </p:nvSpPr>
        <p:spPr>
          <a:xfrm>
            <a:off x="8378891" y="2703745"/>
            <a:ext cx="3153746" cy="17929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1319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>
            <a:normAutofit fontScale="90000"/>
          </a:bodyPr>
          <a:lstStyle/>
          <a:p>
            <a:r>
              <a:rPr kumimoji="1" lang="en-US" altLang="ko-KR" dirty="0"/>
              <a:t>2. Load Balancing with Cache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/>
          </a:p>
        </p:txBody>
      </p:sp>
      <p:pic>
        <p:nvPicPr>
          <p:cNvPr id="3" name="그래픽 2" descr="데이터베이스">
            <a:extLst>
              <a:ext uri="{FF2B5EF4-FFF2-40B4-BE49-F238E27FC236}">
                <a16:creationId xmlns:a16="http://schemas.microsoft.com/office/drawing/2014/main" id="{F61CF05A-F035-E145-99A0-F8DD316E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562" y="832289"/>
            <a:ext cx="914400" cy="914400"/>
          </a:xfrm>
          <a:prstGeom prst="rect">
            <a:avLst/>
          </a:prstGeom>
        </p:spPr>
      </p:pic>
      <p:pic>
        <p:nvPicPr>
          <p:cNvPr id="9" name="그래픽 8" descr="사용자">
            <a:extLst>
              <a:ext uri="{FF2B5EF4-FFF2-40B4-BE49-F238E27FC236}">
                <a16:creationId xmlns:a16="http://schemas.microsoft.com/office/drawing/2014/main" id="{41FBE56B-4D3E-2345-9FC9-AE61E24AB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945270"/>
            <a:ext cx="914400" cy="914400"/>
          </a:xfrm>
          <a:prstGeom prst="rect">
            <a:avLst/>
          </a:prstGeom>
        </p:spPr>
      </p:pic>
      <p:pic>
        <p:nvPicPr>
          <p:cNvPr id="22" name="그래픽 21" descr="사용자">
            <a:extLst>
              <a:ext uri="{FF2B5EF4-FFF2-40B4-BE49-F238E27FC236}">
                <a16:creationId xmlns:a16="http://schemas.microsoft.com/office/drawing/2014/main" id="{F4F49882-008F-2E41-875F-4EAC00474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1816782"/>
            <a:ext cx="914400" cy="914400"/>
          </a:xfrm>
          <a:prstGeom prst="rect">
            <a:avLst/>
          </a:prstGeom>
        </p:spPr>
      </p:pic>
      <p:pic>
        <p:nvPicPr>
          <p:cNvPr id="23" name="그래픽 22" descr="사용자">
            <a:extLst>
              <a:ext uri="{FF2B5EF4-FFF2-40B4-BE49-F238E27FC236}">
                <a16:creationId xmlns:a16="http://schemas.microsoft.com/office/drawing/2014/main" id="{7FC6B126-3C4C-6549-A23D-5AEF8F5D0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23" y="2688294"/>
            <a:ext cx="914400" cy="914400"/>
          </a:xfrm>
          <a:prstGeom prst="rect">
            <a:avLst/>
          </a:prstGeom>
        </p:spPr>
      </p:pic>
      <p:pic>
        <p:nvPicPr>
          <p:cNvPr id="24" name="그래픽 23" descr="사용자">
            <a:extLst>
              <a:ext uri="{FF2B5EF4-FFF2-40B4-BE49-F238E27FC236}">
                <a16:creationId xmlns:a16="http://schemas.microsoft.com/office/drawing/2014/main" id="{5BA0AA13-55DF-C04A-9706-527574CB7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3559806"/>
            <a:ext cx="914400" cy="914400"/>
          </a:xfrm>
          <a:prstGeom prst="rect">
            <a:avLst/>
          </a:prstGeom>
        </p:spPr>
      </p:pic>
      <p:pic>
        <p:nvPicPr>
          <p:cNvPr id="25" name="그래픽 24" descr="사용자">
            <a:extLst>
              <a:ext uri="{FF2B5EF4-FFF2-40B4-BE49-F238E27FC236}">
                <a16:creationId xmlns:a16="http://schemas.microsoft.com/office/drawing/2014/main" id="{59316DBB-CCBD-EE46-AB6B-A245B0737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23" y="4431318"/>
            <a:ext cx="914400" cy="914400"/>
          </a:xfrm>
          <a:prstGeom prst="rect">
            <a:avLst/>
          </a:prstGeom>
        </p:spPr>
      </p:pic>
      <p:pic>
        <p:nvPicPr>
          <p:cNvPr id="26" name="그래픽 25" descr="사용자">
            <a:extLst>
              <a:ext uri="{FF2B5EF4-FFF2-40B4-BE49-F238E27FC236}">
                <a16:creationId xmlns:a16="http://schemas.microsoft.com/office/drawing/2014/main" id="{09D0F92C-A089-E448-9418-62B83A060B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823" y="5302832"/>
            <a:ext cx="914400" cy="914400"/>
          </a:xfrm>
          <a:prstGeom prst="rect">
            <a:avLst/>
          </a:prstGeom>
        </p:spPr>
      </p:pic>
      <p:pic>
        <p:nvPicPr>
          <p:cNvPr id="27" name="그래픽 26" descr="사용자">
            <a:extLst>
              <a:ext uri="{FF2B5EF4-FFF2-40B4-BE49-F238E27FC236}">
                <a16:creationId xmlns:a16="http://schemas.microsoft.com/office/drawing/2014/main" id="{C7B31E88-D01A-1F43-8017-5D35AF433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945270"/>
            <a:ext cx="914400" cy="914400"/>
          </a:xfrm>
          <a:prstGeom prst="rect">
            <a:avLst/>
          </a:prstGeom>
        </p:spPr>
      </p:pic>
      <p:pic>
        <p:nvPicPr>
          <p:cNvPr id="28" name="그래픽 27" descr="사용자">
            <a:extLst>
              <a:ext uri="{FF2B5EF4-FFF2-40B4-BE49-F238E27FC236}">
                <a16:creationId xmlns:a16="http://schemas.microsoft.com/office/drawing/2014/main" id="{F4B79AC2-C86B-F549-94F6-BB517BA1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1816782"/>
            <a:ext cx="914400" cy="914400"/>
          </a:xfrm>
          <a:prstGeom prst="rect">
            <a:avLst/>
          </a:prstGeom>
        </p:spPr>
      </p:pic>
      <p:pic>
        <p:nvPicPr>
          <p:cNvPr id="29" name="그래픽 28" descr="사용자">
            <a:extLst>
              <a:ext uri="{FF2B5EF4-FFF2-40B4-BE49-F238E27FC236}">
                <a16:creationId xmlns:a16="http://schemas.microsoft.com/office/drawing/2014/main" id="{CA26B27D-768B-BC4F-9A0C-F168E0203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7512" y="2688294"/>
            <a:ext cx="914400" cy="914400"/>
          </a:xfrm>
          <a:prstGeom prst="rect">
            <a:avLst/>
          </a:prstGeom>
        </p:spPr>
      </p:pic>
      <p:pic>
        <p:nvPicPr>
          <p:cNvPr id="30" name="그래픽 29" descr="사용자">
            <a:extLst>
              <a:ext uri="{FF2B5EF4-FFF2-40B4-BE49-F238E27FC236}">
                <a16:creationId xmlns:a16="http://schemas.microsoft.com/office/drawing/2014/main" id="{D8AD8AF0-AD93-4445-813F-2A72D7D54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3559806"/>
            <a:ext cx="914400" cy="914400"/>
          </a:xfrm>
          <a:prstGeom prst="rect">
            <a:avLst/>
          </a:prstGeom>
        </p:spPr>
      </p:pic>
      <p:pic>
        <p:nvPicPr>
          <p:cNvPr id="31" name="그래픽 30" descr="사용자">
            <a:extLst>
              <a:ext uri="{FF2B5EF4-FFF2-40B4-BE49-F238E27FC236}">
                <a16:creationId xmlns:a16="http://schemas.microsoft.com/office/drawing/2014/main" id="{F34101BD-7A4B-F941-B3C5-DB42687C8D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7512" y="4431318"/>
            <a:ext cx="914400" cy="914400"/>
          </a:xfrm>
          <a:prstGeom prst="rect">
            <a:avLst/>
          </a:prstGeom>
        </p:spPr>
      </p:pic>
      <p:pic>
        <p:nvPicPr>
          <p:cNvPr id="32" name="그래픽 31" descr="사용자">
            <a:extLst>
              <a:ext uri="{FF2B5EF4-FFF2-40B4-BE49-F238E27FC236}">
                <a16:creationId xmlns:a16="http://schemas.microsoft.com/office/drawing/2014/main" id="{05026628-7E02-E543-A009-6C2E380C32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7512" y="5302832"/>
            <a:ext cx="914400" cy="914400"/>
          </a:xfrm>
          <a:prstGeom prst="rect">
            <a:avLst/>
          </a:prstGeom>
        </p:spPr>
      </p:pic>
      <p:pic>
        <p:nvPicPr>
          <p:cNvPr id="33" name="그래픽 32" descr="사용자">
            <a:extLst>
              <a:ext uri="{FF2B5EF4-FFF2-40B4-BE49-F238E27FC236}">
                <a16:creationId xmlns:a16="http://schemas.microsoft.com/office/drawing/2014/main" id="{085B98EF-9AEE-5C45-B917-2789F83A6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945270"/>
            <a:ext cx="914400" cy="914400"/>
          </a:xfrm>
          <a:prstGeom prst="rect">
            <a:avLst/>
          </a:prstGeom>
        </p:spPr>
      </p:pic>
      <p:pic>
        <p:nvPicPr>
          <p:cNvPr id="34" name="그래픽 33" descr="사용자">
            <a:extLst>
              <a:ext uri="{FF2B5EF4-FFF2-40B4-BE49-F238E27FC236}">
                <a16:creationId xmlns:a16="http://schemas.microsoft.com/office/drawing/2014/main" id="{822414F7-CCD8-5040-BEC5-D87451A58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1816782"/>
            <a:ext cx="914400" cy="914400"/>
          </a:xfrm>
          <a:prstGeom prst="rect">
            <a:avLst/>
          </a:prstGeom>
        </p:spPr>
      </p:pic>
      <p:pic>
        <p:nvPicPr>
          <p:cNvPr id="35" name="그래픽 34" descr="사용자">
            <a:extLst>
              <a:ext uri="{FF2B5EF4-FFF2-40B4-BE49-F238E27FC236}">
                <a16:creationId xmlns:a16="http://schemas.microsoft.com/office/drawing/2014/main" id="{7A9ADA70-0D12-B24E-8A0F-93FB8F5E1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912" y="2688294"/>
            <a:ext cx="914400" cy="914400"/>
          </a:xfrm>
          <a:prstGeom prst="rect">
            <a:avLst/>
          </a:prstGeom>
        </p:spPr>
      </p:pic>
      <p:pic>
        <p:nvPicPr>
          <p:cNvPr id="36" name="그래픽 35" descr="사용자">
            <a:extLst>
              <a:ext uri="{FF2B5EF4-FFF2-40B4-BE49-F238E27FC236}">
                <a16:creationId xmlns:a16="http://schemas.microsoft.com/office/drawing/2014/main" id="{2879E0DB-7F73-9449-A1F4-EA3FC12D7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3559806"/>
            <a:ext cx="914400" cy="914400"/>
          </a:xfrm>
          <a:prstGeom prst="rect">
            <a:avLst/>
          </a:prstGeom>
        </p:spPr>
      </p:pic>
      <p:pic>
        <p:nvPicPr>
          <p:cNvPr id="37" name="그래픽 36" descr="사용자">
            <a:extLst>
              <a:ext uri="{FF2B5EF4-FFF2-40B4-BE49-F238E27FC236}">
                <a16:creationId xmlns:a16="http://schemas.microsoft.com/office/drawing/2014/main" id="{790086C1-8211-0749-984B-E33543D5A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1912" y="4431318"/>
            <a:ext cx="914400" cy="914400"/>
          </a:xfrm>
          <a:prstGeom prst="rect">
            <a:avLst/>
          </a:prstGeom>
        </p:spPr>
      </p:pic>
      <p:pic>
        <p:nvPicPr>
          <p:cNvPr id="38" name="그래픽 37" descr="사용자">
            <a:extLst>
              <a:ext uri="{FF2B5EF4-FFF2-40B4-BE49-F238E27FC236}">
                <a16:creationId xmlns:a16="http://schemas.microsoft.com/office/drawing/2014/main" id="{CBE5322A-4D3F-C049-A087-D9267DAF7C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1912" y="5302832"/>
            <a:ext cx="914400" cy="914400"/>
          </a:xfrm>
          <a:prstGeom prst="rect">
            <a:avLst/>
          </a:prstGeom>
        </p:spPr>
      </p:pic>
      <p:pic>
        <p:nvPicPr>
          <p:cNvPr id="39" name="그래픽 38" descr="데이터베이스">
            <a:extLst>
              <a:ext uri="{FF2B5EF4-FFF2-40B4-BE49-F238E27FC236}">
                <a16:creationId xmlns:a16="http://schemas.microsoft.com/office/drawing/2014/main" id="{2B917063-6145-D941-B68E-34CC16433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12562" y="1710855"/>
            <a:ext cx="914400" cy="914400"/>
          </a:xfrm>
          <a:prstGeom prst="rect">
            <a:avLst/>
          </a:prstGeom>
        </p:spPr>
      </p:pic>
      <p:pic>
        <p:nvPicPr>
          <p:cNvPr id="42" name="그래픽 41" descr="데이터베이스">
            <a:extLst>
              <a:ext uri="{FF2B5EF4-FFF2-40B4-BE49-F238E27FC236}">
                <a16:creationId xmlns:a16="http://schemas.microsoft.com/office/drawing/2014/main" id="{59CAAB4D-DC23-4941-8AE3-B9A306D0B4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2562" y="4551834"/>
            <a:ext cx="914400" cy="914400"/>
          </a:xfrm>
          <a:prstGeom prst="rect">
            <a:avLst/>
          </a:prstGeom>
        </p:spPr>
      </p:pic>
      <p:pic>
        <p:nvPicPr>
          <p:cNvPr id="43" name="그래픽 42" descr="DVD 플레이어">
            <a:extLst>
              <a:ext uri="{FF2B5EF4-FFF2-40B4-BE49-F238E27FC236}">
                <a16:creationId xmlns:a16="http://schemas.microsoft.com/office/drawing/2014/main" id="{87E6A01E-01FB-BF4D-9121-DB60A4880C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621093" y="1200550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A77E731-3022-E342-A93A-64FD9314A364}"/>
              </a:ext>
            </a:extLst>
          </p:cNvPr>
          <p:cNvSpPr txBox="1"/>
          <p:nvPr/>
        </p:nvSpPr>
        <p:spPr>
          <a:xfrm>
            <a:off x="8670168" y="189445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pic>
        <p:nvPicPr>
          <p:cNvPr id="47" name="그래픽 46" descr="데이터베이스">
            <a:extLst>
              <a:ext uri="{FF2B5EF4-FFF2-40B4-BE49-F238E27FC236}">
                <a16:creationId xmlns:a16="http://schemas.microsoft.com/office/drawing/2014/main" id="{2E4A13EA-9A6E-1249-9027-34A2BBAF81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12562" y="5373742"/>
            <a:ext cx="914400" cy="9144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F0D4A59-6384-4B44-9CF7-376FA4FF997B}"/>
              </a:ext>
            </a:extLst>
          </p:cNvPr>
          <p:cNvSpPr/>
          <p:nvPr/>
        </p:nvSpPr>
        <p:spPr>
          <a:xfrm>
            <a:off x="8378891" y="832289"/>
            <a:ext cx="3153746" cy="179296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48" name="그래픽 47" descr="DVD 플레이어">
            <a:extLst>
              <a:ext uri="{FF2B5EF4-FFF2-40B4-BE49-F238E27FC236}">
                <a16:creationId xmlns:a16="http://schemas.microsoft.com/office/drawing/2014/main" id="{F1F622C6-10CE-1C4B-8C17-EF5AAAF50C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621093" y="4883515"/>
            <a:ext cx="914400" cy="9144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7B6B47E-942D-E74B-B082-042F87447BB4}"/>
              </a:ext>
            </a:extLst>
          </p:cNvPr>
          <p:cNvSpPr txBox="1"/>
          <p:nvPr/>
        </p:nvSpPr>
        <p:spPr>
          <a:xfrm>
            <a:off x="8670168" y="557741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29C3332-022B-A941-A55E-43DACDEAADB3}"/>
              </a:ext>
            </a:extLst>
          </p:cNvPr>
          <p:cNvSpPr/>
          <p:nvPr/>
        </p:nvSpPr>
        <p:spPr>
          <a:xfrm>
            <a:off x="8378891" y="4575554"/>
            <a:ext cx="3153746" cy="17929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1" name="그래픽 50" descr="데이터베이스">
            <a:extLst>
              <a:ext uri="{FF2B5EF4-FFF2-40B4-BE49-F238E27FC236}">
                <a16:creationId xmlns:a16="http://schemas.microsoft.com/office/drawing/2014/main" id="{AC1EEB6B-9AA6-CE48-8EDC-1C82F1746A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2562" y="2680025"/>
            <a:ext cx="914400" cy="914400"/>
          </a:xfrm>
          <a:prstGeom prst="rect">
            <a:avLst/>
          </a:prstGeom>
        </p:spPr>
      </p:pic>
      <p:pic>
        <p:nvPicPr>
          <p:cNvPr id="52" name="그래픽 51" descr="데이터베이스">
            <a:extLst>
              <a:ext uri="{FF2B5EF4-FFF2-40B4-BE49-F238E27FC236}">
                <a16:creationId xmlns:a16="http://schemas.microsoft.com/office/drawing/2014/main" id="{0A2DF1BF-E936-8F40-BE06-6D9B28DE6E0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2562" y="3501933"/>
            <a:ext cx="914400" cy="914400"/>
          </a:xfrm>
          <a:prstGeom prst="rect">
            <a:avLst/>
          </a:prstGeom>
        </p:spPr>
      </p:pic>
      <p:pic>
        <p:nvPicPr>
          <p:cNvPr id="53" name="그래픽 52" descr="DVD 플레이어">
            <a:extLst>
              <a:ext uri="{FF2B5EF4-FFF2-40B4-BE49-F238E27FC236}">
                <a16:creationId xmlns:a16="http://schemas.microsoft.com/office/drawing/2014/main" id="{32A1CAA7-79AC-AF4C-AD7F-65916E289C2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21093" y="3011706"/>
            <a:ext cx="914400" cy="9144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AC86482-32BA-044F-957A-AEE8D462FE09}"/>
              </a:ext>
            </a:extLst>
          </p:cNvPr>
          <p:cNvSpPr txBox="1"/>
          <p:nvPr/>
        </p:nvSpPr>
        <p:spPr>
          <a:xfrm>
            <a:off x="8670168" y="370560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Cache</a:t>
            </a:r>
            <a:endParaRPr kumimoji="1"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AF96862B-BEE3-294F-B435-843DC1DD490F}"/>
              </a:ext>
            </a:extLst>
          </p:cNvPr>
          <p:cNvSpPr/>
          <p:nvPr/>
        </p:nvSpPr>
        <p:spPr>
          <a:xfrm>
            <a:off x="8378891" y="2703745"/>
            <a:ext cx="3153746" cy="17929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0" name="오른쪽 중괄호[R] 39">
            <a:extLst>
              <a:ext uri="{FF2B5EF4-FFF2-40B4-BE49-F238E27FC236}">
                <a16:creationId xmlns:a16="http://schemas.microsoft.com/office/drawing/2014/main" id="{3E70BBA8-2A4F-764E-8DBD-C3E19B0E9035}"/>
              </a:ext>
            </a:extLst>
          </p:cNvPr>
          <p:cNvSpPr/>
          <p:nvPr/>
        </p:nvSpPr>
        <p:spPr>
          <a:xfrm>
            <a:off x="3356312" y="1138335"/>
            <a:ext cx="898447" cy="4103128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9DB708B9-0183-2A44-BB16-C9088879F565}"/>
              </a:ext>
            </a:extLst>
          </p:cNvPr>
          <p:cNvCxnSpPr>
            <a:cxnSpLocks/>
            <a:stCxn id="40" idx="1"/>
            <a:endCxn id="43" idx="1"/>
          </p:cNvCxnSpPr>
          <p:nvPr/>
        </p:nvCxnSpPr>
        <p:spPr>
          <a:xfrm flipV="1">
            <a:off x="4254759" y="1657750"/>
            <a:ext cx="4366334" cy="153214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오른쪽 중괄호[R] 44">
            <a:extLst>
              <a:ext uri="{FF2B5EF4-FFF2-40B4-BE49-F238E27FC236}">
                <a16:creationId xmlns:a16="http://schemas.microsoft.com/office/drawing/2014/main" id="{5A4B855D-A447-BF4A-B1E3-683FCC2F5744}"/>
              </a:ext>
            </a:extLst>
          </p:cNvPr>
          <p:cNvSpPr/>
          <p:nvPr/>
        </p:nvSpPr>
        <p:spPr>
          <a:xfrm>
            <a:off x="3368057" y="5439747"/>
            <a:ext cx="898447" cy="65923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24757933-9FAB-4F4C-989D-34F6B59B4811}"/>
              </a:ext>
            </a:extLst>
          </p:cNvPr>
          <p:cNvCxnSpPr>
            <a:cxnSpLocks/>
            <a:stCxn id="45" idx="1"/>
            <a:endCxn id="53" idx="1"/>
          </p:cNvCxnSpPr>
          <p:nvPr/>
        </p:nvCxnSpPr>
        <p:spPr>
          <a:xfrm flipV="1">
            <a:off x="4266504" y="3468906"/>
            <a:ext cx="4354589" cy="23004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276C0544-EC2B-0042-A45D-4FCBB43E2782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4266504" y="5340715"/>
            <a:ext cx="4354589" cy="4572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B336A14-D464-9248-A137-52E69870E02C}"/>
              </a:ext>
            </a:extLst>
          </p:cNvPr>
          <p:cNvSpPr txBox="1"/>
          <p:nvPr/>
        </p:nvSpPr>
        <p:spPr>
          <a:xfrm>
            <a:off x="4300771" y="3225144"/>
            <a:ext cx="363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3600" b="1" dirty="0">
                <a:solidFill>
                  <a:schemeClr val="accent2"/>
                </a:solidFill>
              </a:rPr>
              <a:t>Load Imbalance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3167D2-3ED8-7D4D-B6FE-1E2CC3CCA998}"/>
              </a:ext>
            </a:extLst>
          </p:cNvPr>
          <p:cNvSpPr txBox="1"/>
          <p:nvPr/>
        </p:nvSpPr>
        <p:spPr>
          <a:xfrm>
            <a:off x="8423818" y="880913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C22399-47BA-604E-AAA6-8CA90BAF26FD}"/>
              </a:ext>
            </a:extLst>
          </p:cNvPr>
          <p:cNvSpPr txBox="1"/>
          <p:nvPr/>
        </p:nvSpPr>
        <p:spPr>
          <a:xfrm>
            <a:off x="8423818" y="2767655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294FE1-24F6-5648-8D5E-1BC2C84C19CD}"/>
              </a:ext>
            </a:extLst>
          </p:cNvPr>
          <p:cNvSpPr txBox="1"/>
          <p:nvPr/>
        </p:nvSpPr>
        <p:spPr>
          <a:xfrm>
            <a:off x="8378891" y="4639308"/>
            <a:ext cx="130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Load balance</a:t>
            </a:r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C604BEF1-71A4-2946-B13A-FC8D76F65723}"/>
              </a:ext>
            </a:extLst>
          </p:cNvPr>
          <p:cNvCxnSpPr>
            <a:cxnSpLocks/>
            <a:stCxn id="43" idx="3"/>
            <a:endCxn id="3" idx="1"/>
          </p:cNvCxnSpPr>
          <p:nvPr/>
        </p:nvCxnSpPr>
        <p:spPr>
          <a:xfrm flipV="1">
            <a:off x="9535493" y="1289489"/>
            <a:ext cx="877069" cy="3682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A4A8C190-24BC-D44B-AA59-4C41CF413408}"/>
              </a:ext>
            </a:extLst>
          </p:cNvPr>
          <p:cNvCxnSpPr>
            <a:cxnSpLocks/>
            <a:stCxn id="43" idx="3"/>
            <a:endCxn id="39" idx="1"/>
          </p:cNvCxnSpPr>
          <p:nvPr/>
        </p:nvCxnSpPr>
        <p:spPr>
          <a:xfrm>
            <a:off x="9535493" y="1657750"/>
            <a:ext cx="877069" cy="5103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0CD701B7-1192-254F-ACB2-E52D7704BF5F}"/>
              </a:ext>
            </a:extLst>
          </p:cNvPr>
          <p:cNvCxnSpPr>
            <a:cxnSpLocks/>
            <a:stCxn id="53" idx="3"/>
            <a:endCxn id="51" idx="1"/>
          </p:cNvCxnSpPr>
          <p:nvPr/>
        </p:nvCxnSpPr>
        <p:spPr>
          <a:xfrm flipV="1">
            <a:off x="9535493" y="3137225"/>
            <a:ext cx="877069" cy="331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001DAC49-092A-6F45-B149-A2B0AA0E2A78}"/>
              </a:ext>
            </a:extLst>
          </p:cNvPr>
          <p:cNvCxnSpPr>
            <a:cxnSpLocks/>
            <a:stCxn id="53" idx="3"/>
            <a:endCxn id="52" idx="1"/>
          </p:cNvCxnSpPr>
          <p:nvPr/>
        </p:nvCxnSpPr>
        <p:spPr>
          <a:xfrm>
            <a:off x="9535493" y="3468906"/>
            <a:ext cx="877069" cy="490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EB4C12DF-B64C-8041-AB82-B7AEA10CD23C}"/>
              </a:ext>
            </a:extLst>
          </p:cNvPr>
          <p:cNvCxnSpPr>
            <a:cxnSpLocks/>
            <a:stCxn id="48" idx="3"/>
            <a:endCxn id="42" idx="1"/>
          </p:cNvCxnSpPr>
          <p:nvPr/>
        </p:nvCxnSpPr>
        <p:spPr>
          <a:xfrm flipV="1">
            <a:off x="9535493" y="5009034"/>
            <a:ext cx="877069" cy="331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F6DCDE70-830E-0A44-8179-5F12B1874401}"/>
              </a:ext>
            </a:extLst>
          </p:cNvPr>
          <p:cNvCxnSpPr>
            <a:cxnSpLocks/>
            <a:stCxn id="48" idx="3"/>
            <a:endCxn id="47" idx="1"/>
          </p:cNvCxnSpPr>
          <p:nvPr/>
        </p:nvCxnSpPr>
        <p:spPr>
          <a:xfrm>
            <a:off x="9535493" y="5340715"/>
            <a:ext cx="877069" cy="4902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47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641</Words>
  <Application>Microsoft Macintosh PowerPoint</Application>
  <PresentationFormat>와이드스크린</PresentationFormat>
  <Paragraphs>180</Paragraphs>
  <Slides>21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맑은 고딕</vt:lpstr>
      <vt:lpstr>Arial</vt:lpstr>
      <vt:lpstr>Tahoma</vt:lpstr>
      <vt:lpstr>Office 테마</vt:lpstr>
      <vt:lpstr>DistCache: Provable Load Balancing for Large-Scale Storage Systems with Distributed Caching</vt:lpstr>
      <vt:lpstr>PowerPoint 프레젠테이션</vt:lpstr>
      <vt:lpstr>1. Large-Scale Storage System</vt:lpstr>
      <vt:lpstr>2. Load Balancing with Cache</vt:lpstr>
      <vt:lpstr>2. Load Balancing with Cache</vt:lpstr>
      <vt:lpstr>2. Load Balancing with Cache</vt:lpstr>
      <vt:lpstr>2. Load Balancing with Cache</vt:lpstr>
      <vt:lpstr>2. Load Balancing with Cache</vt:lpstr>
      <vt:lpstr>2. Load Balancing with Cache</vt:lpstr>
      <vt:lpstr>2. Load Balancing with Cache</vt:lpstr>
      <vt:lpstr>2. Load Balancing with Cache</vt:lpstr>
      <vt:lpstr>2. Load Balancing with Cache</vt:lpstr>
      <vt:lpstr>3. DistCache</vt:lpstr>
      <vt:lpstr>3. DistCache</vt:lpstr>
      <vt:lpstr>3. DistCache</vt:lpstr>
      <vt:lpstr>3. DistCache</vt:lpstr>
      <vt:lpstr>4. Evaluations</vt:lpstr>
      <vt:lpstr>4. Evaluations</vt:lpstr>
      <vt:lpstr>4. Evaluations</vt:lpstr>
      <vt:lpstr>5. Conclusions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최건희</cp:lastModifiedBy>
  <cp:revision>148</cp:revision>
  <cp:lastPrinted>2019-08-20T01:06:00Z</cp:lastPrinted>
  <dcterms:created xsi:type="dcterms:W3CDTF">2019-06-24T08:20:15Z</dcterms:created>
  <dcterms:modified xsi:type="dcterms:W3CDTF">2019-12-02T06:56:19Z</dcterms:modified>
</cp:coreProperties>
</file>