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2" r:id="rId2"/>
    <p:sldId id="303" r:id="rId3"/>
    <p:sldId id="366" r:id="rId4"/>
    <p:sldId id="349" r:id="rId5"/>
    <p:sldId id="355" r:id="rId6"/>
    <p:sldId id="356" r:id="rId7"/>
    <p:sldId id="351" r:id="rId8"/>
    <p:sldId id="367" r:id="rId9"/>
    <p:sldId id="358" r:id="rId10"/>
    <p:sldId id="368" r:id="rId11"/>
    <p:sldId id="359" r:id="rId12"/>
    <p:sldId id="361" r:id="rId13"/>
    <p:sldId id="362" r:id="rId14"/>
    <p:sldId id="363" r:id="rId15"/>
    <p:sldId id="364" r:id="rId16"/>
    <p:sldId id="353" r:id="rId17"/>
    <p:sldId id="365" r:id="rId18"/>
    <p:sldId id="331" r:id="rId19"/>
    <p:sldId id="354" r:id="rId20"/>
  </p:sldIdLst>
  <p:sldSz cx="12192000" cy="6858000"/>
  <p:notesSz cx="6881813" cy="96615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98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DA2E0-E74C-42EA-B25D-AC2ACFE0D646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0F933-9FB6-4086-AC38-2612B888734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427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401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44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618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103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945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092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898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333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532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602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36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17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70069-A54E-4D1A-A231-810D62AC2C5D}" type="datetimeFigureOut">
              <a:rPr lang="ko-KR" altLang="en-US" smtClean="0"/>
              <a:t>2020-03-30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76288-F5B2-45C0-970E-8FA5221DED5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465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55055" y="2425350"/>
            <a:ext cx="7042104" cy="1041751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altLang="ko-KR" sz="4000" b="1" spc="-250" dirty="0" err="1">
                <a:solidFill>
                  <a:srgbClr val="002060"/>
                </a:solidFill>
                <a:latin typeface="+mj-ea"/>
              </a:rPr>
              <a:t>Bigtable</a:t>
            </a:r>
            <a:r>
              <a:rPr lang="en-US" altLang="ko-KR" sz="4000" b="1" spc="-250" dirty="0">
                <a:solidFill>
                  <a:srgbClr val="002060"/>
                </a:solidFill>
                <a:latin typeface="+mj-ea"/>
              </a:rPr>
              <a:t> A Distributed Storage System for Structured Data</a:t>
            </a:r>
            <a:endParaRPr lang="ko-KR" altLang="en-US" sz="4000" b="1" spc="-250" dirty="0">
              <a:solidFill>
                <a:srgbClr val="002060"/>
              </a:solidFill>
              <a:latin typeface="+mj-ea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1888803" y="3434686"/>
            <a:ext cx="8406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55055" y="3739905"/>
            <a:ext cx="8754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소프트웨어학 </a:t>
            </a:r>
            <a:endParaRPr lang="en-US" altLang="ko-KR" dirty="0" smtClean="0"/>
          </a:p>
          <a:p>
            <a:r>
              <a:rPr lang="ko-KR" altLang="en-US" dirty="0" smtClean="0"/>
              <a:t>백영윤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1760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Implementation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37" y="681270"/>
            <a:ext cx="5166808" cy="28272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803" y="3508535"/>
            <a:ext cx="2373605" cy="2287067"/>
          </a:xfrm>
          <a:prstGeom prst="rect">
            <a:avLst/>
          </a:prstGeom>
        </p:spPr>
      </p:pic>
      <p:sp>
        <p:nvSpPr>
          <p:cNvPr id="62" name="아래쪽 화살표 61"/>
          <p:cNvSpPr/>
          <p:nvPr/>
        </p:nvSpPr>
        <p:spPr>
          <a:xfrm rot="16200000">
            <a:off x="5240113" y="3196575"/>
            <a:ext cx="484632" cy="868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39" y="2016311"/>
            <a:ext cx="4319304" cy="323530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206" y="1397443"/>
            <a:ext cx="1237735" cy="123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Implementation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pic>
        <p:nvPicPr>
          <p:cNvPr id="57" name="그림 56"/>
          <p:cNvPicPr/>
          <p:nvPr/>
        </p:nvPicPr>
        <p:blipFill>
          <a:blip r:embed="rId2"/>
          <a:stretch>
            <a:fillRect/>
          </a:stretch>
        </p:blipFill>
        <p:spPr>
          <a:xfrm>
            <a:off x="542603" y="4211088"/>
            <a:ext cx="4049713" cy="2373313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182479" y="1521361"/>
            <a:ext cx="62816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Tablet Location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Three-level hierarchy analogous to that of a </a:t>
            </a:r>
            <a:r>
              <a:rPr lang="en-US" altLang="ko-KR" dirty="0" err="1" smtClean="0"/>
              <a:t>B+tree</a:t>
            </a: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Root tablet</a:t>
            </a:r>
          </a:p>
          <a:p>
            <a:pPr lvl="1"/>
            <a:r>
              <a:rPr lang="en-US" altLang="ko-KR" dirty="0" smtClean="0"/>
              <a:t>- </a:t>
            </a:r>
            <a:r>
              <a:rPr lang="en-US" altLang="ko-KR" dirty="0"/>
              <a:t>Metadata </a:t>
            </a:r>
            <a:r>
              <a:rPr lang="en-US" altLang="ko-KR" dirty="0" smtClean="0"/>
              <a:t>tablet </a:t>
            </a:r>
            <a:r>
              <a:rPr lang="en-US" altLang="ko-KR" dirty="0"/>
              <a:t>management, Search starting </a:t>
            </a:r>
            <a:r>
              <a:rPr lang="en-US" altLang="ko-KR" dirty="0" smtClean="0"/>
              <a:t>point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METADATA tablet</a:t>
            </a:r>
          </a:p>
          <a:p>
            <a:pPr lvl="1"/>
            <a:r>
              <a:rPr lang="en-US" altLang="ko-KR" dirty="0" smtClean="0"/>
              <a:t>- User Tablet Management,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User Tablet</a:t>
            </a:r>
          </a:p>
          <a:p>
            <a:pPr lvl="1"/>
            <a:r>
              <a:rPr lang="en-US" altLang="ko-KR" dirty="0" smtClean="0"/>
              <a:t>- Data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4797841" y="4803186"/>
            <a:ext cx="688560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Chubby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691926" y="4808809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com.cnn.www</a:t>
            </a:r>
            <a:r>
              <a:rPr lang="en-US" altLang="ko-KR" sz="1000" dirty="0" smtClean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724550" y="4806950"/>
            <a:ext cx="667830" cy="329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Table 1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691925" y="5139619"/>
            <a:ext cx="103272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“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com.cnn.image.www</a:t>
            </a:r>
            <a:r>
              <a:rPr lang="en-US" altLang="ko-KR" sz="1000" dirty="0" smtClean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6724550" y="5139619"/>
            <a:ext cx="667830" cy="332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Table 2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7606866" y="3671151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news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8639490" y="3669292"/>
            <a:ext cx="667830" cy="329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Table 11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7606865" y="4001961"/>
            <a:ext cx="103272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culture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8639490" y="4001961"/>
            <a:ext cx="667830" cy="332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Table 12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7606866" y="5218642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block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8639490" y="5216783"/>
            <a:ext cx="667830" cy="329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606865" y="5549452"/>
            <a:ext cx="103272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data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8639490" y="5549452"/>
            <a:ext cx="667830" cy="332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672114" y="3671151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news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0704738" y="3669292"/>
            <a:ext cx="1175380" cy="329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Economy.com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672114" y="4383887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culture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10704738" y="4382028"/>
            <a:ext cx="1175380" cy="329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Asia.com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9672114" y="5462178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data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0704738" y="5460319"/>
            <a:ext cx="1175380" cy="329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16761" y="4971512"/>
            <a:ext cx="461665" cy="8731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ko-KR" dirty="0" smtClean="0"/>
              <a:t>….</a:t>
            </a:r>
          </a:p>
        </p:txBody>
      </p:sp>
      <p:cxnSp>
        <p:nvCxnSpPr>
          <p:cNvPr id="5" name="직선 화살표 연결선 4"/>
          <p:cNvCxnSpPr>
            <a:stCxn id="62" idx="3"/>
            <a:endCxn id="67" idx="1"/>
          </p:cNvCxnSpPr>
          <p:nvPr/>
        </p:nvCxnSpPr>
        <p:spPr>
          <a:xfrm flipV="1">
            <a:off x="7392380" y="4170403"/>
            <a:ext cx="214485" cy="801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>
            <a:stCxn id="60" idx="3"/>
            <a:endCxn id="61" idx="1"/>
          </p:cNvCxnSpPr>
          <p:nvPr/>
        </p:nvCxnSpPr>
        <p:spPr>
          <a:xfrm>
            <a:off x="5486401" y="4971628"/>
            <a:ext cx="205525" cy="5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stCxn id="68" idx="3"/>
            <a:endCxn id="88" idx="1"/>
          </p:cNvCxnSpPr>
          <p:nvPr/>
        </p:nvCxnSpPr>
        <p:spPr>
          <a:xfrm>
            <a:off x="9307320" y="4168441"/>
            <a:ext cx="364794" cy="383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99622" y="5911894"/>
            <a:ext cx="1876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Metadata Tablet</a:t>
            </a:r>
            <a:endParaRPr lang="ko-KR" alt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0146533" y="5882411"/>
            <a:ext cx="134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User Tablet</a:t>
            </a:r>
            <a:endParaRPr lang="ko-KR" alt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930426" y="5575565"/>
            <a:ext cx="137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Root Tablet</a:t>
            </a:r>
            <a:endParaRPr lang="ko-KR" alt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8068509" y="3276261"/>
            <a:ext cx="927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Table 1</a:t>
            </a:r>
            <a:endParaRPr lang="ko-KR" alt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988552" y="4847451"/>
            <a:ext cx="927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Table 2</a:t>
            </a:r>
            <a:endParaRPr lang="ko-KR" alt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0282522" y="3252822"/>
            <a:ext cx="105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Table 11</a:t>
            </a:r>
            <a:endParaRPr lang="ko-KR" alt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10235818" y="4057032"/>
            <a:ext cx="105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Table 12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23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모서리가 둥근 직사각형 25"/>
          <p:cNvSpPr/>
          <p:nvPr/>
        </p:nvSpPr>
        <p:spPr>
          <a:xfrm>
            <a:off x="6854899" y="4146682"/>
            <a:ext cx="1216857" cy="257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6702499" y="3994282"/>
            <a:ext cx="1216857" cy="257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Implementation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82479" y="1521361"/>
            <a:ext cx="96651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Tablet Assignment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Each tablet is assigned to one tablet server at a time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tablet server malfunction</a:t>
            </a:r>
          </a:p>
          <a:p>
            <a:r>
              <a:rPr lang="en-US" altLang="ko-KR" dirty="0" smtClean="0"/>
              <a:t>     - Assign a tablet to another server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8981555" y="2715335"/>
            <a:ext cx="1306088" cy="637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Master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6550099" y="3841882"/>
            <a:ext cx="1216857" cy="257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8472405" y="3514942"/>
            <a:ext cx="2375189" cy="239954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GFS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6426629" y="2777810"/>
            <a:ext cx="1470899" cy="5238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Chubby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대각선 방향의 모서리가 잘린 사각형 43"/>
          <p:cNvSpPr/>
          <p:nvPr/>
        </p:nvSpPr>
        <p:spPr>
          <a:xfrm>
            <a:off x="5485266" y="4642210"/>
            <a:ext cx="914400" cy="38903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tablet</a:t>
            </a:r>
            <a:endParaRPr lang="ko-KR" altLang="en-US" dirty="0"/>
          </a:p>
        </p:txBody>
      </p:sp>
      <p:sp>
        <p:nvSpPr>
          <p:cNvPr id="45" name="대각선 방향의 모서리가 잘린 사각형 44"/>
          <p:cNvSpPr/>
          <p:nvPr/>
        </p:nvSpPr>
        <p:spPr>
          <a:xfrm>
            <a:off x="5485266" y="5179402"/>
            <a:ext cx="914400" cy="38903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tablet</a:t>
            </a:r>
            <a:endParaRPr lang="ko-KR" altLang="en-US" dirty="0"/>
          </a:p>
        </p:txBody>
      </p:sp>
      <p:sp>
        <p:nvSpPr>
          <p:cNvPr id="46" name="대각선 방향의 모서리가 잘린 사각형 45"/>
          <p:cNvSpPr/>
          <p:nvPr/>
        </p:nvSpPr>
        <p:spPr>
          <a:xfrm>
            <a:off x="5485266" y="5716594"/>
            <a:ext cx="914400" cy="38903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tablet</a:t>
            </a:r>
            <a:endParaRPr lang="ko-KR" altLang="en-US" dirty="0"/>
          </a:p>
        </p:txBody>
      </p:sp>
      <p:sp>
        <p:nvSpPr>
          <p:cNvPr id="47" name="왼쪽/오른쪽 화살표 46"/>
          <p:cNvSpPr/>
          <p:nvPr/>
        </p:nvSpPr>
        <p:spPr>
          <a:xfrm>
            <a:off x="7823045" y="4704373"/>
            <a:ext cx="567871" cy="290112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8" name="직선 화살표 연결선 47"/>
          <p:cNvCxnSpPr>
            <a:stCxn id="37" idx="0"/>
            <a:endCxn id="39" idx="4"/>
          </p:cNvCxnSpPr>
          <p:nvPr/>
        </p:nvCxnSpPr>
        <p:spPr>
          <a:xfrm flipV="1">
            <a:off x="7158528" y="3301648"/>
            <a:ext cx="3551" cy="5402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stCxn id="36" idx="1"/>
            <a:endCxn id="39" idx="6"/>
          </p:cNvCxnSpPr>
          <p:nvPr/>
        </p:nvCxnSpPr>
        <p:spPr>
          <a:xfrm flipH="1">
            <a:off x="7897528" y="3033892"/>
            <a:ext cx="1084027" cy="5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 flipV="1">
            <a:off x="7823045" y="3301648"/>
            <a:ext cx="1039972" cy="64183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모서리가 둥근 직사각형 50"/>
          <p:cNvSpPr/>
          <p:nvPr/>
        </p:nvSpPr>
        <p:spPr>
          <a:xfrm>
            <a:off x="6716717" y="4642210"/>
            <a:ext cx="914400" cy="3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sp>
        <p:nvSpPr>
          <p:cNvPr id="52" name="모서리가 둥근 직사각형 51"/>
          <p:cNvSpPr/>
          <p:nvPr/>
        </p:nvSpPr>
        <p:spPr>
          <a:xfrm>
            <a:off x="6704467" y="5178835"/>
            <a:ext cx="914400" cy="3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6716717" y="5715460"/>
            <a:ext cx="914400" cy="3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cxnSp>
        <p:nvCxnSpPr>
          <p:cNvPr id="54" name="직선 화살표 연결선 53"/>
          <p:cNvCxnSpPr>
            <a:stCxn id="44" idx="0"/>
            <a:endCxn id="51" idx="1"/>
          </p:cNvCxnSpPr>
          <p:nvPr/>
        </p:nvCxnSpPr>
        <p:spPr>
          <a:xfrm>
            <a:off x="6399666" y="4836730"/>
            <a:ext cx="317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>
            <a:stCxn id="45" idx="0"/>
            <a:endCxn id="52" idx="1"/>
          </p:cNvCxnSpPr>
          <p:nvPr/>
        </p:nvCxnSpPr>
        <p:spPr>
          <a:xfrm flipV="1">
            <a:off x="6399666" y="5373355"/>
            <a:ext cx="304801" cy="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46" idx="0"/>
            <a:endCxn id="53" idx="1"/>
          </p:cNvCxnSpPr>
          <p:nvPr/>
        </p:nvCxnSpPr>
        <p:spPr>
          <a:xfrm flipV="1">
            <a:off x="6399666" y="5909980"/>
            <a:ext cx="317051" cy="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4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모서리가 둥근 직사각형 36"/>
          <p:cNvSpPr/>
          <p:nvPr/>
        </p:nvSpPr>
        <p:spPr>
          <a:xfrm>
            <a:off x="7874807" y="4169535"/>
            <a:ext cx="1216857" cy="257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7722407" y="4017135"/>
            <a:ext cx="1216857" cy="257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Implementation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82479" y="1521361"/>
            <a:ext cx="9665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Tablet Serving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Recently committed ones are stored in memory in a sorted buffer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Older updates are stored in a sequence of </a:t>
            </a:r>
            <a:r>
              <a:rPr lang="en-US" altLang="ko-KR" dirty="0" err="1" smtClean="0"/>
              <a:t>SSTables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10001463" y="2738188"/>
            <a:ext cx="1306088" cy="637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Master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570007" y="3864735"/>
            <a:ext cx="1216857" cy="257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9492313" y="3537795"/>
            <a:ext cx="2375189" cy="239954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GFS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7446537" y="2800663"/>
            <a:ext cx="1470899" cy="5238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Chubby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10125347" y="4529610"/>
            <a:ext cx="1109122" cy="29630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9737155" y="4146771"/>
            <a:ext cx="1891014" cy="2901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Commit Log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10127458" y="4906250"/>
            <a:ext cx="1109122" cy="29630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10140158" y="5265002"/>
            <a:ext cx="1109122" cy="29630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대각선 방향의 모서리가 잘린 사각형 33"/>
          <p:cNvSpPr/>
          <p:nvPr/>
        </p:nvSpPr>
        <p:spPr>
          <a:xfrm>
            <a:off x="6505174" y="4665063"/>
            <a:ext cx="914400" cy="38903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tablet</a:t>
            </a:r>
            <a:endParaRPr lang="ko-KR" altLang="en-US" dirty="0"/>
          </a:p>
        </p:txBody>
      </p:sp>
      <p:sp>
        <p:nvSpPr>
          <p:cNvPr id="35" name="대각선 방향의 모서리가 잘린 사각형 34"/>
          <p:cNvSpPr/>
          <p:nvPr/>
        </p:nvSpPr>
        <p:spPr>
          <a:xfrm>
            <a:off x="6505174" y="5202255"/>
            <a:ext cx="914400" cy="38903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tablet</a:t>
            </a:r>
            <a:endParaRPr lang="ko-KR" altLang="en-US" dirty="0"/>
          </a:p>
        </p:txBody>
      </p:sp>
      <p:sp>
        <p:nvSpPr>
          <p:cNvPr id="57" name="대각선 방향의 모서리가 잘린 사각형 56"/>
          <p:cNvSpPr/>
          <p:nvPr/>
        </p:nvSpPr>
        <p:spPr>
          <a:xfrm>
            <a:off x="6505174" y="5739447"/>
            <a:ext cx="914400" cy="38903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tablet</a:t>
            </a:r>
            <a:endParaRPr lang="ko-KR" altLang="en-US" dirty="0"/>
          </a:p>
        </p:txBody>
      </p:sp>
      <p:cxnSp>
        <p:nvCxnSpPr>
          <p:cNvPr id="60" name="직선 화살표 연결선 59"/>
          <p:cNvCxnSpPr>
            <a:stCxn id="27" idx="0"/>
            <a:endCxn id="29" idx="4"/>
          </p:cNvCxnSpPr>
          <p:nvPr/>
        </p:nvCxnSpPr>
        <p:spPr>
          <a:xfrm flipV="1">
            <a:off x="8178436" y="3324501"/>
            <a:ext cx="3551" cy="5402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화살표 연결선 60"/>
          <p:cNvCxnSpPr>
            <a:stCxn id="26" idx="1"/>
            <a:endCxn id="29" idx="6"/>
          </p:cNvCxnSpPr>
          <p:nvPr/>
        </p:nvCxnSpPr>
        <p:spPr>
          <a:xfrm flipH="1">
            <a:off x="8917436" y="3056745"/>
            <a:ext cx="1084027" cy="5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/>
          <p:nvPr/>
        </p:nvCxnSpPr>
        <p:spPr>
          <a:xfrm flipV="1">
            <a:off x="8842953" y="3324501"/>
            <a:ext cx="1039972" cy="64183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모서리가 둥근 직사각형 62"/>
          <p:cNvSpPr/>
          <p:nvPr/>
        </p:nvSpPr>
        <p:spPr>
          <a:xfrm>
            <a:off x="7736625" y="4665063"/>
            <a:ext cx="914400" cy="3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sp>
        <p:nvSpPr>
          <p:cNvPr id="64" name="모서리가 둥근 직사각형 63"/>
          <p:cNvSpPr/>
          <p:nvPr/>
        </p:nvSpPr>
        <p:spPr>
          <a:xfrm>
            <a:off x="7724375" y="5201688"/>
            <a:ext cx="914400" cy="3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sp>
        <p:nvSpPr>
          <p:cNvPr id="65" name="모서리가 둥근 직사각형 64"/>
          <p:cNvSpPr/>
          <p:nvPr/>
        </p:nvSpPr>
        <p:spPr>
          <a:xfrm>
            <a:off x="7736625" y="5738313"/>
            <a:ext cx="914400" cy="3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cxnSp>
        <p:nvCxnSpPr>
          <p:cNvPr id="66" name="직선 화살표 연결선 65"/>
          <p:cNvCxnSpPr>
            <a:stCxn id="34" idx="0"/>
            <a:endCxn id="63" idx="1"/>
          </p:cNvCxnSpPr>
          <p:nvPr/>
        </p:nvCxnSpPr>
        <p:spPr>
          <a:xfrm>
            <a:off x="7419574" y="4859583"/>
            <a:ext cx="317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stCxn id="35" idx="0"/>
            <a:endCxn id="64" idx="1"/>
          </p:cNvCxnSpPr>
          <p:nvPr/>
        </p:nvCxnSpPr>
        <p:spPr>
          <a:xfrm flipV="1">
            <a:off x="7419574" y="5396208"/>
            <a:ext cx="304801" cy="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화살표 연결선 67"/>
          <p:cNvCxnSpPr>
            <a:stCxn id="57" idx="0"/>
            <a:endCxn id="65" idx="1"/>
          </p:cNvCxnSpPr>
          <p:nvPr/>
        </p:nvCxnSpPr>
        <p:spPr>
          <a:xfrm flipV="1">
            <a:off x="7419574" y="5932833"/>
            <a:ext cx="317051" cy="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>
            <a:stCxn id="31" idx="1"/>
          </p:cNvCxnSpPr>
          <p:nvPr/>
        </p:nvCxnSpPr>
        <p:spPr>
          <a:xfrm flipH="1">
            <a:off x="8651025" y="4291824"/>
            <a:ext cx="1086130" cy="56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/>
          <p:cNvCxnSpPr>
            <a:stCxn id="30" idx="1"/>
            <a:endCxn id="63" idx="3"/>
          </p:cNvCxnSpPr>
          <p:nvPr/>
        </p:nvCxnSpPr>
        <p:spPr>
          <a:xfrm flipH="1">
            <a:off x="8651025" y="4677763"/>
            <a:ext cx="1474322" cy="181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/>
          <p:cNvCxnSpPr>
            <a:stCxn id="32" idx="1"/>
            <a:endCxn id="63" idx="3"/>
          </p:cNvCxnSpPr>
          <p:nvPr/>
        </p:nvCxnSpPr>
        <p:spPr>
          <a:xfrm flipH="1" flipV="1">
            <a:off x="8651025" y="4859583"/>
            <a:ext cx="1476433" cy="194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화살표 연결선 71"/>
          <p:cNvCxnSpPr>
            <a:stCxn id="33" idx="1"/>
            <a:endCxn id="63" idx="3"/>
          </p:cNvCxnSpPr>
          <p:nvPr/>
        </p:nvCxnSpPr>
        <p:spPr>
          <a:xfrm flipH="1" flipV="1">
            <a:off x="8651025" y="4859583"/>
            <a:ext cx="1489133" cy="553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9474885" y="4582583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index</a:t>
            </a:r>
            <a:endParaRPr lang="ko-KR" alt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9486200" y="4862904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index</a:t>
            </a:r>
            <a:endParaRPr lang="ko-KR" alt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9525889" y="5155056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index</a:t>
            </a:r>
            <a:endParaRPr lang="ko-KR" altLang="en-US" sz="1200" dirty="0"/>
          </a:p>
        </p:txBody>
      </p:sp>
      <p:pic>
        <p:nvPicPr>
          <p:cNvPr id="76" name="그림 75"/>
          <p:cNvPicPr/>
          <p:nvPr/>
        </p:nvPicPr>
        <p:blipFill>
          <a:blip r:embed="rId2"/>
          <a:stretch>
            <a:fillRect/>
          </a:stretch>
        </p:blipFill>
        <p:spPr>
          <a:xfrm>
            <a:off x="1939341" y="3231148"/>
            <a:ext cx="3860384" cy="302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Implementation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1262" y="1415620"/>
            <a:ext cx="60360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Tablet </a:t>
            </a:r>
            <a:r>
              <a:rPr lang="en-US" altLang="ko-KR" dirty="0" smtClean="0"/>
              <a:t>Serving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Write</a:t>
            </a:r>
          </a:p>
          <a:p>
            <a:pPr lvl="1"/>
            <a:r>
              <a:rPr lang="en-US" altLang="ko-KR" dirty="0" smtClean="0"/>
              <a:t>- Add </a:t>
            </a:r>
            <a:r>
              <a:rPr lang="en-US" altLang="ko-KR" dirty="0"/>
              <a:t>what to write to the commit </a:t>
            </a:r>
            <a:r>
              <a:rPr lang="en-US" altLang="ko-KR" dirty="0" smtClean="0"/>
              <a:t>log</a:t>
            </a:r>
          </a:p>
          <a:p>
            <a:pPr lvl="1"/>
            <a:r>
              <a:rPr lang="en-US" altLang="ko-KR" dirty="0" smtClean="0"/>
              <a:t>- Update </a:t>
            </a:r>
            <a:r>
              <a:rPr lang="en-US" altLang="ko-KR" dirty="0" err="1" smtClean="0"/>
              <a:t>Memtable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- Passing results to the client</a:t>
            </a:r>
            <a:endParaRPr lang="en-US" altLang="ko-KR" dirty="0"/>
          </a:p>
          <a:p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Read</a:t>
            </a:r>
          </a:p>
          <a:p>
            <a:pPr lvl="1"/>
            <a:r>
              <a:rPr lang="en-US" altLang="ko-KR" dirty="0" smtClean="0"/>
              <a:t>- Search key in </a:t>
            </a:r>
            <a:r>
              <a:rPr lang="en-US" altLang="ko-KR" dirty="0" err="1" smtClean="0"/>
              <a:t>Memtable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- If there is recent data, return to client</a:t>
            </a:r>
          </a:p>
          <a:p>
            <a:pPr lvl="1"/>
            <a:r>
              <a:rPr lang="en-US" altLang="ko-KR" dirty="0" smtClean="0"/>
              <a:t>- If </a:t>
            </a:r>
            <a:r>
              <a:rPr lang="en-US" altLang="ko-KR" dirty="0"/>
              <a:t>present in </a:t>
            </a:r>
            <a:r>
              <a:rPr lang="en-US" altLang="ko-KR" dirty="0" err="1"/>
              <a:t>SSTable</a:t>
            </a:r>
            <a:r>
              <a:rPr lang="en-US" altLang="ko-KR" dirty="0"/>
              <a:t>, </a:t>
            </a:r>
            <a:r>
              <a:rPr lang="en-US" altLang="ko-KR" dirty="0" smtClean="0"/>
              <a:t>receive </a:t>
            </a:r>
            <a:r>
              <a:rPr lang="en-US" altLang="ko-KR" dirty="0"/>
              <a:t>from </a:t>
            </a:r>
            <a:r>
              <a:rPr lang="en-US" altLang="ko-KR" dirty="0" smtClean="0"/>
              <a:t>GFS and </a:t>
            </a:r>
            <a:r>
              <a:rPr lang="en-US" altLang="ko-KR" dirty="0"/>
              <a:t>return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6707717" y="1120047"/>
            <a:ext cx="927100" cy="493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Client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6562841" y="2136187"/>
            <a:ext cx="1216857" cy="5527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6562840" y="3345440"/>
            <a:ext cx="1216857" cy="567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sp>
        <p:nvSpPr>
          <p:cNvPr id="40" name="타원 39"/>
          <p:cNvSpPr/>
          <p:nvPr/>
        </p:nvSpPr>
        <p:spPr>
          <a:xfrm>
            <a:off x="8590902" y="1521361"/>
            <a:ext cx="3335045" cy="462114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GFS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9312917" y="2256717"/>
            <a:ext cx="1891014" cy="2901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Commit Log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9318292" y="5046038"/>
            <a:ext cx="1891014" cy="335896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" name="직선 화살표 연결선 2"/>
          <p:cNvCxnSpPr>
            <a:stCxn id="38" idx="3"/>
            <a:endCxn id="42" idx="1"/>
          </p:cNvCxnSpPr>
          <p:nvPr/>
        </p:nvCxnSpPr>
        <p:spPr>
          <a:xfrm flipV="1">
            <a:off x="7779698" y="2401770"/>
            <a:ext cx="1533219" cy="107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943034" y="2076087"/>
            <a:ext cx="1117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1. Create Log</a:t>
            </a:r>
            <a:endParaRPr lang="ko-KR" altLang="en-US" sz="1200" dirty="0"/>
          </a:p>
        </p:txBody>
      </p:sp>
      <p:cxnSp>
        <p:nvCxnSpPr>
          <p:cNvPr id="45" name="직선 화살표 연결선 44"/>
          <p:cNvCxnSpPr>
            <a:stCxn id="38" idx="2"/>
            <a:endCxn id="39" idx="0"/>
          </p:cNvCxnSpPr>
          <p:nvPr/>
        </p:nvCxnSpPr>
        <p:spPr>
          <a:xfrm flipH="1">
            <a:off x="7171269" y="2688906"/>
            <a:ext cx="1" cy="65653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71870" y="2883640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2. Writing</a:t>
            </a:r>
            <a:endParaRPr lang="ko-KR" altLang="en-US" sz="1200" dirty="0"/>
          </a:p>
        </p:txBody>
      </p:sp>
      <p:sp>
        <p:nvSpPr>
          <p:cNvPr id="53" name="오른쪽 화살표 52"/>
          <p:cNvSpPr/>
          <p:nvPr/>
        </p:nvSpPr>
        <p:spPr>
          <a:xfrm rot="5400000">
            <a:off x="6990042" y="1742392"/>
            <a:ext cx="362451" cy="304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6577727" y="5011168"/>
            <a:ext cx="1216857" cy="8360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6577728" y="4025390"/>
            <a:ext cx="1216857" cy="567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cxnSp>
        <p:nvCxnSpPr>
          <p:cNvPr id="56" name="직선 화살표 연결선 55"/>
          <p:cNvCxnSpPr>
            <a:stCxn id="55" idx="2"/>
            <a:endCxn id="54" idx="0"/>
          </p:cNvCxnSpPr>
          <p:nvPr/>
        </p:nvCxnSpPr>
        <p:spPr>
          <a:xfrm flipH="1">
            <a:off x="7186156" y="4593106"/>
            <a:ext cx="1" cy="41806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화살표 연결선 76"/>
          <p:cNvCxnSpPr>
            <a:stCxn id="44" idx="1"/>
            <a:endCxn id="54" idx="3"/>
          </p:cNvCxnSpPr>
          <p:nvPr/>
        </p:nvCxnSpPr>
        <p:spPr>
          <a:xfrm flipH="1">
            <a:off x="7794584" y="5213986"/>
            <a:ext cx="1523708" cy="21519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266553" y="4693655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1. Check </a:t>
            </a:r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8294634" y="5480527"/>
            <a:ext cx="886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2. reading</a:t>
            </a:r>
            <a:endParaRPr lang="ko-KR" altLang="en-US" sz="1200" dirty="0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6707717" y="6310499"/>
            <a:ext cx="927100" cy="493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Client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" name="오른쪽 화살표 81"/>
          <p:cNvSpPr/>
          <p:nvPr/>
        </p:nvSpPr>
        <p:spPr>
          <a:xfrm rot="5400000">
            <a:off x="6985252" y="5948295"/>
            <a:ext cx="362451" cy="304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7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Implementation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3622" y="1478636"/>
            <a:ext cx="64930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Compaction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Minor Compaction</a:t>
            </a:r>
          </a:p>
          <a:p>
            <a:pPr lvl="1"/>
            <a:r>
              <a:rPr lang="en-US" altLang="ko-KR" dirty="0" smtClean="0"/>
              <a:t>- </a:t>
            </a:r>
            <a:r>
              <a:rPr lang="en-US" altLang="ko-KR" dirty="0"/>
              <a:t>When the </a:t>
            </a:r>
            <a:r>
              <a:rPr lang="en-US" altLang="ko-KR" dirty="0" err="1"/>
              <a:t>Memtable</a:t>
            </a:r>
            <a:r>
              <a:rPr lang="en-US" altLang="ko-KR" dirty="0"/>
              <a:t> grows, it is </a:t>
            </a:r>
            <a:r>
              <a:rPr lang="en-US" altLang="ko-KR" dirty="0" smtClean="0"/>
              <a:t>recorded in </a:t>
            </a:r>
            <a:r>
              <a:rPr lang="en-US" altLang="ko-KR" dirty="0"/>
              <a:t>a new </a:t>
            </a:r>
            <a:r>
              <a:rPr lang="en-US" altLang="ko-KR" dirty="0" err="1"/>
              <a:t>SSTable</a:t>
            </a:r>
            <a:r>
              <a:rPr lang="en-US" altLang="ko-KR" dirty="0"/>
              <a:t>.	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- </a:t>
            </a:r>
            <a:r>
              <a:rPr lang="en-US" altLang="ko-KR" dirty="0"/>
              <a:t>Only recent </a:t>
            </a:r>
            <a:r>
              <a:rPr lang="en-US" altLang="ko-KR" dirty="0" err="1"/>
              <a:t>Memtable</a:t>
            </a:r>
            <a:r>
              <a:rPr lang="en-US" altLang="ko-KR" dirty="0"/>
              <a:t> updates </a:t>
            </a:r>
            <a:r>
              <a:rPr lang="en-US" altLang="ko-KR" dirty="0" smtClean="0"/>
              <a:t>are recorded</a:t>
            </a:r>
          </a:p>
          <a:p>
            <a:pPr lvl="1"/>
            <a:r>
              <a:rPr lang="en-US" altLang="ko-KR" dirty="0" smtClean="0"/>
              <a:t>- Deleting </a:t>
            </a:r>
            <a:r>
              <a:rPr lang="en-US" altLang="ko-KR" dirty="0"/>
              <a:t>the contents of the Commit log</a:t>
            </a:r>
          </a:p>
          <a:p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Major Compaction</a:t>
            </a:r>
          </a:p>
          <a:p>
            <a:pPr lvl="1"/>
            <a:r>
              <a:rPr lang="en-US" altLang="ko-KR" dirty="0" smtClean="0"/>
              <a:t>- Reading </a:t>
            </a:r>
            <a:r>
              <a:rPr lang="en-US" altLang="ko-KR" dirty="0"/>
              <a:t>efficiency decreases as </a:t>
            </a:r>
            <a:r>
              <a:rPr lang="en-US" altLang="ko-KR" dirty="0" err="1"/>
              <a:t>SStable</a:t>
            </a:r>
            <a:r>
              <a:rPr lang="en-US" altLang="ko-KR" dirty="0"/>
              <a:t> </a:t>
            </a:r>
            <a:r>
              <a:rPr lang="en-US" altLang="ko-KR" dirty="0" smtClean="0"/>
              <a:t>increases</a:t>
            </a:r>
          </a:p>
          <a:p>
            <a:pPr lvl="1"/>
            <a:r>
              <a:rPr lang="en-US" altLang="ko-KR" dirty="0" smtClean="0"/>
              <a:t>- </a:t>
            </a:r>
            <a:r>
              <a:rPr lang="en-US" altLang="ko-KR" dirty="0"/>
              <a:t>Disk </a:t>
            </a:r>
            <a:r>
              <a:rPr lang="en-US" altLang="ko-KR" dirty="0" smtClean="0"/>
              <a:t>waste</a:t>
            </a:r>
          </a:p>
          <a:p>
            <a:pPr lvl="1"/>
            <a:r>
              <a:rPr lang="en-US" altLang="ko-KR" dirty="0" smtClean="0"/>
              <a:t>- Working </a:t>
            </a:r>
            <a:r>
              <a:rPr lang="en-US" altLang="ko-KR" dirty="0"/>
              <a:t>to bring </a:t>
            </a:r>
            <a:r>
              <a:rPr lang="en-US" altLang="ko-KR" dirty="0" err="1" smtClean="0"/>
              <a:t>SSTable</a:t>
            </a:r>
            <a:r>
              <a:rPr lang="en-US" altLang="ko-KR" dirty="0" smtClean="0"/>
              <a:t> </a:t>
            </a:r>
            <a:r>
              <a:rPr lang="en-US" altLang="ko-KR" dirty="0"/>
              <a:t>together</a:t>
            </a: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6707717" y="1120047"/>
            <a:ext cx="927100" cy="493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Client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6562841" y="2136187"/>
            <a:ext cx="1216857" cy="5527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6562841" y="2954653"/>
            <a:ext cx="1216857" cy="567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sp>
        <p:nvSpPr>
          <p:cNvPr id="40" name="타원 39"/>
          <p:cNvSpPr/>
          <p:nvPr/>
        </p:nvSpPr>
        <p:spPr>
          <a:xfrm>
            <a:off x="8590902" y="1521361"/>
            <a:ext cx="3335045" cy="504686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GFS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9312917" y="2256717"/>
            <a:ext cx="1891014" cy="2901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Commit Log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9312917" y="3100178"/>
            <a:ext cx="1891014" cy="335896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9330774" y="4319504"/>
            <a:ext cx="1891014" cy="335896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" name="직선 화살표 연결선 2"/>
          <p:cNvCxnSpPr>
            <a:stCxn id="38" idx="3"/>
            <a:endCxn id="42" idx="1"/>
          </p:cNvCxnSpPr>
          <p:nvPr/>
        </p:nvCxnSpPr>
        <p:spPr>
          <a:xfrm flipV="1">
            <a:off x="7779698" y="2401770"/>
            <a:ext cx="1533219" cy="107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38" idx="2"/>
            <a:endCxn id="39" idx="0"/>
          </p:cNvCxnSpPr>
          <p:nvPr/>
        </p:nvCxnSpPr>
        <p:spPr>
          <a:xfrm>
            <a:off x="7171270" y="2688906"/>
            <a:ext cx="0" cy="26574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오른쪽 화살표 52"/>
          <p:cNvSpPr/>
          <p:nvPr/>
        </p:nvSpPr>
        <p:spPr>
          <a:xfrm rot="5400000">
            <a:off x="6990042" y="1742392"/>
            <a:ext cx="362451" cy="304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6570530" y="4379966"/>
            <a:ext cx="1216857" cy="8360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6564452" y="3569315"/>
            <a:ext cx="1216857" cy="567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cxnSp>
        <p:nvCxnSpPr>
          <p:cNvPr id="56" name="직선 화살표 연결선 55"/>
          <p:cNvCxnSpPr>
            <a:stCxn id="55" idx="2"/>
            <a:endCxn id="54" idx="0"/>
          </p:cNvCxnSpPr>
          <p:nvPr/>
        </p:nvCxnSpPr>
        <p:spPr>
          <a:xfrm>
            <a:off x="7172881" y="4137031"/>
            <a:ext cx="6078" cy="24293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화살표 연결선 76"/>
          <p:cNvCxnSpPr>
            <a:stCxn id="44" idx="1"/>
            <a:endCxn id="54" idx="3"/>
          </p:cNvCxnSpPr>
          <p:nvPr/>
        </p:nvCxnSpPr>
        <p:spPr>
          <a:xfrm flipH="1">
            <a:off x="7787387" y="4487452"/>
            <a:ext cx="1543387" cy="310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모서리가 둥근 직사각형 80"/>
          <p:cNvSpPr/>
          <p:nvPr/>
        </p:nvSpPr>
        <p:spPr>
          <a:xfrm>
            <a:off x="6720199" y="5661239"/>
            <a:ext cx="927100" cy="493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Client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" name="오른쪽 화살표 81"/>
          <p:cNvSpPr/>
          <p:nvPr/>
        </p:nvSpPr>
        <p:spPr>
          <a:xfrm rot="5400000">
            <a:off x="6997734" y="5299035"/>
            <a:ext cx="362451" cy="304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7916493" y="3155366"/>
            <a:ext cx="1216746" cy="250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7916493" y="2886853"/>
            <a:ext cx="1498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Minor Compaction</a:t>
            </a:r>
            <a:endParaRPr lang="ko-KR" altLang="en-US" sz="1200" dirty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9312917" y="4797977"/>
            <a:ext cx="1891014" cy="33589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9312917" y="5159718"/>
            <a:ext cx="1891014" cy="33589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9312917" y="5521458"/>
            <a:ext cx="1891014" cy="45754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1" name="꺾인 연결선 10"/>
          <p:cNvCxnSpPr>
            <a:stCxn id="33" idx="3"/>
            <a:endCxn id="34" idx="3"/>
          </p:cNvCxnSpPr>
          <p:nvPr/>
        </p:nvCxnSpPr>
        <p:spPr>
          <a:xfrm>
            <a:off x="11203931" y="5327666"/>
            <a:ext cx="12700" cy="422563"/>
          </a:xfrm>
          <a:prstGeom prst="bentConnector3">
            <a:avLst>
              <a:gd name="adj1" fmla="val 18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꺾인 연결선 14"/>
          <p:cNvCxnSpPr>
            <a:stCxn id="32" idx="3"/>
            <a:endCxn id="34" idx="3"/>
          </p:cNvCxnSpPr>
          <p:nvPr/>
        </p:nvCxnSpPr>
        <p:spPr>
          <a:xfrm>
            <a:off x="11203931" y="4965925"/>
            <a:ext cx="12700" cy="784304"/>
          </a:xfrm>
          <a:prstGeom prst="bentConnector3">
            <a:avLst>
              <a:gd name="adj1" fmla="val 18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427395" y="6013324"/>
            <a:ext cx="1488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Major Compaction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911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Refinements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8803" y="1663028"/>
            <a:ext cx="81546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Locality Groups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Column family likely to be used at the same </a:t>
            </a:r>
            <a:r>
              <a:rPr lang="en-US" altLang="ko-KR" dirty="0" smtClean="0"/>
              <a:t>time</a:t>
            </a:r>
          </a:p>
          <a:p>
            <a:pPr lvl="1"/>
            <a:r>
              <a:rPr lang="en-US" altLang="ko-KR" dirty="0"/>
              <a:t>- </a:t>
            </a:r>
            <a:r>
              <a:rPr lang="en-US" altLang="ko-KR" dirty="0" smtClean="0"/>
              <a:t>Group </a:t>
            </a:r>
            <a:r>
              <a:rPr lang="en-US" altLang="ko-KR" dirty="0"/>
              <a:t>by locality groups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Data Compression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Automatic compression and decompression by locality group</a:t>
            </a: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Cash for read performance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Data is present in the memory of the tablet </a:t>
            </a:r>
            <a:r>
              <a:rPr lang="en-US" altLang="ko-KR" dirty="0" smtClean="0"/>
              <a:t>server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Reduced communication with GFS</a:t>
            </a: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Bloom filters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673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Refinements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8803" y="1663028"/>
            <a:ext cx="81546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Commit-log implementation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Large write batch processing</a:t>
            </a: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Speeding up tablet recovery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reducing the amount of </a:t>
            </a:r>
            <a:r>
              <a:rPr lang="en-US" altLang="ko-KR" dirty="0" err="1"/>
              <a:t>uncompacted</a:t>
            </a:r>
            <a:r>
              <a:rPr lang="en-US" altLang="ko-KR" dirty="0"/>
              <a:t> state </a:t>
            </a:r>
            <a:r>
              <a:rPr lang="en-US" altLang="ko-KR" dirty="0" smtClean="0"/>
              <a:t>in the </a:t>
            </a:r>
            <a:r>
              <a:rPr lang="en-US" altLang="ko-KR" dirty="0"/>
              <a:t>tablet server's commit </a:t>
            </a:r>
            <a:r>
              <a:rPr lang="en-US" altLang="ko-KR" dirty="0" smtClean="0"/>
              <a:t>log</a:t>
            </a:r>
          </a:p>
          <a:p>
            <a:r>
              <a:rPr lang="en-US" altLang="ko-KR" dirty="0" smtClean="0"/>
              <a:t>     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Exploiting immutability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351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Performance Evaluation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pic>
        <p:nvPicPr>
          <p:cNvPr id="8" name="그림 7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272" y="1179960"/>
            <a:ext cx="7554803" cy="2606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5272" y="4120021"/>
            <a:ext cx="81546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Bigtable</a:t>
            </a:r>
            <a:r>
              <a:rPr lang="en-US" altLang="ko-KR" dirty="0" smtClean="0"/>
              <a:t> cluster with N tablet servers </a:t>
            </a:r>
          </a:p>
          <a:p>
            <a:r>
              <a:rPr lang="en-US" altLang="ko-KR" dirty="0" smtClean="0"/>
              <a:t>     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The table shows the number of operations per second per tablet server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The graph shows the aggregate number of operations per second</a:t>
            </a: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689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Real Applications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pic>
        <p:nvPicPr>
          <p:cNvPr id="8" name="그림 7"/>
          <p:cNvPicPr/>
          <p:nvPr/>
        </p:nvPicPr>
        <p:blipFill>
          <a:blip r:embed="rId2"/>
          <a:stretch>
            <a:fillRect/>
          </a:stretch>
        </p:blipFill>
        <p:spPr>
          <a:xfrm>
            <a:off x="1771650" y="1710000"/>
            <a:ext cx="7829550" cy="351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4000" kern="0" spc="-150" dirty="0" smtClean="0">
                <a:solidFill>
                  <a:srgbClr val="1D314E"/>
                </a:solidFill>
                <a:latin typeface="+mj-ea"/>
                <a:ea typeface="+mj-ea"/>
              </a:rPr>
              <a:t>INDEX</a:t>
            </a:r>
            <a:endParaRPr lang="ko-KR" altLang="en-US" sz="4000" kern="0" spc="-150" dirty="0">
              <a:solidFill>
                <a:srgbClr val="1D314E"/>
              </a:solidFill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805" y="1521361"/>
            <a:ext cx="77184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What is the </a:t>
            </a:r>
            <a:r>
              <a:rPr lang="en-US" altLang="ko-KR" sz="2800" dirty="0" err="1" smtClean="0"/>
              <a:t>Bigtable</a:t>
            </a:r>
            <a:r>
              <a:rPr lang="en-US" altLang="ko-KR" sz="280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Data Model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Building Blocks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Implementation Refinements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Performance Evaluation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800" kern="0" spc="-150" dirty="0">
                <a:solidFill>
                  <a:srgbClr val="1D314E"/>
                </a:solidFill>
              </a:rPr>
              <a:t>Real </a:t>
            </a:r>
            <a:r>
              <a:rPr lang="en-US" altLang="ko-KR" sz="2800" kern="0" spc="-150" dirty="0" smtClean="0">
                <a:solidFill>
                  <a:srgbClr val="1D314E"/>
                </a:solidFill>
              </a:rPr>
              <a:t>Applications</a:t>
            </a:r>
            <a:endParaRPr lang="ko-KR" altLang="en-US" sz="3600" kern="0" spc="-150" dirty="0">
              <a:solidFill>
                <a:srgbClr val="1D31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5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What is the </a:t>
            </a:r>
            <a:r>
              <a:rPr lang="en-US" altLang="ko-KR" sz="3200" kern="0" spc="-150" dirty="0" err="1" smtClean="0">
                <a:solidFill>
                  <a:srgbClr val="1D314E"/>
                </a:solidFill>
              </a:rPr>
              <a:t>Bigtable</a:t>
            </a:r>
            <a:r>
              <a:rPr lang="en-US" altLang="ko-KR" sz="3200" kern="0" spc="-150" dirty="0" smtClean="0">
                <a:solidFill>
                  <a:srgbClr val="1D314E"/>
                </a:solidFill>
              </a:rPr>
              <a:t>?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669" y="1540255"/>
            <a:ext cx="4224390" cy="20147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4854" y="2286000"/>
            <a:ext cx="1797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Big table?</a:t>
            </a:r>
            <a:endParaRPr lang="ko-KR" alt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759154" y="3687107"/>
            <a:ext cx="1048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NO!!!</a:t>
            </a:r>
            <a:endParaRPr lang="ko-KR" alt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478628" y="4826604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err="1" smtClean="0"/>
              <a:t>Bigtable</a:t>
            </a:r>
            <a:r>
              <a:rPr lang="en-US" altLang="ko-KR" sz="2800" dirty="0"/>
              <a:t>!</a:t>
            </a:r>
            <a:endParaRPr lang="ko-KR" altLang="en-US" sz="28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55" y="3948717"/>
            <a:ext cx="3406217" cy="22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What is the </a:t>
            </a:r>
            <a:r>
              <a:rPr lang="en-US" altLang="ko-KR" sz="3200" kern="0" spc="-150" dirty="0" err="1" smtClean="0">
                <a:solidFill>
                  <a:srgbClr val="1D314E"/>
                </a:solidFill>
              </a:rPr>
              <a:t>Bigtable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8804" y="1521361"/>
            <a:ext cx="8754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Bigtable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Spares, distributed, persistent multi dimensional sorted map.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Map is indexed by a row key, column key, and a time stamp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Each value in the map is an </a:t>
            </a:r>
            <a:r>
              <a:rPr lang="en-US" altLang="ko-KR" dirty="0" err="1" smtClean="0"/>
              <a:t>uninterpreted</a:t>
            </a:r>
            <a:r>
              <a:rPr lang="en-US" altLang="ko-KR" dirty="0" smtClean="0"/>
              <a:t> array of bytes.</a:t>
            </a:r>
            <a:endParaRPr lang="en-US" altLang="ko-KR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803" y="3244009"/>
            <a:ext cx="7124700" cy="178117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888803" y="3898231"/>
            <a:ext cx="1383786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245769" y="3121684"/>
            <a:ext cx="1588168" cy="214814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465095" y="3121683"/>
            <a:ext cx="1588168" cy="214814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986337" y="3121684"/>
            <a:ext cx="1588168" cy="214814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8376908" y="4134596"/>
            <a:ext cx="417095" cy="39704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848882" y="3997232"/>
            <a:ext cx="721932" cy="6859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467897" y="4134595"/>
            <a:ext cx="417095" cy="39704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625111" y="3029972"/>
            <a:ext cx="7652084" cy="2331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52025" y="5831096"/>
            <a:ext cx="105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Row key</a:t>
            </a:r>
            <a:endParaRPr lang="ko-KR" altLang="en-US" dirty="0"/>
          </a:p>
        </p:txBody>
      </p:sp>
      <p:cxnSp>
        <p:nvCxnSpPr>
          <p:cNvPr id="8" name="직선 화살표 연결선 7"/>
          <p:cNvCxnSpPr>
            <a:stCxn id="3" idx="2"/>
            <a:endCxn id="5" idx="0"/>
          </p:cNvCxnSpPr>
          <p:nvPr/>
        </p:nvCxnSpPr>
        <p:spPr>
          <a:xfrm>
            <a:off x="2580696" y="4812631"/>
            <a:ext cx="0" cy="10184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91541" y="5831096"/>
            <a:ext cx="1897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Column Families</a:t>
            </a:r>
          </a:p>
        </p:txBody>
      </p:sp>
      <p:cxnSp>
        <p:nvCxnSpPr>
          <p:cNvPr id="17" name="직선 화살표 연결선 16"/>
          <p:cNvCxnSpPr>
            <a:stCxn id="10" idx="2"/>
            <a:endCxn id="18" idx="0"/>
          </p:cNvCxnSpPr>
          <p:nvPr/>
        </p:nvCxnSpPr>
        <p:spPr>
          <a:xfrm>
            <a:off x="4259179" y="5269830"/>
            <a:ext cx="480891" cy="56126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9" idx="2"/>
            <a:endCxn id="18" idx="0"/>
          </p:cNvCxnSpPr>
          <p:nvPr/>
        </p:nvCxnSpPr>
        <p:spPr>
          <a:xfrm flipH="1">
            <a:off x="4740070" y="5269831"/>
            <a:ext cx="1299783" cy="56126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11" idx="2"/>
            <a:endCxn id="18" idx="0"/>
          </p:cNvCxnSpPr>
          <p:nvPr/>
        </p:nvCxnSpPr>
        <p:spPr>
          <a:xfrm flipH="1">
            <a:off x="4740070" y="5269831"/>
            <a:ext cx="3040351" cy="56126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98978" y="5831096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Time stamp</a:t>
            </a:r>
            <a:endParaRPr lang="ko-KR" altLang="en-US" dirty="0"/>
          </a:p>
        </p:txBody>
      </p:sp>
      <p:cxnSp>
        <p:nvCxnSpPr>
          <p:cNvPr id="27" name="직선 화살표 연결선 26"/>
          <p:cNvCxnSpPr>
            <a:stCxn id="13" idx="2"/>
            <a:endCxn id="25" idx="0"/>
          </p:cNvCxnSpPr>
          <p:nvPr/>
        </p:nvCxnSpPr>
        <p:spPr>
          <a:xfrm>
            <a:off x="5209848" y="4683211"/>
            <a:ext cx="1396215" cy="114788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14" idx="2"/>
            <a:endCxn id="25" idx="0"/>
          </p:cNvCxnSpPr>
          <p:nvPr/>
        </p:nvCxnSpPr>
        <p:spPr>
          <a:xfrm flipH="1">
            <a:off x="6606063" y="4531642"/>
            <a:ext cx="70382" cy="129945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12" idx="2"/>
            <a:endCxn id="25" idx="0"/>
          </p:cNvCxnSpPr>
          <p:nvPr/>
        </p:nvCxnSpPr>
        <p:spPr>
          <a:xfrm flipH="1">
            <a:off x="6606063" y="4531643"/>
            <a:ext cx="1979393" cy="129945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84546" y="4104963"/>
            <a:ext cx="62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Row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37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Data Model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8804" y="1521361"/>
            <a:ext cx="87542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Rows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The row keys in a table are arbitrary string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err="1" smtClean="0"/>
              <a:t>Bigtable</a:t>
            </a:r>
            <a:r>
              <a:rPr lang="en-US" altLang="ko-KR" dirty="0" smtClean="0"/>
              <a:t> maintains data in lexicographic order by row key.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Each value in the map is an </a:t>
            </a:r>
            <a:r>
              <a:rPr lang="en-US" altLang="ko-KR" dirty="0" err="1" smtClean="0"/>
              <a:t>uninterpreted</a:t>
            </a:r>
            <a:r>
              <a:rPr lang="en-US" altLang="ko-KR" dirty="0" smtClean="0"/>
              <a:t> array of bytes.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Column Families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Column keys are grouped into sets called column families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A column key is named using the following syntax </a:t>
            </a:r>
            <a:r>
              <a:rPr lang="en-US" altLang="ko-KR" dirty="0" err="1" smtClean="0"/>
              <a:t>family:qulifier</a:t>
            </a: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Timestamps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Multiple versions are indexed by timestamp.</a:t>
            </a:r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066" y="4660682"/>
            <a:ext cx="6005609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Data Model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03" y="1068811"/>
            <a:ext cx="6005609" cy="1781175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871906" y="4126725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71906" y="4462307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71906" y="4797889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906621" y="4126725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906621" y="4462307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906621" y="4797889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2941336" y="4126725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941336" y="4462307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941336" y="4797889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976051" y="4126725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3976051" y="4462307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976051" y="4797889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960165" y="4081413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2013709" y="4036101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2067253" y="3990789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07949" y="4131442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Row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723566" y="4159231"/>
            <a:ext cx="0" cy="9755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1861" y="3734976"/>
            <a:ext cx="1094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Row key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>
          <a:xfrm>
            <a:off x="871906" y="4036101"/>
            <a:ext cx="1034715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>
            <a:off x="1960165" y="4036101"/>
            <a:ext cx="305060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25382" y="3710262"/>
            <a:ext cx="1320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Column key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37" name="직선 화살표 연결선 36"/>
          <p:cNvCxnSpPr/>
          <p:nvPr/>
        </p:nvCxnSpPr>
        <p:spPr>
          <a:xfrm>
            <a:off x="811861" y="3648477"/>
            <a:ext cx="419890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71906" y="3346943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Column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39" name="직선 화살표 연결선 38"/>
          <p:cNvCxnSpPr/>
          <p:nvPr/>
        </p:nvCxnSpPr>
        <p:spPr>
          <a:xfrm flipV="1">
            <a:off x="1921087" y="4249855"/>
            <a:ext cx="274943" cy="1684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74802" y="4409883"/>
            <a:ext cx="956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Structured </a:t>
            </a:r>
          </a:p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data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cxnSp>
        <p:nvCxnSpPr>
          <p:cNvPr id="42" name="직선 화살표 연결선 41"/>
          <p:cNvCxnSpPr/>
          <p:nvPr/>
        </p:nvCxnSpPr>
        <p:spPr>
          <a:xfrm>
            <a:off x="1921087" y="5218642"/>
            <a:ext cx="3089679" cy="1587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95558" y="5299776"/>
            <a:ext cx="1320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Column </a:t>
            </a:r>
          </a:p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Family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054309" y="4056699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4054309" y="4392281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4054309" y="4727863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4132567" y="3986673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4132567" y="4322255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4132567" y="4657837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4" name="직선 화살표 연결선 53"/>
          <p:cNvCxnSpPr/>
          <p:nvPr/>
        </p:nvCxnSpPr>
        <p:spPr>
          <a:xfrm flipV="1">
            <a:off x="5029810" y="4973253"/>
            <a:ext cx="274943" cy="1684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97132" y="5297563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Time stamp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364763" y="4025592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com.cnn.www</a:t>
            </a:r>
            <a:r>
              <a:rPr lang="en-US" altLang="ko-KR" sz="1000" dirty="0" smtClean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6364763" y="4367524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“com.cnn.www”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6364763" y="4703106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“com.cnn.www”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401895" y="4025933"/>
            <a:ext cx="1034715" cy="341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t3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7401895" y="4366222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t5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7401895" y="4701804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t6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8439025" y="4024788"/>
            <a:ext cx="1034715" cy="3447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“&lt;html&gt;…”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8439025" y="4367188"/>
            <a:ext cx="1034715" cy="334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“&lt;html&gt;…”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8439025" y="4701132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“&lt;html&gt;…”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9473135" y="4024787"/>
            <a:ext cx="1034715" cy="3378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473135" y="4364598"/>
            <a:ext cx="1034715" cy="335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9471865" y="4705006"/>
            <a:ext cx="1036591" cy="332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6368061" y="2849986"/>
            <a:ext cx="1034715" cy="62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Row key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399478" y="2851046"/>
            <a:ext cx="1034715" cy="622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Time Stamp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8433435" y="2849985"/>
            <a:ext cx="1034715" cy="6232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Column Family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“contents:”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9468150" y="2849985"/>
            <a:ext cx="2069181" cy="623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Column Family</a:t>
            </a: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“anchor:”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10510862" y="4024313"/>
            <a:ext cx="1032976" cy="3381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10509125" y="4364490"/>
            <a:ext cx="1034715" cy="3370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10509123" y="4703107"/>
            <a:ext cx="1034715" cy="335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9471864" y="3471946"/>
            <a:ext cx="1036593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“</a:t>
            </a:r>
            <a:r>
              <a:rPr lang="en-US" altLang="ko-KR" sz="1100" dirty="0" err="1" smtClean="0">
                <a:solidFill>
                  <a:schemeClr val="tx1"/>
                </a:solidFill>
              </a:rPr>
              <a:t>anchor:cnnsi.com</a:t>
            </a:r>
            <a:r>
              <a:rPr lang="en-US" altLang="ko-KR" sz="1100" dirty="0" smtClean="0">
                <a:solidFill>
                  <a:schemeClr val="tx1"/>
                </a:solidFill>
              </a:rPr>
              <a:t>”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0504491" y="3471946"/>
            <a:ext cx="1034715" cy="3368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“</a:t>
            </a:r>
            <a:r>
              <a:rPr lang="en-US" altLang="ko-KR" sz="1200" dirty="0" err="1" smtClean="0">
                <a:solidFill>
                  <a:schemeClr val="tx1"/>
                </a:solidFill>
              </a:rPr>
              <a:t>anchor:my.look.ca</a:t>
            </a:r>
            <a:r>
              <a:rPr lang="en-US" altLang="ko-KR" sz="1200" dirty="0" smtClean="0">
                <a:solidFill>
                  <a:schemeClr val="tx1"/>
                </a:solidFill>
              </a:rPr>
              <a:t>”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6366855" y="5039833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“</a:t>
            </a:r>
            <a:r>
              <a:rPr lang="en-US" altLang="ko-KR" sz="1000" dirty="0" err="1">
                <a:solidFill>
                  <a:schemeClr val="tx1"/>
                </a:solidFill>
              </a:rPr>
              <a:t>com.cnn.www</a:t>
            </a:r>
            <a:r>
              <a:rPr lang="en-US" altLang="ko-KR" sz="1000" dirty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7400595" y="5038531"/>
            <a:ext cx="1034503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t8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8434933" y="5038531"/>
            <a:ext cx="1037680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9473362" y="5038103"/>
            <a:ext cx="1035094" cy="335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“CNN”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10507436" y="5038165"/>
            <a:ext cx="1036402" cy="335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6366854" y="5370643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“</a:t>
            </a:r>
            <a:r>
              <a:rPr lang="en-US" altLang="ko-KR" sz="1000" dirty="0" err="1">
                <a:solidFill>
                  <a:schemeClr val="tx1"/>
                </a:solidFill>
              </a:rPr>
              <a:t>com.cnn.www</a:t>
            </a:r>
            <a:r>
              <a:rPr lang="en-US" altLang="ko-KR" sz="1000" dirty="0" smtClean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7403770" y="5372516"/>
            <a:ext cx="1032840" cy="332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t9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8436105" y="5375415"/>
            <a:ext cx="1037030" cy="3300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9473454" y="5375213"/>
            <a:ext cx="1035002" cy="330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10510862" y="5373953"/>
            <a:ext cx="1032976" cy="331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“CNN.com”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5483209" y="4289827"/>
            <a:ext cx="6085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0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모서리가 둥근 직사각형 36"/>
          <p:cNvSpPr/>
          <p:nvPr/>
        </p:nvSpPr>
        <p:spPr>
          <a:xfrm>
            <a:off x="7707382" y="2971800"/>
            <a:ext cx="1216857" cy="257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7554982" y="2819400"/>
            <a:ext cx="1216857" cy="257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Building Blocks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9834038" y="1540453"/>
            <a:ext cx="1306088" cy="637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Master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616827" y="3826947"/>
            <a:ext cx="927100" cy="493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Client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402582" y="2667000"/>
            <a:ext cx="1216857" cy="257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9324888" y="2340060"/>
            <a:ext cx="2375189" cy="239954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GFS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7279112" y="1602928"/>
            <a:ext cx="1470899" cy="5238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Chubby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9957922" y="3331875"/>
            <a:ext cx="1109122" cy="29630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9569730" y="2949036"/>
            <a:ext cx="1891014" cy="2901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Commit Log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9960033" y="3708515"/>
            <a:ext cx="1109122" cy="29630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3" name="모서리가 둥근 직사각형 52"/>
          <p:cNvSpPr/>
          <p:nvPr/>
        </p:nvSpPr>
        <p:spPr>
          <a:xfrm>
            <a:off x="9972733" y="4067267"/>
            <a:ext cx="1109122" cy="29630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SSTable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7" name="대각선 방향의 모서리가 잘린 사각형 56"/>
          <p:cNvSpPr/>
          <p:nvPr/>
        </p:nvSpPr>
        <p:spPr>
          <a:xfrm>
            <a:off x="6337749" y="3467328"/>
            <a:ext cx="914400" cy="38903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tablet</a:t>
            </a:r>
            <a:endParaRPr lang="ko-KR" altLang="en-US" dirty="0"/>
          </a:p>
        </p:txBody>
      </p:sp>
      <p:sp>
        <p:nvSpPr>
          <p:cNvPr id="58" name="대각선 방향의 모서리가 잘린 사각형 57"/>
          <p:cNvSpPr/>
          <p:nvPr/>
        </p:nvSpPr>
        <p:spPr>
          <a:xfrm>
            <a:off x="6337749" y="4004520"/>
            <a:ext cx="914400" cy="38903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tablet</a:t>
            </a:r>
            <a:endParaRPr lang="ko-KR" altLang="en-US" dirty="0"/>
          </a:p>
        </p:txBody>
      </p:sp>
      <p:sp>
        <p:nvSpPr>
          <p:cNvPr id="59" name="대각선 방향의 모서리가 잘린 사각형 58"/>
          <p:cNvSpPr/>
          <p:nvPr/>
        </p:nvSpPr>
        <p:spPr>
          <a:xfrm>
            <a:off x="6337749" y="4541712"/>
            <a:ext cx="914400" cy="38903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tablet</a:t>
            </a:r>
            <a:endParaRPr lang="ko-KR" altLang="en-US" dirty="0"/>
          </a:p>
        </p:txBody>
      </p:sp>
      <p:sp>
        <p:nvSpPr>
          <p:cNvPr id="60" name="왼쪽/오른쪽 화살표 59"/>
          <p:cNvSpPr/>
          <p:nvPr/>
        </p:nvSpPr>
        <p:spPr>
          <a:xfrm>
            <a:off x="5656027" y="3945267"/>
            <a:ext cx="567871" cy="290112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왼쪽/오른쪽 화살표 60"/>
          <p:cNvSpPr/>
          <p:nvPr/>
        </p:nvSpPr>
        <p:spPr>
          <a:xfrm>
            <a:off x="8675528" y="3529491"/>
            <a:ext cx="567871" cy="290112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3" name="직선 화살표 연결선 62"/>
          <p:cNvCxnSpPr>
            <a:stCxn id="9" idx="0"/>
            <a:endCxn id="40" idx="4"/>
          </p:cNvCxnSpPr>
          <p:nvPr/>
        </p:nvCxnSpPr>
        <p:spPr>
          <a:xfrm flipV="1">
            <a:off x="8011011" y="2126766"/>
            <a:ext cx="3551" cy="5402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꺾인 연결선 64"/>
          <p:cNvCxnSpPr>
            <a:stCxn id="8" idx="0"/>
            <a:endCxn id="40" idx="2"/>
          </p:cNvCxnSpPr>
          <p:nvPr/>
        </p:nvCxnSpPr>
        <p:spPr>
          <a:xfrm rot="5400000" flipH="1" flipV="1">
            <a:off x="5198694" y="1746530"/>
            <a:ext cx="1962100" cy="219873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stCxn id="4" idx="1"/>
            <a:endCxn id="40" idx="6"/>
          </p:cNvCxnSpPr>
          <p:nvPr/>
        </p:nvCxnSpPr>
        <p:spPr>
          <a:xfrm flipH="1">
            <a:off x="8750011" y="1859010"/>
            <a:ext cx="1084027" cy="5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/>
          <p:cNvCxnSpPr/>
          <p:nvPr/>
        </p:nvCxnSpPr>
        <p:spPr>
          <a:xfrm flipV="1">
            <a:off x="8675528" y="2126766"/>
            <a:ext cx="1039972" cy="64183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41303" y="1734714"/>
            <a:ext cx="65403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Master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Overall </a:t>
            </a:r>
            <a:r>
              <a:rPr lang="en-US" altLang="ko-KR" dirty="0" smtClean="0"/>
              <a:t>integration</a:t>
            </a:r>
          </a:p>
          <a:p>
            <a:pPr lvl="1"/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Tablet Server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tablet </a:t>
            </a:r>
            <a:r>
              <a:rPr lang="en-US" altLang="ko-KR" dirty="0" smtClean="0"/>
              <a:t>management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Client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Data read &amp; write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SSTable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Table for read-only </a:t>
            </a:r>
            <a:r>
              <a:rPr lang="en-US" altLang="ko-KR" dirty="0" smtClean="0"/>
              <a:t>searches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Tablet is composed of multiple </a:t>
            </a:r>
            <a:r>
              <a:rPr lang="en-US" altLang="ko-KR" dirty="0" err="1" smtClean="0"/>
              <a:t>SSTables</a:t>
            </a:r>
            <a:endParaRPr lang="en-US" altLang="ko-KR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/>
              <a:t>Chubby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Highly-available and persistent distributed lock </a:t>
            </a:r>
            <a:r>
              <a:rPr lang="en-US" altLang="ko-KR" dirty="0" smtClean="0"/>
              <a:t>service</a:t>
            </a:r>
            <a:endParaRPr lang="en-US" altLang="ko-KR" dirty="0"/>
          </a:p>
        </p:txBody>
      </p:sp>
      <p:sp>
        <p:nvSpPr>
          <p:cNvPr id="74" name="모서리가 둥근 직사각형 73"/>
          <p:cNvSpPr/>
          <p:nvPr/>
        </p:nvSpPr>
        <p:spPr>
          <a:xfrm>
            <a:off x="7569200" y="3467328"/>
            <a:ext cx="914400" cy="3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7556950" y="4003953"/>
            <a:ext cx="914400" cy="3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7569200" y="4540578"/>
            <a:ext cx="914400" cy="389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memtable</a:t>
            </a:r>
            <a:endParaRPr lang="ko-KR" altLang="en-US" sz="1200" dirty="0"/>
          </a:p>
        </p:txBody>
      </p:sp>
      <p:cxnSp>
        <p:nvCxnSpPr>
          <p:cNvPr id="79" name="직선 화살표 연결선 78"/>
          <p:cNvCxnSpPr>
            <a:stCxn id="57" idx="0"/>
            <a:endCxn id="74" idx="1"/>
          </p:cNvCxnSpPr>
          <p:nvPr/>
        </p:nvCxnSpPr>
        <p:spPr>
          <a:xfrm>
            <a:off x="7252149" y="3661848"/>
            <a:ext cx="317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화살표 연결선 80"/>
          <p:cNvCxnSpPr>
            <a:stCxn id="58" idx="0"/>
            <a:endCxn id="76" idx="1"/>
          </p:cNvCxnSpPr>
          <p:nvPr/>
        </p:nvCxnSpPr>
        <p:spPr>
          <a:xfrm flipV="1">
            <a:off x="7252149" y="4198473"/>
            <a:ext cx="304801" cy="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화살표 연결선 82"/>
          <p:cNvCxnSpPr>
            <a:stCxn id="59" idx="0"/>
            <a:endCxn id="77" idx="1"/>
          </p:cNvCxnSpPr>
          <p:nvPr/>
        </p:nvCxnSpPr>
        <p:spPr>
          <a:xfrm flipV="1">
            <a:off x="7252149" y="4735098"/>
            <a:ext cx="317051" cy="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화살표 연결선 84"/>
          <p:cNvCxnSpPr>
            <a:stCxn id="50" idx="1"/>
          </p:cNvCxnSpPr>
          <p:nvPr/>
        </p:nvCxnSpPr>
        <p:spPr>
          <a:xfrm flipH="1">
            <a:off x="8483600" y="3094089"/>
            <a:ext cx="1086130" cy="56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화살표 연결선 88"/>
          <p:cNvCxnSpPr>
            <a:stCxn id="47" idx="1"/>
            <a:endCxn id="74" idx="3"/>
          </p:cNvCxnSpPr>
          <p:nvPr/>
        </p:nvCxnSpPr>
        <p:spPr>
          <a:xfrm flipH="1">
            <a:off x="8483600" y="3480028"/>
            <a:ext cx="1474322" cy="181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화살표 연결선 90"/>
          <p:cNvCxnSpPr>
            <a:stCxn id="51" idx="1"/>
            <a:endCxn id="74" idx="3"/>
          </p:cNvCxnSpPr>
          <p:nvPr/>
        </p:nvCxnSpPr>
        <p:spPr>
          <a:xfrm flipH="1" flipV="1">
            <a:off x="8483600" y="3661848"/>
            <a:ext cx="1476433" cy="194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화살표 연결선 93"/>
          <p:cNvCxnSpPr>
            <a:stCxn id="53" idx="1"/>
            <a:endCxn id="74" idx="3"/>
          </p:cNvCxnSpPr>
          <p:nvPr/>
        </p:nvCxnSpPr>
        <p:spPr>
          <a:xfrm flipH="1" flipV="1">
            <a:off x="8483600" y="3661848"/>
            <a:ext cx="1489133" cy="553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307460" y="3384848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index</a:t>
            </a:r>
            <a:endParaRPr lang="ko-KR" alt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9318775" y="3665169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index</a:t>
            </a:r>
            <a:endParaRPr lang="ko-KR" alt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9358464" y="3957321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index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400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Building Blocks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534956" y="2685838"/>
            <a:ext cx="927100" cy="493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Client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9354943" y="1665554"/>
            <a:ext cx="1216857" cy="669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</p:txBody>
      </p:sp>
      <p:sp>
        <p:nvSpPr>
          <p:cNvPr id="40" name="타원 39"/>
          <p:cNvSpPr/>
          <p:nvPr/>
        </p:nvSpPr>
        <p:spPr>
          <a:xfrm>
            <a:off x="6080505" y="883082"/>
            <a:ext cx="2964639" cy="549300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Chubby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Cell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30699" y="1408113"/>
            <a:ext cx="2524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Chubby</a:t>
            </a: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File System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Lock Service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dirty="0" smtClean="0"/>
              <a:t>Event notification</a:t>
            </a:r>
            <a:endParaRPr lang="en-US" altLang="ko-KR" dirty="0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9354943" y="2525807"/>
            <a:ext cx="1216857" cy="669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9354943" y="3386060"/>
            <a:ext cx="1216857" cy="669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</p:txBody>
      </p:sp>
      <p:sp>
        <p:nvSpPr>
          <p:cNvPr id="41" name="모서리가 둥근 직사각형 40"/>
          <p:cNvSpPr/>
          <p:nvPr/>
        </p:nvSpPr>
        <p:spPr>
          <a:xfrm>
            <a:off x="9354943" y="4246313"/>
            <a:ext cx="1216857" cy="669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</p:txBody>
      </p:sp>
      <p:sp>
        <p:nvSpPr>
          <p:cNvPr id="42" name="모서리가 둥근 직사각형 41"/>
          <p:cNvSpPr/>
          <p:nvPr/>
        </p:nvSpPr>
        <p:spPr>
          <a:xfrm>
            <a:off x="9354943" y="5106566"/>
            <a:ext cx="1216857" cy="669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Tablet Server</a:t>
            </a:r>
          </a:p>
        </p:txBody>
      </p:sp>
      <p:sp>
        <p:nvSpPr>
          <p:cNvPr id="43" name="모서리가 둥근 직사각형 42"/>
          <p:cNvSpPr/>
          <p:nvPr/>
        </p:nvSpPr>
        <p:spPr>
          <a:xfrm>
            <a:off x="6909780" y="3402165"/>
            <a:ext cx="1306088" cy="637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Master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6909780" y="4262418"/>
            <a:ext cx="1306088" cy="637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Replica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6909780" y="5122671"/>
            <a:ext cx="1306088" cy="637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Replica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6904779" y="2541912"/>
            <a:ext cx="1306088" cy="637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Replica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6904779" y="1681659"/>
            <a:ext cx="1306088" cy="6371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Replica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4534956" y="4246313"/>
            <a:ext cx="927100" cy="493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Client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>
            <a:stCxn id="8" idx="3"/>
          </p:cNvCxnSpPr>
          <p:nvPr/>
        </p:nvCxnSpPr>
        <p:spPr>
          <a:xfrm>
            <a:off x="5462056" y="2932432"/>
            <a:ext cx="1442723" cy="78828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49" idx="3"/>
          </p:cNvCxnSpPr>
          <p:nvPr/>
        </p:nvCxnSpPr>
        <p:spPr>
          <a:xfrm flipV="1">
            <a:off x="5462056" y="3756703"/>
            <a:ext cx="1442723" cy="73620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오른쪽 화살표 14"/>
          <p:cNvSpPr/>
          <p:nvPr/>
        </p:nvSpPr>
        <p:spPr>
          <a:xfrm>
            <a:off x="8316095" y="347249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/>
          <p:cNvCxnSpPr>
            <a:stCxn id="48" idx="3"/>
            <a:endCxn id="9" idx="1"/>
          </p:cNvCxnSpPr>
          <p:nvPr/>
        </p:nvCxnSpPr>
        <p:spPr>
          <a:xfrm>
            <a:off x="8210867" y="2000216"/>
            <a:ext cx="114407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46" idx="3"/>
            <a:endCxn id="38" idx="1"/>
          </p:cNvCxnSpPr>
          <p:nvPr/>
        </p:nvCxnSpPr>
        <p:spPr>
          <a:xfrm>
            <a:off x="8210867" y="2860469"/>
            <a:ext cx="114407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>
            <a:stCxn id="44" idx="3"/>
            <a:endCxn id="41" idx="1"/>
          </p:cNvCxnSpPr>
          <p:nvPr/>
        </p:nvCxnSpPr>
        <p:spPr>
          <a:xfrm>
            <a:off x="8215868" y="4580975"/>
            <a:ext cx="113907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>
            <a:stCxn id="45" idx="3"/>
            <a:endCxn id="42" idx="1"/>
          </p:cNvCxnSpPr>
          <p:nvPr/>
        </p:nvCxnSpPr>
        <p:spPr>
          <a:xfrm>
            <a:off x="8215868" y="5441228"/>
            <a:ext cx="113907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구부러진 연결선 26"/>
          <p:cNvCxnSpPr>
            <a:stCxn id="39" idx="3"/>
            <a:endCxn id="38" idx="3"/>
          </p:cNvCxnSpPr>
          <p:nvPr/>
        </p:nvCxnSpPr>
        <p:spPr>
          <a:xfrm flipV="1">
            <a:off x="10571800" y="2860469"/>
            <a:ext cx="12700" cy="860253"/>
          </a:xfrm>
          <a:prstGeom prst="curvedConnector3">
            <a:avLst>
              <a:gd name="adj1" fmla="val 180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구부러진 연결선 29"/>
          <p:cNvCxnSpPr>
            <a:stCxn id="39" idx="3"/>
            <a:endCxn id="41" idx="3"/>
          </p:cNvCxnSpPr>
          <p:nvPr/>
        </p:nvCxnSpPr>
        <p:spPr>
          <a:xfrm>
            <a:off x="10571800" y="3720722"/>
            <a:ext cx="12700" cy="860253"/>
          </a:xfrm>
          <a:prstGeom prst="curvedConnector3">
            <a:avLst>
              <a:gd name="adj1" fmla="val 180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구부러진 연결선 69"/>
          <p:cNvCxnSpPr>
            <a:stCxn id="39" idx="3"/>
            <a:endCxn id="42" idx="3"/>
          </p:cNvCxnSpPr>
          <p:nvPr/>
        </p:nvCxnSpPr>
        <p:spPr>
          <a:xfrm>
            <a:off x="10571800" y="3720722"/>
            <a:ext cx="12700" cy="1720506"/>
          </a:xfrm>
          <a:prstGeom prst="curvedConnector3">
            <a:avLst>
              <a:gd name="adj1" fmla="val 5010811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구부러진 연결선 74"/>
          <p:cNvCxnSpPr>
            <a:stCxn id="39" idx="3"/>
            <a:endCxn id="9" idx="3"/>
          </p:cNvCxnSpPr>
          <p:nvPr/>
        </p:nvCxnSpPr>
        <p:spPr>
          <a:xfrm flipV="1">
            <a:off x="10571800" y="2000216"/>
            <a:ext cx="12700" cy="1720506"/>
          </a:xfrm>
          <a:prstGeom prst="curvedConnector3">
            <a:avLst>
              <a:gd name="adj1" fmla="val 5010811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5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888803" y="547859"/>
            <a:ext cx="8406000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제목 22"/>
          <p:cNvSpPr txBox="1">
            <a:spLocks/>
          </p:cNvSpPr>
          <p:nvPr/>
        </p:nvSpPr>
        <p:spPr bwMode="gray">
          <a:xfrm>
            <a:off x="1771650" y="552450"/>
            <a:ext cx="848677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ko-KR" sz="3200" kern="0" spc="-150" dirty="0" smtClean="0">
                <a:solidFill>
                  <a:srgbClr val="1D314E"/>
                </a:solidFill>
              </a:rPr>
              <a:t>Implementation</a:t>
            </a:r>
            <a:endParaRPr lang="ko-KR" altLang="en-US" sz="4000" kern="0" spc="-150" dirty="0">
              <a:solidFill>
                <a:srgbClr val="1D314E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1771650" y="1239671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com.cnn.www</a:t>
            </a:r>
            <a:r>
              <a:rPr lang="en-US" altLang="ko-KR" sz="1000" dirty="0" smtClean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771650" y="1581603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“</a:t>
            </a:r>
            <a:r>
              <a:rPr lang="en-US" altLang="ko-KR" sz="1000" dirty="0" err="1">
                <a:solidFill>
                  <a:schemeClr val="tx1"/>
                </a:solidFill>
              </a:rPr>
              <a:t>com.cnn.www</a:t>
            </a:r>
            <a:r>
              <a:rPr lang="en-US" altLang="ko-KR" sz="1000" dirty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1771650" y="1917185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“com.cnn.www”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08782" y="1240012"/>
            <a:ext cx="1034715" cy="341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t3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808782" y="1580301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t5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808782" y="1915883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t6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3845912" y="1238867"/>
            <a:ext cx="1034715" cy="3447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“&lt;html&gt;…”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3845912" y="1581267"/>
            <a:ext cx="1034715" cy="334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“&lt;html&gt;…”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3845912" y="1915211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“&lt;html&gt;…”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880022" y="1238866"/>
            <a:ext cx="1034715" cy="3378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4880022" y="1578677"/>
            <a:ext cx="1034715" cy="335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4878752" y="1919085"/>
            <a:ext cx="1036591" cy="332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5917749" y="1238392"/>
            <a:ext cx="1032976" cy="3381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5916012" y="1578569"/>
            <a:ext cx="1034715" cy="3370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5916010" y="1917186"/>
            <a:ext cx="1034715" cy="335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1773742" y="2253912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“</a:t>
            </a:r>
            <a:r>
              <a:rPr lang="en-US" altLang="ko-KR" sz="1000" dirty="0" err="1">
                <a:solidFill>
                  <a:schemeClr val="tx1"/>
                </a:solidFill>
              </a:rPr>
              <a:t>com.cnn.www</a:t>
            </a:r>
            <a:r>
              <a:rPr lang="en-US" altLang="ko-KR" sz="1000" dirty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2807482" y="2252610"/>
            <a:ext cx="1034503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t8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3841820" y="2252610"/>
            <a:ext cx="1037680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880249" y="2252182"/>
            <a:ext cx="1035094" cy="335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“CNN”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5914323" y="2252244"/>
            <a:ext cx="1036402" cy="335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1773741" y="2584722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“</a:t>
            </a:r>
            <a:r>
              <a:rPr lang="en-US" altLang="ko-KR" sz="1000" dirty="0" err="1">
                <a:solidFill>
                  <a:schemeClr val="tx1"/>
                </a:solidFill>
              </a:rPr>
              <a:t>com.cnn.www</a:t>
            </a:r>
            <a:r>
              <a:rPr lang="en-US" altLang="ko-KR" sz="1000" dirty="0" smtClean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810657" y="2586595"/>
            <a:ext cx="1032840" cy="332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t9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3842992" y="2589494"/>
            <a:ext cx="1037030" cy="3300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880341" y="2589292"/>
            <a:ext cx="1035002" cy="330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5917749" y="2588032"/>
            <a:ext cx="1032976" cy="331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“CNN.com”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148435" y="2984500"/>
            <a:ext cx="461665" cy="393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…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22" name="직선 화살표 연결선 121"/>
          <p:cNvCxnSpPr/>
          <p:nvPr/>
        </p:nvCxnSpPr>
        <p:spPr>
          <a:xfrm>
            <a:off x="4275435" y="3390900"/>
            <a:ext cx="0" cy="469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 flipH="1">
            <a:off x="6997700" y="1913909"/>
            <a:ext cx="363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…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24" name="직선 화살표 연결선 123"/>
          <p:cNvCxnSpPr/>
          <p:nvPr/>
        </p:nvCxnSpPr>
        <p:spPr>
          <a:xfrm flipV="1">
            <a:off x="7361535" y="2108200"/>
            <a:ext cx="702965" cy="66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직사각형 124"/>
          <p:cNvSpPr/>
          <p:nvPr/>
        </p:nvSpPr>
        <p:spPr>
          <a:xfrm>
            <a:off x="851671" y="4960771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</a:t>
            </a:r>
            <a:r>
              <a:rPr lang="en-US" altLang="ko-KR" sz="1000" dirty="0" err="1" smtClean="0">
                <a:solidFill>
                  <a:schemeClr val="tx1"/>
                </a:solidFill>
              </a:rPr>
              <a:t>com.cnn.www</a:t>
            </a:r>
            <a:r>
              <a:rPr lang="en-US" altLang="ko-KR" sz="1000" dirty="0" smtClean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851671" y="5302703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“com.cnn.www”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851671" y="5638285"/>
            <a:ext cx="1034715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“com.cnn.www”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888803" y="4961112"/>
            <a:ext cx="1034715" cy="3415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t3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888803" y="5301401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t5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888803" y="5636983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t6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2925933" y="4959967"/>
            <a:ext cx="1034715" cy="3447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“&lt;html&gt;…”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2925933" y="5302367"/>
            <a:ext cx="1034715" cy="334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“&lt;html&gt;…”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2925933" y="5636311"/>
            <a:ext cx="1034715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>
                <a:solidFill>
                  <a:schemeClr val="tx1"/>
                </a:solidFill>
              </a:rPr>
              <a:t>“&lt;html&gt;…”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4881700" y="5137059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“</a:t>
            </a:r>
            <a:r>
              <a:rPr lang="en-US" altLang="ko-KR" sz="1000" dirty="0" err="1">
                <a:solidFill>
                  <a:schemeClr val="tx1"/>
                </a:solidFill>
              </a:rPr>
              <a:t>com.cnn.www</a:t>
            </a:r>
            <a:r>
              <a:rPr lang="en-US" altLang="ko-KR" sz="1000" dirty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5915440" y="5135757"/>
            <a:ext cx="1034503" cy="336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t8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959507" y="5135329"/>
            <a:ext cx="1035094" cy="335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“CNN”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7993581" y="5135391"/>
            <a:ext cx="1036402" cy="335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4881699" y="5467869"/>
            <a:ext cx="1032624" cy="33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“</a:t>
            </a:r>
            <a:r>
              <a:rPr lang="en-US" altLang="ko-KR" sz="1000" dirty="0" err="1">
                <a:solidFill>
                  <a:schemeClr val="tx1"/>
                </a:solidFill>
              </a:rPr>
              <a:t>com.cnn.www</a:t>
            </a:r>
            <a:r>
              <a:rPr lang="en-US" altLang="ko-KR" sz="1000" dirty="0" smtClean="0">
                <a:solidFill>
                  <a:schemeClr val="tx1"/>
                </a:solidFill>
              </a:rPr>
              <a:t>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5918615" y="5469742"/>
            <a:ext cx="1032840" cy="332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t9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959599" y="5472439"/>
            <a:ext cx="1035002" cy="330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7997007" y="5471179"/>
            <a:ext cx="1032976" cy="331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“CNN.com”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" name="아래쪽 화살표 3"/>
          <p:cNvSpPr/>
          <p:nvPr/>
        </p:nvSpPr>
        <p:spPr>
          <a:xfrm>
            <a:off x="4148435" y="4025900"/>
            <a:ext cx="484632" cy="584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360660" y="3487118"/>
            <a:ext cx="748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increase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316154" y="1780585"/>
            <a:ext cx="748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increase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36600" y="4750319"/>
            <a:ext cx="3411835" cy="1435100"/>
          </a:xfrm>
          <a:prstGeom prst="rect">
            <a:avLst/>
          </a:prstGeom>
          <a:noFill/>
          <a:ln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직사각형 144"/>
          <p:cNvSpPr/>
          <p:nvPr/>
        </p:nvSpPr>
        <p:spPr>
          <a:xfrm>
            <a:off x="4726606" y="4750319"/>
            <a:ext cx="4531694" cy="1435100"/>
          </a:xfrm>
          <a:prstGeom prst="rect">
            <a:avLst/>
          </a:prstGeom>
          <a:noFill/>
          <a:ln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095500" y="4381500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C000"/>
                </a:solidFill>
              </a:rPr>
              <a:t>tablet</a:t>
            </a:r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694467" y="4367601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C000"/>
                </a:solidFill>
              </a:rPr>
              <a:t>tablet</a:t>
            </a:r>
            <a:endParaRPr lang="ko-KR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759</Words>
  <Application>Microsoft Office PowerPoint</Application>
  <PresentationFormat>와이드스크린</PresentationFormat>
  <Paragraphs>424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3" baseType="lpstr">
      <vt:lpstr>맑은 고딕</vt:lpstr>
      <vt:lpstr>Arial</vt:lpstr>
      <vt:lpstr>Wingdings</vt:lpstr>
      <vt:lpstr>Office 테마</vt:lpstr>
      <vt:lpstr>Bigtable A Distributed Storage System for Structured Data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백영윤</dc:creator>
  <cp:lastModifiedBy>Microsoft 계정</cp:lastModifiedBy>
  <cp:revision>377</cp:revision>
  <cp:lastPrinted>2016-01-10T08:07:06Z</cp:lastPrinted>
  <dcterms:created xsi:type="dcterms:W3CDTF">2015-12-20T12:44:09Z</dcterms:created>
  <dcterms:modified xsi:type="dcterms:W3CDTF">2020-03-30T01:47:55Z</dcterms:modified>
</cp:coreProperties>
</file>