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1"/>
  </p:sldMasterIdLst>
  <p:notesMasterIdLst>
    <p:notesMasterId r:id="rId34"/>
  </p:notesMasterIdLst>
  <p:handoutMasterIdLst>
    <p:handoutMasterId r:id="rId35"/>
  </p:handoutMasterIdLst>
  <p:sldIdLst>
    <p:sldId id="259" r:id="rId2"/>
    <p:sldId id="260" r:id="rId3"/>
    <p:sldId id="340" r:id="rId4"/>
    <p:sldId id="347" r:id="rId5"/>
    <p:sldId id="341" r:id="rId6"/>
    <p:sldId id="343" r:id="rId7"/>
    <p:sldId id="363" r:id="rId8"/>
    <p:sldId id="364" r:id="rId9"/>
    <p:sldId id="346" r:id="rId10"/>
    <p:sldId id="366" r:id="rId11"/>
    <p:sldId id="368" r:id="rId12"/>
    <p:sldId id="348" r:id="rId13"/>
    <p:sldId id="369" r:id="rId14"/>
    <p:sldId id="370" r:id="rId15"/>
    <p:sldId id="354" r:id="rId16"/>
    <p:sldId id="349" r:id="rId17"/>
    <p:sldId id="371" r:id="rId18"/>
    <p:sldId id="372" r:id="rId19"/>
    <p:sldId id="373" r:id="rId20"/>
    <p:sldId id="374" r:id="rId21"/>
    <p:sldId id="375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50" r:id="rId31"/>
    <p:sldId id="386" r:id="rId32"/>
    <p:sldId id="339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8">
          <p15:clr>
            <a:srgbClr val="A4A3A4"/>
          </p15:clr>
        </p15:guide>
        <p15:guide id="2" pos="38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000"/>
    <a:srgbClr val="FFDC67"/>
    <a:srgbClr val="FE0000"/>
    <a:srgbClr val="CC9900"/>
    <a:srgbClr val="FFB11A"/>
    <a:srgbClr val="083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88966" autoAdjust="0"/>
  </p:normalViewPr>
  <p:slideViewPr>
    <p:cSldViewPr snapToGrid="0" snapToObjects="1">
      <p:cViewPr varScale="1">
        <p:scale>
          <a:sx n="102" d="100"/>
          <a:sy n="102" d="100"/>
        </p:scale>
        <p:origin x="864" y="114"/>
      </p:cViewPr>
      <p:guideLst>
        <p:guide orient="horz" pos="2158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5072" y="176"/>
      </p:cViewPr>
      <p:guideLst>
        <p:guide orient="horz" pos="2158"/>
        <p:guide pos="38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pPr/>
              <a:t>2020-04-13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pPr/>
              <a:t>2020-04-13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pPr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2462354"/>
      </p:ext>
    </p:extLst>
  </p:cSld>
  <p:clrMapOvr>
    <a:masterClrMapping/>
  </p:clrMapOvr>
</p:notes>
</file>

<file path=ppt/notesSlides/notesSlide10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6400" cy="308610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/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035" cy="360108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457200" indent="0" defTabSz="508000">
                  <a:lnSpc>
                    <a:spcPct val="150000"/>
                  </a:lnSpc>
                  <a:buFontTx/>
                  <a:buNone/>
                </a:pPr>
                <a:endParaRPr lang="ko-KR" altLang="en-US" sz="1200" b="1"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2435" cy="45910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11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pPr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41702127"/>
      </p:ext>
    </p:extLst>
  </p:cSld>
  <p:clrMapOvr>
    <a:masterClrMapping/>
  </p:clrMapOvr>
</p:notes>
</file>

<file path=ppt/notesSlides/notesSlide1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6400" cy="308610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/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035" cy="360108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171450" indent="-171450" defTabSz="508000">
                  <a:buFontTx/>
                  <a:buChar char="-"/>
                </a:pPr>
                <a:endParaRPr lang="ko-KR" altLang="en-US"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2435" cy="45910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13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13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6400" cy="308610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/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035" cy="360108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 lang="ko-KR" altLang="en-US"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2435" cy="45910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14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2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pPr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3059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pPr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84809526"/>
      </p:ext>
    </p:extLst>
  </p:cSld>
  <p:clrMapOvr>
    <a:masterClrMapping/>
  </p:clrMapOvr>
</p:notes>
</file>

<file path=ppt/notesSlides/notesSlide1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6400" cy="308610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/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035" cy="360108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 lang="ko-KR" altLang="en-US"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2435" cy="45910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17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17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6400" cy="308610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/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035" cy="360108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 lang="ko-KR" altLang="en-US"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2435" cy="45910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18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18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 lang="ko-KR" altLang="en-US"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19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19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/>
                <a:endParaRPr lang="ko-KR" altLang="en-US"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20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pPr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49197284"/>
      </p:ext>
    </p:extLst>
  </p:cSld>
  <p:clrMapOvr>
    <a:masterClrMapping/>
  </p:clrMapOvr>
</p:notes>
</file>

<file path=ppt/notesSlides/notesSlide20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/>
                <a:endParaRPr lang="ko-KR" altLang="en-US" sz="1800" dirty="0">
                  <a:solidFill>
                    <a:schemeClr val="tx1"/>
                  </a:solidFill>
                  <a:latin typeface="맑은 고딕" charset="0"/>
                  <a:ea typeface="맑은 고딕" charset="0"/>
                  <a:cs typeface="+mn-cs"/>
                </a:endParaRPr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21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2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 lang="ko-KR" altLang="en-US"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22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2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/>
                <a:endParaRPr lang="ko-KR" altLang="en-US"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23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23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/>
                <a:endParaRPr lang="ko-KR" altLang="en-US" sz="1800" dirty="0">
                  <a:solidFill>
                    <a:schemeClr val="tx1"/>
                  </a:solidFill>
                  <a:latin typeface="맑은 고딕" charset="0"/>
                  <a:ea typeface="맑은 고딕" charset="0"/>
                  <a:cs typeface="+mn-cs"/>
                </a:endParaRPr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24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24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/>
                <a:endParaRPr lang="ko-KR" altLang="en-US"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25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25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/>
                <a:endParaRPr lang="ko-KR" altLang="en-US" sz="1800" dirty="0">
                  <a:solidFill>
                    <a:schemeClr val="tx1"/>
                  </a:solidFill>
                  <a:latin typeface="맑은 고딕" charset="0"/>
                  <a:ea typeface="맑은 고딕" charset="0"/>
                  <a:cs typeface="+mn-cs"/>
                </a:endParaRPr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26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2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/>
                <a:endParaRPr lang="ko-KR" altLang="en-US" sz="1800" dirty="0">
                  <a:solidFill>
                    <a:schemeClr val="tx1"/>
                  </a:solidFill>
                  <a:latin typeface="맑은 고딕" charset="0"/>
                  <a:ea typeface="맑은 고딕" charset="0"/>
                  <a:cs typeface="+mn-cs"/>
                </a:endParaRPr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27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27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 lang="ko-KR" altLang="en-US"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28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28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 lang="ko-KR" altLang="en-US"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29</a:t>
                </a:fld>
                <a:endParaRPr lang="ko-KR" altLang="en-US"/>
              </a:p>
            </p:txBody>
          </p:sp>
        </p:spTree>
        <p:extLst>
          <p:ext uri="{BB962C8B-B14F-4D97-AF65-F5344CB8AC3E}">
            <p14:creationId val="3408941566"/>
          </p:ext>
        </p:extLst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pPr/>
              <a:t>30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0937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85744967"/>
      </p:ext>
    </p:extLst>
  </p:cSld>
  <p:clrMapOvr>
    <a:masterClrMapping/>
  </p:clrMapOvr>
</p:notes>
</file>

<file path=ppt/notesSlides/notesSlide30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 lang="ko-KR" altLang="en-US"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31</a:t>
                </a:fld>
                <a:endParaRPr lang="ko-KR" altLang="en-US"/>
              </a:p>
            </p:txBody>
          </p:sp>
        </p:spTree>
        <p:extLst>
          <p:ext uri="{BB962C8B-B14F-4D97-AF65-F5344CB8AC3E}">
            <p14:creationId val="3758316450"/>
          </p:ext>
        </p:extLst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pPr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6135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pPr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5746081"/>
      </p:ext>
    </p:extLst>
  </p:cSld>
  <p:clrMapOvr>
    <a:masterClrMapping/>
  </p:clrMapOvr>
</p:notes>
</file>

<file path=ppt/notesSlides/notesSlide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6400" cy="308610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/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035" cy="360108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2435" cy="45910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7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7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6400" cy="308610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/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035" cy="360108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buFontTx/>
                  <a:buNone/>
                </a:pPr>
                <a:endParaRPr dirty="0"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2435" cy="45910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8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pPr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32626163"/>
      </p:ext>
    </p:extLst>
  </p:cSld>
  <p:clrMapOvr>
    <a:masterClrMapping/>
  </p:clrMapOvr>
</p:notes>
</file>

<file path=ppt/notesSlides/notesSlide9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슬라이드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6400" cy="308610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/>
                <a:endParaRPr/>
              </a:p>
            </p:txBody>
          </p:sp>
          <p:sp>
            <p:nvSpPr>
              <p:cNvPr id="3" name="슬라이드 노트 개체 틀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7035" cy="360108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171450" indent="-171450" defTabSz="508000">
                  <a:buFontTx/>
                  <a:buChar char="-"/>
                </a:pPr>
                <a:endParaRPr lang="en-US" altLang="ko-KR" sz="12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 idx="5"/>
              </p:nvPr>
            </p:nvSpPr>
            <p:spPr>
              <a:xfrm>
                <a:off x="3884930" y="8685530"/>
                <a:ext cx="2972435" cy="459105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buFontTx/>
                  <a:buNone/>
                </a:pPr>
                <a:fld id="{B9320F77-B9A0-41C5-862A-B4B631284C64}" type="slidenum">
                  <a:rPr lang="ko-KR" altLang="en-US"/>
                  <a:t>10</a:t>
                </a:fld>
                <a:endParaRPr lang="ko-KR" altLang="en-US"/>
              </a:p>
            </p:txBody>
          </p:sp>
        </p:spTree>
      </p:cSld>
      <p:clrMapOvr>
        <a:masterClrMapping/>
      </p:clrMapOvr>
    </p:notes>
  </mc:Choice>
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<p:transition spd="slow"/>
  </mc:Fallback>
</mc:AlternateConten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88F95ED-5F71-0D4E-A4D1-48CDEA150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21" y="114036"/>
            <a:ext cx="395681" cy="39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68FF0-CBC5-6948-B371-BDA4F3D610B4}"/>
              </a:ext>
            </a:extLst>
          </p:cNvPr>
          <p:cNvSpPr txBox="1"/>
          <p:nvPr userDrawn="1"/>
        </p:nvSpPr>
        <p:spPr>
          <a:xfrm>
            <a:off x="486602" y="152070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F31237ED-2E43-E247-870D-A9BD16A03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96603"/>
            <a:ext cx="395681" cy="394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17CD0-29D3-514E-8DDF-4AFA937C4732}"/>
              </a:ext>
            </a:extLst>
          </p:cNvPr>
          <p:cNvSpPr txBox="1"/>
          <p:nvPr userDrawn="1"/>
        </p:nvSpPr>
        <p:spPr>
          <a:xfrm>
            <a:off x="9928367" y="134637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B0CFBD1-9027-854A-97B6-2125F783E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21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4DF94C-45EA-5948-8AA6-73836A826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39455"/>
            <a:ext cx="395681" cy="394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474C2-40AE-F74C-830F-BEE8D5A9F447}"/>
              </a:ext>
            </a:extLst>
          </p:cNvPr>
          <p:cNvSpPr txBox="1"/>
          <p:nvPr userDrawn="1"/>
        </p:nvSpPr>
        <p:spPr>
          <a:xfrm>
            <a:off x="9928367" y="77489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305"/>
            <a:ext cx="5938520" cy="972820"/>
          </a:xfrm>
        </p:spPr>
        <p:txBody>
          <a:bodyPr/>
          <a:lstStyle/>
          <a:p>
            <a:r>
              <a:rPr kumimoji="1" lang="en-US" altLang="ko-KR" dirty="0" smtClean="0"/>
              <a:t>2020. </a:t>
            </a:r>
            <a:r>
              <a:rPr kumimoji="1" lang="en-US" altLang="ko-KR" dirty="0" smtClean="0"/>
              <a:t>04. 13</a:t>
            </a:r>
            <a:endParaRPr kumimoji="1" lang="en-US" altLang="ko-KR" dirty="0"/>
          </a:p>
          <a:p>
            <a:r>
              <a:rPr kumimoji="1" lang="en-US" altLang="ko-KR" dirty="0"/>
              <a:t>Presentation by Lee, </a:t>
            </a:r>
            <a:r>
              <a:rPr kumimoji="1" lang="en-US" altLang="ko-KR" dirty="0" err="1"/>
              <a:t>Sounghyoun</a:t>
            </a:r>
            <a:endParaRPr kumimoji="1" lang="en-US" altLang="ko-KR" dirty="0"/>
          </a:p>
          <a:p>
            <a:r>
              <a:rPr kumimoji="1" lang="en-US" altLang="ko-KR" dirty="0"/>
              <a:t>leesh812@dankook.ac.kr</a:t>
            </a:r>
            <a:endParaRPr kumimoji="1"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25" y="2076830"/>
            <a:ext cx="11554460" cy="639445"/>
          </a:xfrm>
        </p:spPr>
        <p:txBody>
          <a:bodyPr anchor="t"/>
          <a:lstStyle/>
          <a:p>
            <a:pPr defTabSz="508000"/>
            <a:r>
              <a:rPr lang="it-IT" altLang="ko-KR" sz="3600" dirty="0"/>
              <a:t>Analysis and Evolution of Journaling File Systems</a:t>
            </a:r>
            <a:endParaRPr lang="ko-KR" altLang="en-US" sz="3600" dirty="0"/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131445" y="2808981"/>
            <a:ext cx="6750685" cy="39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V. </a:t>
            </a:r>
            <a:r>
              <a:rPr lang="en-US" altLang="ko-KR" sz="2000" dirty="0" err="1">
                <a:solidFill>
                  <a:schemeClr val="bg1"/>
                </a:solidFill>
              </a:rPr>
              <a:t>Prabhakaran</a:t>
            </a:r>
            <a:r>
              <a:rPr lang="en-US" altLang="ko-KR" sz="2000" dirty="0">
                <a:solidFill>
                  <a:schemeClr val="bg1"/>
                </a:solidFill>
              </a:rPr>
              <a:t> et al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USENIX ATC, 2005</a:t>
            </a:r>
            <a:endParaRPr kumimoji="1" lang="ko-KR" alt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defTabSz="508000">
              <a:buFontTx/>
              <a:buNone/>
            </a:pPr>
            <a:r>
              <a:rPr lang="en-US" altLang="ko-KR" sz="2000" b="1">
                <a:latin typeface="맑은 고딕" charset="0"/>
                <a:ea typeface="맑은 고딕" charset="0"/>
                <a:cs typeface="+mj-cs"/>
              </a:rPr>
              <a:t>2. </a:t>
            </a:r>
            <a:r>
              <a:rPr lang="ko-KR" altLang="ko-KR" sz="2000" b="1">
                <a:latin typeface="맑은 고딕" charset="0"/>
                <a:ea typeface="맑은 고딕" charset="0"/>
                <a:cs typeface="+mj-cs"/>
              </a:rPr>
              <a:t>SBA</a:t>
            </a:r>
            <a:endParaRPr lang="ko-KR" altLang="en-US" sz="2000" b="1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3835" cy="29654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10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4910" cy="462280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9851390" cy="604710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ko-KR" altLang="ko-KR" b="1" dirty="0" err="1"/>
              <a:t>Traditional</a:t>
            </a:r>
            <a:r>
              <a:rPr lang="ko-KR" altLang="ko-KR" b="1" dirty="0"/>
              <a:t> </a:t>
            </a:r>
            <a:r>
              <a:rPr lang="ko-KR" altLang="ko-KR" b="1" dirty="0" err="1"/>
              <a:t>B</a:t>
            </a:r>
            <a:r>
              <a:rPr lang="en-US" altLang="ko-KR" b="1" dirty="0"/>
              <a:t>lock-level </a:t>
            </a:r>
            <a:r>
              <a:rPr lang="ko-KR" altLang="ko-KR" b="1" dirty="0" err="1"/>
              <a:t>A</a:t>
            </a:r>
            <a:r>
              <a:rPr lang="en-US" altLang="ko-KR" b="1" dirty="0" err="1"/>
              <a:t>nalysis</a:t>
            </a:r>
            <a:endParaRPr lang="ko-KR" altLang="en-US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- </a:t>
            </a:r>
            <a:r>
              <a:rPr lang="ko-KR" altLang="ko-KR" sz="1400" b="1" dirty="0" err="1"/>
              <a:t>synthetic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or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real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workloads</a:t>
            </a:r>
            <a:r>
              <a:rPr lang="ko-KR" altLang="ko-KR" sz="1400" b="1" dirty="0"/>
              <a:t> and </a:t>
            </a:r>
            <a:r>
              <a:rPr lang="ko-KR" altLang="ko-KR" sz="1400" b="1" dirty="0" err="1"/>
              <a:t>measures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the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resulting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file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system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performance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- </a:t>
            </a:r>
            <a:r>
              <a:rPr lang="ko-KR" altLang="ko-KR" sz="1400" b="1" dirty="0" err="1"/>
              <a:t>collects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traces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to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understand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how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file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systems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are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used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en-US" altLang="ko-KR" b="1" dirty="0"/>
              <a:t>Semantic </a:t>
            </a:r>
            <a:r>
              <a:rPr lang="ko-KR" altLang="ko-KR" b="1" dirty="0" err="1"/>
              <a:t>B</a:t>
            </a:r>
            <a:r>
              <a:rPr lang="en-US" altLang="ko-KR" b="1" dirty="0"/>
              <a:t>lock-level </a:t>
            </a:r>
            <a:r>
              <a:rPr lang="ko-KR" altLang="ko-KR" b="1" dirty="0" err="1"/>
              <a:t>A</a:t>
            </a:r>
            <a:r>
              <a:rPr lang="en-US" altLang="ko-KR" b="1" dirty="0" err="1"/>
              <a:t>nalysis</a:t>
            </a:r>
            <a:r>
              <a:rPr lang="en-US" altLang="ko-KR" b="1" dirty="0"/>
              <a:t> (SBA)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- </a:t>
            </a:r>
            <a:r>
              <a:rPr lang="ko-KR" altLang="ko-KR" sz="1400" b="1" dirty="0" err="1"/>
              <a:t>Why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a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given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workload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behaves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as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it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does</a:t>
            </a:r>
            <a:r>
              <a:rPr lang="ko-KR" altLang="ko-KR" sz="1400" b="1" dirty="0"/>
              <a:t>. 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	</a:t>
            </a:r>
            <a:r>
              <a:rPr lang="ko-KR" altLang="ko-KR" sz="1400" b="1" dirty="0" err="1"/>
              <a:t>Ex</a:t>
            </a:r>
            <a:r>
              <a:rPr lang="ko-KR" altLang="ko-KR" sz="1400" b="1" dirty="0"/>
              <a:t>) Block </a:t>
            </a:r>
            <a:r>
              <a:rPr lang="ko-KR" altLang="ko-KR" sz="1400" b="1" dirty="0" err="1"/>
              <a:t>number</a:t>
            </a:r>
            <a:r>
              <a:rPr lang="ko-KR" altLang="ko-KR" sz="1400" b="1" dirty="0"/>
              <a:t> of </a:t>
            </a:r>
            <a:r>
              <a:rPr lang="ko-KR" altLang="ko-KR" sz="1400" b="1" dirty="0" err="1"/>
              <a:t>each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block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that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is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read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or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written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	  &gt; </a:t>
            </a:r>
            <a:r>
              <a:rPr lang="ko-KR" altLang="ko-KR" sz="1400" b="1" dirty="0" err="1"/>
              <a:t>sequential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or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random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	  &gt; </a:t>
            </a:r>
            <a:r>
              <a:rPr lang="ko-KR" altLang="ko-KR" sz="1400" b="1" dirty="0" err="1"/>
              <a:t>timing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information</a:t>
            </a:r>
            <a:endParaRPr lang="ko-KR" altLang="en-US" sz="14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dirty="0"/>
          </a:p>
        </p:txBody>
      </p:sp>
      <p:sp>
        <p:nvSpPr>
          <p:cNvPr id="17" name="도형 16"/>
          <p:cNvSpPr>
            <a:spLocks/>
          </p:cNvSpPr>
          <p:nvPr/>
        </p:nvSpPr>
        <p:spPr>
          <a:xfrm>
            <a:off x="4148455" y="2844165"/>
            <a:ext cx="392430" cy="487680"/>
          </a:xfrm>
          <a:prstGeom prst="downArrow">
            <a:avLst/>
          </a:prstGeom>
          <a:solidFill>
            <a:schemeClr val="tx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>
              <a:buFontTx/>
              <a:buNone/>
            </a:pPr>
            <a:endParaRPr lang="ko-KR" altLang="en-US"/>
          </a:p>
        </p:txBody>
      </p:sp>
      <p:sp>
        <p:nvSpPr>
          <p:cNvPr id="18" name="텍스트 상자 17"/>
          <p:cNvSpPr txBox="1">
            <a:spLocks/>
          </p:cNvSpPr>
          <p:nvPr/>
        </p:nvSpPr>
        <p:spPr>
          <a:xfrm>
            <a:off x="4741545" y="2963545"/>
            <a:ext cx="4572635" cy="32385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hangingPunct="1"/>
            <a:r>
              <a:rPr sz="2100" b="1" i="0">
                <a:solidFill>
                  <a:srgbClr val="222222"/>
                </a:solidFill>
                <a:latin typeface="Arial" charset="0"/>
                <a:ea typeface="Arial" charset="0"/>
              </a:rPr>
              <a:t>Combination</a:t>
            </a:r>
            <a:endParaRPr lang="ko-KR" altLang="en-US" sz="1800" b="1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defTabSz="508000">
              <a:buFontTx/>
              <a:buNone/>
            </a:pPr>
            <a:r>
              <a:rPr lang="en-US" altLang="ko-KR" sz="2000" b="1">
                <a:latin typeface="맑은 고딕" charset="0"/>
                <a:ea typeface="맑은 고딕" charset="0"/>
                <a:cs typeface="+mj-cs"/>
              </a:rPr>
              <a:t>2. </a:t>
            </a:r>
            <a:r>
              <a:rPr lang="ko-KR" altLang="ko-KR" sz="2000" b="1">
                <a:latin typeface="맑은 고딕" charset="0"/>
                <a:ea typeface="맑은 고딕" charset="0"/>
                <a:cs typeface="+mj-cs"/>
              </a:rPr>
              <a:t>SBA</a:t>
            </a:r>
            <a:endParaRPr lang="ko-KR" altLang="en-US" sz="2000" b="1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3835" cy="29654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11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4910" cy="462280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9851390" cy="59942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ko-KR" altLang="ko-KR" b="1" dirty="0" err="1"/>
              <a:t>Traditional</a:t>
            </a:r>
            <a:r>
              <a:rPr lang="ko-KR" altLang="ko-KR" b="1" dirty="0"/>
              <a:t> </a:t>
            </a:r>
            <a:r>
              <a:rPr lang="ko-KR" altLang="ko-KR" b="1" dirty="0" err="1"/>
              <a:t>B</a:t>
            </a:r>
            <a:r>
              <a:rPr lang="en-US" altLang="ko-KR" b="1" dirty="0"/>
              <a:t>lock-level </a:t>
            </a:r>
            <a:r>
              <a:rPr lang="ko-KR" altLang="ko-KR" b="1" dirty="0" err="1"/>
              <a:t>A</a:t>
            </a:r>
            <a:r>
              <a:rPr lang="en-US" altLang="ko-KR" b="1" dirty="0" err="1"/>
              <a:t>nalysis</a:t>
            </a:r>
            <a:endParaRPr lang="ko-KR" altLang="en-US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- </a:t>
            </a:r>
            <a:r>
              <a:rPr lang="ko-KR" altLang="ko-KR" sz="1400" b="1" dirty="0" err="1"/>
              <a:t>synthetic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or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real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workloads</a:t>
            </a:r>
            <a:r>
              <a:rPr lang="ko-KR" altLang="ko-KR" sz="1400" b="1" dirty="0"/>
              <a:t> and </a:t>
            </a:r>
            <a:r>
              <a:rPr lang="ko-KR" altLang="ko-KR" sz="1400" b="1" dirty="0" err="1"/>
              <a:t>measures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the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resulting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file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system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performance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- </a:t>
            </a:r>
            <a:r>
              <a:rPr lang="ko-KR" altLang="ko-KR" sz="1400" b="1" dirty="0" err="1"/>
              <a:t>collects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traces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to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understand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how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file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systems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are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used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en-US" altLang="ko-KR" b="1" dirty="0"/>
              <a:t>Semantic </a:t>
            </a:r>
            <a:r>
              <a:rPr lang="ko-KR" altLang="ko-KR" b="1" dirty="0" err="1"/>
              <a:t>B</a:t>
            </a:r>
            <a:r>
              <a:rPr lang="en-US" altLang="ko-KR" b="1" dirty="0"/>
              <a:t>lock-level </a:t>
            </a:r>
            <a:r>
              <a:rPr lang="ko-KR" altLang="ko-KR" b="1" dirty="0" err="1"/>
              <a:t>A</a:t>
            </a:r>
            <a:r>
              <a:rPr lang="en-US" altLang="ko-KR" b="1" dirty="0" err="1"/>
              <a:t>nalysis</a:t>
            </a:r>
            <a:r>
              <a:rPr lang="en-US" altLang="ko-KR" b="1" dirty="0"/>
              <a:t> (SBA)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- </a:t>
            </a:r>
            <a:r>
              <a:rPr lang="ko-KR" altLang="ko-KR" sz="1400" b="1" dirty="0" err="1"/>
              <a:t>Why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a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given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workload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behaves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as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it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does</a:t>
            </a:r>
            <a:r>
              <a:rPr lang="ko-KR" altLang="ko-KR" sz="1400" b="1" dirty="0"/>
              <a:t>. 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	</a:t>
            </a:r>
            <a:r>
              <a:rPr lang="ko-KR" altLang="ko-KR" sz="1400" b="1" dirty="0" err="1"/>
              <a:t>Ex</a:t>
            </a:r>
            <a:r>
              <a:rPr lang="ko-KR" altLang="ko-KR" sz="1400" b="1" dirty="0"/>
              <a:t>) Block </a:t>
            </a:r>
            <a:r>
              <a:rPr lang="ko-KR" altLang="ko-KR" sz="1400" b="1" dirty="0" err="1"/>
              <a:t>number</a:t>
            </a:r>
            <a:r>
              <a:rPr lang="ko-KR" altLang="ko-KR" sz="1400" b="1" dirty="0"/>
              <a:t> of </a:t>
            </a:r>
            <a:r>
              <a:rPr lang="ko-KR" altLang="ko-KR" sz="1400" b="1" dirty="0" err="1"/>
              <a:t>each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block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that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is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read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or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written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	  &gt; </a:t>
            </a:r>
            <a:r>
              <a:rPr lang="ko-KR" altLang="ko-KR" sz="1400" b="1" dirty="0" err="1"/>
              <a:t>sequential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or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random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	  &gt; </a:t>
            </a:r>
            <a:r>
              <a:rPr lang="ko-KR" altLang="ko-KR" sz="1400" b="1" dirty="0" err="1"/>
              <a:t>timing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information</a:t>
            </a:r>
            <a:endParaRPr lang="ko-KR" altLang="en-US" sz="14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dirty="0"/>
          </a:p>
        </p:txBody>
      </p:sp>
      <p:sp>
        <p:nvSpPr>
          <p:cNvPr id="17" name="도형 16"/>
          <p:cNvSpPr>
            <a:spLocks/>
          </p:cNvSpPr>
          <p:nvPr/>
        </p:nvSpPr>
        <p:spPr>
          <a:xfrm>
            <a:off x="4148455" y="2844165"/>
            <a:ext cx="392430" cy="487680"/>
          </a:xfrm>
          <a:prstGeom prst="downArrow">
            <a:avLst/>
          </a:prstGeom>
          <a:solidFill>
            <a:schemeClr val="tx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>
              <a:buFontTx/>
              <a:buNone/>
            </a:pPr>
            <a:endParaRPr lang="ko-KR" altLang="en-US"/>
          </a:p>
        </p:txBody>
      </p:sp>
      <p:sp>
        <p:nvSpPr>
          <p:cNvPr id="18" name="텍스트 상자 17"/>
          <p:cNvSpPr txBox="1">
            <a:spLocks/>
          </p:cNvSpPr>
          <p:nvPr/>
        </p:nvSpPr>
        <p:spPr>
          <a:xfrm>
            <a:off x="4741545" y="2963545"/>
            <a:ext cx="4572635" cy="32385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hangingPunct="1"/>
            <a:r>
              <a:rPr sz="2100" b="1" i="0">
                <a:solidFill>
                  <a:srgbClr val="222222"/>
                </a:solidFill>
                <a:latin typeface="Arial" charset="0"/>
                <a:ea typeface="Arial" charset="0"/>
              </a:rPr>
              <a:t>Combination</a:t>
            </a:r>
            <a:endParaRPr lang="ko-KR" altLang="en-US" sz="1800" b="1">
              <a:latin typeface="맑은 고딕" charset="0"/>
              <a:ea typeface="맑은 고딕" charset="0"/>
            </a:endParaRPr>
          </a:p>
        </p:txBody>
      </p:sp>
      <p:sp>
        <p:nvSpPr>
          <p:cNvPr id="19" name="도형 18"/>
          <p:cNvSpPr>
            <a:spLocks/>
          </p:cNvSpPr>
          <p:nvPr/>
        </p:nvSpPr>
        <p:spPr>
          <a:xfrm>
            <a:off x="8583295" y="1555750"/>
            <a:ext cx="3117215" cy="2663190"/>
          </a:xfrm>
          <a:prstGeom prst="roundRect">
            <a:avLst/>
          </a:prstGeom>
          <a:noFill/>
          <a:ln w="5715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>
            <a:noAutofit/>
          </a:bodyPr>
          <a:lstStyle/>
          <a:p>
            <a:pPr marL="0" indent="0" algn="ctr" defTabSz="508000">
              <a:buFontTx/>
              <a:buNone/>
            </a:pPr>
            <a:r>
              <a:rPr lang="ko-KR" altLang="ko-KR" sz="2800" b="1">
                <a:solidFill>
                  <a:schemeClr val="tx1"/>
                </a:solidFill>
              </a:rPr>
              <a:t>Kernel</a:t>
            </a:r>
            <a:endParaRPr lang="ko-KR" altLang="en-US" sz="2800" b="1">
              <a:solidFill>
                <a:schemeClr val="tx1"/>
              </a:solidFill>
            </a:endParaRPr>
          </a:p>
          <a:p>
            <a:pPr marL="0" indent="0" algn="ctr" defTabSz="508000">
              <a:buFontTx/>
              <a:buNone/>
            </a:pPr>
            <a:endParaRPr lang="ko-KR" altLang="en-US" sz="2800" b="1">
              <a:solidFill>
                <a:schemeClr val="tx1"/>
              </a:solidFill>
            </a:endParaRPr>
          </a:p>
          <a:p>
            <a:pPr marL="0" indent="0" algn="ctr" defTabSz="508000">
              <a:buFontTx/>
              <a:buNone/>
            </a:pPr>
            <a:endParaRPr lang="ko-KR" altLang="en-US" sz="2800" b="1">
              <a:solidFill>
                <a:schemeClr val="tx1"/>
              </a:solidFill>
            </a:endParaRPr>
          </a:p>
          <a:p>
            <a:pPr marL="0" indent="0" algn="ctr" defTabSz="508000">
              <a:buFontTx/>
              <a:buNone/>
            </a:pPr>
            <a:endParaRPr lang="ko-KR" altLang="en-US" sz="2800" b="1">
              <a:solidFill>
                <a:schemeClr val="tx1"/>
              </a:solidFill>
            </a:endParaRPr>
          </a:p>
          <a:p>
            <a:pPr marL="0" indent="0" algn="ctr" defTabSz="508000">
              <a:buFontTx/>
              <a:buNone/>
            </a:pPr>
            <a:endParaRPr lang="ko-KR" altLang="en-US" sz="2800" b="1">
              <a:solidFill>
                <a:schemeClr val="tx1"/>
              </a:solidFill>
            </a:endParaRPr>
          </a:p>
        </p:txBody>
      </p:sp>
      <p:sp>
        <p:nvSpPr>
          <p:cNvPr id="20" name="도형 19"/>
          <p:cNvSpPr>
            <a:spLocks/>
          </p:cNvSpPr>
          <p:nvPr/>
        </p:nvSpPr>
        <p:spPr>
          <a:xfrm>
            <a:off x="9837420" y="4415790"/>
            <a:ext cx="224790" cy="487680"/>
          </a:xfrm>
          <a:prstGeom prst="downArrow">
            <a:avLst/>
          </a:prstGeom>
          <a:solidFill>
            <a:schemeClr val="tx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>
              <a:buFontTx/>
              <a:buNone/>
            </a:pPr>
            <a:endParaRPr lang="ko-KR" altLang="en-US"/>
          </a:p>
        </p:txBody>
      </p:sp>
      <p:sp>
        <p:nvSpPr>
          <p:cNvPr id="21" name="도형 20"/>
          <p:cNvSpPr>
            <a:spLocks/>
          </p:cNvSpPr>
          <p:nvPr/>
        </p:nvSpPr>
        <p:spPr>
          <a:xfrm flipV="1">
            <a:off x="10302240" y="4373880"/>
            <a:ext cx="194310" cy="487680"/>
          </a:xfrm>
          <a:prstGeom prst="downArrow">
            <a:avLst/>
          </a:prstGeom>
          <a:solidFill>
            <a:schemeClr val="tx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>
              <a:buFontTx/>
              <a:buNone/>
            </a:pPr>
            <a:endParaRPr lang="ko-KR" altLang="en-US"/>
          </a:p>
        </p:txBody>
      </p:sp>
      <p:sp>
        <p:nvSpPr>
          <p:cNvPr id="22" name="도형 21"/>
          <p:cNvSpPr>
            <a:spLocks/>
          </p:cNvSpPr>
          <p:nvPr/>
        </p:nvSpPr>
        <p:spPr>
          <a:xfrm>
            <a:off x="8750300" y="3444875"/>
            <a:ext cx="2791460" cy="512445"/>
          </a:xfrm>
          <a:prstGeom prst="roundRect">
            <a:avLst/>
          </a:prstGeom>
          <a:noFill/>
          <a:ln w="57150" cap="flat" cmpd="sng">
            <a:solidFill>
              <a:schemeClr val="bg1">
                <a:lumMod val="50000"/>
                <a:lumOff val="0"/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>
              <a:buFontTx/>
              <a:buNone/>
            </a:pPr>
            <a:r>
              <a:rPr lang="ko-KR" altLang="ko-KR" sz="2800" b="1">
                <a:solidFill>
                  <a:schemeClr val="tx1"/>
                </a:solidFill>
              </a:rPr>
              <a:t>SBA</a:t>
            </a:r>
            <a:endParaRPr lang="ko-KR" altLang="en-US" sz="2800" b="1">
              <a:solidFill>
                <a:schemeClr val="tx1"/>
              </a:solidFill>
            </a:endParaRPr>
          </a:p>
        </p:txBody>
      </p:sp>
      <p:sp>
        <p:nvSpPr>
          <p:cNvPr id="23" name="도형 22"/>
          <p:cNvSpPr>
            <a:spLocks/>
          </p:cNvSpPr>
          <p:nvPr/>
        </p:nvSpPr>
        <p:spPr>
          <a:xfrm>
            <a:off x="8583295" y="5095875"/>
            <a:ext cx="3133090" cy="635635"/>
          </a:xfrm>
          <a:prstGeom prst="roundRect">
            <a:avLst/>
          </a:prstGeom>
          <a:solidFill>
            <a:schemeClr val="tx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>
              <a:buFontTx/>
              <a:buNone/>
            </a:pPr>
            <a:r>
              <a:rPr lang="ko-KR" altLang="ko-KR" sz="2400" b="1"/>
              <a:t>Device</a:t>
            </a:r>
            <a:endParaRPr lang="ko-KR" altLang="en-US" sz="2400" b="1"/>
          </a:p>
        </p:txBody>
      </p:sp>
      <p:sp>
        <p:nvSpPr>
          <p:cNvPr id="24" name="텍스트 상자 23"/>
          <p:cNvSpPr txBox="1">
            <a:spLocks/>
          </p:cNvSpPr>
          <p:nvPr/>
        </p:nvSpPr>
        <p:spPr>
          <a:xfrm>
            <a:off x="9080500" y="4540250"/>
            <a:ext cx="730885" cy="21590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hangingPunct="1"/>
            <a:r>
              <a:rPr lang="ko-KR" altLang="ko-KR" sz="1400" b="1"/>
              <a:t>Request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5" name="텍스트 상자 24"/>
          <p:cNvSpPr txBox="1">
            <a:spLocks/>
          </p:cNvSpPr>
          <p:nvPr/>
        </p:nvSpPr>
        <p:spPr>
          <a:xfrm>
            <a:off x="10628630" y="4548505"/>
            <a:ext cx="929005" cy="21590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hangingPunct="1"/>
            <a:r>
              <a:rPr lang="ko-KR" altLang="ko-KR" sz="1400" b="1"/>
              <a:t>Respense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" y="471170"/>
            <a:ext cx="12193270" cy="6087745"/>
          </a:xfrm>
          <a:prstGeom prst="rect">
            <a:avLst/>
          </a:prstGeom>
        </p:spPr>
      </p:pic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defTabSz="508000">
              <a:buFontTx/>
              <a:buNone/>
            </a:pPr>
            <a:r>
              <a:rPr lang="ko-KR" altLang="ko-KR" sz="2000" b="1">
                <a:latin typeface="맑은 고딕" charset="0"/>
                <a:ea typeface="맑은 고딕" charset="0"/>
                <a:cs typeface="+mj-cs"/>
              </a:rPr>
              <a:t>3</a:t>
            </a:r>
            <a:r>
              <a:rPr lang="en-US" altLang="ko-KR" sz="2000" b="1">
                <a:latin typeface="맑은 고딕" charset="0"/>
                <a:ea typeface="맑은 고딕" charset="0"/>
                <a:cs typeface="+mj-cs"/>
              </a:rPr>
              <a:t>. </a:t>
            </a:r>
            <a:r>
              <a:rPr lang="ko-KR" altLang="ko-KR" sz="2000" b="1">
                <a:latin typeface="맑은 고딕" charset="0"/>
                <a:ea typeface="맑은 고딕" charset="0"/>
                <a:cs typeface="+mj-cs"/>
              </a:rPr>
              <a:t>STA</a:t>
            </a:r>
            <a:endParaRPr lang="ko-KR" altLang="en-US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185"/>
            <a:ext cx="2743835" cy="296545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471170"/>
            <a:ext cx="12193270" cy="6087745"/>
          </a:xfrm>
          <a:prstGeom prst="rect">
            <a:avLst/>
          </a:prstGeom>
          <a:solidFill>
            <a:schemeClr val="tx1">
              <a:lumMod val="75000"/>
              <a:lumOff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 txBox="1">
            <a:spLocks/>
          </p:cNvSpPr>
          <p:nvPr/>
        </p:nvSpPr>
        <p:spPr>
          <a:xfrm>
            <a:off x="90170" y="2782570"/>
            <a:ext cx="11555095" cy="640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>
            <a:lvl1pPr marL="0" indent="0" algn="l" defTabSz="91440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en-GB" altLang="en-US"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defTabSz="508000">
              <a:buFontTx/>
              <a:buNone/>
            </a:pPr>
            <a:r>
              <a:rPr lang="it-IT" altLang="ko-KR" sz="4000">
                <a:solidFill>
                  <a:schemeClr val="bg1"/>
                </a:solidFill>
              </a:rPr>
              <a:t>3. </a:t>
            </a:r>
            <a:r>
              <a:rPr lang="ko-KR" altLang="ko-KR" sz="4000">
                <a:solidFill>
                  <a:schemeClr val="bg1"/>
                </a:solidFill>
              </a:rPr>
              <a:t>STA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 txBox="1">
            <a:spLocks/>
          </p:cNvSpPr>
          <p:nvPr/>
        </p:nvSpPr>
        <p:spPr>
          <a:xfrm>
            <a:off x="748665" y="3387725"/>
            <a:ext cx="11555095" cy="640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l" defTabSz="91440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en-GB" altLang="en-US"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defTabSz="508000">
              <a:buFontTx/>
              <a:buNone/>
            </a:pPr>
            <a:r>
              <a:rPr lang="it-IT" altLang="ko-KR" sz="1200" dirty="0">
                <a:solidFill>
                  <a:schemeClr val="bg1"/>
                </a:solidFill>
              </a:rPr>
              <a:t>Analysis and Evolution of Journaling File Systems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defTabSz="508000">
              <a:buFontTx/>
              <a:buNone/>
            </a:pPr>
            <a:r>
              <a:rPr lang="ko-KR" altLang="ko-KR" sz="2000" b="1">
                <a:latin typeface="맑은 고딕" charset="0"/>
                <a:ea typeface="맑은 고딕" charset="0"/>
                <a:cs typeface="+mj-cs"/>
              </a:rPr>
              <a:t>3</a:t>
            </a:r>
            <a:r>
              <a:rPr lang="en-US" altLang="ko-KR" sz="2000" b="1">
                <a:latin typeface="맑은 고딕" charset="0"/>
                <a:ea typeface="맑은 고딕" charset="0"/>
                <a:cs typeface="+mj-cs"/>
              </a:rPr>
              <a:t>. </a:t>
            </a:r>
            <a:r>
              <a:rPr lang="ko-KR" altLang="ko-KR" sz="2000" b="1">
                <a:latin typeface="맑은 고딕" charset="0"/>
                <a:ea typeface="맑은 고딕" charset="0"/>
                <a:cs typeface="+mj-cs"/>
              </a:rPr>
              <a:t>STA</a:t>
            </a:r>
            <a:endParaRPr lang="ko-KR" altLang="en-US" sz="2000" b="1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3835" cy="29654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13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4910" cy="462280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9851390" cy="401574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ko-KR" altLang="ko-KR" b="1" dirty="0" err="1"/>
              <a:t>Semantic</a:t>
            </a:r>
            <a:r>
              <a:rPr lang="ko-KR" altLang="ko-KR" b="1" dirty="0"/>
              <a:t> </a:t>
            </a:r>
            <a:r>
              <a:rPr lang="ko-KR" altLang="ko-KR" b="1" dirty="0" err="1"/>
              <a:t>Trace</a:t>
            </a:r>
            <a:r>
              <a:rPr lang="ko-KR" altLang="ko-KR" b="1" dirty="0"/>
              <a:t> </a:t>
            </a:r>
            <a:r>
              <a:rPr lang="ko-KR" altLang="ko-KR" b="1" dirty="0" err="1"/>
              <a:t>Playback</a:t>
            </a:r>
            <a:r>
              <a:rPr lang="ko-KR" altLang="ko-KR" b="1" dirty="0"/>
              <a:t>(STA)</a:t>
            </a:r>
            <a:endParaRPr lang="ko-KR" altLang="en-US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en-US" altLang="ko-KR" sz="1400" b="1" dirty="0"/>
              <a:t> </a:t>
            </a:r>
            <a:r>
              <a:rPr lang="ko-KR" altLang="ko-KR" sz="1400" b="1" dirty="0"/>
              <a:t>- </a:t>
            </a:r>
            <a:r>
              <a:rPr lang="ko-KR" altLang="ko-KR" sz="1400" b="1" dirty="0" err="1"/>
              <a:t>User-level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Process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 - </a:t>
            </a:r>
            <a:r>
              <a:rPr lang="ko-KR" altLang="ko-KR" sz="1400" b="1" dirty="0" err="1"/>
              <a:t>Multiful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thread</a:t>
            </a:r>
            <a:r>
              <a:rPr lang="ko-KR" altLang="ko-KR" sz="1400" b="1" dirty="0"/>
              <a:t> &gt; </a:t>
            </a:r>
            <a:r>
              <a:rPr lang="ko-KR" altLang="ko-KR" sz="1400" b="1" dirty="0" err="1"/>
              <a:t>Concurrency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ko-KR" altLang="ko-KR" b="1" dirty="0"/>
              <a:t>STA </a:t>
            </a:r>
            <a:r>
              <a:rPr lang="ko-KR" altLang="ko-KR" b="1" dirty="0" err="1" smtClean="0"/>
              <a:t>Requirement</a:t>
            </a:r>
            <a:endParaRPr lang="ko-KR" altLang="en-US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- </a:t>
            </a:r>
            <a:r>
              <a:rPr lang="ko-KR" altLang="ko-KR" sz="1400" b="1" dirty="0" err="1"/>
              <a:t>observe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any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file-system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level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operations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- </a:t>
            </a:r>
            <a:r>
              <a:rPr lang="ko-KR" altLang="ko-KR" sz="1400" b="1" dirty="0" err="1"/>
              <a:t>observe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application-level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calls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to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fsync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defTabSz="508000">
              <a:buFontTx/>
              <a:buNone/>
            </a:pPr>
            <a:r>
              <a:rPr lang="ko-KR" altLang="ko-KR" sz="2000" b="1">
                <a:latin typeface="맑은 고딕" charset="0"/>
                <a:ea typeface="맑은 고딕" charset="0"/>
                <a:cs typeface="+mj-cs"/>
              </a:rPr>
              <a:t>3</a:t>
            </a:r>
            <a:r>
              <a:rPr lang="en-US" altLang="ko-KR" sz="2000" b="1">
                <a:latin typeface="맑은 고딕" charset="0"/>
                <a:ea typeface="맑은 고딕" charset="0"/>
                <a:cs typeface="+mj-cs"/>
              </a:rPr>
              <a:t>. </a:t>
            </a:r>
            <a:r>
              <a:rPr lang="ko-KR" altLang="ko-KR" sz="2000" b="1">
                <a:latin typeface="맑은 고딕" charset="0"/>
                <a:ea typeface="맑은 고딕" charset="0"/>
                <a:cs typeface="+mj-cs"/>
              </a:rPr>
              <a:t>STA</a:t>
            </a:r>
            <a:endParaRPr lang="ko-KR" altLang="en-US" sz="2000" b="1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3835" cy="29654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14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4910" cy="462280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01370"/>
            <a:ext cx="9851390" cy="401574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ko-KR" altLang="ko-KR" b="1"/>
              <a:t>Semantic Trace Playback(STA)</a:t>
            </a:r>
            <a:endParaRPr lang="ko-KR" altLang="en-US" b="1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en-US" altLang="ko-KR" sz="1400" b="1"/>
              <a:t> </a:t>
            </a:r>
            <a:r>
              <a:rPr lang="ko-KR" altLang="ko-KR" sz="1400" b="1"/>
              <a:t>- User-level Process</a:t>
            </a:r>
            <a:endParaRPr lang="ko-KR" altLang="en-US" sz="1400" b="1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/>
              <a:t> - Multiful thread &gt; Concurrency</a:t>
            </a:r>
            <a:endParaRPr lang="ko-KR" altLang="en-US" sz="1400" b="1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/>
          </a:p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ko-KR" altLang="ko-KR" b="1"/>
              <a:t>STA Requirement</a:t>
            </a:r>
            <a:endParaRPr lang="ko-KR" altLang="en-US" b="1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/>
              <a:t>- observe any file-system level operations</a:t>
            </a:r>
            <a:endParaRPr lang="ko-KR" altLang="en-US" sz="1400" b="1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/>
              <a:t>- observe application-level calls to fsync</a:t>
            </a:r>
            <a:endParaRPr lang="ko-KR" altLang="en-US" sz="1400" b="1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/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6528435" y="2645410"/>
            <a:ext cx="6842760" cy="61595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hangingPunct="1"/>
            <a:r>
              <a:rPr lang="ko-KR" altLang="ko-KR" sz="4000" b="1">
                <a:solidFill>
                  <a:srgbClr val="FF0000"/>
                </a:solidFill>
              </a:rPr>
              <a:t>SBA + STA</a:t>
            </a:r>
            <a:endParaRPr lang="ko-KR" altLang="en-US" sz="400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0" name="도형 19"/>
          <p:cNvSpPr>
            <a:spLocks/>
          </p:cNvSpPr>
          <p:nvPr/>
        </p:nvSpPr>
        <p:spPr>
          <a:xfrm>
            <a:off x="5330190" y="2749550"/>
            <a:ext cx="909320" cy="513715"/>
          </a:xfrm>
          <a:prstGeom prst="rightArrow">
            <a:avLst/>
          </a:prstGeom>
          <a:solidFill>
            <a:srgbClr val="FF0000"/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defTabSz="508000">
              <a:buFontTx/>
              <a:buNone/>
            </a:pPr>
            <a:r>
              <a:rPr lang="ko-KR" altLang="ko-KR"/>
              <a:t>3</a:t>
            </a:r>
            <a:r>
              <a:rPr lang="en-US" altLang="ko-KR"/>
              <a:t>. </a:t>
            </a:r>
            <a:r>
              <a:rPr lang="ko-KR" altLang="ko-KR"/>
              <a:t>STA</a:t>
            </a:r>
            <a:endParaRPr lang="ko-KR" altLang="en-US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185"/>
            <a:ext cx="2743835" cy="296545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165" y="2037080"/>
            <a:ext cx="2454275" cy="461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415290" y="801370"/>
            <a:ext cx="9851390" cy="401648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ko-KR" altLang="ko-KR" b="1" dirty="0" err="1"/>
              <a:t>Semantic</a:t>
            </a:r>
            <a:r>
              <a:rPr lang="ko-KR" altLang="ko-KR" b="1" dirty="0"/>
              <a:t> </a:t>
            </a:r>
            <a:r>
              <a:rPr lang="ko-KR" altLang="ko-KR" b="1" dirty="0" err="1"/>
              <a:t>Trace</a:t>
            </a:r>
            <a:r>
              <a:rPr lang="ko-KR" altLang="ko-KR" b="1" dirty="0"/>
              <a:t> </a:t>
            </a:r>
            <a:r>
              <a:rPr lang="ko-KR" altLang="ko-KR" b="1" dirty="0" err="1"/>
              <a:t>Playback</a:t>
            </a:r>
            <a:r>
              <a:rPr lang="ko-KR" altLang="ko-KR" b="1" dirty="0"/>
              <a:t>(STA)</a:t>
            </a:r>
            <a:endParaRPr lang="ko-KR" altLang="en-US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en-US" altLang="ko-KR" sz="1400" b="1" dirty="0"/>
              <a:t> </a:t>
            </a:r>
            <a:r>
              <a:rPr lang="ko-KR" altLang="ko-KR" sz="1400" b="1" dirty="0"/>
              <a:t>- </a:t>
            </a:r>
            <a:r>
              <a:rPr lang="ko-KR" altLang="ko-KR" sz="1400" b="1" dirty="0" err="1"/>
              <a:t>User-level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Process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 - </a:t>
            </a:r>
            <a:r>
              <a:rPr lang="ko-KR" altLang="ko-KR" sz="1400" b="1" dirty="0" err="1"/>
              <a:t>Multiful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thread</a:t>
            </a:r>
            <a:r>
              <a:rPr lang="ko-KR" altLang="ko-KR" sz="1400" b="1" dirty="0"/>
              <a:t> &gt; </a:t>
            </a:r>
            <a:r>
              <a:rPr lang="ko-KR" altLang="ko-KR" sz="1400" b="1" dirty="0" err="1" smtClean="0"/>
              <a:t>Concurrency</a:t>
            </a:r>
            <a:endParaRPr lang="en-US" altLang="ko-KR" sz="1400" b="1" dirty="0" smtClean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ko-KR" altLang="ko-KR" b="1" dirty="0"/>
              <a:t>STA </a:t>
            </a:r>
            <a:r>
              <a:rPr lang="ko-KR" altLang="ko-KR" b="1" dirty="0" err="1"/>
              <a:t>Requirement</a:t>
            </a:r>
            <a:endParaRPr lang="ko-KR" altLang="en-US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- </a:t>
            </a:r>
            <a:r>
              <a:rPr lang="ko-KR" altLang="ko-KR" sz="1400" b="1" dirty="0" err="1"/>
              <a:t>observe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any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file-system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level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operations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400" b="1" dirty="0"/>
              <a:t>- </a:t>
            </a:r>
            <a:r>
              <a:rPr lang="ko-KR" altLang="ko-KR" sz="1400" b="1" dirty="0" err="1"/>
              <a:t>observe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application-level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calls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to</a:t>
            </a:r>
            <a:r>
              <a:rPr lang="ko-KR" altLang="ko-KR" sz="1400" b="1" dirty="0"/>
              <a:t> </a:t>
            </a:r>
            <a:r>
              <a:rPr lang="ko-KR" altLang="ko-KR" sz="1400" b="1" dirty="0" err="1"/>
              <a:t>fsync</a:t>
            </a: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4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dirty="0"/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6528435" y="2645410"/>
            <a:ext cx="6842760" cy="61595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hangingPunct="1"/>
            <a:r>
              <a:rPr lang="ko-KR" altLang="ko-KR" sz="4000" b="1">
                <a:solidFill>
                  <a:srgbClr val="FF0000"/>
                </a:solidFill>
              </a:rPr>
              <a:t>SBA + STA</a:t>
            </a:r>
            <a:endParaRPr lang="ko-KR" altLang="en-US" sz="400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4"/>
          <a:stretch>
            <a:fillRect/>
          </a:stretch>
        </p:blipFill>
        <p:spPr>
          <a:xfrm>
            <a:off x="2702560" y="3930650"/>
            <a:ext cx="2868295" cy="2769235"/>
          </a:xfrm>
          <a:prstGeom prst="rect">
            <a:avLst/>
          </a:prstGeom>
          <a:noFill/>
        </p:spPr>
      </p:pic>
      <p:sp>
        <p:nvSpPr>
          <p:cNvPr id="20" name="도형 19"/>
          <p:cNvSpPr>
            <a:spLocks/>
          </p:cNvSpPr>
          <p:nvPr/>
        </p:nvSpPr>
        <p:spPr>
          <a:xfrm>
            <a:off x="5330190" y="2749550"/>
            <a:ext cx="909320" cy="513715"/>
          </a:xfrm>
          <a:prstGeom prst="rightArrow">
            <a:avLst/>
          </a:prstGeom>
          <a:solidFill>
            <a:srgbClr val="FF0000"/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3" b="15117"/>
          <a:stretch>
            <a:fillRect/>
          </a:stretch>
        </p:blipFill>
        <p:spPr>
          <a:xfrm>
            <a:off x="5419090" y="4572000"/>
            <a:ext cx="2225040" cy="1310005"/>
          </a:xfrm>
          <a:prstGeom prst="rect">
            <a:avLst/>
          </a:prstGeom>
          <a:noFill/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25" y="4382770"/>
            <a:ext cx="2520950" cy="1521460"/>
          </a:xfrm>
          <a:prstGeom prst="rect">
            <a:avLst/>
          </a:prstGeom>
          <a:noFill/>
        </p:spPr>
      </p:pic>
      <p:sp>
        <p:nvSpPr>
          <p:cNvPr id="23" name="텍스트 상자 22"/>
          <p:cNvSpPr txBox="1">
            <a:spLocks/>
          </p:cNvSpPr>
          <p:nvPr/>
        </p:nvSpPr>
        <p:spPr>
          <a:xfrm>
            <a:off x="7643495" y="4298315"/>
            <a:ext cx="476885" cy="147701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508000" hangingPunct="1"/>
            <a:r>
              <a:rPr lang="ko-KR" altLang="ko-KR" sz="9600" b="1">
                <a:solidFill>
                  <a:schemeClr val="tx1"/>
                </a:solidFill>
              </a:rPr>
              <a:t>+</a:t>
            </a:r>
            <a:endParaRPr lang="ko-KR" altLang="en-US" sz="960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170"/>
            <a:ext cx="12192000" cy="6087745"/>
          </a:xfrm>
          <a:prstGeom prst="rect">
            <a:avLst/>
          </a:prstGeom>
        </p:spPr>
      </p:pic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defTabSz="508000">
              <a:buFontTx/>
              <a:buNone/>
            </a:pPr>
            <a:r>
              <a:rPr lang="it-IT" altLang="ko-KR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Analysis of </a:t>
            </a:r>
            <a:r>
              <a:rPr lang="en-US" altLang="ko-KR" sz="1800" dirty="0" smtClean="0"/>
              <a:t>FS</a:t>
            </a:r>
            <a:r>
              <a:rPr lang="it-IT" altLang="ko-KR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altLang="ko-KR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with SBA</a:t>
            </a:r>
            <a:endParaRPr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185"/>
            <a:ext cx="2743835" cy="296545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472440"/>
            <a:ext cx="12193270" cy="6087745"/>
          </a:xfrm>
          <a:prstGeom prst="rect">
            <a:avLst/>
          </a:prstGeom>
          <a:solidFill>
            <a:schemeClr val="tx1">
              <a:lumMod val="75000"/>
              <a:lumOff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 txBox="1">
            <a:spLocks/>
          </p:cNvSpPr>
          <p:nvPr/>
        </p:nvSpPr>
        <p:spPr>
          <a:xfrm>
            <a:off x="90170" y="2782570"/>
            <a:ext cx="11555095" cy="640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>
            <a:lvl1pPr marL="0" indent="0" algn="l" defTabSz="91440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en-GB" altLang="en-US"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defTabSz="508000">
              <a:buFontTx/>
              <a:buNone/>
            </a:pPr>
            <a:r>
              <a:rPr lang="it-IT" altLang="ko-KR" sz="4000" dirty="0">
                <a:solidFill>
                  <a:schemeClr val="bg1"/>
                </a:solidFill>
              </a:rPr>
              <a:t>4. Analysis of </a:t>
            </a:r>
            <a:r>
              <a:rPr lang="it-IT" altLang="ko-KR" sz="4000" dirty="0" smtClean="0">
                <a:solidFill>
                  <a:schemeClr val="bg1"/>
                </a:solidFill>
              </a:rPr>
              <a:t>FS </a:t>
            </a:r>
            <a:r>
              <a:rPr lang="it-IT" altLang="ko-KR" sz="4000" dirty="0">
                <a:solidFill>
                  <a:schemeClr val="bg1"/>
                </a:solidFill>
              </a:rPr>
              <a:t>with SBA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 txBox="1">
            <a:spLocks/>
          </p:cNvSpPr>
          <p:nvPr/>
        </p:nvSpPr>
        <p:spPr>
          <a:xfrm>
            <a:off x="748665" y="3387725"/>
            <a:ext cx="11554460" cy="639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08000"/>
            <a:r>
              <a:rPr lang="it-IT" altLang="ko-KR" sz="1200" dirty="0">
                <a:solidFill>
                  <a:schemeClr val="bg1"/>
                </a:solidFill>
              </a:rPr>
              <a:t>Analysis and Evolution of Journaling File Systems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defTabSz="508000"/>
            <a:r>
              <a:rPr lang="it-IT" altLang="ko-KR" sz="1800" dirty="0"/>
              <a:t>4. Analysis of </a:t>
            </a:r>
            <a:r>
              <a:rPr lang="en-US" altLang="ko-KR" sz="1800" dirty="0"/>
              <a:t>FS</a:t>
            </a:r>
            <a:r>
              <a:rPr lang="it-IT" altLang="ko-KR" sz="1800" dirty="0"/>
              <a:t> with SBA</a:t>
            </a:r>
            <a:endParaRPr lang="ko-KR" altLang="en-US" sz="1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3835" cy="29654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17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4910" cy="462280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10348595" cy="299910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Ext3 </a:t>
            </a:r>
            <a:r>
              <a:rPr lang="ko-KR" altLang="ko-KR" sz="1800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Three</a:t>
            </a:r>
            <a:r>
              <a:rPr lang="ko-KR" altLang="ko-KR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altLang="ko-KR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Analysis</a:t>
            </a:r>
            <a:endParaRPr lang="ko-KR" altLang="en-US" sz="1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/>
              <a:t>1. </a:t>
            </a:r>
            <a:r>
              <a:rPr lang="it-IT" altLang="ko-KR" b="1" dirty="0">
                <a:latin typeface="+mj-lt"/>
                <a:ea typeface="+mj-ea"/>
                <a:cs typeface="+mj-cs"/>
              </a:rPr>
              <a:t>B</a:t>
            </a:r>
            <a:r>
              <a:rPr lang="it-IT" altLang="ko-KR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asic </a:t>
            </a:r>
            <a:r>
              <a:rPr lang="it-IT" altLang="ko-KR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behavior</a:t>
            </a:r>
            <a:r>
              <a:rPr lang="ko-KR" altLang="ko-KR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ko-KR" altLang="ko-KR" sz="1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three</a:t>
            </a:r>
            <a:r>
              <a:rPr lang="ko-KR" altLang="ko-KR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journaling</a:t>
            </a:r>
            <a:r>
              <a:rPr lang="ko-KR" altLang="ko-KR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</a:t>
            </a:r>
            <a:endParaRPr lang="ko-KR" altLang="en-US" sz="18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/>
              <a:t>2. </a:t>
            </a:r>
            <a:r>
              <a:rPr lang="it-IT" altLang="ko-KR" b="1" dirty="0">
                <a:latin typeface="+mj-lt"/>
                <a:ea typeface="+mj-ea"/>
                <a:cs typeface="+mj-cs"/>
              </a:rPr>
              <a:t>I</a:t>
            </a:r>
            <a:r>
              <a:rPr lang="it-IT" altLang="ko-KR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solate </a:t>
            </a:r>
            <a:r>
              <a:rPr lang="it-IT" altLang="ko-KR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factors that control when data is committed to the journal</a:t>
            </a:r>
            <a:endParaRPr lang="ko-KR" altLang="en-US" sz="1800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/>
              <a:t>3. </a:t>
            </a:r>
            <a:r>
              <a:rPr lang="it-IT" altLang="ko-KR" b="1" dirty="0">
                <a:latin typeface="+mj-lt"/>
                <a:ea typeface="+mj-ea"/>
                <a:cs typeface="+mj-cs"/>
              </a:rPr>
              <a:t>I</a:t>
            </a:r>
            <a:r>
              <a:rPr lang="it-IT" altLang="ko-KR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solate </a:t>
            </a:r>
            <a:r>
              <a:rPr lang="it-IT" altLang="ko-KR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factors that control when data is checkpointed to its fixed-place location</a:t>
            </a:r>
            <a:endParaRPr lang="ko-KR" altLang="en-US" sz="18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sz="18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defTabSz="508000"/>
            <a:r>
              <a:rPr lang="it-IT" altLang="ko-KR" sz="1800" dirty="0"/>
              <a:t>4. Analysis of </a:t>
            </a:r>
            <a:r>
              <a:rPr lang="en-US" altLang="ko-KR" sz="1800" dirty="0"/>
              <a:t>FS</a:t>
            </a:r>
            <a:r>
              <a:rPr lang="it-IT" altLang="ko-KR" sz="1800" dirty="0"/>
              <a:t> with SBA</a:t>
            </a:r>
            <a:endParaRPr lang="ko-KR" altLang="en-US" sz="1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3835" cy="29654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18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4910" cy="462280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-167967" y="746535"/>
            <a:ext cx="10348595" cy="4542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457200" defTabSz="508000">
              <a:lnSpc>
                <a:spcPct val="150000"/>
              </a:lnSpc>
            </a:pPr>
            <a:r>
              <a:rPr lang="en-US" altLang="ko-KR" b="1" dirty="0"/>
              <a:t>Basic Behavior: Modes and Workload</a:t>
            </a:r>
            <a:endParaRPr lang="ko-KR" altLang="en-US" b="1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1391796"/>
            <a:ext cx="3653790" cy="5151120"/>
          </a:xfrm>
          <a:prstGeom prst="rect">
            <a:avLst/>
          </a:prstGeom>
          <a:noFill/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65" y="1260986"/>
            <a:ext cx="3791585" cy="5320030"/>
          </a:xfrm>
          <a:prstGeom prst="rect">
            <a:avLst/>
          </a:prstGeom>
          <a:noFill/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80366"/>
            <a:ext cx="3758565" cy="5212715"/>
          </a:xfrm>
          <a:prstGeom prst="rect">
            <a:avLst/>
          </a:prstGeom>
          <a:noFill/>
        </p:spPr>
      </p:pic>
      <p:cxnSp>
        <p:nvCxnSpPr>
          <p:cNvPr id="20" name="도형 19"/>
          <p:cNvCxnSpPr/>
          <p:nvPr/>
        </p:nvCxnSpPr>
        <p:spPr>
          <a:xfrm flipH="1">
            <a:off x="4095750" y="1511811"/>
            <a:ext cx="24765" cy="5024755"/>
          </a:xfrm>
          <a:prstGeom prst="line">
            <a:avLst/>
          </a:prstGeom>
          <a:ln w="19050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도형 20"/>
          <p:cNvCxnSpPr/>
          <p:nvPr/>
        </p:nvCxnSpPr>
        <p:spPr>
          <a:xfrm flipH="1">
            <a:off x="8136255" y="1488316"/>
            <a:ext cx="24765" cy="5024755"/>
          </a:xfrm>
          <a:prstGeom prst="line">
            <a:avLst/>
          </a:prstGeom>
          <a:ln w="19050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935" cy="366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defTabSz="508000"/>
            <a:r>
              <a:rPr lang="it-IT" altLang="ko-KR" sz="1800" dirty="0"/>
              <a:t>4. Analysis of </a:t>
            </a:r>
            <a:r>
              <a:rPr lang="en-US" altLang="ko-KR" sz="1800" dirty="0"/>
              <a:t>FS</a:t>
            </a:r>
            <a:r>
              <a:rPr lang="it-IT" altLang="ko-KR" sz="1800" dirty="0"/>
              <a:t> with SBA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4470" cy="2971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19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5545" cy="46291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0" y="785559"/>
            <a:ext cx="10349230" cy="4542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en-US" altLang="ko-KR" b="1" dirty="0"/>
              <a:t>Impact of Journal Size on Commit Policy</a:t>
            </a:r>
            <a:endParaRPr lang="ko-KR" altLang="en-US" dirty="0"/>
          </a:p>
        </p:txBody>
      </p:sp>
      <p:pic>
        <p:nvPicPr>
          <p:cNvPr id="17" name="그림 16" descr="C:/Users/Administrator/AppData/Roaming/PolarisOffice/ETemp/8916_20986712/fImage97355347548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" y="1309652"/>
            <a:ext cx="10915015" cy="5064760"/>
          </a:xfrm>
          <a:prstGeom prst="rect">
            <a:avLst/>
          </a:prstGeom>
          <a:noFill/>
        </p:spPr>
      </p:pic>
      <p:cxnSp>
        <p:nvCxnSpPr>
          <p:cNvPr id="18" name="도형 17"/>
          <p:cNvCxnSpPr/>
          <p:nvPr/>
        </p:nvCxnSpPr>
        <p:spPr>
          <a:xfrm flipH="1">
            <a:off x="6167120" y="1352197"/>
            <a:ext cx="25400" cy="5025390"/>
          </a:xfrm>
          <a:prstGeom prst="line">
            <a:avLst/>
          </a:prstGeom>
          <a:ln w="19050" cap="flat" cmpd="sng">
            <a:solidFill>
              <a:schemeClr val="tx1">
                <a:alpha val="10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2FE9B9C-BDDC-1E43-B29E-4A00D478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835" cy="365760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830" y="1359535"/>
            <a:ext cx="4945760" cy="4450715"/>
          </a:xfrm>
        </p:spPr>
        <p:txBody>
          <a:bodyPr vert="horz" wrap="square" lIns="91440" tIns="45720" rIns="91440" bIns="45720" numCol="1" anchor="t">
            <a:normAutofit/>
          </a:bodyPr>
          <a:lstStyle/>
          <a:p>
            <a:pPr marL="342900" indent="-342900" defTabSz="508000">
              <a:lnSpc>
                <a:spcPct val="150000"/>
              </a:lnSpc>
              <a:buFont typeface="+mj-lt"/>
              <a:buAutoNum type="arabicPeriod"/>
            </a:pPr>
            <a:r>
              <a:rPr lang="en-US" altLang="ko-KR" b="1" dirty="0"/>
              <a:t>Introduction</a:t>
            </a:r>
            <a:endParaRPr lang="ko-KR" altLang="en-US" b="1" dirty="0"/>
          </a:p>
          <a:p>
            <a:pPr marL="342900" indent="-342900" defTabSz="508000">
              <a:lnSpc>
                <a:spcPct val="150000"/>
              </a:lnSpc>
              <a:buFont typeface="+mj-lt"/>
              <a:buAutoNum type="arabicPeriod"/>
            </a:pPr>
            <a:r>
              <a:rPr lang="ko-KR" altLang="ko-KR" b="1" dirty="0"/>
              <a:t>SBA</a:t>
            </a:r>
            <a:endParaRPr lang="ko-KR" altLang="en-US" b="1" dirty="0"/>
          </a:p>
          <a:p>
            <a:pPr marL="342900" indent="-342900" defTabSz="508000">
              <a:lnSpc>
                <a:spcPct val="150000"/>
              </a:lnSpc>
              <a:buFont typeface="+mj-lt"/>
              <a:buAutoNum type="arabicPeriod"/>
            </a:pPr>
            <a:r>
              <a:rPr lang="ko-KR" altLang="ko-KR" b="1" dirty="0"/>
              <a:t>STA</a:t>
            </a:r>
            <a:endParaRPr lang="ko-KR" altLang="en-US" b="1" dirty="0"/>
          </a:p>
          <a:p>
            <a:pPr marL="342900" indent="-342900" defTabSz="508000">
              <a:lnSpc>
                <a:spcPct val="150000"/>
              </a:lnSpc>
            </a:pPr>
            <a:r>
              <a:rPr lang="it-IT" altLang="ko-KR" b="1" dirty="0"/>
              <a:t>Analysis of </a:t>
            </a:r>
            <a:r>
              <a:rPr lang="en-US" altLang="ko-KR" b="1" dirty="0" smtClean="0"/>
              <a:t>FS</a:t>
            </a:r>
            <a:r>
              <a:rPr lang="it-IT" altLang="ko-KR" b="1" dirty="0" smtClean="0"/>
              <a:t> </a:t>
            </a:r>
            <a:r>
              <a:rPr lang="it-IT" altLang="ko-KR" b="1" dirty="0"/>
              <a:t>with </a:t>
            </a:r>
            <a:r>
              <a:rPr lang="it-IT" altLang="ko-KR" b="1" dirty="0" smtClean="0"/>
              <a:t>SBA</a:t>
            </a:r>
          </a:p>
          <a:p>
            <a:pPr marL="342900" indent="-342900" defTabSz="508000">
              <a:lnSpc>
                <a:spcPct val="150000"/>
              </a:lnSpc>
            </a:pPr>
            <a:r>
              <a:rPr lang="en-US" altLang="ko-KR" b="1" dirty="0" smtClean="0"/>
              <a:t>Conclusion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935" cy="366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defTabSz="508000"/>
            <a:r>
              <a:rPr lang="it-IT" altLang="ko-KR" sz="1800" dirty="0"/>
              <a:t>4. Analysis of </a:t>
            </a:r>
            <a:r>
              <a:rPr lang="en-US" altLang="ko-KR" sz="1800" dirty="0"/>
              <a:t>FS</a:t>
            </a:r>
            <a:r>
              <a:rPr lang="it-IT" altLang="ko-KR" sz="1800" dirty="0"/>
              <a:t> with SBA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4470" cy="2971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20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5545" cy="46291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10349230" cy="4542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en-US" sz="1800" b="1" dirty="0" err="1"/>
              <a:t>Journal</a:t>
            </a:r>
            <a:r>
              <a:rPr lang="ko-KR" altLang="en-US" sz="1800" b="1" dirty="0"/>
              <a:t> and </a:t>
            </a:r>
            <a:r>
              <a:rPr lang="ko-KR" altLang="en-US" sz="1800" b="1" dirty="0" err="1"/>
              <a:t>fixed</a:t>
            </a:r>
            <a:r>
              <a:rPr lang="ko-KR" altLang="en-US" sz="1800" b="1" dirty="0"/>
              <a:t> </a:t>
            </a:r>
            <a:r>
              <a:rPr lang="ko-KR" altLang="en-US" sz="1800" b="1" dirty="0" err="1" smtClean="0"/>
              <a:t>data</a:t>
            </a:r>
            <a:endParaRPr lang="ko-KR" altLang="en-US" dirty="0"/>
          </a:p>
        </p:txBody>
      </p:sp>
      <p:pic>
        <p:nvPicPr>
          <p:cNvPr id="17" name="그림 16" descr="C:/Users/Administrator/AppData/Roaming/PolarisOffice/ETemp/8916_20986712/fImage50706358348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" y="1370330"/>
            <a:ext cx="10111740" cy="46755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935" cy="366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defTabSz="508000"/>
            <a:r>
              <a:rPr lang="it-IT" altLang="ko-KR" sz="1800" dirty="0"/>
              <a:t>4. Analysis of </a:t>
            </a:r>
            <a:r>
              <a:rPr lang="en-US" altLang="ko-KR" sz="1800" dirty="0"/>
              <a:t>FS</a:t>
            </a:r>
            <a:r>
              <a:rPr lang="it-IT" altLang="ko-KR" sz="1800" dirty="0"/>
              <a:t> with SBA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4470" cy="2971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21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5545" cy="46291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10349230" cy="133794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en-US" sz="1800" b="1"/>
              <a:t>Ceckpointing and Timers</a:t>
            </a: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sz="1800" b="1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/>
          </a:p>
        </p:txBody>
      </p:sp>
      <p:pic>
        <p:nvPicPr>
          <p:cNvPr id="17" name="그림 16" descr="C:/Users/Administrator/AppData/Roaming/PolarisOffice/ETemp/8916_20986712/fImage40778367462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" y="1381125"/>
            <a:ext cx="5009515" cy="4674870"/>
          </a:xfrm>
          <a:prstGeom prst="rect">
            <a:avLst/>
          </a:prstGeom>
          <a:noFill/>
        </p:spPr>
      </p:pic>
      <p:pic>
        <p:nvPicPr>
          <p:cNvPr id="18" name="그림 17" descr="C:/Users/Administrator/AppData/Roaming/PolarisOffice/ETemp/8916_20986712/fImage16804368924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85" y="1489075"/>
            <a:ext cx="4589145" cy="2233930"/>
          </a:xfrm>
          <a:prstGeom prst="rect">
            <a:avLst/>
          </a:prstGeom>
          <a:noFill/>
        </p:spPr>
      </p:pic>
      <p:cxnSp>
        <p:nvCxnSpPr>
          <p:cNvPr id="19" name="도형 18"/>
          <p:cNvCxnSpPr/>
          <p:nvPr/>
        </p:nvCxnSpPr>
        <p:spPr>
          <a:xfrm flipH="1">
            <a:off x="6264910" y="1327150"/>
            <a:ext cx="25400" cy="5025390"/>
          </a:xfrm>
          <a:prstGeom prst="line">
            <a:avLst/>
          </a:prstGeom>
          <a:ln w="19050" cap="flat" cmpd="sng">
            <a:solidFill>
              <a:schemeClr val="tx1">
                <a:alpha val="10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935" cy="366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defTabSz="508000"/>
            <a:r>
              <a:rPr lang="it-IT" altLang="ko-KR" sz="1800" dirty="0"/>
              <a:t>4. Analysis of </a:t>
            </a:r>
            <a:r>
              <a:rPr lang="en-US" altLang="ko-KR" sz="1800" dirty="0"/>
              <a:t>FS</a:t>
            </a:r>
            <a:r>
              <a:rPr lang="it-IT" altLang="ko-KR" sz="1800" dirty="0"/>
              <a:t> with SBA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4470" cy="2971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22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5545" cy="46291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10349230" cy="382968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Ext3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summary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/>
              <a:t>1. 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The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journaling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mode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that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delivers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the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best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performance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depends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strongly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on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the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workload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.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/>
              <a:t>2.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performance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for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asynchronous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traffic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when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combined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with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synchronous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traffic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. 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/>
              <a:t>3.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falsely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limited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parallelism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can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harm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performance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.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4.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increasing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the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/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O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load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.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sz="18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935" cy="366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defTabSz="508000"/>
            <a:r>
              <a:rPr lang="it-IT" altLang="ko-KR" sz="1800" dirty="0"/>
              <a:t>4. Analysis of </a:t>
            </a:r>
            <a:r>
              <a:rPr lang="en-US" altLang="ko-KR" sz="1800" dirty="0"/>
              <a:t>FS</a:t>
            </a:r>
            <a:r>
              <a:rPr lang="it-IT" altLang="ko-KR" sz="1800" dirty="0"/>
              <a:t> with SBA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4470" cy="2971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23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5545" cy="46291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10349230" cy="2168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Evolving ext3 with STP </a:t>
            </a:r>
            <a:endParaRPr lang="ko-KR" altLang="en-US" sz="1800" b="1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800" b="1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sz="1800" b="1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/>
          </a:p>
        </p:txBody>
      </p:sp>
      <p:pic>
        <p:nvPicPr>
          <p:cNvPr id="17" name="그림 16" descr="C:/Users/Administrator/AppData/Roaming/PolarisOffice/ETemp/8916_20986712/fImage5736039444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5" y="1521460"/>
            <a:ext cx="8340725" cy="3813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935" cy="366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defTabSz="508000"/>
            <a:r>
              <a:rPr lang="it-IT" altLang="ko-KR" sz="1800" dirty="0"/>
              <a:t>4. Analysis of </a:t>
            </a:r>
            <a:r>
              <a:rPr lang="en-US" altLang="ko-KR" sz="1800" dirty="0"/>
              <a:t>FS</a:t>
            </a:r>
            <a:r>
              <a:rPr lang="it-IT" altLang="ko-KR" sz="1800" dirty="0"/>
              <a:t> with SBA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4470" cy="2971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24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5545" cy="46291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10349230" cy="2168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Evolving ext3 with STP </a:t>
            </a:r>
            <a:endParaRPr lang="ko-KR" altLang="en-US" sz="1800" b="1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endParaRPr lang="ko-KR" altLang="en-US" sz="1800" b="1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sz="1800" b="1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/>
          </a:p>
        </p:txBody>
      </p:sp>
      <p:pic>
        <p:nvPicPr>
          <p:cNvPr id="17" name="그림 16" descr="C:/Users/Administrator/AppData/Roaming/PolarisOffice/ETemp/8916_20986712/fImage56765404864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92885"/>
            <a:ext cx="9594850" cy="44843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935" cy="366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defTabSz="508000"/>
            <a:r>
              <a:rPr lang="it-IT" altLang="ko-KR" sz="1800" dirty="0"/>
              <a:t>4. Analysis of </a:t>
            </a:r>
            <a:r>
              <a:rPr lang="en-US" altLang="ko-KR" sz="1800" dirty="0"/>
              <a:t>FS</a:t>
            </a:r>
            <a:r>
              <a:rPr lang="it-IT" altLang="ko-KR" sz="1800" dirty="0"/>
              <a:t> with SBA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4470" cy="2971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25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5545" cy="46291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10349230" cy="299910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Three</a:t>
            </a:r>
            <a:r>
              <a:rPr lang="ko-KR" altLang="ko-KR" sz="1800" b="1" dirty="0">
                <a:solidFill>
                  <a:schemeClr val="tx1"/>
                </a:solidFill>
                <a:latin typeface="+mj-lt"/>
                <a:ea typeface="맑은 고딕" charset="0"/>
                <a:cs typeface="+mj-cs"/>
              </a:rPr>
              <a:t> </a:t>
            </a:r>
            <a:r>
              <a:rPr lang="ko-KR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differ</a:t>
            </a:r>
            <a:r>
              <a:rPr lang="en-US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ences</a:t>
            </a:r>
            <a:r>
              <a:rPr lang="en-US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of </a:t>
            </a:r>
            <a:r>
              <a:rPr lang="en-US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Resier</a:t>
            </a:r>
            <a:r>
              <a:rPr lang="en-US" altLang="ko-KR" b="1" dirty="0" err="1" smtClean="0">
                <a:latin typeface="맑은 고딕" charset="0"/>
                <a:ea typeface="맑은 고딕" charset="0"/>
                <a:cs typeface="+mj-cs"/>
              </a:rPr>
              <a:t>FS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 dirty="0"/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/>
              <a:t>1. </a:t>
            </a:r>
            <a:r>
              <a:rPr lang="en-US" altLang="ko-KR" b="1" dirty="0" smtClean="0">
                <a:latin typeface="맑은 고딕" charset="0"/>
                <a:ea typeface="맑은 고딕" charset="0"/>
                <a:cs typeface="+mj-cs"/>
              </a:rPr>
              <a:t>O</a:t>
            </a:r>
            <a:r>
              <a:rPr lang="ko-KR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n-disk</a:t>
            </a:r>
            <a:r>
              <a:rPr lang="ko-KR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structures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/>
              <a:t>2. </a:t>
            </a:r>
            <a:r>
              <a:rPr lang="en-US" altLang="ko-KR" b="1" dirty="0" err="1">
                <a:latin typeface="맑은 고딕" charset="0"/>
                <a:ea typeface="맑은 고딕" charset="0"/>
                <a:cs typeface="+mj-cs"/>
              </a:rPr>
              <a:t>T</a:t>
            </a:r>
            <a:r>
              <a:rPr lang="ko-KR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he</a:t>
            </a:r>
            <a:r>
              <a:rPr lang="ko-KR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format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of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the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journal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slightly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different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.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/>
              <a:t>3. </a:t>
            </a:r>
            <a:r>
              <a:rPr lang="en-US" altLang="ko-KR" b="1" dirty="0">
                <a:latin typeface="맑은 고딕" charset="0"/>
                <a:ea typeface="맑은 고딕" charset="0"/>
                <a:cs typeface="+mj-cs"/>
              </a:rPr>
              <a:t>S</a:t>
            </a:r>
            <a:r>
              <a:rPr lang="ko-KR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lightly</a:t>
            </a:r>
            <a:r>
              <a:rPr lang="ko-KR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in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their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journal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contents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.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sz="18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935" cy="366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defTabSz="508000"/>
            <a:r>
              <a:rPr lang="it-IT" altLang="ko-KR" sz="1800" dirty="0"/>
              <a:t>4. Analysis of </a:t>
            </a:r>
            <a:r>
              <a:rPr lang="en-US" altLang="ko-KR" sz="1800" dirty="0"/>
              <a:t>FS</a:t>
            </a:r>
            <a:r>
              <a:rPr lang="it-IT" altLang="ko-KR" sz="1800" dirty="0"/>
              <a:t> with SBA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4470" cy="2971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26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5545" cy="46291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249817" y="646490"/>
            <a:ext cx="10349230" cy="4542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defTabSz="508000">
              <a:lnSpc>
                <a:spcPct val="150000"/>
              </a:lnSpc>
            </a:pPr>
            <a:r>
              <a:rPr lang="en-US" altLang="ko-KR" b="1" dirty="0" smtClean="0"/>
              <a:t>Basic </a:t>
            </a:r>
            <a:r>
              <a:rPr lang="en-US" altLang="ko-KR" b="1" dirty="0"/>
              <a:t>Behavior for Sequential Workloads</a:t>
            </a:r>
            <a:endParaRPr lang="ko-KR" altLang="en-US" b="1" dirty="0"/>
          </a:p>
        </p:txBody>
      </p:sp>
      <p:pic>
        <p:nvPicPr>
          <p:cNvPr id="17" name="그림 16" descr="C:/Users/Administrator/AppData/Roaming/PolarisOffice/ETemp/8916_20986712/fImage81276419548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10" y="1118235"/>
            <a:ext cx="4277360" cy="5739130"/>
          </a:xfrm>
          <a:prstGeom prst="rect">
            <a:avLst/>
          </a:prstGeom>
          <a:noFill/>
        </p:spPr>
      </p:pic>
      <p:cxnSp>
        <p:nvCxnSpPr>
          <p:cNvPr id="18" name="도형 17"/>
          <p:cNvCxnSpPr/>
          <p:nvPr/>
        </p:nvCxnSpPr>
        <p:spPr>
          <a:xfrm flipH="1">
            <a:off x="5361325" y="1421130"/>
            <a:ext cx="25400" cy="5025390"/>
          </a:xfrm>
          <a:prstGeom prst="line">
            <a:avLst/>
          </a:prstGeom>
          <a:ln w="19050" cap="flat" cmpd="sng">
            <a:solidFill>
              <a:schemeClr val="tx1">
                <a:alpha val="10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 descr="C:/Users/Administrator/AppData/Roaming/PolarisOffice/ETemp/8916_20986712/fImage87681421348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75" y="1355725"/>
            <a:ext cx="5125085" cy="47510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935" cy="366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defTabSz="508000"/>
            <a:r>
              <a:rPr lang="it-IT" altLang="ko-KR" sz="1800" dirty="0"/>
              <a:t>4. Analysis of </a:t>
            </a:r>
            <a:r>
              <a:rPr lang="en-US" altLang="ko-KR" sz="1800" dirty="0"/>
              <a:t>FS</a:t>
            </a:r>
            <a:r>
              <a:rPr lang="it-IT" altLang="ko-KR" sz="1800" dirty="0"/>
              <a:t> with SBA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4470" cy="2971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27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5545" cy="46291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10349230" cy="4542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defTabSz="508000">
              <a:lnSpc>
                <a:spcPct val="150000"/>
              </a:lnSpc>
            </a:pPr>
            <a:r>
              <a:rPr lang="en-US" altLang="ko-KR" b="1" dirty="0"/>
              <a:t>Impact of Timers</a:t>
            </a:r>
            <a:endParaRPr lang="ko-KR" altLang="en-US" b="1" dirty="0"/>
          </a:p>
        </p:txBody>
      </p:sp>
      <p:pic>
        <p:nvPicPr>
          <p:cNvPr id="17" name="그림 16" descr="C:/Users/Administrator/AppData/Roaming/PolarisOffice/ETemp/8916_20986712/fImage36370432462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" y="1297940"/>
            <a:ext cx="9699625" cy="47745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935" cy="366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defTabSz="508000"/>
            <a:r>
              <a:rPr lang="it-IT" altLang="ko-KR" sz="1800" dirty="0"/>
              <a:t>4. Analysis of </a:t>
            </a:r>
            <a:r>
              <a:rPr lang="en-US" altLang="ko-KR" sz="1800" dirty="0"/>
              <a:t>FS</a:t>
            </a:r>
            <a:r>
              <a:rPr lang="it-IT" altLang="ko-KR" sz="1800" dirty="0"/>
              <a:t> with SBA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4470" cy="2971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28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5545" cy="46291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10349230" cy="383181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en-US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Resiser</a:t>
            </a:r>
            <a:r>
              <a:rPr lang="en-US" altLang="ko-KR" b="1" dirty="0" err="1" smtClean="0">
                <a:latin typeface="맑은 고딕" charset="0"/>
                <a:ea typeface="맑은 고딕" charset="0"/>
                <a:cs typeface="+mj-cs"/>
              </a:rPr>
              <a:t>FS</a:t>
            </a:r>
            <a:r>
              <a:rPr lang="en-US" altLang="ko-KR" b="1" dirty="0" smtClean="0">
                <a:latin typeface="맑은 고딕" charset="0"/>
                <a:ea typeface="맑은 고딕" charset="0"/>
                <a:cs typeface="+mj-cs"/>
              </a:rPr>
              <a:t> bug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 dirty="0"/>
          </a:p>
          <a:p>
            <a:pPr marL="800100" indent="-342900" defTabSz="508000">
              <a:lnSpc>
                <a:spcPct val="150000"/>
              </a:lnSpc>
              <a:buFontTx/>
              <a:buAutoNum type="arabicPeriod"/>
            </a:pPr>
            <a:r>
              <a:rPr lang="en-US" altLang="ko-KR" b="1" dirty="0" err="1">
                <a:latin typeface="맑은 고딕" charset="0"/>
                <a:ea typeface="맑은 고딕" charset="0"/>
                <a:cs typeface="+mj-cs"/>
              </a:rPr>
              <a:t>S</a:t>
            </a:r>
            <a:r>
              <a:rPr lang="ko-KR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ync</a:t>
            </a:r>
            <a:r>
              <a:rPr lang="ko-KR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call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returns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before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any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of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the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data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written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/>
              <a:t>2. </a:t>
            </a:r>
            <a:r>
              <a:rPr lang="en-US" altLang="ko-KR" sz="1800" b="1" dirty="0" smtClean="0"/>
              <a:t> </a:t>
            </a:r>
            <a:r>
              <a:rPr lang="ko-KR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When</a:t>
            </a:r>
            <a:r>
              <a:rPr lang="ko-KR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a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file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block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overwritten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in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writeback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mode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,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its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stat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information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not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en-US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   		    </a:t>
            </a:r>
            <a:r>
              <a:rPr lang="ko-KR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updated</a:t>
            </a:r>
            <a:r>
              <a:rPr lang="ko-KR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(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inode</a:t>
            </a:r>
            <a:r>
              <a:rPr lang="ko-KR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)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/>
              <a:t>3. </a:t>
            </a:r>
            <a:r>
              <a:rPr lang="en-US" altLang="ko-KR" sz="1800" b="1" dirty="0" smtClean="0"/>
              <a:t> </a:t>
            </a:r>
            <a:r>
              <a:rPr lang="ko-KR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When</a:t>
            </a:r>
            <a:r>
              <a:rPr lang="ko-KR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committing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old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transactions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,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dirty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data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not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always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flushed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457200" indent="0" defTabSz="508000">
              <a:lnSpc>
                <a:spcPct val="150000"/>
              </a:lnSpc>
              <a:buFontTx/>
              <a:buNone/>
            </a:pP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4</a:t>
            </a:r>
            <a:r>
              <a:rPr lang="ko-KR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.</a:t>
            </a:r>
            <a:r>
              <a:rPr lang="en-US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en-US" altLang="ko-KR" b="1" dirty="0">
                <a:latin typeface="맑은 고딕" charset="0"/>
                <a:ea typeface="맑은 고딕" charset="0"/>
                <a:cs typeface="+mj-cs"/>
              </a:rPr>
              <a:t>D</a:t>
            </a:r>
            <a:r>
              <a:rPr lang="ko-KR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irty</a:t>
            </a:r>
            <a:r>
              <a:rPr lang="ko-KR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data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is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not</a:t>
            </a:r>
            <a:r>
              <a:rPr lang="ko-KR" altLang="ko-KR" sz="1800" b="1" dirty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</a:t>
            </a:r>
            <a:r>
              <a:rPr lang="ko-KR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flushed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sz="18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935" cy="366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defTabSz="508000"/>
            <a:r>
              <a:rPr lang="it-IT" altLang="ko-KR" sz="1800" dirty="0"/>
              <a:t>4. Analysis of </a:t>
            </a:r>
            <a:r>
              <a:rPr lang="en-US" altLang="ko-KR" sz="1800" dirty="0"/>
              <a:t>FS</a:t>
            </a:r>
            <a:r>
              <a:rPr lang="it-IT" altLang="ko-KR" sz="1800" dirty="0"/>
              <a:t> with SBA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4470" cy="2971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29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5545" cy="46291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10349230" cy="475514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IBM </a:t>
            </a:r>
            <a:r>
              <a:rPr lang="en-US" altLang="ko-KR" sz="1800" b="1" dirty="0" err="1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Journaled</a:t>
            </a:r>
            <a:r>
              <a:rPr lang="en-US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 File System</a:t>
            </a: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b="1" dirty="0"/>
          </a:p>
          <a:p>
            <a:pPr marL="800100" indent="-342900" defTabSz="508000">
              <a:lnSpc>
                <a:spcPct val="150000"/>
              </a:lnSpc>
              <a:buFontTx/>
              <a:buAutoNum type="arabicPeriod"/>
            </a:pPr>
            <a:r>
              <a:rPr lang="en-US" altLang="ko-KR" sz="1600" b="1" dirty="0" smtClean="0">
                <a:latin typeface="맑은 고딕" charset="0"/>
                <a:ea typeface="맑은 고딕" charset="0"/>
                <a:cs typeface="+mj-cs"/>
              </a:rPr>
              <a:t>JFS </a:t>
            </a:r>
            <a:r>
              <a:rPr lang="en-US" altLang="ko-KR" sz="1600" b="1" dirty="0">
                <a:latin typeface="맑은 고딕" charset="0"/>
                <a:ea typeface="맑은 고딕" charset="0"/>
                <a:cs typeface="+mj-cs"/>
              </a:rPr>
              <a:t>uses ordered journaling mode</a:t>
            </a:r>
            <a:r>
              <a:rPr lang="en-US" altLang="ko-KR" sz="1600" b="1" dirty="0" smtClean="0">
                <a:latin typeface="맑은 고딕" charset="0"/>
                <a:ea typeface="맑은 고딕" charset="0"/>
                <a:cs typeface="+mj-cs"/>
              </a:rPr>
              <a:t>.</a:t>
            </a:r>
          </a:p>
          <a:p>
            <a:pPr marL="800100" indent="-342900" defTabSz="508000">
              <a:lnSpc>
                <a:spcPct val="150000"/>
              </a:lnSpc>
              <a:buFontTx/>
              <a:buAutoNum type="arabicPeriod"/>
            </a:pPr>
            <a:r>
              <a:rPr lang="en-US" altLang="ko-KR" sz="1600" b="1" dirty="0"/>
              <a:t>JFS does logging at the record level</a:t>
            </a:r>
            <a:r>
              <a:rPr lang="en-US" altLang="ko-KR" sz="1600" b="1" dirty="0" smtClean="0"/>
              <a:t>.</a:t>
            </a:r>
          </a:p>
          <a:p>
            <a:pPr marL="800100" indent="-342900" defTabSz="508000">
              <a:lnSpc>
                <a:spcPct val="150000"/>
              </a:lnSpc>
              <a:buFontTx/>
              <a:buAutoNum type="arabicPeriod"/>
            </a:pPr>
            <a:r>
              <a:rPr lang="en-US" altLang="ko-KR" sz="1600" b="1" dirty="0" smtClean="0"/>
              <a:t>No </a:t>
            </a:r>
            <a:r>
              <a:rPr lang="en-US" altLang="ko-KR" sz="1600" b="1" dirty="0"/>
              <a:t>commit timers in JFS and the </a:t>
            </a:r>
            <a:r>
              <a:rPr lang="en-US" altLang="ko-KR" sz="1600" b="1" dirty="0" err="1"/>
              <a:t>fixedlocation</a:t>
            </a:r>
            <a:r>
              <a:rPr lang="en-US" altLang="ko-KR" sz="1600" b="1" dirty="0"/>
              <a:t> writes happen whenever the </a:t>
            </a:r>
            <a:r>
              <a:rPr lang="en-US" altLang="ko-KR" sz="1600" b="1" dirty="0" err="1"/>
              <a:t>kupdate</a:t>
            </a:r>
            <a:r>
              <a:rPr lang="en-US" altLang="ko-KR" sz="1600" b="1" dirty="0"/>
              <a:t> daemon’s timer </a:t>
            </a:r>
            <a:r>
              <a:rPr lang="en-US" altLang="ko-KR" sz="1600" b="1" dirty="0" smtClean="0"/>
              <a:t>expires</a:t>
            </a:r>
          </a:p>
          <a:p>
            <a:pPr marL="800100" indent="-342900" defTabSz="508000">
              <a:lnSpc>
                <a:spcPct val="150000"/>
              </a:lnSpc>
              <a:buFontTx/>
              <a:buAutoNum type="arabicPeriod"/>
            </a:pPr>
            <a:endParaRPr lang="en-US" altLang="ko-KR" sz="1600" b="1" dirty="0" smtClean="0"/>
          </a:p>
          <a:p>
            <a:pPr marL="800100" indent="-342900" defTabSz="508000">
              <a:lnSpc>
                <a:spcPct val="150000"/>
              </a:lnSpc>
              <a:buFontTx/>
              <a:buAutoNum type="arabicPeriod"/>
            </a:pPr>
            <a:endParaRPr lang="ko-KR" altLang="en-US" b="1" dirty="0"/>
          </a:p>
          <a:p>
            <a:pPr defTabSz="508000">
              <a:lnSpc>
                <a:spcPct val="150000"/>
              </a:lnSpc>
            </a:pPr>
            <a:r>
              <a:rPr lang="en-US" altLang="ko-KR" b="1" dirty="0" smtClean="0">
                <a:latin typeface="맑은 고딕" charset="0"/>
                <a:ea typeface="맑은 고딕" charset="0"/>
              </a:rPr>
              <a:t>Window NTFS</a:t>
            </a:r>
          </a:p>
          <a:p>
            <a:pPr defTabSz="508000">
              <a:lnSpc>
                <a:spcPct val="150000"/>
              </a:lnSpc>
            </a:pPr>
            <a:endParaRPr lang="en-US" altLang="ko-KR" b="1" dirty="0" smtClean="0">
              <a:latin typeface="맑은 고딕" charset="0"/>
              <a:ea typeface="맑은 고딕" charset="0"/>
            </a:endParaRPr>
          </a:p>
          <a:p>
            <a:pPr marL="800100" indent="-342900" defTabSz="508000">
              <a:lnSpc>
                <a:spcPct val="150000"/>
              </a:lnSpc>
              <a:buFontTx/>
              <a:buAutoNum type="arabicPeriod"/>
            </a:pPr>
            <a:r>
              <a:rPr lang="en-US" altLang="ko-KR" sz="1600" b="1" dirty="0" smtClean="0">
                <a:latin typeface="맑은 고딕" charset="0"/>
                <a:ea typeface="맑은 고딕" charset="0"/>
              </a:rPr>
              <a:t>Every </a:t>
            </a:r>
            <a:r>
              <a:rPr lang="en-US" altLang="ko-KR" sz="1600" b="1" dirty="0">
                <a:latin typeface="맑은 고딕" charset="0"/>
                <a:ea typeface="맑은 고딕" charset="0"/>
              </a:rPr>
              <a:t>object in NTFS is a file</a:t>
            </a:r>
            <a:r>
              <a:rPr lang="en-US" altLang="ko-KR" sz="1600" b="1" dirty="0" smtClean="0">
                <a:latin typeface="맑은 고딕" charset="0"/>
                <a:ea typeface="맑은 고딕" charset="0"/>
              </a:rPr>
              <a:t>.</a:t>
            </a:r>
          </a:p>
          <a:p>
            <a:pPr marL="800100" indent="-342900" defTabSz="508000">
              <a:lnSpc>
                <a:spcPct val="150000"/>
              </a:lnSpc>
              <a:buFontTx/>
              <a:buAutoNum type="arabicPeriod"/>
            </a:pPr>
            <a:r>
              <a:rPr lang="en-US" altLang="ko-KR" sz="1600" b="1" dirty="0"/>
              <a:t>NTFS waits until the data block writes to the fixed-location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2460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185"/>
            <a:ext cx="2743835" cy="296545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165" y="2037080"/>
            <a:ext cx="2454275" cy="461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170"/>
            <a:ext cx="12192000" cy="608901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-1270" y="471170"/>
            <a:ext cx="12193270" cy="6087745"/>
          </a:xfrm>
          <a:prstGeom prst="rect">
            <a:avLst/>
          </a:prstGeom>
          <a:solidFill>
            <a:schemeClr val="tx1">
              <a:lumMod val="75000"/>
              <a:lumOff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 txBox="1">
            <a:spLocks/>
          </p:cNvSpPr>
          <p:nvPr/>
        </p:nvSpPr>
        <p:spPr>
          <a:xfrm>
            <a:off x="90805" y="2783840"/>
            <a:ext cx="11554460" cy="639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ko-KR" sz="4000" dirty="0" smtClean="0">
                <a:solidFill>
                  <a:schemeClr val="bg1"/>
                </a:solidFill>
              </a:rPr>
              <a:t>1. Introduction</a:t>
            </a:r>
            <a:endParaRPr lang="it-IT" altLang="ko-KR" sz="4000" dirty="0">
              <a:solidFill>
                <a:schemeClr val="bg1"/>
              </a:solidFill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 txBox="1">
            <a:spLocks/>
          </p:cNvSpPr>
          <p:nvPr/>
        </p:nvSpPr>
        <p:spPr>
          <a:xfrm>
            <a:off x="728980" y="3423285"/>
            <a:ext cx="11555095" cy="640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l" defTabSz="91440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en-GB" altLang="en-US"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defTabSz="508000">
              <a:buFontTx/>
              <a:buNone/>
            </a:pPr>
            <a:r>
              <a:rPr lang="it-IT" altLang="ko-KR" sz="1200" dirty="0">
                <a:solidFill>
                  <a:schemeClr val="bg1"/>
                </a:solidFill>
              </a:rPr>
              <a:t>Analysis and Evolution of Journaling File Systems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471170"/>
            <a:ext cx="12176760" cy="6087745"/>
          </a:xfrm>
          <a:prstGeom prst="rect">
            <a:avLst/>
          </a:prstGeom>
        </p:spPr>
      </p:pic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" y="106045"/>
            <a:ext cx="8877935" cy="366395"/>
          </a:xfr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defTabSz="508000">
              <a:buFontTx/>
              <a:buNone/>
            </a:pPr>
            <a:r>
              <a:rPr lang="ko-KR" altLang="ko-KR" dirty="0"/>
              <a:t>5</a:t>
            </a:r>
            <a:r>
              <a:rPr lang="en-US" altLang="ko-KR" dirty="0"/>
              <a:t>. </a:t>
            </a:r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185"/>
            <a:ext cx="2743835" cy="296545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30</a:t>
            </a:fld>
            <a:endParaRPr kumimoji="1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270" y="481965"/>
            <a:ext cx="12193270" cy="6087745"/>
          </a:xfrm>
          <a:prstGeom prst="rect">
            <a:avLst/>
          </a:prstGeom>
          <a:solidFill>
            <a:schemeClr val="tx1">
              <a:lumMod val="75000"/>
              <a:lumOff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 txBox="1">
            <a:spLocks/>
          </p:cNvSpPr>
          <p:nvPr/>
        </p:nvSpPr>
        <p:spPr>
          <a:xfrm>
            <a:off x="90170" y="2782570"/>
            <a:ext cx="11555095" cy="640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>
            <a:lvl1pPr marL="0" indent="0" algn="l" defTabSz="91440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en-GB" altLang="en-US"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defTabSz="508000">
              <a:buFontTx/>
              <a:buNone/>
            </a:pPr>
            <a:r>
              <a:rPr lang="it-IT" altLang="ko-KR" sz="4000" dirty="0">
                <a:solidFill>
                  <a:schemeClr val="bg1"/>
                </a:solidFill>
              </a:rPr>
              <a:t>5. </a:t>
            </a:r>
            <a:r>
              <a:rPr lang="en-US" altLang="ko-KR" sz="4000" dirty="0" smtClean="0">
                <a:solidFill>
                  <a:schemeClr val="bg1"/>
                </a:solidFill>
              </a:rPr>
              <a:t>Conclusion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 txBox="1">
            <a:spLocks/>
          </p:cNvSpPr>
          <p:nvPr/>
        </p:nvSpPr>
        <p:spPr>
          <a:xfrm>
            <a:off x="748665" y="3387725"/>
            <a:ext cx="11554460" cy="639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08000"/>
            <a:r>
              <a:rPr lang="it-IT" altLang="ko-KR" sz="1200" dirty="0">
                <a:solidFill>
                  <a:schemeClr val="bg1"/>
                </a:solidFill>
              </a:rPr>
              <a:t>Analysis and Evolution of Journaling File Systems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935" cy="366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defTabSz="508000">
              <a:buFontTx/>
              <a:buNone/>
            </a:pPr>
            <a:r>
              <a:rPr lang="it-IT" altLang="ko-KR" sz="1800" dirty="0">
                <a:latin typeface="맑은 고딕" charset="0"/>
                <a:ea typeface="맑은 고딕" charset="0"/>
              </a:rPr>
              <a:t>5</a:t>
            </a:r>
            <a:r>
              <a:rPr lang="it-IT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. Conclusion</a:t>
            </a: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4470" cy="29718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31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>
            <a:off x="1447165" y="2037080"/>
            <a:ext cx="2455545" cy="46291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>
                <a:solidFill>
                  <a:schemeClr val="bg1"/>
                </a:solidFill>
              </a:rPr>
              <a:t>Google Finance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>
            <a:off x="415290" y="825500"/>
            <a:ext cx="10349230" cy="258532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맑은 고딕" charset="0"/>
                <a:ea typeface="맑은 고딕" charset="0"/>
                <a:cs typeface="+mj-cs"/>
              </a:rPr>
              <a:t>Conclusion</a:t>
            </a:r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sz="1800" b="1" dirty="0">
              <a:solidFill>
                <a:schemeClr val="tx1"/>
              </a:solidFill>
              <a:latin typeface="맑은 고딕" charset="0"/>
              <a:ea typeface="맑은 고딕" charset="0"/>
              <a:cs typeface="+mj-cs"/>
            </a:endParaRPr>
          </a:p>
          <a:p>
            <a:pPr lvl="1" defTabSz="508000">
              <a:lnSpc>
                <a:spcPct val="150000"/>
              </a:lnSpc>
            </a:pPr>
            <a:r>
              <a:rPr lang="en-US" altLang="ko-KR" b="1" dirty="0" smtClean="0"/>
              <a:t>- Leverage </a:t>
            </a:r>
            <a:r>
              <a:rPr lang="en-US" altLang="ko-KR" b="1" dirty="0"/>
              <a:t>SBA to understand the semantic behavior of a journaling </a:t>
            </a:r>
            <a:r>
              <a:rPr lang="en-US" altLang="ko-KR" b="1" dirty="0" smtClean="0"/>
              <a:t>FS</a:t>
            </a:r>
          </a:p>
          <a:p>
            <a:pPr lvl="1" defTabSz="508000">
              <a:lnSpc>
                <a:spcPct val="150000"/>
              </a:lnSpc>
            </a:pPr>
            <a:endParaRPr lang="en-US" altLang="ko-KR" b="1" dirty="0"/>
          </a:p>
          <a:p>
            <a:pPr lvl="1" defTabSz="508000">
              <a:lnSpc>
                <a:spcPct val="150000"/>
              </a:lnSpc>
            </a:pPr>
            <a:r>
              <a:rPr lang="en-US" altLang="ko-KR" b="1" dirty="0" smtClean="0"/>
              <a:t>- Leverage </a:t>
            </a:r>
            <a:r>
              <a:rPr lang="en-US" altLang="ko-KR" b="1" dirty="0"/>
              <a:t>STP to predict the effect of algorithmic changes to a journaling FS</a:t>
            </a:r>
            <a:endParaRPr lang="ko-KR" altLang="en-US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47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305"/>
            <a:ext cx="5938520" cy="972820"/>
          </a:xfrm>
        </p:spPr>
        <p:txBody>
          <a:bodyPr/>
          <a:lstStyle/>
          <a:p>
            <a:r>
              <a:rPr kumimoji="1" lang="en-US" altLang="ko-KR" dirty="0" smtClean="0"/>
              <a:t>2020. </a:t>
            </a:r>
            <a:r>
              <a:rPr kumimoji="1" lang="en-US" altLang="ko-KR" dirty="0" smtClean="0"/>
              <a:t>04. </a:t>
            </a:r>
            <a:r>
              <a:rPr kumimoji="1" lang="en-US" altLang="ko-KR" dirty="0" smtClean="0"/>
              <a:t>13</a:t>
            </a:r>
            <a:endParaRPr kumimoji="1" lang="en-US" altLang="ko-KR" dirty="0"/>
          </a:p>
          <a:p>
            <a:r>
              <a:rPr kumimoji="1" lang="en-US" altLang="ko-KR" dirty="0"/>
              <a:t>Presentation by Lee, </a:t>
            </a:r>
            <a:r>
              <a:rPr kumimoji="1" lang="en-US" altLang="ko-KR" dirty="0" err="1"/>
              <a:t>Sounghyoun</a:t>
            </a:r>
            <a:endParaRPr kumimoji="1" lang="en-US" altLang="ko-KR" dirty="0"/>
          </a:p>
          <a:p>
            <a:r>
              <a:rPr kumimoji="1" lang="en-US" altLang="ko-KR" dirty="0"/>
              <a:t>leesh812@dankook.ac.kr</a:t>
            </a:r>
            <a:endParaRPr kumimoji="1"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93292B08-0AD8-4F87-B3F6-69DE22FD1F91}"/>
              </a:ext>
            </a:extLst>
          </p:cNvPr>
          <p:cNvSpPr txBox="1">
            <a:spLocks/>
          </p:cNvSpPr>
          <p:nvPr/>
        </p:nvSpPr>
        <p:spPr>
          <a:xfrm>
            <a:off x="4241800" y="3924935"/>
            <a:ext cx="3707765" cy="639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/>
              <a:t>Thank you!</a:t>
            </a:r>
            <a:endParaRPr kumimoji="1" lang="ko-KR" altLang="en-US" sz="3600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25" y="2076830"/>
            <a:ext cx="11554460" cy="639445"/>
          </a:xfrm>
        </p:spPr>
        <p:txBody>
          <a:bodyPr anchor="t"/>
          <a:lstStyle/>
          <a:p>
            <a:pPr defTabSz="508000"/>
            <a:r>
              <a:rPr lang="it-IT" altLang="ko-KR" sz="3600" dirty="0"/>
              <a:t>Analysis and Evolution of Journaling File Systems</a:t>
            </a:r>
            <a:endParaRPr lang="ko-KR" altLang="en-US" sz="3600" dirty="0"/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131445" y="2808981"/>
            <a:ext cx="6750685" cy="39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V. </a:t>
            </a:r>
            <a:r>
              <a:rPr lang="en-US" altLang="ko-KR" sz="2000" dirty="0" err="1">
                <a:solidFill>
                  <a:schemeClr val="bg1"/>
                </a:solidFill>
              </a:rPr>
              <a:t>Prabhakaran</a:t>
            </a:r>
            <a:r>
              <a:rPr lang="en-US" altLang="ko-KR" sz="2000" dirty="0">
                <a:solidFill>
                  <a:schemeClr val="bg1"/>
                </a:solidFill>
              </a:rPr>
              <a:t> et al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USENIX ATC, 2005</a:t>
            </a:r>
            <a:endParaRPr kumimoji="1" lang="ko-KR" alt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185"/>
            <a:ext cx="2743835" cy="296545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165" y="2037080"/>
            <a:ext cx="2454275" cy="461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" y="851535"/>
            <a:ext cx="7521575" cy="5641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6875" y="3204845"/>
            <a:ext cx="6419850" cy="76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FFC000"/>
                </a:solidFill>
              </a:rPr>
              <a:t>Journaling </a:t>
            </a:r>
            <a:r>
              <a:rPr lang="en-US" altLang="ko-KR" sz="4400" b="1" dirty="0">
                <a:solidFill>
                  <a:srgbClr val="FFC000"/>
                </a:solidFill>
              </a:rPr>
              <a:t>F</a:t>
            </a:r>
            <a:r>
              <a:rPr lang="en-US" altLang="ko-KR" sz="4400" b="1" dirty="0" smtClean="0">
                <a:solidFill>
                  <a:srgbClr val="FFC000"/>
                </a:solidFill>
              </a:rPr>
              <a:t>ile </a:t>
            </a:r>
            <a:r>
              <a:rPr lang="en-US" altLang="ko-KR" sz="4400" b="1" dirty="0">
                <a:solidFill>
                  <a:srgbClr val="FFC000"/>
                </a:solidFill>
              </a:rPr>
              <a:t>S</a:t>
            </a:r>
            <a:r>
              <a:rPr lang="en-US" altLang="ko-KR" sz="4400" b="1" dirty="0" smtClean="0">
                <a:solidFill>
                  <a:srgbClr val="FFC000"/>
                </a:solidFill>
              </a:rPr>
              <a:t>ystem</a:t>
            </a:r>
            <a:endParaRPr lang="ko-KR" alt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185"/>
            <a:ext cx="2743835" cy="296545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165" y="2037080"/>
            <a:ext cx="2454275" cy="461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6245" y="825500"/>
            <a:ext cx="8471535" cy="133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b="1" dirty="0" smtClean="0"/>
              <a:t>Underlying reasons</a:t>
            </a: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63625" y="4161790"/>
            <a:ext cx="5468620" cy="829945"/>
          </a:xfrm>
          <a:prstGeom prst="rect">
            <a:avLst/>
          </a:prstGeom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en-US" altLang="ko-KR" sz="1600" b="1" dirty="0"/>
              <a:t> - It is difficult to discover the underlying reasons for </a:t>
            </a:r>
            <a:endParaRPr lang="ko-KR" altLang="en-US" sz="16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en-US" altLang="ko-KR" sz="1600" b="1" dirty="0"/>
              <a:t>   the observed performance with this approach.</a:t>
            </a:r>
            <a:endParaRPr lang="ko-KR" altLang="en-US" sz="1600" b="1" dirty="0"/>
          </a:p>
        </p:txBody>
      </p:sp>
      <p:sp>
        <p:nvSpPr>
          <p:cNvPr id="9" name="모서리가 둥근 직사각형 8"/>
          <p:cNvSpPr>
            <a:spLocks/>
          </p:cNvSpPr>
          <p:nvPr/>
        </p:nvSpPr>
        <p:spPr>
          <a:xfrm>
            <a:off x="1042670" y="1696085"/>
            <a:ext cx="6457315" cy="497205"/>
          </a:xfrm>
          <a:prstGeom prst="roundRect">
            <a:avLst/>
          </a:prstGeom>
          <a:solidFill>
            <a:schemeClr val="tx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400" b="1"/>
              <a:t>User level programs</a:t>
            </a:r>
            <a:endParaRPr lang="ko-KR" altLang="en-US" sz="2400" b="1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5168900" y="1819275"/>
            <a:ext cx="93345" cy="45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>
            <a:spLocks/>
          </p:cNvSpPr>
          <p:nvPr/>
        </p:nvSpPr>
        <p:spPr>
          <a:xfrm>
            <a:off x="1042670" y="2927985"/>
            <a:ext cx="6457315" cy="497205"/>
          </a:xfrm>
          <a:prstGeom prst="roundRect">
            <a:avLst/>
          </a:prstGeom>
          <a:noFill/>
          <a:ln w="5715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>
              <a:buFontTx/>
              <a:buNone/>
            </a:pPr>
            <a:r>
              <a:rPr lang="en-US" altLang="ko-KR" sz="2800" b="1">
                <a:solidFill>
                  <a:schemeClr val="tx1"/>
                </a:solidFill>
              </a:rPr>
              <a:t>File system performance</a:t>
            </a:r>
            <a:endParaRPr lang="ko-KR" altLang="en-US" sz="2800" b="1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4075" y="3594735"/>
            <a:ext cx="4488815" cy="2700020"/>
          </a:xfrm>
          <a:prstGeom prst="rect">
            <a:avLst/>
          </a:prstGeom>
          <a:noFill/>
        </p:spPr>
      </p:pic>
      <p:sp>
        <p:nvSpPr>
          <p:cNvPr id="1028" name="도형 1027"/>
          <p:cNvSpPr>
            <a:spLocks/>
          </p:cNvSpPr>
          <p:nvPr/>
        </p:nvSpPr>
        <p:spPr>
          <a:xfrm>
            <a:off x="3884295" y="2304415"/>
            <a:ext cx="224790" cy="487680"/>
          </a:xfrm>
          <a:prstGeom prst="downArrow">
            <a:avLst/>
          </a:prstGeom>
          <a:solidFill>
            <a:schemeClr val="tx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>
              <a:buFontTx/>
              <a:buNone/>
            </a:pPr>
            <a:endParaRPr lang="ko-KR" altLang="en-US"/>
          </a:p>
        </p:txBody>
      </p:sp>
      <p:sp>
        <p:nvSpPr>
          <p:cNvPr id="1029" name="도형 1028"/>
          <p:cNvSpPr>
            <a:spLocks/>
          </p:cNvSpPr>
          <p:nvPr/>
        </p:nvSpPr>
        <p:spPr>
          <a:xfrm flipV="1">
            <a:off x="4349115" y="2262505"/>
            <a:ext cx="194310" cy="487680"/>
          </a:xfrm>
          <a:prstGeom prst="downArrow">
            <a:avLst/>
          </a:prstGeom>
          <a:solidFill>
            <a:schemeClr val="tx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508000">
              <a:buFontTx/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9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/>
          </p:cNvSpPr>
          <p:nvPr/>
        </p:nvSpPr>
        <p:spPr>
          <a:xfrm>
            <a:off x="436245" y="825500"/>
            <a:ext cx="8472170" cy="5349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en-US" altLang="ko-KR" b="1"/>
              <a:t>Semantic </a:t>
            </a:r>
            <a:r>
              <a:rPr lang="ko-KR" altLang="ko-KR" b="1"/>
              <a:t>B</a:t>
            </a:r>
            <a:r>
              <a:rPr lang="en-US" altLang="ko-KR" b="1"/>
              <a:t>lock-level </a:t>
            </a:r>
            <a:r>
              <a:rPr lang="ko-KR" altLang="ko-KR" b="1"/>
              <a:t>A</a:t>
            </a:r>
            <a:r>
              <a:rPr lang="en-US" altLang="ko-KR" b="1"/>
              <a:t>nalysis (SBA)</a:t>
            </a:r>
            <a:endParaRPr lang="ko-KR" altLang="en-US" b="1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/>
          </a:p>
          <a:p>
            <a:pPr marL="914400" indent="0" defTabSz="508000">
              <a:lnSpc>
                <a:spcPct val="150000"/>
              </a:lnSpc>
              <a:buFont typeface="맑은 고딕"/>
              <a:buChar char="-"/>
            </a:pPr>
            <a:r>
              <a:rPr lang="en-US" altLang="ko-KR" sz="1600" b="1"/>
              <a:t>Read</a:t>
            </a:r>
            <a:endParaRPr lang="ko-KR" altLang="en-US" sz="1600" b="1"/>
          </a:p>
          <a:p>
            <a:pPr marL="914400" indent="0" defTabSz="508000">
              <a:lnSpc>
                <a:spcPct val="150000"/>
              </a:lnSpc>
              <a:buFont typeface="맑은 고딕"/>
              <a:buChar char="-"/>
            </a:pPr>
            <a:r>
              <a:rPr lang="en-US" altLang="ko-KR" sz="1600" b="1"/>
              <a:t>Write</a:t>
            </a:r>
            <a:endParaRPr lang="ko-KR" altLang="en-US" sz="1600" b="1"/>
          </a:p>
          <a:p>
            <a:pPr marL="914400" indent="0" defTabSz="508000">
              <a:lnSpc>
                <a:spcPct val="150000"/>
              </a:lnSpc>
              <a:buFont typeface="맑은 고딕"/>
              <a:buChar char="-"/>
            </a:pPr>
            <a:r>
              <a:rPr lang="en-US" altLang="ko-KR" sz="1600" b="1"/>
              <a:t>Request below the file system  </a:t>
            </a:r>
            <a:endParaRPr lang="ko-KR" altLang="en-US" sz="1600" b="1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sz="160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sz="160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1042670" y="1696085"/>
            <a:ext cx="6457315" cy="1729105"/>
            <a:chOff x="1042670" y="1696085"/>
            <a:chExt cx="6457315" cy="1729105"/>
          </a:xfrm>
        </p:grpSpPr>
        <p:sp>
          <p:nvSpPr>
            <p:cNvPr id="17" name="도형 16"/>
            <p:cNvSpPr>
              <a:spLocks/>
            </p:cNvSpPr>
            <p:nvPr/>
          </p:nvSpPr>
          <p:spPr>
            <a:xfrm>
              <a:off x="1042670" y="1696085"/>
              <a:ext cx="6457315" cy="497205"/>
            </a:xfrm>
            <a:prstGeom prst="roundRect">
              <a:avLst/>
            </a:prstGeom>
            <a:solidFill>
              <a:schemeClr val="tx1"/>
            </a:solidFill>
            <a:ln w="12700" cap="flat" cmpd="sng">
              <a:solidFill>
                <a:schemeClr val="tx1">
                  <a:alpha val="10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508000">
                <a:buFontTx/>
                <a:buNone/>
              </a:pPr>
              <a:r>
                <a:rPr lang="ko-KR" altLang="ko-KR" sz="2400" b="1"/>
                <a:t>Targeted synthetic workload</a:t>
              </a:r>
              <a:endParaRPr lang="ko-KR" altLang="en-US" sz="2400" b="1"/>
            </a:p>
          </p:txBody>
        </p:sp>
        <p:sp>
          <p:nvSpPr>
            <p:cNvPr id="18" name="도형 17"/>
            <p:cNvSpPr>
              <a:spLocks/>
            </p:cNvSpPr>
            <p:nvPr/>
          </p:nvSpPr>
          <p:spPr>
            <a:xfrm>
              <a:off x="1042670" y="2927985"/>
              <a:ext cx="6457315" cy="497205"/>
            </a:xfrm>
            <a:prstGeom prst="roundRect">
              <a:avLst/>
            </a:prstGeom>
            <a:noFill/>
            <a:ln w="57150" cap="flat" cmpd="sng">
              <a:solidFill>
                <a:schemeClr val="tx1">
                  <a:alpha val="10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508000">
                <a:buFontTx/>
                <a:buNone/>
              </a:pPr>
              <a:r>
                <a:rPr lang="ko-KR" altLang="ko-KR" sz="2800" b="1">
                  <a:solidFill>
                    <a:schemeClr val="tx1"/>
                  </a:solidFill>
                </a:rPr>
                <a:t>Block-level tracing semantic info</a:t>
              </a:r>
              <a:endParaRPr lang="ko-KR" alt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19" name="도형 18"/>
            <p:cNvSpPr>
              <a:spLocks/>
            </p:cNvSpPr>
            <p:nvPr/>
          </p:nvSpPr>
          <p:spPr>
            <a:xfrm>
              <a:off x="3884295" y="2304415"/>
              <a:ext cx="224790" cy="487680"/>
            </a:xfrm>
            <a:prstGeom prst="downArrow">
              <a:avLst/>
            </a:prstGeom>
            <a:solidFill>
              <a:schemeClr val="tx1"/>
            </a:solidFill>
            <a:ln w="12700" cap="flat" cmpd="sng">
              <a:solidFill>
                <a:schemeClr val="tx1">
                  <a:alpha val="10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508000">
                <a:buFontTx/>
                <a:buNone/>
              </a:pPr>
              <a:endParaRPr lang="ko-KR" altLang="en-US"/>
            </a:p>
          </p:txBody>
        </p:sp>
        <p:sp>
          <p:nvSpPr>
            <p:cNvPr id="20" name="도형 19"/>
            <p:cNvSpPr>
              <a:spLocks/>
            </p:cNvSpPr>
            <p:nvPr/>
          </p:nvSpPr>
          <p:spPr>
            <a:xfrm flipV="1">
              <a:off x="4349115" y="2262505"/>
              <a:ext cx="194310" cy="487680"/>
            </a:xfrm>
            <a:prstGeom prst="downArrow">
              <a:avLst/>
            </a:prstGeom>
            <a:solidFill>
              <a:schemeClr val="tx1"/>
            </a:solidFill>
            <a:ln w="12700" cap="flat" cmpd="sng">
              <a:solidFill>
                <a:schemeClr val="tx1">
                  <a:alpha val="10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508000">
                <a:buFontTx/>
                <a:buNone/>
              </a:pPr>
              <a:endParaRPr lang="ko-KR" altLang="en-US"/>
            </a:p>
          </p:txBody>
        </p:sp>
      </p:grpSp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</p:spPr>
        <p:txBody>
          <a:bodyPr>
            <a:normAutofit/>
          </a:bodyPr>
          <a:lstStyle/>
          <a:p>
            <a:r>
              <a:rPr kumimoji="1" lang="en-US" altLang="ko-KR" dirty="0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185"/>
            <a:ext cx="2743835" cy="296545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64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상자 12"/>
          <p:cNvSpPr txBox="1">
            <a:spLocks/>
          </p:cNvSpPr>
          <p:nvPr/>
        </p:nvSpPr>
        <p:spPr>
          <a:xfrm>
            <a:off x="436245" y="825500"/>
            <a:ext cx="8472170" cy="5349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en-US" altLang="ko-KR" b="1" dirty="0"/>
              <a:t>Semantic </a:t>
            </a:r>
            <a:r>
              <a:rPr lang="en-US" altLang="ko-KR" b="1" dirty="0" smtClean="0"/>
              <a:t>Block-level </a:t>
            </a:r>
            <a:r>
              <a:rPr lang="en-US" altLang="ko-KR" b="1" dirty="0"/>
              <a:t>analysis (SBA)</a:t>
            </a:r>
            <a:endParaRPr lang="ko-KR" altLang="en-US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marL="914400" indent="0" defTabSz="508000">
              <a:lnSpc>
                <a:spcPct val="150000"/>
              </a:lnSpc>
              <a:buFont typeface="맑은 고딕"/>
              <a:buChar char="-"/>
            </a:pPr>
            <a:r>
              <a:rPr lang="en-US" altLang="ko-KR" sz="1600" b="1" dirty="0"/>
              <a:t>Read</a:t>
            </a:r>
            <a:endParaRPr lang="ko-KR" altLang="en-US" sz="1600" b="1" dirty="0"/>
          </a:p>
          <a:p>
            <a:pPr marL="914400" indent="0" defTabSz="508000">
              <a:lnSpc>
                <a:spcPct val="150000"/>
              </a:lnSpc>
              <a:buFont typeface="맑은 고딕"/>
              <a:buChar char="-"/>
            </a:pPr>
            <a:r>
              <a:rPr lang="en-US" altLang="ko-KR" sz="1600" b="1" dirty="0"/>
              <a:t>Write</a:t>
            </a:r>
            <a:endParaRPr lang="ko-KR" altLang="en-US" sz="1600" b="1" dirty="0"/>
          </a:p>
          <a:p>
            <a:pPr marL="914400" indent="0" defTabSz="508000">
              <a:lnSpc>
                <a:spcPct val="150000"/>
              </a:lnSpc>
              <a:buFont typeface="맑은 고딕"/>
              <a:buChar char="-"/>
            </a:pPr>
            <a:r>
              <a:rPr lang="en-US" altLang="ko-KR" sz="1600" b="1" dirty="0"/>
              <a:t>Request below the file system  </a:t>
            </a:r>
            <a:endParaRPr lang="ko-KR" altLang="en-US" sz="1600" b="1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sz="1600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sz="1600" dirty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dirty="0"/>
          </a:p>
        </p:txBody>
      </p:sp>
      <p:grpSp>
        <p:nvGrpSpPr>
          <p:cNvPr id="26" name="그룹 25"/>
          <p:cNvGrpSpPr/>
          <p:nvPr/>
        </p:nvGrpSpPr>
        <p:grpSpPr>
          <a:xfrm>
            <a:off x="1042670" y="1696085"/>
            <a:ext cx="6457315" cy="1729105"/>
            <a:chOff x="1042670" y="1696085"/>
            <a:chExt cx="6457315" cy="1729105"/>
          </a:xfrm>
        </p:grpSpPr>
        <p:sp>
          <p:nvSpPr>
            <p:cNvPr id="17" name="도형 16"/>
            <p:cNvSpPr>
              <a:spLocks/>
            </p:cNvSpPr>
            <p:nvPr/>
          </p:nvSpPr>
          <p:spPr>
            <a:xfrm>
              <a:off x="1042670" y="1696085"/>
              <a:ext cx="6457315" cy="497205"/>
            </a:xfrm>
            <a:prstGeom prst="roundRect">
              <a:avLst/>
            </a:prstGeom>
            <a:solidFill>
              <a:schemeClr val="tx1"/>
            </a:solidFill>
            <a:ln w="12700" cap="flat" cmpd="sng">
              <a:solidFill>
                <a:schemeClr val="tx1">
                  <a:alpha val="10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508000">
                <a:buFontTx/>
                <a:buNone/>
              </a:pPr>
              <a:r>
                <a:rPr lang="ko-KR" altLang="ko-KR" sz="2400" b="1"/>
                <a:t>Targeted synthetic workload</a:t>
              </a:r>
              <a:endParaRPr lang="ko-KR" altLang="en-US" sz="2400" b="1"/>
            </a:p>
          </p:txBody>
        </p:sp>
        <p:sp>
          <p:nvSpPr>
            <p:cNvPr id="18" name="도형 17"/>
            <p:cNvSpPr>
              <a:spLocks/>
            </p:cNvSpPr>
            <p:nvPr/>
          </p:nvSpPr>
          <p:spPr>
            <a:xfrm>
              <a:off x="1042670" y="2927985"/>
              <a:ext cx="6457315" cy="497205"/>
            </a:xfrm>
            <a:prstGeom prst="roundRect">
              <a:avLst/>
            </a:prstGeom>
            <a:noFill/>
            <a:ln w="57150" cap="flat" cmpd="sng">
              <a:solidFill>
                <a:schemeClr val="tx1">
                  <a:alpha val="10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508000">
                <a:buFontTx/>
                <a:buNone/>
              </a:pPr>
              <a:r>
                <a:rPr lang="ko-KR" altLang="ko-KR" sz="2800" b="1">
                  <a:solidFill>
                    <a:schemeClr val="tx1"/>
                  </a:solidFill>
                </a:rPr>
                <a:t>Block-level tracing semantic info</a:t>
              </a:r>
              <a:endParaRPr lang="ko-KR" alt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19" name="도형 18"/>
            <p:cNvSpPr>
              <a:spLocks/>
            </p:cNvSpPr>
            <p:nvPr/>
          </p:nvSpPr>
          <p:spPr>
            <a:xfrm>
              <a:off x="3884295" y="2304415"/>
              <a:ext cx="224790" cy="487680"/>
            </a:xfrm>
            <a:prstGeom prst="downArrow">
              <a:avLst/>
            </a:prstGeom>
            <a:solidFill>
              <a:schemeClr val="tx1"/>
            </a:solidFill>
            <a:ln w="12700" cap="flat" cmpd="sng">
              <a:solidFill>
                <a:schemeClr val="tx1">
                  <a:alpha val="10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508000">
                <a:buFontTx/>
                <a:buNone/>
              </a:pPr>
              <a:endParaRPr lang="ko-KR" altLang="en-US"/>
            </a:p>
          </p:txBody>
        </p:sp>
        <p:sp>
          <p:nvSpPr>
            <p:cNvPr id="20" name="도형 19"/>
            <p:cNvSpPr>
              <a:spLocks/>
            </p:cNvSpPr>
            <p:nvPr/>
          </p:nvSpPr>
          <p:spPr>
            <a:xfrm flipV="1">
              <a:off x="4349115" y="2262505"/>
              <a:ext cx="194310" cy="487680"/>
            </a:xfrm>
            <a:prstGeom prst="downArrow">
              <a:avLst/>
            </a:prstGeom>
            <a:solidFill>
              <a:schemeClr val="tx1"/>
            </a:solidFill>
            <a:ln w="12700" cap="flat" cmpd="sng">
              <a:solidFill>
                <a:schemeClr val="tx1">
                  <a:alpha val="10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508000">
                <a:buFontTx/>
                <a:buNone/>
              </a:pPr>
              <a:endParaRPr lang="ko-KR" altLang="en-US"/>
            </a:p>
          </p:txBody>
        </p:sp>
      </p:grpSp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defTabSz="508000">
              <a:buFontTx/>
              <a:buNone/>
            </a:pPr>
            <a:r>
              <a:rPr lang="en-US" altLang="ko-KR" sz="2000" b="1">
                <a:latin typeface="맑은 고딕" charset="0"/>
                <a:ea typeface="맑은 고딕" charset="0"/>
                <a:cs typeface="+mj-cs"/>
              </a:rPr>
              <a:t>1. Introduction</a:t>
            </a:r>
            <a:endParaRPr lang="ko-KR" altLang="en-US" sz="2000" b="1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3835" cy="29654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7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7" name="텍스트 상자 26"/>
          <p:cNvSpPr txBox="1">
            <a:spLocks/>
          </p:cNvSpPr>
          <p:nvPr/>
        </p:nvSpPr>
        <p:spPr>
          <a:xfrm>
            <a:off x="2653665" y="5313045"/>
            <a:ext cx="7705090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hangingPunct="1"/>
            <a:r>
              <a:rPr lang="ko-KR" sz="1800" b="1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B</a:t>
            </a:r>
            <a:r>
              <a:rPr sz="1800" b="1" dirty="0" err="1">
                <a:solidFill>
                  <a:srgbClr val="FF0000"/>
                </a:solidFill>
                <a:latin typeface="맑은 고딕" charset="0"/>
                <a:ea typeface="맑은 고딕" charset="0"/>
              </a:rPr>
              <a:t>ut</a:t>
            </a:r>
            <a:r>
              <a:rPr sz="1800" b="1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does not reveal whether the change is worth implementing. </a:t>
            </a:r>
            <a:endParaRPr lang="ko-KR" altLang="en-US" sz="1800" b="1" dirty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8" name="도형 27"/>
          <p:cNvSpPr>
            <a:spLocks/>
          </p:cNvSpPr>
          <p:nvPr/>
        </p:nvSpPr>
        <p:spPr>
          <a:xfrm>
            <a:off x="2282190" y="5440045"/>
            <a:ext cx="392430" cy="148590"/>
          </a:xfrm>
          <a:prstGeom prst="rightArrow">
            <a:avLst/>
          </a:prstGeom>
          <a:solidFill>
            <a:srgbClr val="FF0000"/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상자 12"/>
          <p:cNvSpPr txBox="1">
            <a:spLocks/>
          </p:cNvSpPr>
          <p:nvPr/>
        </p:nvSpPr>
        <p:spPr>
          <a:xfrm>
            <a:off x="307975" y="825500"/>
            <a:ext cx="9505328" cy="424731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defTabSz="508000">
              <a:lnSpc>
                <a:spcPct val="150000"/>
              </a:lnSpc>
              <a:buFontTx/>
              <a:buNone/>
            </a:pPr>
            <a:r>
              <a:rPr lang="en-US" altLang="ko-KR" b="1" dirty="0"/>
              <a:t>Semantic </a:t>
            </a:r>
            <a:r>
              <a:rPr lang="en-US" altLang="ko-KR" b="1" dirty="0" smtClean="0"/>
              <a:t>Trace Playback(STP)</a:t>
            </a:r>
            <a:endParaRPr lang="ko-KR" altLang="en-US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marL="457200" indent="0" defTabSz="508000">
              <a:lnSpc>
                <a:spcPct val="150000"/>
              </a:lnSpc>
              <a:buFont typeface="맑은 고딕"/>
              <a:buChar char="-"/>
            </a:pPr>
            <a:endParaRPr lang="ko-KR" altLang="en-US" sz="1600" b="1" dirty="0"/>
          </a:p>
          <a:p>
            <a:pPr defTabSz="508000">
              <a:lnSpc>
                <a:spcPct val="150000"/>
              </a:lnSpc>
            </a:pPr>
            <a:r>
              <a:rPr lang="en-US" altLang="ko-KR" sz="1600" dirty="0"/>
              <a:t>	- </a:t>
            </a:r>
            <a:r>
              <a:rPr lang="en-US" altLang="ko-KR" sz="1600" b="1" dirty="0" smtClean="0"/>
              <a:t>STP enables us to rapidly suggest and evaluate file system</a:t>
            </a:r>
            <a:endParaRPr lang="ko-KR" altLang="en-US" sz="1600" b="1" dirty="0" smtClean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sz="1600" dirty="0" smtClean="0"/>
          </a:p>
          <a:p>
            <a:pPr marL="0" indent="0" defTabSz="508000">
              <a:lnSpc>
                <a:spcPct val="150000"/>
              </a:lnSpc>
              <a:buFontTx/>
              <a:buNone/>
            </a:pPr>
            <a:endParaRPr lang="ko-KR" altLang="en-US" dirty="0"/>
          </a:p>
        </p:txBody>
      </p:sp>
      <p:grpSp>
        <p:nvGrpSpPr>
          <p:cNvPr id="26" name="그룹 25"/>
          <p:cNvGrpSpPr/>
          <p:nvPr/>
        </p:nvGrpSpPr>
        <p:grpSpPr>
          <a:xfrm>
            <a:off x="1042670" y="1696085"/>
            <a:ext cx="6457315" cy="1729105"/>
            <a:chOff x="1042670" y="1696085"/>
            <a:chExt cx="6457315" cy="1729105"/>
          </a:xfrm>
        </p:grpSpPr>
        <p:sp>
          <p:nvSpPr>
            <p:cNvPr id="17" name="도형 16"/>
            <p:cNvSpPr>
              <a:spLocks/>
            </p:cNvSpPr>
            <p:nvPr/>
          </p:nvSpPr>
          <p:spPr>
            <a:xfrm>
              <a:off x="1042670" y="1696085"/>
              <a:ext cx="6457315" cy="497205"/>
            </a:xfrm>
            <a:prstGeom prst="roundRect">
              <a:avLst/>
            </a:prstGeom>
            <a:solidFill>
              <a:schemeClr val="tx1"/>
            </a:solidFill>
            <a:ln w="12700" cap="flat" cmpd="sng">
              <a:solidFill>
                <a:schemeClr val="tx1">
                  <a:alpha val="10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2400" b="1" dirty="0" smtClean="0"/>
                <a:t>STP</a:t>
              </a:r>
              <a:endParaRPr lang="ko-KR" altLang="en-US" sz="2400" b="1" dirty="0"/>
            </a:p>
          </p:txBody>
        </p:sp>
        <p:sp>
          <p:nvSpPr>
            <p:cNvPr id="18" name="도형 17"/>
            <p:cNvSpPr>
              <a:spLocks/>
            </p:cNvSpPr>
            <p:nvPr/>
          </p:nvSpPr>
          <p:spPr>
            <a:xfrm>
              <a:off x="1042670" y="2927985"/>
              <a:ext cx="6457315" cy="497205"/>
            </a:xfrm>
            <a:prstGeom prst="roundRect">
              <a:avLst/>
            </a:prstGeom>
            <a:noFill/>
            <a:ln w="57150" cap="flat" cmpd="sng">
              <a:solidFill>
                <a:schemeClr val="tx1">
                  <a:alpha val="10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2800" b="1" dirty="0" smtClean="0">
                  <a:solidFill>
                    <a:schemeClr val="tx1"/>
                  </a:solidFill>
                </a:rPr>
                <a:t>Performance</a:t>
              </a:r>
              <a:endParaRPr lang="ko-KR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도형 18"/>
            <p:cNvSpPr>
              <a:spLocks/>
            </p:cNvSpPr>
            <p:nvPr/>
          </p:nvSpPr>
          <p:spPr>
            <a:xfrm>
              <a:off x="4158932" y="2316797"/>
              <a:ext cx="224790" cy="487680"/>
            </a:xfrm>
            <a:prstGeom prst="downArrow">
              <a:avLst/>
            </a:prstGeom>
            <a:solidFill>
              <a:schemeClr val="tx1"/>
            </a:solidFill>
            <a:ln w="12700" cap="flat" cmpd="sng">
              <a:solidFill>
                <a:schemeClr val="tx1">
                  <a:alpha val="10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508000">
                <a:buFontTx/>
                <a:buNone/>
              </a:pPr>
              <a:endParaRPr lang="ko-KR" altLang="en-US"/>
            </a:p>
          </p:txBody>
        </p:sp>
      </p:grpSp>
      <p:sp>
        <p:nvSpPr>
          <p:cNvPr id="15" name="제목 14"/>
          <p:cNvSpPr txBox="1"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defTabSz="508000">
              <a:buFontTx/>
              <a:buNone/>
            </a:pPr>
            <a:r>
              <a:rPr lang="en-US" altLang="ko-KR" sz="2000" b="1">
                <a:latin typeface="맑은 고딕" charset="0"/>
                <a:ea typeface="맑은 고딕" charset="0"/>
                <a:cs typeface="+mj-cs"/>
              </a:rPr>
              <a:t>1. Introduction</a:t>
            </a:r>
            <a:endParaRPr lang="ko-KR" altLang="en-US" sz="2000" b="1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16" name="슬라이드 번호 개체 틀 15"/>
          <p:cNvSpPr txBox="1">
            <a:spLocks noGrp="1"/>
          </p:cNvSpPr>
          <p:nvPr>
            <p:ph type="sldNum" idx="12"/>
          </p:nvPr>
        </p:nvSpPr>
        <p:spPr>
          <a:xfrm>
            <a:off x="9448800" y="6560185"/>
            <a:ext cx="2743835" cy="29654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defTabSz="508000">
              <a:buFontTx/>
              <a:buNone/>
            </a:pPr>
            <a:fld id="{B9320F77-B9A0-41C5-862A-B4B631284C64}" type="slidenum">
              <a:rPr lang="ko-KR" altLang="en-US" sz="1000">
                <a:latin typeface="맑은 고딕" charset="0"/>
                <a:ea typeface="맑은 고딕" charset="0"/>
                <a:cs typeface="+mn-cs"/>
              </a:rPr>
              <a:t>8</a:t>
            </a:fld>
            <a:endParaRPr lang="ko-KR" altLang="en-US" sz="10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25" y="3598545"/>
            <a:ext cx="4578985" cy="29216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" y="106045"/>
            <a:ext cx="8877300" cy="365760"/>
          </a:xfr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defTabSz="508000">
              <a:buFontTx/>
              <a:buNone/>
            </a:pPr>
            <a:r>
              <a:rPr lang="en-US" altLang="ko-KR"/>
              <a:t>2. </a:t>
            </a:r>
            <a:r>
              <a:rPr lang="ko-KR" altLang="ko-KR"/>
              <a:t>SBA</a:t>
            </a:r>
            <a:endParaRPr lang="ko-KR" altLang="en-US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185"/>
            <a:ext cx="2743835" cy="296545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165" y="2037080"/>
            <a:ext cx="2454275" cy="461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 txBox="1">
            <a:spLocks/>
          </p:cNvSpPr>
          <p:nvPr/>
        </p:nvSpPr>
        <p:spPr>
          <a:xfrm>
            <a:off x="90805" y="2783840"/>
            <a:ext cx="11554460" cy="639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ko-KR" sz="4000" dirty="0" smtClean="0">
                <a:solidFill>
                  <a:schemeClr val="bg1"/>
                </a:solidFill>
              </a:rPr>
              <a:t>1. Introduction</a:t>
            </a:r>
            <a:endParaRPr lang="it-IT" altLang="ko-KR" sz="4000" dirty="0">
              <a:solidFill>
                <a:schemeClr val="bg1"/>
              </a:solidFill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 txBox="1">
            <a:spLocks/>
          </p:cNvSpPr>
          <p:nvPr/>
        </p:nvSpPr>
        <p:spPr>
          <a:xfrm>
            <a:off x="749300" y="3427095"/>
            <a:ext cx="11554460" cy="639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ko-KR" sz="1200" dirty="0" smtClean="0">
                <a:solidFill>
                  <a:schemeClr val="bg1"/>
                </a:solidFill>
              </a:rPr>
              <a:t>Linux Block IO: Introducing Multi-queue SSD Access on Multi-core Systems</a:t>
            </a:r>
            <a:endParaRPr lang="it-IT" altLang="ko-KR" sz="1200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"/>
            <a:ext cx="12192000" cy="608774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-1270" y="471170"/>
            <a:ext cx="12193270" cy="6087745"/>
          </a:xfrm>
          <a:prstGeom prst="rect">
            <a:avLst/>
          </a:prstGeom>
          <a:solidFill>
            <a:schemeClr val="tx1">
              <a:lumMod val="75000"/>
              <a:lumOff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 txBox="1">
            <a:spLocks/>
          </p:cNvSpPr>
          <p:nvPr/>
        </p:nvSpPr>
        <p:spPr>
          <a:xfrm>
            <a:off x="90170" y="2782570"/>
            <a:ext cx="11555095" cy="640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>
            <a:lvl1pPr marL="0" indent="0" algn="l" defTabSz="91440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en-GB" altLang="en-US"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defTabSz="508000">
              <a:buFontTx/>
              <a:buNone/>
            </a:pPr>
            <a:r>
              <a:rPr lang="it-IT" altLang="ko-KR" sz="4000">
                <a:solidFill>
                  <a:schemeClr val="bg1"/>
                </a:solidFill>
              </a:rPr>
              <a:t>2. </a:t>
            </a:r>
            <a:r>
              <a:rPr lang="ko-KR" altLang="ko-KR" sz="4000">
                <a:solidFill>
                  <a:schemeClr val="bg1"/>
                </a:solidFill>
              </a:rPr>
              <a:t>SBA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 txBox="1">
            <a:spLocks/>
          </p:cNvSpPr>
          <p:nvPr/>
        </p:nvSpPr>
        <p:spPr>
          <a:xfrm>
            <a:off x="748665" y="3386455"/>
            <a:ext cx="11555095" cy="640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l" defTabSz="91440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en-GB" altLang="en-US"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defTabSz="508000">
              <a:buFontTx/>
              <a:buNone/>
            </a:pPr>
            <a:r>
              <a:rPr lang="it-IT" altLang="ko-KR" sz="1200">
                <a:solidFill>
                  <a:schemeClr val="bg1"/>
                </a:solidFill>
              </a:rPr>
              <a:t>Analysis and Evolution of Journaling File Systems</a:t>
            </a:r>
            <a:endParaRPr lang="ko-KR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Pages>31</Pages>
  <Words>927</Words>
  <Characters>0</Characters>
  <Application>Microsoft Office PowerPoint</Application>
  <DocSecurity>0</DocSecurity>
  <PresentationFormat>와이드스크린</PresentationFormat>
  <Lines>0</Lines>
  <Paragraphs>307</Paragraphs>
  <Slides>32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6" baseType="lpstr">
      <vt:lpstr>맑은 고딕</vt:lpstr>
      <vt:lpstr>Arial</vt:lpstr>
      <vt:lpstr>Tahoma</vt:lpstr>
      <vt:lpstr>Office 테마</vt:lpstr>
      <vt:lpstr>Analysis and Evolution of Journaling File Systems</vt:lpstr>
      <vt:lpstr>PowerPoint 프레젠테이션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2. SBA</vt:lpstr>
      <vt:lpstr>2. SBA</vt:lpstr>
      <vt:lpstr>2. SBA</vt:lpstr>
      <vt:lpstr>3. STA</vt:lpstr>
      <vt:lpstr>3. STA</vt:lpstr>
      <vt:lpstr>3. STA</vt:lpstr>
      <vt:lpstr>3. STA</vt:lpstr>
      <vt:lpstr>4. Analysis of FS with SBA</vt:lpstr>
      <vt:lpstr>4. Analysis of FS with SBA</vt:lpstr>
      <vt:lpstr>4. Analysis of FS with SBA</vt:lpstr>
      <vt:lpstr>4. Analysis of FS with SBA</vt:lpstr>
      <vt:lpstr>4. Analysis of FS with SBA</vt:lpstr>
      <vt:lpstr>4. Analysis of FS with SBA</vt:lpstr>
      <vt:lpstr>4. Analysis of FS with SBA</vt:lpstr>
      <vt:lpstr>4. Analysis of FS with SBA</vt:lpstr>
      <vt:lpstr>4. Analysis of FS with SBA</vt:lpstr>
      <vt:lpstr>4. Analysis of FS with SBA</vt:lpstr>
      <vt:lpstr>4. Analysis of FS with SBA</vt:lpstr>
      <vt:lpstr>4. Analysis of FS with SBA</vt:lpstr>
      <vt:lpstr>4. Analysis of FS with SBA</vt:lpstr>
      <vt:lpstr>4. Analysis of FS with SBA</vt:lpstr>
      <vt:lpstr>5. Conclusion</vt:lpstr>
      <vt:lpstr>5. Conclusion</vt:lpstr>
      <vt:lpstr>Analysis and Evolution of Journaling File Systems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user</cp:lastModifiedBy>
  <cp:revision>11</cp:revision>
  <dcterms:modified xsi:type="dcterms:W3CDTF">2020-04-13T05:44:14Z</dcterms:modified>
  <cp:version>9.101.16.39231</cp:version>
</cp:coreProperties>
</file>