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regular.fntdata"/><Relationship Id="rId21" Type="http://schemas.openxmlformats.org/officeDocument/2006/relationships/slide" Target="slides/slide16.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84243672a7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84243672a7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84243672a7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4243672a7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842457574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842457574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84243672a7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84243672a7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84243672a7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84243672a7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84243672a7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84243672a7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84243672a7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84243672a7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84243672a7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84243672a7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84243672a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4243672a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84243672a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4243672a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84243672a7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84243672a7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84243672a7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4243672a7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842457574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42457574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84243672a7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4243672a7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84243672a7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4243672a7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0.png"/><Relationship Id="rId4" Type="http://schemas.openxmlformats.org/officeDocument/2006/relationships/image" Target="../media/image9.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sz="3750"/>
              <a:t>The Google File System</a:t>
            </a:r>
            <a:endParaRPr b="1" sz="6700"/>
          </a:p>
        </p:txBody>
      </p:sp>
      <p:sp>
        <p:nvSpPr>
          <p:cNvPr id="86" name="Google Shape;86;p13"/>
          <p:cNvSpPr txBox="1"/>
          <p:nvPr>
            <p:ph idx="1" type="subTitle"/>
          </p:nvPr>
        </p:nvSpPr>
        <p:spPr>
          <a:xfrm>
            <a:off x="4572000" y="4176450"/>
            <a:ext cx="4260300" cy="79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t>Created by Martynovskyi Yevhenii</a:t>
            </a:r>
            <a:endParaRPr sz="1700"/>
          </a:p>
          <a:p>
            <a:pPr indent="0" lvl="0" marL="0" rtl="0" algn="l">
              <a:spcBef>
                <a:spcPts val="0"/>
              </a:spcBef>
              <a:spcAft>
                <a:spcPts val="0"/>
              </a:spcAft>
              <a:buNone/>
            </a:pPr>
            <a:r>
              <a:rPr lang="en" sz="1700"/>
              <a:t>2020/04/27</a:t>
            </a:r>
            <a:endParaRPr sz="17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Algorithms and tests</a:t>
            </a:r>
            <a:endParaRPr/>
          </a:p>
        </p:txBody>
      </p:sp>
      <p:sp>
        <p:nvSpPr>
          <p:cNvPr id="146" name="Google Shape;146;p22"/>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1"/>
                </a:solidFill>
                <a:latin typeface="Times New Roman"/>
                <a:ea typeface="Times New Roman"/>
                <a:cs typeface="Times New Roman"/>
                <a:sym typeface="Times New Roman"/>
              </a:rPr>
              <a:t>Cluster A is used regularly for research and development by over a hundred engineers. A typical task is initiated by a human user and runs up to several hours.</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lang="en" sz="1100">
                <a:solidFill>
                  <a:schemeClr val="dk1"/>
                </a:solidFill>
                <a:latin typeface="Times New Roman"/>
                <a:ea typeface="Times New Roman"/>
                <a:cs typeface="Times New Roman"/>
                <a:sym typeface="Times New Roman"/>
              </a:rPr>
              <a:t>Cluster B is primarily used for production data processing.</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lang="en" sz="1100">
                <a:solidFill>
                  <a:schemeClr val="dk1"/>
                </a:solidFill>
                <a:latin typeface="Times New Roman"/>
                <a:ea typeface="Times New Roman"/>
                <a:cs typeface="Times New Roman"/>
                <a:sym typeface="Times New Roman"/>
              </a:rPr>
              <a:t>In both cases,a single “task” consists of many processes on many machines reading and writing many files simultaneously.</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t/>
            </a:r>
            <a:endParaRPr sz="1100">
              <a:solidFill>
                <a:schemeClr val="dk1"/>
              </a:solidFill>
              <a:latin typeface="Times New Roman"/>
              <a:ea typeface="Times New Roman"/>
              <a:cs typeface="Times New Roman"/>
              <a:sym typeface="Times New Roman"/>
            </a:endParaRPr>
          </a:p>
        </p:txBody>
      </p:sp>
      <p:pic>
        <p:nvPicPr>
          <p:cNvPr id="147" name="Google Shape;147;p22"/>
          <p:cNvPicPr preferRelativeResize="0"/>
          <p:nvPr/>
        </p:nvPicPr>
        <p:blipFill>
          <a:blip r:embed="rId3">
            <a:alphaModFix/>
          </a:blip>
          <a:stretch>
            <a:fillRect/>
          </a:stretch>
        </p:blipFill>
        <p:spPr>
          <a:xfrm>
            <a:off x="1905563" y="2571750"/>
            <a:ext cx="4200525" cy="18383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3"/>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Algorithms and tests</a:t>
            </a:r>
            <a:endParaRPr/>
          </a:p>
        </p:txBody>
      </p:sp>
      <p:pic>
        <p:nvPicPr>
          <p:cNvPr id="153" name="Google Shape;153;p23"/>
          <p:cNvPicPr preferRelativeResize="0"/>
          <p:nvPr/>
        </p:nvPicPr>
        <p:blipFill>
          <a:blip r:embed="rId3">
            <a:alphaModFix/>
          </a:blip>
          <a:stretch>
            <a:fillRect/>
          </a:stretch>
        </p:blipFill>
        <p:spPr>
          <a:xfrm>
            <a:off x="0" y="1760904"/>
            <a:ext cx="9144001" cy="314824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latin typeface="Times New Roman"/>
                <a:ea typeface="Times New Roman"/>
                <a:cs typeface="Times New Roman"/>
                <a:sym typeface="Times New Roman"/>
              </a:rPr>
              <a:t>Workload Breakdown</a:t>
            </a:r>
            <a:endParaRPr b="1" sz="4300"/>
          </a:p>
        </p:txBody>
      </p:sp>
      <p:sp>
        <p:nvSpPr>
          <p:cNvPr id="159" name="Google Shape;159;p2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457200" lvl="0" marL="0" rtl="0" algn="l">
              <a:spcBef>
                <a:spcPts val="0"/>
              </a:spcBef>
              <a:spcAft>
                <a:spcPts val="0"/>
              </a:spcAft>
              <a:buNone/>
            </a:pPr>
            <a:r>
              <a:rPr lang="en" sz="1100">
                <a:solidFill>
                  <a:schemeClr val="dk1"/>
                </a:solidFill>
                <a:latin typeface="Times New Roman"/>
                <a:ea typeface="Times New Roman"/>
                <a:cs typeface="Times New Roman"/>
                <a:sym typeface="Times New Roman"/>
              </a:rPr>
              <a:t>Write sizes also exhibit a bimodal distribution. </a:t>
            </a:r>
            <a:endParaRPr sz="1100">
              <a:solidFill>
                <a:schemeClr val="dk1"/>
              </a:solidFill>
              <a:latin typeface="Times New Roman"/>
              <a:ea typeface="Times New Roman"/>
              <a:cs typeface="Times New Roman"/>
              <a:sym typeface="Times New Roman"/>
            </a:endParaRPr>
          </a:p>
          <a:p>
            <a:pPr indent="457200" lvl="0" marL="0" rtl="0" algn="l">
              <a:spcBef>
                <a:spcPts val="1600"/>
              </a:spcBef>
              <a:spcAft>
                <a:spcPts val="0"/>
              </a:spcAft>
              <a:buNone/>
            </a:pPr>
            <a:r>
              <a:rPr lang="en" sz="1100">
                <a:solidFill>
                  <a:schemeClr val="dk1"/>
                </a:solidFill>
                <a:latin typeface="Times New Roman"/>
                <a:ea typeface="Times New Roman"/>
                <a:cs typeface="Times New Roman"/>
                <a:sym typeface="Times New Roman"/>
              </a:rPr>
              <a:t>The large writes (over 256 KB) typically result from significant buffer-ing within the writers. </a:t>
            </a:r>
            <a:endParaRPr sz="1100">
              <a:solidFill>
                <a:schemeClr val="dk1"/>
              </a:solidFill>
              <a:latin typeface="Times New Roman"/>
              <a:ea typeface="Times New Roman"/>
              <a:cs typeface="Times New Roman"/>
              <a:sym typeface="Times New Roman"/>
            </a:endParaRPr>
          </a:p>
          <a:p>
            <a:pPr indent="457200" lvl="0" marL="0" rtl="0" algn="l">
              <a:spcBef>
                <a:spcPts val="1600"/>
              </a:spcBef>
              <a:spcAft>
                <a:spcPts val="0"/>
              </a:spcAft>
              <a:buNone/>
            </a:pPr>
            <a:r>
              <a:rPr lang="en" sz="1100">
                <a:solidFill>
                  <a:schemeClr val="dk1"/>
                </a:solidFill>
                <a:latin typeface="Times New Roman"/>
                <a:ea typeface="Times New Roman"/>
                <a:cs typeface="Times New Roman"/>
                <a:sym typeface="Times New Roman"/>
              </a:rPr>
              <a:t>Writers that buffer less data, check-point or synchronize more often, or simply generate less data account for the smaller writes (under 64 KB).</a:t>
            </a:r>
            <a:r>
              <a:rPr lang="en" sz="1100">
                <a:solidFill>
                  <a:schemeClr val="dk1"/>
                </a:solidFill>
                <a:latin typeface="Times New Roman"/>
                <a:ea typeface="Times New Roman"/>
                <a:cs typeface="Times New Roman"/>
                <a:sym typeface="Times New Roman"/>
              </a:rPr>
              <a:t>(Table4)</a:t>
            </a:r>
            <a:endParaRPr sz="1100">
              <a:solidFill>
                <a:schemeClr val="dk1"/>
              </a:solidFill>
              <a:latin typeface="Times New Roman"/>
              <a:ea typeface="Times New Roman"/>
              <a:cs typeface="Times New Roman"/>
              <a:sym typeface="Times New Roman"/>
            </a:endParaRPr>
          </a:p>
          <a:p>
            <a:pPr indent="457200" lvl="0" marL="0" rtl="0" algn="l">
              <a:spcBef>
                <a:spcPts val="1600"/>
              </a:spcBef>
              <a:spcAft>
                <a:spcPts val="1600"/>
              </a:spcAft>
              <a:buNone/>
            </a:pPr>
            <a:r>
              <a:rPr lang="en" sz="1100">
                <a:solidFill>
                  <a:schemeClr val="dk1"/>
                </a:solidFill>
                <a:latin typeface="Times New Roman"/>
                <a:ea typeface="Times New Roman"/>
                <a:cs typeface="Times New Roman"/>
                <a:sym typeface="Times New Roman"/>
              </a:rPr>
              <a:t>As for record appends, cluster Y sees a much higher percentage of large record appends than cluster X does because our production systems, which use cluster Y, are more aggressively tuned for GFS.(Table 5)</a:t>
            </a:r>
            <a:endParaRPr>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Results</a:t>
            </a:r>
            <a:endParaRPr/>
          </a:p>
        </p:txBody>
      </p:sp>
      <p:pic>
        <p:nvPicPr>
          <p:cNvPr id="165" name="Google Shape;165;p25"/>
          <p:cNvPicPr preferRelativeResize="0"/>
          <p:nvPr/>
        </p:nvPicPr>
        <p:blipFill>
          <a:blip r:embed="rId3">
            <a:alphaModFix/>
          </a:blip>
          <a:stretch>
            <a:fillRect/>
          </a:stretch>
        </p:blipFill>
        <p:spPr>
          <a:xfrm>
            <a:off x="215788" y="1213613"/>
            <a:ext cx="4467225" cy="2009775"/>
          </a:xfrm>
          <a:prstGeom prst="rect">
            <a:avLst/>
          </a:prstGeom>
          <a:noFill/>
          <a:ln>
            <a:noFill/>
          </a:ln>
        </p:spPr>
      </p:pic>
      <p:pic>
        <p:nvPicPr>
          <p:cNvPr id="166" name="Google Shape;166;p25"/>
          <p:cNvPicPr preferRelativeResize="0"/>
          <p:nvPr/>
        </p:nvPicPr>
        <p:blipFill>
          <a:blip r:embed="rId4">
            <a:alphaModFix/>
          </a:blip>
          <a:stretch>
            <a:fillRect/>
          </a:stretch>
        </p:blipFill>
        <p:spPr>
          <a:xfrm>
            <a:off x="5001413" y="1432688"/>
            <a:ext cx="2962275" cy="1571625"/>
          </a:xfrm>
          <a:prstGeom prst="rect">
            <a:avLst/>
          </a:prstGeom>
          <a:noFill/>
          <a:ln>
            <a:noFill/>
          </a:ln>
        </p:spPr>
      </p:pic>
      <p:pic>
        <p:nvPicPr>
          <p:cNvPr id="167" name="Google Shape;167;p25"/>
          <p:cNvPicPr preferRelativeResize="0"/>
          <p:nvPr/>
        </p:nvPicPr>
        <p:blipFill>
          <a:blip r:embed="rId5">
            <a:alphaModFix/>
          </a:blip>
          <a:stretch>
            <a:fillRect/>
          </a:stretch>
        </p:blipFill>
        <p:spPr>
          <a:xfrm>
            <a:off x="180975" y="3223388"/>
            <a:ext cx="4391025" cy="219075"/>
          </a:xfrm>
          <a:prstGeom prst="rect">
            <a:avLst/>
          </a:prstGeom>
          <a:noFill/>
          <a:ln>
            <a:noFill/>
          </a:ln>
        </p:spPr>
      </p:pic>
      <p:pic>
        <p:nvPicPr>
          <p:cNvPr id="168" name="Google Shape;168;p25"/>
          <p:cNvPicPr preferRelativeResize="0"/>
          <p:nvPr/>
        </p:nvPicPr>
        <p:blipFill>
          <a:blip r:embed="rId6">
            <a:alphaModFix/>
          </a:blip>
          <a:stretch>
            <a:fillRect/>
          </a:stretch>
        </p:blipFill>
        <p:spPr>
          <a:xfrm>
            <a:off x="4939350" y="3223400"/>
            <a:ext cx="3583124" cy="219075"/>
          </a:xfrm>
          <a:prstGeom prst="rect">
            <a:avLst/>
          </a:prstGeom>
          <a:noFill/>
          <a:ln>
            <a:noFill/>
          </a:ln>
        </p:spPr>
      </p:pic>
      <p:pic>
        <p:nvPicPr>
          <p:cNvPr id="169" name="Google Shape;169;p25"/>
          <p:cNvPicPr preferRelativeResize="0"/>
          <p:nvPr/>
        </p:nvPicPr>
        <p:blipFill>
          <a:blip r:embed="rId7">
            <a:alphaModFix/>
          </a:blip>
          <a:stretch>
            <a:fillRect/>
          </a:stretch>
        </p:blipFill>
        <p:spPr>
          <a:xfrm>
            <a:off x="7963700" y="3261500"/>
            <a:ext cx="833125" cy="1809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Conclusions</a:t>
            </a:r>
            <a:endParaRPr/>
          </a:p>
        </p:txBody>
      </p:sp>
      <p:sp>
        <p:nvSpPr>
          <p:cNvPr id="175" name="Google Shape;175;p2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1"/>
                </a:solidFill>
                <a:latin typeface="Times New Roman"/>
                <a:ea typeface="Times New Roman"/>
                <a:cs typeface="Times New Roman"/>
                <a:sym typeface="Times New Roman"/>
              </a:rPr>
              <a:t>The Google File System demonstrates the qualities essential for supporting large scale data processing workloads on commodity hardware.</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lang="en" sz="1100">
                <a:solidFill>
                  <a:schemeClr val="dk1"/>
                </a:solidFill>
                <a:latin typeface="Times New Roman"/>
                <a:ea typeface="Times New Roman"/>
                <a:cs typeface="Times New Roman"/>
                <a:sym typeface="Times New Roman"/>
              </a:rPr>
              <a:t>While some design decisions are specific to unique settings, many may apply to data processing tasks of a similar magnitude and cost consciousness.</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rPr lang="en" sz="1100">
                <a:solidFill>
                  <a:schemeClr val="dk1"/>
                </a:solidFill>
                <a:latin typeface="Times New Roman"/>
                <a:ea typeface="Times New Roman"/>
                <a:cs typeface="Times New Roman"/>
                <a:sym typeface="Times New Roman"/>
              </a:rPr>
              <a:t>GFS has successfully met our storage needs and is widely used within Google as the storage platform for research and development as well as production data processing. It is an important tool that enables us to continue to innovate and attack problems on the scale of the entire web.</a:t>
            </a:r>
            <a:endParaRPr sz="110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2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Times New Roman"/>
                <a:ea typeface="Times New Roman"/>
                <a:cs typeface="Times New Roman"/>
                <a:sym typeface="Times New Roman"/>
              </a:rPr>
              <a:t>REFERENCES</a:t>
            </a:r>
            <a:endParaRPr b="1" sz="4100"/>
          </a:p>
        </p:txBody>
      </p:sp>
      <p:sp>
        <p:nvSpPr>
          <p:cNvPr id="181" name="Google Shape;181;p2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1"/>
                </a:solidFill>
                <a:latin typeface="Times New Roman"/>
                <a:ea typeface="Times New Roman"/>
                <a:cs typeface="Times New Roman"/>
                <a:sym typeface="Times New Roman"/>
              </a:rPr>
              <a:t>[1]Frank Schmuck and Roger Has kin. GPFS: A shared-disk file system for large computing clusters. In </a:t>
            </a:r>
            <a:r>
              <a:rPr lang="en" sz="1100">
                <a:solidFill>
                  <a:schemeClr val="dk1"/>
                </a:solidFill>
              </a:rPr>
              <a:t>Proceedings of the First USENIX Conference on File and Storage Technologies</a:t>
            </a:r>
            <a:r>
              <a:rPr lang="en" sz="1100">
                <a:solidFill>
                  <a:schemeClr val="dk1"/>
                </a:solidFill>
                <a:latin typeface="Times New Roman"/>
                <a:ea typeface="Times New Roman"/>
                <a:cs typeface="Times New Roman"/>
                <a:sym typeface="Times New Roman"/>
              </a:rPr>
              <a:t>, pages 231–244, Monterey,California, January 2002.</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lang="en" sz="1100">
                <a:solidFill>
                  <a:schemeClr val="dk1"/>
                </a:solidFill>
                <a:latin typeface="Times New Roman"/>
                <a:ea typeface="Times New Roman"/>
                <a:cs typeface="Times New Roman"/>
                <a:sym typeface="Times New Roman"/>
              </a:rPr>
              <a:t>[2]Lustre. http://www.lustreorg, 2003</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rPr lang="en" sz="1100">
                <a:solidFill>
                  <a:schemeClr val="dk1"/>
                </a:solidFill>
              </a:rPr>
              <a:t>[3]Sanjay Ghemawat et al., “The Google File System,” SOSP, 2003</a:t>
            </a:r>
            <a:endParaRPr sz="110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8"/>
          <p:cNvSpPr txBox="1"/>
          <p:nvPr>
            <p:ph type="title"/>
          </p:nvPr>
        </p:nvSpPr>
        <p:spPr>
          <a:xfrm>
            <a:off x="543825" y="18580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Thank you for your time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Content</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chemeClr val="dk1"/>
                </a:solidFill>
              </a:rPr>
              <a:t>Introduction</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Overview</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System</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Algorithms and tests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Results</a:t>
            </a:r>
            <a:endParaRPr>
              <a:solidFill>
                <a:schemeClr val="dk1"/>
              </a:solidFill>
            </a:endParaRPr>
          </a:p>
          <a:p>
            <a:pPr indent="-342900" lvl="0" marL="457200" rtl="0" algn="l">
              <a:spcBef>
                <a:spcPts val="0"/>
              </a:spcBef>
              <a:spcAft>
                <a:spcPts val="0"/>
              </a:spcAft>
              <a:buClr>
                <a:schemeClr val="dk1"/>
              </a:buClr>
              <a:buSzPts val="1800"/>
              <a:buChar char="●"/>
            </a:pPr>
            <a:r>
              <a:rPr lang="en">
                <a:solidFill>
                  <a:schemeClr val="dk1"/>
                </a:solidFill>
              </a:rPr>
              <a:t>Conclusion</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chemeClr val="dk1"/>
                </a:solidFill>
                <a:latin typeface="Times New Roman"/>
                <a:ea typeface="Times New Roman"/>
                <a:cs typeface="Times New Roman"/>
                <a:sym typeface="Times New Roman"/>
              </a:rPr>
              <a:t>Google File System (GFS) shares many of the same goals as previous distributed file systems such as: </a:t>
            </a:r>
            <a:r>
              <a:rPr b="1" lang="en" sz="1400">
                <a:solidFill>
                  <a:schemeClr val="dk1"/>
                </a:solidFill>
                <a:latin typeface="Times New Roman"/>
                <a:ea typeface="Times New Roman"/>
                <a:cs typeface="Times New Roman"/>
                <a:sym typeface="Times New Roman"/>
              </a:rPr>
              <a:t>performance,scalability, reliability,</a:t>
            </a:r>
            <a:r>
              <a:rPr lang="en" sz="1400">
                <a:solidFill>
                  <a:schemeClr val="dk1"/>
                </a:solidFill>
                <a:latin typeface="Times New Roman"/>
                <a:ea typeface="Times New Roman"/>
                <a:cs typeface="Times New Roman"/>
                <a:sym typeface="Times New Roman"/>
              </a:rPr>
              <a:t> </a:t>
            </a:r>
            <a:r>
              <a:rPr b="1" lang="en" sz="1400">
                <a:solidFill>
                  <a:schemeClr val="dk1"/>
                </a:solidFill>
                <a:latin typeface="Times New Roman"/>
                <a:ea typeface="Times New Roman"/>
                <a:cs typeface="Times New Roman"/>
                <a:sym typeface="Times New Roman"/>
              </a:rPr>
              <a:t>and availability.</a:t>
            </a:r>
            <a:endParaRPr b="1" sz="14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rPr b="1" lang="en" sz="1400">
                <a:solidFill>
                  <a:schemeClr val="dk1"/>
                </a:solidFill>
                <a:latin typeface="Times New Roman"/>
                <a:ea typeface="Times New Roman"/>
                <a:cs typeface="Times New Roman"/>
                <a:sym typeface="Times New Roman"/>
              </a:rPr>
              <a:t>However</a:t>
            </a:r>
            <a:r>
              <a:rPr lang="en" sz="1400">
                <a:solidFill>
                  <a:schemeClr val="dk1"/>
                </a:solidFill>
                <a:latin typeface="Times New Roman"/>
                <a:ea typeface="Times New Roman"/>
                <a:cs typeface="Times New Roman"/>
                <a:sym typeface="Times New Roman"/>
              </a:rPr>
              <a:t>, its design has been driven by key observations of our application work-loads and technological environment, both current and anticipated, that reflect a marked departure from some earlier file system design assumptions.</a:t>
            </a:r>
            <a:endParaRPr sz="2100"/>
          </a:p>
        </p:txBody>
      </p:sp>
      <p:pic>
        <p:nvPicPr>
          <p:cNvPr id="99" name="Google Shape;99;p15"/>
          <p:cNvPicPr preferRelativeResize="0"/>
          <p:nvPr/>
        </p:nvPicPr>
        <p:blipFill>
          <a:blip r:embed="rId3">
            <a:alphaModFix/>
          </a:blip>
          <a:stretch>
            <a:fillRect/>
          </a:stretch>
        </p:blipFill>
        <p:spPr>
          <a:xfrm>
            <a:off x="3090850" y="2849875"/>
            <a:ext cx="2962275" cy="1543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105" name="Google Shape;105;p1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400">
                <a:solidFill>
                  <a:schemeClr val="dk1"/>
                </a:solidFill>
                <a:latin typeface="Times New Roman"/>
                <a:ea typeface="Times New Roman"/>
                <a:cs typeface="Times New Roman"/>
                <a:sym typeface="Times New Roman"/>
              </a:rPr>
              <a:t>First:</a:t>
            </a:r>
            <a:r>
              <a:rPr lang="en" sz="1100">
                <a:solidFill>
                  <a:schemeClr val="dk1"/>
                </a:solidFill>
                <a:latin typeface="Times New Roman"/>
                <a:ea typeface="Times New Roman"/>
                <a:cs typeface="Times New Roman"/>
                <a:sym typeface="Times New Roman"/>
              </a:rPr>
              <a:t>The file system consists of hundreds or even thousands of storage machines built from inexpensive commodity parts and is accessed by a comparable number of client machines.</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b="1" lang="en" sz="1400">
                <a:solidFill>
                  <a:schemeClr val="dk1"/>
                </a:solidFill>
                <a:latin typeface="Times New Roman"/>
                <a:ea typeface="Times New Roman"/>
                <a:cs typeface="Times New Roman"/>
                <a:sym typeface="Times New Roman"/>
              </a:rPr>
              <a:t>Second:</a:t>
            </a:r>
            <a:r>
              <a:rPr b="1" lang="en" sz="1500">
                <a:solidFill>
                  <a:schemeClr val="dk1"/>
                </a:solidFill>
                <a:latin typeface="Times New Roman"/>
                <a:ea typeface="Times New Roman"/>
                <a:cs typeface="Times New Roman"/>
                <a:sym typeface="Times New Roman"/>
              </a:rPr>
              <a:t> </a:t>
            </a:r>
            <a:r>
              <a:rPr lang="en" sz="1100">
                <a:solidFill>
                  <a:schemeClr val="dk1"/>
                </a:solidFill>
                <a:latin typeface="Times New Roman"/>
                <a:ea typeface="Times New Roman"/>
                <a:cs typeface="Times New Roman"/>
                <a:sym typeface="Times New Roman"/>
              </a:rPr>
              <a:t>files are huge by traditional standards. </a:t>
            </a:r>
            <a:r>
              <a:rPr lang="en" sz="1100">
                <a:solidFill>
                  <a:schemeClr val="dk1"/>
                </a:solidFill>
                <a:latin typeface="Times New Roman"/>
                <a:ea typeface="Times New Roman"/>
                <a:cs typeface="Times New Roman"/>
                <a:sym typeface="Times New Roman"/>
              </a:rPr>
              <a:t>Multi GB</a:t>
            </a:r>
            <a:r>
              <a:rPr lang="en" sz="1100">
                <a:solidFill>
                  <a:schemeClr val="dk1"/>
                </a:solidFill>
                <a:latin typeface="Times New Roman"/>
                <a:ea typeface="Times New Roman"/>
                <a:cs typeface="Times New Roman"/>
                <a:sym typeface="Times New Roman"/>
              </a:rPr>
              <a:t> files are common. Each file typically contains many application objects such as web documents.</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b="1" lang="en" sz="1400">
                <a:solidFill>
                  <a:schemeClr val="dk1"/>
                </a:solidFill>
                <a:latin typeface="Times New Roman"/>
                <a:ea typeface="Times New Roman"/>
                <a:cs typeface="Times New Roman"/>
                <a:sym typeface="Times New Roman"/>
              </a:rPr>
              <a:t>Third:</a:t>
            </a:r>
            <a:r>
              <a:rPr lang="en" sz="1100">
                <a:solidFill>
                  <a:schemeClr val="dk1"/>
                </a:solidFill>
                <a:latin typeface="Times New Roman"/>
                <a:ea typeface="Times New Roman"/>
                <a:cs typeface="Times New Roman"/>
                <a:sym typeface="Times New Roman"/>
              </a:rPr>
              <a:t> most files are mutated by appending new data rather than overwriting existing data. Random writes within a file are practically non-existent. Once written, the files are only read, and often only sequentially.</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rPr b="1" lang="en" sz="1400">
                <a:solidFill>
                  <a:schemeClr val="dk1"/>
                </a:solidFill>
                <a:latin typeface="Times New Roman"/>
                <a:ea typeface="Times New Roman"/>
                <a:cs typeface="Times New Roman"/>
                <a:sym typeface="Times New Roman"/>
              </a:rPr>
              <a:t>Fourth:</a:t>
            </a:r>
            <a:r>
              <a:rPr lang="en" sz="1100">
                <a:solidFill>
                  <a:schemeClr val="dk1"/>
                </a:solidFill>
                <a:latin typeface="Times New Roman"/>
                <a:ea typeface="Times New Roman"/>
                <a:cs typeface="Times New Roman"/>
                <a:sym typeface="Times New Roman"/>
              </a:rPr>
              <a:t> co-designing the applications and the file system API benefits the overall system by increasing our flexibility.</a:t>
            </a:r>
            <a:endParaRPr sz="110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111" name="Google Shape;111;p1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500">
                <a:solidFill>
                  <a:schemeClr val="dk1"/>
                </a:solidFill>
                <a:latin typeface="Times New Roman"/>
                <a:ea typeface="Times New Roman"/>
                <a:cs typeface="Times New Roman"/>
                <a:sym typeface="Times New Roman"/>
              </a:rPr>
              <a:t>GFS</a:t>
            </a:r>
            <a:r>
              <a:rPr b="1" lang="en" sz="1100">
                <a:solidFill>
                  <a:schemeClr val="dk1"/>
                </a:solidFill>
                <a:latin typeface="Times New Roman"/>
                <a:ea typeface="Times New Roman"/>
                <a:cs typeface="Times New Roman"/>
                <a:sym typeface="Times New Roman"/>
              </a:rPr>
              <a:t> </a:t>
            </a:r>
            <a:r>
              <a:rPr b="1" lang="en" sz="1500">
                <a:solidFill>
                  <a:schemeClr val="dk1"/>
                </a:solidFill>
                <a:latin typeface="Times New Roman"/>
                <a:ea typeface="Times New Roman"/>
                <a:cs typeface="Times New Roman"/>
                <a:sym typeface="Times New Roman"/>
              </a:rPr>
              <a:t>Interface and design</a:t>
            </a:r>
            <a:r>
              <a:rPr b="1" lang="en" sz="1500">
                <a:solidFill>
                  <a:schemeClr val="dk1"/>
                </a:solidFill>
                <a:latin typeface="Times New Roman"/>
                <a:ea typeface="Times New Roman"/>
                <a:cs typeface="Times New Roman"/>
                <a:sym typeface="Times New Roman"/>
              </a:rPr>
              <a:t>:</a:t>
            </a:r>
            <a:r>
              <a:rPr lang="en" sz="1100">
                <a:solidFill>
                  <a:schemeClr val="dk1"/>
                </a:solidFill>
                <a:latin typeface="Times New Roman"/>
                <a:ea typeface="Times New Roman"/>
                <a:cs typeface="Times New Roman"/>
                <a:sym typeface="Times New Roman"/>
              </a:rPr>
              <a:t> provides a familiar file system interface, though it does not implement a standard API such as POSIX. Files are organized hierarchically in directories and identified by path-names.</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t/>
            </a:r>
            <a:endParaRPr sz="1100">
              <a:solidFill>
                <a:schemeClr val="dk1"/>
              </a:solidFill>
              <a:latin typeface="Times New Roman"/>
              <a:ea typeface="Times New Roman"/>
              <a:cs typeface="Times New Roman"/>
              <a:sym typeface="Times New Roman"/>
            </a:endParaRPr>
          </a:p>
        </p:txBody>
      </p:sp>
      <p:pic>
        <p:nvPicPr>
          <p:cNvPr id="112" name="Google Shape;112;p17"/>
          <p:cNvPicPr preferRelativeResize="0"/>
          <p:nvPr/>
        </p:nvPicPr>
        <p:blipFill>
          <a:blip r:embed="rId3">
            <a:alphaModFix/>
          </a:blip>
          <a:stretch>
            <a:fillRect/>
          </a:stretch>
        </p:blipFill>
        <p:spPr>
          <a:xfrm>
            <a:off x="3" y="1852200"/>
            <a:ext cx="4678323" cy="3291274"/>
          </a:xfrm>
          <a:prstGeom prst="rect">
            <a:avLst/>
          </a:prstGeom>
          <a:noFill/>
          <a:ln>
            <a:noFill/>
          </a:ln>
        </p:spPr>
      </p:pic>
      <p:pic>
        <p:nvPicPr>
          <p:cNvPr id="113" name="Google Shape;113;p17"/>
          <p:cNvPicPr preferRelativeResize="0"/>
          <p:nvPr/>
        </p:nvPicPr>
        <p:blipFill>
          <a:blip r:embed="rId4">
            <a:alphaModFix/>
          </a:blip>
          <a:stretch>
            <a:fillRect/>
          </a:stretch>
        </p:blipFill>
        <p:spPr>
          <a:xfrm>
            <a:off x="4678325" y="1823237"/>
            <a:ext cx="4465675" cy="33492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1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119" name="Google Shape;119;p1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500">
                <a:solidFill>
                  <a:schemeClr val="dk1"/>
                </a:solidFill>
                <a:latin typeface="Times New Roman"/>
                <a:ea typeface="Times New Roman"/>
                <a:cs typeface="Times New Roman"/>
                <a:sym typeface="Times New Roman"/>
              </a:rPr>
              <a:t>GFS Architecture:</a:t>
            </a:r>
            <a:r>
              <a:rPr lang="en" sz="1100">
                <a:solidFill>
                  <a:schemeClr val="dk1"/>
                </a:solidFill>
                <a:latin typeface="Times New Roman"/>
                <a:ea typeface="Times New Roman"/>
                <a:cs typeface="Times New Roman"/>
                <a:sym typeface="Times New Roman"/>
              </a:rPr>
              <a:t> GFS cluster consists of a single </a:t>
            </a:r>
            <a:r>
              <a:rPr lang="en" sz="1100">
                <a:solidFill>
                  <a:schemeClr val="dk1"/>
                </a:solidFill>
              </a:rPr>
              <a:t>master</a:t>
            </a:r>
            <a:r>
              <a:rPr lang="en" sz="1100">
                <a:solidFill>
                  <a:schemeClr val="dk1"/>
                </a:solidFill>
                <a:latin typeface="Times New Roman"/>
                <a:ea typeface="Times New Roman"/>
                <a:cs typeface="Times New Roman"/>
                <a:sym typeface="Times New Roman"/>
              </a:rPr>
              <a:t> and multiple </a:t>
            </a:r>
            <a:r>
              <a:rPr lang="en" sz="1100">
                <a:solidFill>
                  <a:schemeClr val="dk1"/>
                </a:solidFill>
              </a:rPr>
              <a:t>chunk servers </a:t>
            </a:r>
            <a:r>
              <a:rPr lang="en" sz="1100">
                <a:solidFill>
                  <a:schemeClr val="dk1"/>
                </a:solidFill>
                <a:latin typeface="Times New Roman"/>
                <a:ea typeface="Times New Roman"/>
                <a:cs typeface="Times New Roman"/>
                <a:sym typeface="Times New Roman"/>
              </a:rPr>
              <a:t>and is accessed by multiple </a:t>
            </a:r>
            <a:r>
              <a:rPr lang="en" sz="1100">
                <a:solidFill>
                  <a:schemeClr val="dk1"/>
                </a:solidFill>
              </a:rPr>
              <a:t>clients</a:t>
            </a:r>
            <a:r>
              <a:rPr lang="en" sz="1100">
                <a:solidFill>
                  <a:schemeClr val="dk1"/>
                </a:solidFill>
                <a:latin typeface="Times New Roman"/>
                <a:ea typeface="Times New Roman"/>
                <a:cs typeface="Times New Roman"/>
                <a:sym typeface="Times New Roman"/>
              </a:rPr>
              <a:t>. Each of these is typically a commodity Linux machine running a user-level server process.</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t/>
            </a:r>
            <a:endParaRPr/>
          </a:p>
        </p:txBody>
      </p:sp>
      <p:pic>
        <p:nvPicPr>
          <p:cNvPr id="120" name="Google Shape;120;p18"/>
          <p:cNvPicPr preferRelativeResize="0"/>
          <p:nvPr/>
        </p:nvPicPr>
        <p:blipFill>
          <a:blip r:embed="rId3">
            <a:alphaModFix/>
          </a:blip>
          <a:stretch>
            <a:fillRect/>
          </a:stretch>
        </p:blipFill>
        <p:spPr>
          <a:xfrm>
            <a:off x="-2" y="1996475"/>
            <a:ext cx="9143999" cy="2900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126" name="Google Shape;126;p1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chemeClr val="dk1"/>
                </a:solidFill>
                <a:latin typeface="Times New Roman"/>
                <a:ea typeface="Times New Roman"/>
                <a:cs typeface="Times New Roman"/>
                <a:sym typeface="Times New Roman"/>
              </a:rPr>
              <a:t>Consistency Model </a:t>
            </a:r>
            <a:r>
              <a:rPr lang="en" sz="1100">
                <a:solidFill>
                  <a:schemeClr val="dk1"/>
                </a:solidFill>
                <a:latin typeface="Times New Roman"/>
                <a:ea typeface="Times New Roman"/>
                <a:cs typeface="Times New Roman"/>
                <a:sym typeface="Times New Roman"/>
              </a:rPr>
              <a:t>GFS has a relaxed consistency model that supports our highly distributed applications well but remains relatively simple and efficient to implement.</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lang="en" sz="1350">
                <a:solidFill>
                  <a:schemeClr val="dk1"/>
                </a:solidFill>
                <a:latin typeface="Times New Roman"/>
                <a:ea typeface="Times New Roman"/>
                <a:cs typeface="Times New Roman"/>
                <a:sym typeface="Times New Roman"/>
              </a:rPr>
              <a:t>Guarantees by GFS </a:t>
            </a:r>
            <a:r>
              <a:rPr lang="en" sz="1100">
                <a:solidFill>
                  <a:schemeClr val="dk1"/>
                </a:solidFill>
                <a:latin typeface="Times New Roman"/>
                <a:ea typeface="Times New Roman"/>
                <a:cs typeface="Times New Roman"/>
                <a:sym typeface="Times New Roman"/>
              </a:rPr>
              <a:t>File namespace </a:t>
            </a:r>
            <a:r>
              <a:rPr i="1" lang="en" sz="1100">
                <a:solidFill>
                  <a:schemeClr val="dk1"/>
                </a:solidFill>
                <a:latin typeface="Times New Roman"/>
                <a:ea typeface="Times New Roman"/>
                <a:cs typeface="Times New Roman"/>
                <a:sym typeface="Times New Roman"/>
              </a:rPr>
              <a:t>mutations </a:t>
            </a:r>
            <a:r>
              <a:rPr lang="en" sz="1100">
                <a:solidFill>
                  <a:schemeClr val="dk1"/>
                </a:solidFill>
                <a:latin typeface="Times New Roman"/>
                <a:ea typeface="Times New Roman"/>
                <a:cs typeface="Times New Roman"/>
                <a:sym typeface="Times New Roman"/>
              </a:rPr>
              <a:t>(e.g., file creation) are atomic.They are handled exclusively by the master: namespace locking guarantees atomicity and correctness the master’s operation log defines a global total order of these operations. The state of a file region after a data mutation depends on the</a:t>
            </a:r>
            <a:r>
              <a:rPr i="1" lang="en" sz="1100">
                <a:solidFill>
                  <a:schemeClr val="dk1"/>
                </a:solidFill>
                <a:latin typeface="Times New Roman"/>
                <a:ea typeface="Times New Roman"/>
                <a:cs typeface="Times New Roman"/>
                <a:sym typeface="Times New Roman"/>
              </a:rPr>
              <a:t> type of mutation</a:t>
            </a:r>
            <a:r>
              <a:rPr lang="en" sz="1100">
                <a:solidFill>
                  <a:schemeClr val="dk1"/>
                </a:solidFill>
                <a:latin typeface="Times New Roman"/>
                <a:ea typeface="Times New Roman"/>
                <a:cs typeface="Times New Roman"/>
                <a:sym typeface="Times New Roman"/>
              </a:rPr>
              <a:t>, whether it succeeds or fails, and whether there are concurrent mutations. Since clients cache chunk locations, they may read from astale replica before that information is refreshed.</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rPr lang="en" sz="1100">
                <a:solidFill>
                  <a:schemeClr val="dk1"/>
                </a:solidFill>
                <a:latin typeface="Times New Roman"/>
                <a:ea typeface="Times New Roman"/>
                <a:cs typeface="Times New Roman"/>
                <a:sym typeface="Times New Roman"/>
              </a:rPr>
              <a:t>Long after a successful mutation, component failures can of course still corrupt or destroy data. GFS identifies failed chunk servers by regular handshakes between master and all chunk servers and detects data corruption by checksumming.</a:t>
            </a:r>
            <a:endParaRPr b="1" sz="1100">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a:t>
            </a:r>
            <a:endParaRPr/>
          </a:p>
        </p:txBody>
      </p:sp>
      <p:sp>
        <p:nvSpPr>
          <p:cNvPr id="132" name="Google Shape;132;p20"/>
          <p:cNvSpPr txBox="1"/>
          <p:nvPr>
            <p:ph idx="1" type="body"/>
          </p:nvPr>
        </p:nvSpPr>
        <p:spPr>
          <a:xfrm>
            <a:off x="311700" y="1152475"/>
            <a:ext cx="5263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1"/>
                </a:solidFill>
                <a:latin typeface="Times New Roman"/>
                <a:ea typeface="Times New Roman"/>
                <a:cs typeface="Times New Roman"/>
                <a:sym typeface="Times New Roman"/>
              </a:rPr>
              <a:t>The master may sometimes try to revoke a lease before it expires. </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lang="en" sz="1100">
                <a:solidFill>
                  <a:schemeClr val="dk1"/>
                </a:solidFill>
                <a:latin typeface="Times New Roman"/>
                <a:ea typeface="Times New Roman"/>
                <a:cs typeface="Times New Roman"/>
                <a:sym typeface="Times New Roman"/>
              </a:rPr>
              <a:t>Even if the master loses communication with a primary, it can safely grant a new lease to another replica after the old lease expires.</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rPr lang="en" sz="1100">
                <a:solidFill>
                  <a:schemeClr val="dk1"/>
                </a:solidFill>
                <a:latin typeface="Times New Roman"/>
                <a:ea typeface="Times New Roman"/>
                <a:cs typeface="Times New Roman"/>
                <a:sym typeface="Times New Roman"/>
              </a:rPr>
              <a:t>The master executes all namespace operations. In addition, it manages chunk replicas throughout the system: it makes placement decisions, creates new chunks and hence replicas, and coordinates various system-wide activities to keep chunks fully replicated, to balance load across all the </a:t>
            </a:r>
            <a:r>
              <a:rPr lang="en" sz="1100">
                <a:solidFill>
                  <a:schemeClr val="dk1"/>
                </a:solidFill>
                <a:latin typeface="Times New Roman"/>
                <a:ea typeface="Times New Roman"/>
                <a:cs typeface="Times New Roman"/>
                <a:sym typeface="Times New Roman"/>
              </a:rPr>
              <a:t>chunk servers</a:t>
            </a:r>
            <a:r>
              <a:rPr lang="en" sz="1100">
                <a:solidFill>
                  <a:schemeClr val="dk1"/>
                </a:solidFill>
                <a:latin typeface="Times New Roman"/>
                <a:ea typeface="Times New Roman"/>
                <a:cs typeface="Times New Roman"/>
                <a:sym typeface="Times New Roman"/>
              </a:rPr>
              <a:t>, and to reclaim unused storage</a:t>
            </a:r>
            <a:endParaRPr/>
          </a:p>
        </p:txBody>
      </p:sp>
      <p:pic>
        <p:nvPicPr>
          <p:cNvPr id="133" name="Google Shape;133;p20"/>
          <p:cNvPicPr preferRelativeResize="0"/>
          <p:nvPr/>
        </p:nvPicPr>
        <p:blipFill>
          <a:blip r:embed="rId3">
            <a:alphaModFix/>
          </a:blip>
          <a:stretch>
            <a:fillRect/>
          </a:stretch>
        </p:blipFill>
        <p:spPr>
          <a:xfrm>
            <a:off x="5779875" y="935813"/>
            <a:ext cx="3364126" cy="39910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System</a:t>
            </a:r>
            <a:endParaRPr/>
          </a:p>
        </p:txBody>
      </p:sp>
      <p:sp>
        <p:nvSpPr>
          <p:cNvPr id="139" name="Google Shape;139;p2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chemeClr val="dk1"/>
                </a:solidFill>
                <a:latin typeface="Times New Roman"/>
                <a:ea typeface="Times New Roman"/>
                <a:cs typeface="Times New Roman"/>
                <a:sym typeface="Times New Roman"/>
              </a:rPr>
              <a:t>Both the master and the chunkserver are designed to restore their state and start in seconds no matter how they terminated.</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0"/>
              </a:spcAft>
              <a:buNone/>
            </a:pPr>
            <a:r>
              <a:rPr lang="en" sz="1100">
                <a:solidFill>
                  <a:schemeClr val="dk1"/>
                </a:solidFill>
                <a:latin typeface="Times New Roman"/>
                <a:ea typeface="Times New Roman"/>
                <a:cs typeface="Times New Roman"/>
                <a:sym typeface="Times New Roman"/>
              </a:rPr>
              <a:t> In fact, we do not distinguish between normal and abnormal termination; servers are routinely shut down just by killing the process.</a:t>
            </a:r>
            <a:endParaRPr sz="1100">
              <a:solidFill>
                <a:schemeClr val="dk1"/>
              </a:solidFill>
              <a:latin typeface="Times New Roman"/>
              <a:ea typeface="Times New Roman"/>
              <a:cs typeface="Times New Roman"/>
              <a:sym typeface="Times New Roman"/>
            </a:endParaRPr>
          </a:p>
          <a:p>
            <a:pPr indent="0" lvl="0" marL="0" rtl="0" algn="l">
              <a:spcBef>
                <a:spcPts val="1600"/>
              </a:spcBef>
              <a:spcAft>
                <a:spcPts val="1600"/>
              </a:spcAft>
              <a:buNone/>
            </a:pPr>
            <a:r>
              <a:rPr lang="en" sz="1100">
                <a:solidFill>
                  <a:schemeClr val="dk1"/>
                </a:solidFill>
                <a:latin typeface="Times New Roman"/>
                <a:ea typeface="Times New Roman"/>
                <a:cs typeface="Times New Roman"/>
                <a:sym typeface="Times New Roman"/>
              </a:rPr>
              <a:t> Clients and other servers experience a minor hiccup as they time out on their outstanding requests, reconnect to the restarted server, and retry.</a:t>
            </a:r>
            <a:endParaRPr/>
          </a:p>
        </p:txBody>
      </p:sp>
      <p:pic>
        <p:nvPicPr>
          <p:cNvPr id="140" name="Google Shape;140;p21"/>
          <p:cNvPicPr preferRelativeResize="0"/>
          <p:nvPr/>
        </p:nvPicPr>
        <p:blipFill>
          <a:blip r:embed="rId3">
            <a:alphaModFix/>
          </a:blip>
          <a:stretch>
            <a:fillRect/>
          </a:stretch>
        </p:blipFill>
        <p:spPr>
          <a:xfrm>
            <a:off x="3505200" y="2524325"/>
            <a:ext cx="2133600" cy="2133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