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9" r:id="rId2"/>
    <p:sldId id="260" r:id="rId3"/>
    <p:sldId id="258" r:id="rId4"/>
    <p:sldId id="289" r:id="rId5"/>
    <p:sldId id="288" r:id="rId6"/>
    <p:sldId id="313" r:id="rId7"/>
    <p:sldId id="314" r:id="rId8"/>
    <p:sldId id="315" r:id="rId9"/>
    <p:sldId id="321" r:id="rId10"/>
    <p:sldId id="316" r:id="rId11"/>
    <p:sldId id="317" r:id="rId12"/>
    <p:sldId id="322" r:id="rId13"/>
    <p:sldId id="323" r:id="rId14"/>
    <p:sldId id="324" r:id="rId15"/>
    <p:sldId id="325" r:id="rId16"/>
    <p:sldId id="319" r:id="rId17"/>
    <p:sldId id="326" r:id="rId18"/>
    <p:sldId id="327" r:id="rId19"/>
    <p:sldId id="328" r:id="rId20"/>
    <p:sldId id="329" r:id="rId21"/>
    <p:sldId id="320" r:id="rId22"/>
    <p:sldId id="330" r:id="rId23"/>
    <p:sldId id="331" r:id="rId24"/>
    <p:sldId id="332" r:id="rId25"/>
    <p:sldId id="333" r:id="rId26"/>
    <p:sldId id="334" r:id="rId27"/>
    <p:sldId id="335" r:id="rId28"/>
    <p:sldId id="338" r:id="rId29"/>
    <p:sldId id="336" r:id="rId30"/>
    <p:sldId id="339" r:id="rId31"/>
    <p:sldId id="337" r:id="rId32"/>
    <p:sldId id="340" r:id="rId33"/>
    <p:sldId id="312" r:id="rId34"/>
    <p:sldId id="287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000"/>
    <a:srgbClr val="00FD02"/>
    <a:srgbClr val="FFB11A"/>
    <a:srgbClr val="083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6"/>
    <p:restoredTop sz="86359"/>
  </p:normalViewPr>
  <p:slideViewPr>
    <p:cSldViewPr snapToGrid="0" snapToObjects="1" showGuides="1">
      <p:cViewPr varScale="1">
        <p:scale>
          <a:sx n="137" d="100"/>
          <a:sy n="137" d="100"/>
        </p:scale>
        <p:origin x="3416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21" d="100"/>
          <a:sy n="121" d="100"/>
        </p:scale>
        <p:origin x="50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6F7DC8E5-518B-B844-8AFB-6138BA9A45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E02BC96-2569-1E47-9CC8-C432D61173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D02ED-AB60-1146-B810-37D04719C00C}" type="datetimeFigureOut">
              <a:rPr kumimoji="1" lang="ko-KR" altLang="en-US" smtClean="0"/>
              <a:t>2020. 5. 31.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873A96D-1584-EA48-B2BB-8BF7186DC4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9E1FB54-431F-D746-BB23-DCDB0D14B6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B47E1-FB9F-5742-AEB0-90D6B9612930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32970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BFCC2-75FE-9347-A155-69776C04C6EA}" type="datetimeFigureOut">
              <a:rPr kumimoji="1" lang="ko-KR" altLang="en-US" smtClean="0"/>
              <a:t>2020. 5. 31.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C0143-43CC-3944-A7FC-88D983593444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0497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7548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82306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3332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730763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55573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03444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01943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667606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25026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1640011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19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7999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07428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262997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579754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31475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26407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03412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6398805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12202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954866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4753485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29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9347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80736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260978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923835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5640023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33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9596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759268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252864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54853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81135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586795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DC0143-43CC-3944-A7FC-88D983593444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5879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15D765-0DA1-A843-9082-DA8224C3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589290"/>
            <a:ext cx="5938687" cy="1185039"/>
          </a:xfrm>
        </p:spPr>
        <p:txBody>
          <a:bodyPr anchor="ctr">
            <a:noAutofit/>
          </a:bodyPr>
          <a:lstStyle>
            <a:lvl1pPr algn="l">
              <a:defRPr sz="4000" b="1"/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3CF8BA7-6440-2A42-8984-D87A1956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921" y="5323438"/>
            <a:ext cx="5938687" cy="97308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81A6465-DD89-2D41-B90C-863A5ACA2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88F95ED-5F71-0D4E-A4D1-48CDEA150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921" y="114036"/>
            <a:ext cx="395681" cy="3948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468FF0-CBC5-6948-B371-BDA4F3D610B4}"/>
              </a:ext>
            </a:extLst>
          </p:cNvPr>
          <p:cNvSpPr txBox="1"/>
          <p:nvPr userDrawn="1"/>
        </p:nvSpPr>
        <p:spPr>
          <a:xfrm>
            <a:off x="486602" y="152070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1A51A631-FD00-7049-AFDF-E51772332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" y="651876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07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70C5C4E-FB45-1C47-AE72-F4E8831C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CD1508-6B5A-FD4C-A8EC-0C37C0B5A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3A3D7BD-DBE7-3241-83A9-4F7BB0D0D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A9BA6B7-CF46-BF4E-942F-F3E00B676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5724B8-0670-A347-A2D7-06DFF4CC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0E6C045-BB16-A146-9A21-096B823E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3022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871114-3FAD-6E4F-9C06-A89B39CB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07B3350-9826-5543-AD5E-FAB9D3348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BE7E009-7174-264B-B5F2-9CE5108B5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BD543B9-73E6-C940-A143-E781FBFF5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5ABB49D-01D4-4C43-B3A4-6316BDE5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6C22DEE-1338-DD48-8D70-408CC0ADF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379620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0CF540-462D-DF49-BC9A-36922D9B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A64CA8D-3DCD-D941-A11C-9E10F0439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5F2192-8AA0-7740-8002-0C7984A7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C28029D-90FF-0042-9A75-AD5073B3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A81F19-5A72-384F-B476-AD06F0CCA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87222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6EF0A3E-46FF-414E-BEBE-E70E32ABB7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CE98D69-70F2-8947-BBF7-BC8FA7746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2AF917-E762-7B4A-AE5D-EA64E2DE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1F184D-6B98-4D44-87DD-445E9AEBD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FDBB8CE-F318-BE47-818F-DF07E53A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73890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8387D7DE-1B89-9D4D-B194-AC3EE165D4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078"/>
            <a:ext cx="12191999" cy="5999222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AD9F9A-1F96-EE43-AD77-3DF017354DB2}"/>
              </a:ext>
            </a:extLst>
          </p:cNvPr>
          <p:cNvSpPr/>
          <p:nvPr userDrawn="1"/>
        </p:nvSpPr>
        <p:spPr>
          <a:xfrm>
            <a:off x="0" y="477078"/>
            <a:ext cx="12192000" cy="5999222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015D765-0DA1-A843-9082-DA8224C3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589290"/>
            <a:ext cx="5938687" cy="1185039"/>
          </a:xfrm>
        </p:spPr>
        <p:txBody>
          <a:bodyPr anchor="ctr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33CF8BA7-6440-2A42-8984-D87A1956B2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49948" y="5226334"/>
            <a:ext cx="5938687" cy="973084"/>
          </a:xfrm>
        </p:spPr>
        <p:txBody>
          <a:bodyPr anchor="b">
            <a:norm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 dirty="0"/>
              <a:t>클릭하여 마스터 부제목 스타일 편집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B13EB84C-38B6-324A-899E-C84C00B6A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11560" y="47129"/>
            <a:ext cx="395681" cy="3948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F677ED-D2EC-BB49-B0E9-72F06CCF80F6}"/>
              </a:ext>
            </a:extLst>
          </p:cNvPr>
          <p:cNvSpPr txBox="1"/>
          <p:nvPr userDrawn="1"/>
        </p:nvSpPr>
        <p:spPr>
          <a:xfrm>
            <a:off x="9907241" y="85163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FA29191C-E9FA-6345-95AF-4D270BD000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1" y="651876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889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99843C-A0EB-874A-B691-669214E3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A7A330-B061-A746-BC91-4E9EA3E4F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5B97D6D-B766-F449-836E-C4201A0B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0D9B6C4-1533-4341-9AA3-74880C65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1D0CF3-FB10-BA48-ADC7-D5A6C77E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5383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A95408-4534-524A-8CB2-0CA31B55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22D8AB-3529-C84E-AF22-91E51F2F4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06A966D-B895-2A4F-BB7F-324F45F9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91B9CE-4A21-E04E-BD7E-312D8618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FC42DD-FF4F-BB47-9339-F67CCC93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68716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838AC9-D777-FE4B-8B5D-6EBA34FCE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E285DE1-7A1F-8D42-AB87-4161E2F281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B24C6AB-E1C7-5045-B728-3B4E80BDC3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4266976-95A6-AB45-92F2-45A2BB960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313CAA0-2E0C-0740-9812-8EAD4A80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8EBDE8C-60B5-694C-8BB9-5639DE634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38702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C353743-C736-C04B-AD86-AFA339EF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5A95CE9-0443-B74D-AA39-60110E0F9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9EF5381-B4FF-7944-AE94-F4406ACA4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20C37236-4106-8E43-9A0F-BE15AD761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A2C244D-DF9E-3541-93DA-5C2C195E0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9576D6F8-E7D0-2A45-841E-CFBEFD3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625AEE90-EE56-1C46-AC00-A585C24F3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5EDE480-0C13-DB4B-91E5-C4C3568BF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09089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52D0A98-9713-1546-85B2-980BBD97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96" y="105962"/>
            <a:ext cx="8876963" cy="365125"/>
          </a:xfrm>
        </p:spPr>
        <p:txBody>
          <a:bodyPr anchor="ctr">
            <a:normAutofit/>
          </a:bodyPr>
          <a:lstStyle>
            <a:lvl1pPr>
              <a:defRPr sz="2000" b="1"/>
            </a:lvl1pPr>
          </a:lstStyle>
          <a:p>
            <a:r>
              <a:rPr kumimoji="1" lang="ko-KR" altLang="en-US" dirty="0"/>
              <a:t>마스터 제목 스타일 편집</a:t>
            </a: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EE417EA-B8EE-7143-BA3E-5D414D8AA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0211"/>
            <a:ext cx="2743200" cy="295861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cxnSp>
        <p:nvCxnSpPr>
          <p:cNvPr id="6" name="직선 연결선[R] 5">
            <a:extLst>
              <a:ext uri="{FF2B5EF4-FFF2-40B4-BE49-F238E27FC236}">
                <a16:creationId xmlns:a16="http://schemas.microsoft.com/office/drawing/2014/main" id="{B51E04B2-50B1-F345-A5F2-9019B6DE1370}"/>
              </a:ext>
            </a:extLst>
          </p:cNvPr>
          <p:cNvCxnSpPr>
            <a:cxnSpLocks/>
          </p:cNvCxnSpPr>
          <p:nvPr userDrawn="1"/>
        </p:nvCxnSpPr>
        <p:spPr>
          <a:xfrm>
            <a:off x="0" y="538843"/>
            <a:ext cx="4514850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그림 6">
            <a:extLst>
              <a:ext uri="{FF2B5EF4-FFF2-40B4-BE49-F238E27FC236}">
                <a16:creationId xmlns:a16="http://schemas.microsoft.com/office/drawing/2014/main" id="{F31237ED-2E43-E247-870D-A9BD16A03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2686" y="96603"/>
            <a:ext cx="395681" cy="394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317CD0-29D3-514E-8DDF-4AFA937C4732}"/>
              </a:ext>
            </a:extLst>
          </p:cNvPr>
          <p:cNvSpPr txBox="1"/>
          <p:nvPr userDrawn="1"/>
        </p:nvSpPr>
        <p:spPr>
          <a:xfrm>
            <a:off x="9928367" y="134637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FB0CFBD1-9027-854A-97B6-2125F783E1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0211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05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462AEC8-454F-A54A-A400-44751CB7C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5A667E6-5B21-FA40-B6EC-563CB8C57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B80DFD-D787-514D-94BA-295AD54B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98375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8B80DFD-D787-514D-94BA-295AD54B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pPr/>
              <a:t>‹#›</a:t>
            </a:fld>
            <a:endParaRPr kumimoji="1"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C4DF94C-45EA-5948-8AA6-73836A826F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32686" y="39455"/>
            <a:ext cx="395681" cy="394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0474C2-40AE-F74C-830F-BEE8D5A9F447}"/>
              </a:ext>
            </a:extLst>
          </p:cNvPr>
          <p:cNvSpPr txBox="1"/>
          <p:nvPr userDrawn="1"/>
        </p:nvSpPr>
        <p:spPr>
          <a:xfrm>
            <a:off x="9928367" y="77489"/>
            <a:ext cx="22813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Embedded System Lab.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ë¨êµ­ë ê³ íì§ ë¡ê³ ì ëí ì´ë¯¸ì§ ê²ìê²°ê³¼">
            <a:extLst>
              <a:ext uri="{FF2B5EF4-FFF2-40B4-BE49-F238E27FC236}">
                <a16:creationId xmlns:a16="http://schemas.microsoft.com/office/drawing/2014/main" id="{33C817AD-2FEF-BE41-B460-CDDB2BF657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06" y="6562139"/>
            <a:ext cx="1319130" cy="2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5446568-00BF-B648-904D-6DD7AB632C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2FFFE-8A52-E048-8502-A7B994EC867A}"/>
              </a:ext>
            </a:extLst>
          </p:cNvPr>
          <p:cNvSpPr txBox="1"/>
          <p:nvPr userDrawn="1"/>
        </p:nvSpPr>
        <p:spPr>
          <a:xfrm>
            <a:off x="6591444" y="724277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2800" b="1" dirty="0"/>
              <a:t>Content</a:t>
            </a:r>
            <a:endParaRPr kumimoji="1" lang="ko-KR" altLang="en-US" sz="2800" b="1" dirty="0"/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A3993C93-8954-6944-9C05-C1210655B9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83262" y="1359602"/>
            <a:ext cx="4508500" cy="4449763"/>
          </a:xfrm>
        </p:spPr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14400" indent="-457200">
              <a:buFont typeface="+mj-lt"/>
              <a:buAutoNum type="arabicPeriod"/>
              <a:defRPr/>
            </a:lvl2pPr>
            <a:lvl3pPr marL="1371600" indent="-4572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kumimoji="1" lang="ko-KR" altLang="en-US" dirty="0"/>
              <a:t>마스터 텍스트 스타일을 편집하려면 클릭</a:t>
            </a:r>
          </a:p>
          <a:p>
            <a:pPr lvl="1"/>
            <a:r>
              <a:rPr kumimoji="1" lang="ko-KR" altLang="en-US" dirty="0"/>
              <a:t>두 번째 수준</a:t>
            </a:r>
          </a:p>
          <a:p>
            <a:pPr lvl="2"/>
            <a:r>
              <a:rPr kumimoji="1" lang="ko-KR" altLang="en-US" dirty="0"/>
              <a:t>세 번째 수준</a:t>
            </a:r>
          </a:p>
          <a:p>
            <a:pPr lvl="3"/>
            <a:r>
              <a:rPr kumimoji="1" lang="ko-KR" altLang="en-US" dirty="0"/>
              <a:t>네 번째 수준</a:t>
            </a:r>
          </a:p>
          <a:p>
            <a:pPr lvl="4"/>
            <a:r>
              <a:rPr kumimoji="1" lang="ko-KR" altLang="en-US" dirty="0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26207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E3FAB072-4FBE-564A-8853-71D540F7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66E07ED-FD7C-354D-96D8-4A969F641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10B2EE-E8B5-2849-94D5-6BC97BB91F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571061E-6307-C445-AA37-12801B0B4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4AC0DC-1CAD-A841-BD24-64B821F95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7E9C-B188-D646-AA46-64DB2324B3BF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372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statista.com/statistics/285474/hdds-and-ssds-in-pcs-global-shipments-2012-2017/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tiff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erms.naver.com/entry.nhn?docId=754457&amp;cid=42341&amp;categoryId=42341" TargetMode="External"/><Relationship Id="rId5" Type="http://schemas.openxmlformats.org/officeDocument/2006/relationships/hyperlink" Target="https://www.skcareersjournal.com/194" TargetMode="Externa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uvlsymposium.lbl.gov/pdf/2014/a6eb9ce6470a4a448160d68ca3e2ca0d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261506"/>
            <a:ext cx="11554232" cy="639243"/>
          </a:xfrm>
        </p:spPr>
        <p:txBody>
          <a:bodyPr anchor="t"/>
          <a:lstStyle/>
          <a:p>
            <a:r>
              <a:rPr kumimoji="1"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Study of SSD Reliability in Large Scale Enterprise Storage Deployments</a:t>
            </a:r>
            <a:endParaRPr kumimoji="1" lang="ko-KR" altLang="en-US" dirty="0">
              <a:latin typeface="Tahoma" panose="020B0604030504040204" pitchFamily="34" charset="0"/>
              <a:ea typeface="Nanum Gothic" panose="020D0604000000000000" pitchFamily="34" charset="-127"/>
              <a:cs typeface="Tahoma" panose="020B0604030504040204" pitchFamily="34" charset="0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2020. 06. 01</a:t>
            </a:r>
          </a:p>
          <a:p>
            <a:r>
              <a:rPr kumimoji="1" lang="en-US" altLang="ko-KR" dirty="0"/>
              <a:t>Presentation by Choi, </a:t>
            </a:r>
            <a:r>
              <a:rPr kumimoji="1" lang="en-US" altLang="ko-KR" dirty="0" err="1"/>
              <a:t>Gunhee</a:t>
            </a:r>
            <a:endParaRPr kumimoji="1" lang="en-US" altLang="ko-KR" dirty="0"/>
          </a:p>
          <a:p>
            <a:r>
              <a:rPr kumimoji="1" lang="en-US" altLang="ko-KR" dirty="0" err="1"/>
              <a:t>choi_gunhee@dankook.ac.kr</a:t>
            </a:r>
            <a:endParaRPr kumimoji="1" lang="ko-KR" altLang="en-US" dirty="0"/>
          </a:p>
        </p:txBody>
      </p:sp>
      <p:sp>
        <p:nvSpPr>
          <p:cNvPr id="4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21" y="3473814"/>
            <a:ext cx="8129348" cy="639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Stathis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Maneas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Kaveh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Mahdaviani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Tim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Emami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Bianca Schroeder</a:t>
            </a:r>
          </a:p>
          <a:p>
            <a:pPr algn="l"/>
            <a:r>
              <a:rPr lang="en-US" altLang="ko-KR" sz="1200" i="1" dirty="0">
                <a:solidFill>
                  <a:schemeClr val="bg1"/>
                </a:solidFill>
              </a:rPr>
              <a:t>18th USENIX Conference on File and Storage Technologies (FAST’20). 2020.</a:t>
            </a:r>
            <a:endParaRPr kumimoji="1" lang="ko-KR" altLang="en-US" sz="1200" i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528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Distributed Storage?  Large Scale Storage?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10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52E5AD1-A9EC-3B44-9B32-183F8FBFA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347" y="895452"/>
            <a:ext cx="4241718" cy="171750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6BCAAA6-FCFC-6A46-ABD8-862505BFA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597" y="895452"/>
            <a:ext cx="3500676" cy="1711954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A441A95-EFC0-1443-B3FD-73E7D9779158}"/>
              </a:ext>
            </a:extLst>
          </p:cNvPr>
          <p:cNvSpPr/>
          <p:nvPr/>
        </p:nvSpPr>
        <p:spPr>
          <a:xfrm>
            <a:off x="2387295" y="2692687"/>
            <a:ext cx="17672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Distributed Storage</a:t>
            </a:r>
            <a:endParaRPr lang="ko-Kore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E72158C6-1941-A04B-9037-3D0C7800AB1C}"/>
              </a:ext>
            </a:extLst>
          </p:cNvPr>
          <p:cNvSpPr/>
          <p:nvPr/>
        </p:nvSpPr>
        <p:spPr>
          <a:xfrm>
            <a:off x="8249681" y="2692686"/>
            <a:ext cx="17918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 Scale Storage</a:t>
            </a:r>
            <a:endParaRPr lang="ko-Kore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D09EB8-67C4-0F44-B56E-60D9CFABC599}"/>
              </a:ext>
            </a:extLst>
          </p:cNvPr>
          <p:cNvSpPr txBox="1"/>
          <p:nvPr/>
        </p:nvSpPr>
        <p:spPr>
          <a:xfrm>
            <a:off x="639154" y="4078131"/>
            <a:ext cx="6751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There are no studies that focus on enterprise storage systems.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Realistic failure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A0952-5A49-1741-9C76-41A875804085}"/>
              </a:ext>
            </a:extLst>
          </p:cNvPr>
          <p:cNvSpPr txBox="1"/>
          <p:nvPr/>
        </p:nvSpPr>
        <p:spPr>
          <a:xfrm>
            <a:off x="479659" y="3485018"/>
            <a:ext cx="1776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20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gaps</a:t>
            </a:r>
            <a:endParaRPr kumimoji="1" lang="ko-Kore-KR" altLang="en-US" sz="20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4CE6DC-9C4C-F045-BA04-1BBA4120E3B2}"/>
              </a:ext>
            </a:extLst>
          </p:cNvPr>
          <p:cNvSpPr txBox="1"/>
          <p:nvPr/>
        </p:nvSpPr>
        <p:spPr>
          <a:xfrm>
            <a:off x="479659" y="5592454"/>
            <a:ext cx="11450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/>
              <a:t>So, This paper presents the result s from out analysis with a focus to close the gaps in existing work.</a:t>
            </a:r>
          </a:p>
        </p:txBody>
      </p:sp>
    </p:spTree>
    <p:extLst>
      <p:ext uri="{BB962C8B-B14F-4D97-AF65-F5344CB8AC3E}">
        <p14:creationId xmlns:p14="http://schemas.microsoft.com/office/powerpoint/2010/main" val="287084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Statistics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11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3D09BA-FE34-2444-B2A6-FEEA3A6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" y="787706"/>
            <a:ext cx="6177460" cy="56677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599FC52-44B5-5E47-B2F0-9AEA0E72A6B5}"/>
              </a:ext>
            </a:extLst>
          </p:cNvPr>
          <p:cNvSpPr/>
          <p:nvPr/>
        </p:nvSpPr>
        <p:spPr>
          <a:xfrm>
            <a:off x="485450" y="787706"/>
            <a:ext cx="4490811" cy="53243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E9B81-97A8-B048-8E5A-FBB51163E76A}"/>
              </a:ext>
            </a:extLst>
          </p:cNvPr>
          <p:cNvSpPr txBox="1"/>
          <p:nvPr/>
        </p:nvSpPr>
        <p:spPr>
          <a:xfrm>
            <a:off x="7672963" y="2648449"/>
            <a:ext cx="23775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1.4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Capacity 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Flash technology 4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0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Statistics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12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3D09BA-FE34-2444-B2A6-FEEA3A6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" y="787706"/>
            <a:ext cx="6177460" cy="56677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599FC52-44B5-5E47-B2F0-9AEA0E72A6B5}"/>
              </a:ext>
            </a:extLst>
          </p:cNvPr>
          <p:cNvSpPr/>
          <p:nvPr/>
        </p:nvSpPr>
        <p:spPr>
          <a:xfrm>
            <a:off x="4870382" y="787706"/>
            <a:ext cx="1792527" cy="53243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E9B81-97A8-B048-8E5A-FBB51163E76A}"/>
              </a:ext>
            </a:extLst>
          </p:cNvPr>
          <p:cNvSpPr txBox="1"/>
          <p:nvPr/>
        </p:nvSpPr>
        <p:spPr>
          <a:xfrm>
            <a:off x="7277180" y="2377504"/>
            <a:ext cx="43432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Percentage of spare blocks Consumed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bad sectors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Annual Replacement Rate(ARR)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54254-A454-A24A-8ED0-42B3B0C77439}"/>
              </a:ext>
            </a:extLst>
          </p:cNvPr>
          <p:cNvSpPr txBox="1"/>
          <p:nvPr/>
        </p:nvSpPr>
        <p:spPr>
          <a:xfrm>
            <a:off x="8769765" y="5049689"/>
            <a:ext cx="1979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 of device years</a:t>
            </a:r>
            <a:endParaRPr kumimoji="1" lang="ko-Kore-KR" altLang="en-US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7E0521-0301-2D4D-AF99-DCCE24113EDB}"/>
              </a:ext>
            </a:extLst>
          </p:cNvPr>
          <p:cNvSpPr txBox="1"/>
          <p:nvPr/>
        </p:nvSpPr>
        <p:spPr>
          <a:xfrm>
            <a:off x="8669032" y="4610092"/>
            <a:ext cx="218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 of device failures</a:t>
            </a:r>
            <a:endParaRPr kumimoji="1" lang="ko-Kore-KR" altLang="en-US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F7730-1EB4-6D47-AA6F-7E9D53CAECA6}"/>
              </a:ext>
            </a:extLst>
          </p:cNvPr>
          <p:cNvSpPr txBox="1"/>
          <p:nvPr/>
        </p:nvSpPr>
        <p:spPr>
          <a:xfrm>
            <a:off x="7277180" y="4865023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 = </a:t>
            </a:r>
            <a:endParaRPr kumimoji="1"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" name="직선 연결선[R] 6">
            <a:extLst>
              <a:ext uri="{FF2B5EF4-FFF2-40B4-BE49-F238E27FC236}">
                <a16:creationId xmlns:a16="http://schemas.microsoft.com/office/drawing/2014/main" id="{EB2AD065-4E2B-E545-A72C-3538F0A16532}"/>
              </a:ext>
            </a:extLst>
          </p:cNvPr>
          <p:cNvCxnSpPr/>
          <p:nvPr/>
        </p:nvCxnSpPr>
        <p:spPr>
          <a:xfrm>
            <a:off x="8374397" y="5049689"/>
            <a:ext cx="30608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13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Statistics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13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3D09BA-FE34-2444-B2A6-FEEA3A6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" y="787706"/>
            <a:ext cx="6177460" cy="56677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599FC52-44B5-5E47-B2F0-9AEA0E72A6B5}"/>
              </a:ext>
            </a:extLst>
          </p:cNvPr>
          <p:cNvSpPr/>
          <p:nvPr/>
        </p:nvSpPr>
        <p:spPr>
          <a:xfrm>
            <a:off x="4870382" y="787706"/>
            <a:ext cx="1792527" cy="53243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E9B81-97A8-B048-8E5A-FBB51163E76A}"/>
              </a:ext>
            </a:extLst>
          </p:cNvPr>
          <p:cNvSpPr txBox="1"/>
          <p:nvPr/>
        </p:nvSpPr>
        <p:spPr>
          <a:xfrm>
            <a:off x="7171303" y="856712"/>
            <a:ext cx="4440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MAX ARR : 1.13, MIN ARR : 0.07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but, this lower than data center drives.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(Google : 1~2.5%)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72B139E-4ED3-A945-9AD5-DA772C16FC49}"/>
              </a:ext>
            </a:extLst>
          </p:cNvPr>
          <p:cNvSpPr/>
          <p:nvPr/>
        </p:nvSpPr>
        <p:spPr>
          <a:xfrm>
            <a:off x="6117064" y="4801227"/>
            <a:ext cx="333676" cy="327364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A38BF5-7B7C-6E4E-88DF-860738A172EC}"/>
              </a:ext>
            </a:extLst>
          </p:cNvPr>
          <p:cNvSpPr/>
          <p:nvPr/>
        </p:nvSpPr>
        <p:spPr>
          <a:xfrm>
            <a:off x="6096000" y="3027145"/>
            <a:ext cx="333676" cy="192506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84216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Statistics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14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3D09BA-FE34-2444-B2A6-FEEA3A6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" y="787706"/>
            <a:ext cx="6177460" cy="56677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599FC52-44B5-5E47-B2F0-9AEA0E72A6B5}"/>
              </a:ext>
            </a:extLst>
          </p:cNvPr>
          <p:cNvSpPr/>
          <p:nvPr/>
        </p:nvSpPr>
        <p:spPr>
          <a:xfrm>
            <a:off x="4870382" y="787706"/>
            <a:ext cx="1792527" cy="53243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E9B81-97A8-B048-8E5A-FBB51163E76A}"/>
              </a:ext>
            </a:extLst>
          </p:cNvPr>
          <p:cNvSpPr txBox="1"/>
          <p:nvPr/>
        </p:nvSpPr>
        <p:spPr>
          <a:xfrm>
            <a:off x="7171303" y="856712"/>
            <a:ext cx="44404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MAX ARR : 1.13, MIN ARR : 0.07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but, this lower than data center drives.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(Google : 1~2.5%)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Even for drive models,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ARR can vary dramatically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A38BF5-7B7C-6E4E-88DF-860738A172EC}"/>
              </a:ext>
            </a:extLst>
          </p:cNvPr>
          <p:cNvSpPr/>
          <p:nvPr/>
        </p:nvSpPr>
        <p:spPr>
          <a:xfrm>
            <a:off x="485449" y="3036495"/>
            <a:ext cx="6362612" cy="203660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7BC89D-1562-FB45-B23F-883FDBE834FB}"/>
              </a:ext>
            </a:extLst>
          </p:cNvPr>
          <p:cNvSpPr/>
          <p:nvPr/>
        </p:nvSpPr>
        <p:spPr>
          <a:xfrm>
            <a:off x="485449" y="4560495"/>
            <a:ext cx="6362612" cy="203660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308526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3. Statistics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15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63D09BA-FE34-2444-B2A6-FEEA3A60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0" y="787706"/>
            <a:ext cx="6177460" cy="566776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599FC52-44B5-5E47-B2F0-9AEA0E72A6B5}"/>
              </a:ext>
            </a:extLst>
          </p:cNvPr>
          <p:cNvSpPr/>
          <p:nvPr/>
        </p:nvSpPr>
        <p:spPr>
          <a:xfrm>
            <a:off x="4870382" y="787706"/>
            <a:ext cx="1792527" cy="53243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AE9B81-97A8-B048-8E5A-FBB51163E76A}"/>
              </a:ext>
            </a:extLst>
          </p:cNvPr>
          <p:cNvSpPr txBox="1"/>
          <p:nvPr/>
        </p:nvSpPr>
        <p:spPr>
          <a:xfrm>
            <a:off x="7171303" y="856712"/>
            <a:ext cx="445878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MAX ARR : 1.13, MIN ARR : 0.07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but, this lower than data center drives.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(Google : 1~2.5%)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Even for drive models,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ARR can vary dramatically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The spare area reserved for bad blocks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Average : less than 15%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in 99</a:t>
            </a:r>
            <a:r>
              <a:rPr kumimoji="1" lang="en-US" altLang="ko-Kore-KR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 and 99.9</a:t>
            </a:r>
            <a:r>
              <a:rPr kumimoji="1" lang="en-US" altLang="ko-Kore-KR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 : 17 ~ 33%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ko-Kore-KR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The typical drive remains far from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ever reaching PE cycle limit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in 2~3 years : 2~3%</a:t>
            </a:r>
            <a:b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in 99</a:t>
            </a:r>
            <a:r>
              <a:rPr kumimoji="1" lang="en-US" altLang="ko-Kore-KR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 and 99.9</a:t>
            </a:r>
            <a:r>
              <a:rPr kumimoji="1" lang="en-US" altLang="ko-Kore-KR" baseline="30000" dirty="0">
                <a:latin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 : 15%, 33%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AA38BF5-7B7C-6E4E-88DF-860738A172EC}"/>
              </a:ext>
            </a:extLst>
          </p:cNvPr>
          <p:cNvSpPr/>
          <p:nvPr/>
        </p:nvSpPr>
        <p:spPr>
          <a:xfrm>
            <a:off x="485449" y="3036495"/>
            <a:ext cx="6362612" cy="203660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C7BC89D-1562-FB45-B23F-883FDBE834FB}"/>
              </a:ext>
            </a:extLst>
          </p:cNvPr>
          <p:cNvSpPr/>
          <p:nvPr/>
        </p:nvSpPr>
        <p:spPr>
          <a:xfrm>
            <a:off x="485449" y="4560495"/>
            <a:ext cx="6362612" cy="203660"/>
          </a:xfrm>
          <a:prstGeom prst="rect">
            <a:avLst/>
          </a:prstGeom>
          <a:solidFill>
            <a:srgbClr val="FD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62538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Reasons for replacements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16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970E50-24C0-9F42-BDBD-18930332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1" y="1045331"/>
            <a:ext cx="7385805" cy="515251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AB205EF-834F-714C-BCC9-E129E788213C}"/>
              </a:ext>
            </a:extLst>
          </p:cNvPr>
          <p:cNvSpPr/>
          <p:nvPr/>
        </p:nvSpPr>
        <p:spPr>
          <a:xfrm>
            <a:off x="452331" y="4348065"/>
            <a:ext cx="7385805" cy="1371600"/>
          </a:xfrm>
          <a:prstGeom prst="rect">
            <a:avLst/>
          </a:prstGeom>
          <a:solidFill>
            <a:srgbClr val="FD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FD456-DA1E-B744-8D66-218D96E220B4}"/>
              </a:ext>
            </a:extLst>
          </p:cNvPr>
          <p:cNvSpPr txBox="1"/>
          <p:nvPr/>
        </p:nvSpPr>
        <p:spPr>
          <a:xfrm>
            <a:off x="8164285" y="1380931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Category D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2E0C0-D2A5-8D45-8872-D3C03C763F17}"/>
              </a:ext>
            </a:extLst>
          </p:cNvPr>
          <p:cNvSpPr txBox="1"/>
          <p:nvPr/>
        </p:nvSpPr>
        <p:spPr>
          <a:xfrm>
            <a:off x="8369559" y="1906564"/>
            <a:ext cx="321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Inside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level in the system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9CC8E-83F8-AF42-98D6-8E82E3F4276D}"/>
              </a:ext>
            </a:extLst>
          </p:cNvPr>
          <p:cNvSpPr txBox="1"/>
          <p:nvPr/>
        </p:nvSpPr>
        <p:spPr>
          <a:xfrm>
            <a:off x="8324483" y="3252257"/>
            <a:ext cx="3259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 future drive failure</a:t>
            </a:r>
            <a:endParaRPr kumimoji="1" lang="ko-Kore-KR" altLang="en-US" b="1" i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E3F41-BF5F-F548-999B-B1ACCC8A34C1}"/>
              </a:ext>
            </a:extLst>
          </p:cNvPr>
          <p:cNvSpPr txBox="1"/>
          <p:nvPr/>
        </p:nvSpPr>
        <p:spPr>
          <a:xfrm>
            <a:off x="8324483" y="4167570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Timeout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SMART statistics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893451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Reasons for replacements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17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970E50-24C0-9F42-BDBD-18930332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1" y="1045331"/>
            <a:ext cx="7385805" cy="515251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AB205EF-834F-714C-BCC9-E129E788213C}"/>
              </a:ext>
            </a:extLst>
          </p:cNvPr>
          <p:cNvSpPr/>
          <p:nvPr/>
        </p:nvSpPr>
        <p:spPr>
          <a:xfrm>
            <a:off x="452330" y="1287624"/>
            <a:ext cx="7385805" cy="979715"/>
          </a:xfrm>
          <a:prstGeom prst="rect">
            <a:avLst/>
          </a:prstGeom>
          <a:solidFill>
            <a:srgbClr val="FD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FD456-DA1E-B744-8D66-218D96E220B4}"/>
              </a:ext>
            </a:extLst>
          </p:cNvPr>
          <p:cNvSpPr txBox="1"/>
          <p:nvPr/>
        </p:nvSpPr>
        <p:spPr>
          <a:xfrm>
            <a:off x="8164285" y="1380931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Category A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2E0C0-D2A5-8D45-8872-D3C03C763F17}"/>
              </a:ext>
            </a:extLst>
          </p:cNvPr>
          <p:cNvSpPr txBox="1"/>
          <p:nvPr/>
        </p:nvSpPr>
        <p:spPr>
          <a:xfrm>
            <a:off x="8381950" y="1862201"/>
            <a:ext cx="3320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Occupies the most 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Completely unresponsive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SCSI layer detect a problem</a:t>
            </a: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9CC8E-83F8-AF42-98D6-8E82E3F4276D}"/>
              </a:ext>
            </a:extLst>
          </p:cNvPr>
          <p:cNvSpPr txBox="1"/>
          <p:nvPr/>
        </p:nvSpPr>
        <p:spPr>
          <a:xfrm>
            <a:off x="8381950" y="3258208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RAID reconstruction</a:t>
            </a:r>
            <a:endParaRPr kumimoji="1" lang="ko-Kore-KR" altLang="en-US" b="1" i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E3F41-BF5F-F548-999B-B1ACCC8A34C1}"/>
              </a:ext>
            </a:extLst>
          </p:cNvPr>
          <p:cNvSpPr txBox="1"/>
          <p:nvPr/>
        </p:nvSpPr>
        <p:spPr>
          <a:xfrm>
            <a:off x="8669716" y="4391504"/>
            <a:ext cx="2461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SCSI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Unresponsive drive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13237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Reasons for replacements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18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970E50-24C0-9F42-BDBD-18930332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1" y="1045331"/>
            <a:ext cx="7385805" cy="515251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AB205EF-834F-714C-BCC9-E129E788213C}"/>
              </a:ext>
            </a:extLst>
          </p:cNvPr>
          <p:cNvSpPr/>
          <p:nvPr/>
        </p:nvSpPr>
        <p:spPr>
          <a:xfrm>
            <a:off x="452330" y="2155371"/>
            <a:ext cx="7385805" cy="979715"/>
          </a:xfrm>
          <a:prstGeom prst="rect">
            <a:avLst/>
          </a:prstGeom>
          <a:solidFill>
            <a:srgbClr val="FD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FD456-DA1E-B744-8D66-218D96E220B4}"/>
              </a:ext>
            </a:extLst>
          </p:cNvPr>
          <p:cNvSpPr txBox="1"/>
          <p:nvPr/>
        </p:nvSpPr>
        <p:spPr>
          <a:xfrm>
            <a:off x="8164285" y="1380931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Category B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2E0C0-D2A5-8D45-8872-D3C03C763F17}"/>
              </a:ext>
            </a:extLst>
          </p:cNvPr>
          <p:cNvSpPr txBox="1"/>
          <p:nvPr/>
        </p:nvSpPr>
        <p:spPr>
          <a:xfrm>
            <a:off x="8381950" y="1862201"/>
            <a:ext cx="3322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Not perform the write at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Wrote it to a wrong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Corrupted the write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9CC8E-83F8-AF42-98D6-8E82E3F4276D}"/>
              </a:ext>
            </a:extLst>
          </p:cNvPr>
          <p:cNvSpPr txBox="1"/>
          <p:nvPr/>
        </p:nvSpPr>
        <p:spPr>
          <a:xfrm>
            <a:off x="9145973" y="3314437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Firmware bug</a:t>
            </a:r>
            <a:endParaRPr kumimoji="1" lang="ko-Kore-KR" altLang="en-US" b="1" i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E3F41-BF5F-F548-999B-B1ACCC8A34C1}"/>
              </a:ext>
            </a:extLst>
          </p:cNvPr>
          <p:cNvSpPr txBox="1"/>
          <p:nvPr/>
        </p:nvSpPr>
        <p:spPr>
          <a:xfrm>
            <a:off x="8451231" y="4391504"/>
            <a:ext cx="1591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Lost writes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1433624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Reasons for replacements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19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01970E50-24C0-9F42-BDBD-189303329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31" y="1045331"/>
            <a:ext cx="7385805" cy="5152516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AB205EF-834F-714C-BCC9-E129E788213C}"/>
              </a:ext>
            </a:extLst>
          </p:cNvPr>
          <p:cNvSpPr/>
          <p:nvPr/>
        </p:nvSpPr>
        <p:spPr>
          <a:xfrm>
            <a:off x="452330" y="3013790"/>
            <a:ext cx="7385805" cy="1446243"/>
          </a:xfrm>
          <a:prstGeom prst="rect">
            <a:avLst/>
          </a:prstGeom>
          <a:solidFill>
            <a:srgbClr val="FD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9FD456-DA1E-B744-8D66-218D96E220B4}"/>
              </a:ext>
            </a:extLst>
          </p:cNvPr>
          <p:cNvSpPr txBox="1"/>
          <p:nvPr/>
        </p:nvSpPr>
        <p:spPr>
          <a:xfrm>
            <a:off x="8164285" y="1380931"/>
            <a:ext cx="145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Category C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2E0C0-D2A5-8D45-8872-D3C03C763F17}"/>
              </a:ext>
            </a:extLst>
          </p:cNvPr>
          <p:cNvSpPr txBox="1"/>
          <p:nvPr/>
        </p:nvSpPr>
        <p:spPr>
          <a:xfrm>
            <a:off x="8381950" y="1862201"/>
            <a:ext cx="2653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Aborted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>
                <a:latin typeface="Tahoma" panose="020B0604030504040204" pitchFamily="34" charset="0"/>
                <a:cs typeface="Tahoma" panose="020B0604030504040204" pitchFamily="34" charset="0"/>
              </a:rPr>
              <a:t>Commands timed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9CC8E-83F8-AF42-98D6-8E82E3F4276D}"/>
              </a:ext>
            </a:extLst>
          </p:cNvPr>
          <p:cNvSpPr txBox="1"/>
          <p:nvPr/>
        </p:nvSpPr>
        <p:spPr>
          <a:xfrm>
            <a:off x="8381950" y="3272639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RAID reconstruction</a:t>
            </a:r>
            <a:endParaRPr kumimoji="1" lang="ko-Kore-KR" altLang="en-US" b="1" i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DE3F41-BF5F-F548-999B-B1ACCC8A34C1}"/>
              </a:ext>
            </a:extLst>
          </p:cNvPr>
          <p:cNvSpPr txBox="1"/>
          <p:nvPr/>
        </p:nvSpPr>
        <p:spPr>
          <a:xfrm>
            <a:off x="8451231" y="4391504"/>
            <a:ext cx="3201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Aborted Commands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Command Timeouts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ko-Kore-KR" dirty="0"/>
              <a:t>Disk Ownership I/O Errors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90901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02FE9B9C-BDDC-1E43-B29E-4A00D478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</a:t>
            </a:fld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52DD63C-DA25-764F-9C33-B39580A377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48626" y="1359602"/>
            <a:ext cx="4508500" cy="444976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What is SSD?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Distributed Storage?</a:t>
            </a:r>
            <a:br>
              <a:rPr kumimoji="1" lang="en-US" altLang="ko-KR" sz="1800" dirty="0"/>
            </a:br>
            <a:r>
              <a:rPr kumimoji="1" lang="en-US" altLang="ko-KR" sz="1800" dirty="0"/>
              <a:t>Large Scale Storage?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Statistics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Reasons for replacements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Factors impacting replacement rates</a:t>
            </a:r>
          </a:p>
          <a:p>
            <a:pPr marL="342900" indent="-342900">
              <a:lnSpc>
                <a:spcPct val="150000"/>
              </a:lnSpc>
            </a:pPr>
            <a:r>
              <a:rPr kumimoji="1" lang="en-US" altLang="ko-KR" sz="1800" dirty="0"/>
              <a:t>Conclusions</a:t>
            </a:r>
            <a:endParaRPr kumimoji="1" lang="en-US" altLang="ko-KR" sz="1800" b="1" dirty="0"/>
          </a:p>
          <a:p>
            <a:pPr marL="342900" indent="-342900">
              <a:lnSpc>
                <a:spcPct val="150000"/>
              </a:lnSpc>
            </a:pPr>
            <a:endParaRPr kumimoji="1" lang="en-US" altLang="ko-KR" sz="1800" dirty="0"/>
          </a:p>
          <a:p>
            <a:pPr marL="342900" indent="-342900">
              <a:lnSpc>
                <a:spcPct val="150000"/>
              </a:lnSpc>
            </a:pPr>
            <a:endParaRPr kumimoji="1"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3956538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4. Reasons for replacements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20</a:t>
            </a:fld>
            <a:endParaRPr kumimoji="1"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0C90589-0FC5-0C43-B249-CDBE4E23F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72" y="1066800"/>
            <a:ext cx="3810000" cy="47244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C564DCAA-3777-474C-A639-0A69AD62CE48}"/>
              </a:ext>
            </a:extLst>
          </p:cNvPr>
          <p:cNvSpPr/>
          <p:nvPr/>
        </p:nvSpPr>
        <p:spPr>
          <a:xfrm>
            <a:off x="5458408" y="3075057"/>
            <a:ext cx="6008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Most of them are</a:t>
            </a:r>
            <a:r>
              <a:rPr lang="ko-KR" altLang="en-US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" altLang="ko-Kore-KR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predictable errors</a:t>
            </a:r>
          </a:p>
          <a:p>
            <a:r>
              <a:rPr lang="en" altLang="ko-Kore-KR" sz="20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can be recovered.</a:t>
            </a:r>
            <a:endParaRPr lang="en" altLang="ko-Kore-KR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19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21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EF0AFEB-0937-094F-8771-0BEEB029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260" y="1086947"/>
            <a:ext cx="6268186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7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22</a:t>
            </a:fld>
            <a:endParaRPr kumimoji="1"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5390C8C-741A-0445-9F81-F7CB817D8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57" y="642347"/>
            <a:ext cx="4870083" cy="5573305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15C57B0-20A3-614B-A07B-1FFA728CA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876" y="1035358"/>
            <a:ext cx="3225969" cy="3225969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35B54E56-0FF1-BB4A-AA1D-30641001FEEA}"/>
              </a:ext>
            </a:extLst>
          </p:cNvPr>
          <p:cNvSpPr/>
          <p:nvPr/>
        </p:nvSpPr>
        <p:spPr>
          <a:xfrm>
            <a:off x="5812860" y="4825598"/>
            <a:ext cx="61956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means that,</a:t>
            </a:r>
          </a:p>
          <a:p>
            <a:r>
              <a:rPr lang="en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given typical drive lifetimes of 5 years,</a:t>
            </a:r>
          </a:p>
          <a:p>
            <a:r>
              <a:rPr lang="en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drives spend 20-40% of their life in infant mortality. </a:t>
            </a:r>
          </a:p>
        </p:txBody>
      </p:sp>
    </p:spTree>
    <p:extLst>
      <p:ext uri="{BB962C8B-B14F-4D97-AF65-F5344CB8AC3E}">
        <p14:creationId xmlns:p14="http://schemas.microsoft.com/office/powerpoint/2010/main" val="3767787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23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FB41509-9626-EB47-9555-72481027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680487"/>
            <a:ext cx="11976100" cy="47879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0528FDC-0E45-0648-9B80-3D8F05AAF286}"/>
              </a:ext>
            </a:extLst>
          </p:cNvPr>
          <p:cNvSpPr/>
          <p:nvPr/>
        </p:nvSpPr>
        <p:spPr>
          <a:xfrm>
            <a:off x="357854" y="5477732"/>
            <a:ext cx="748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2000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larger the capacity, the higher the replacement rate.</a:t>
            </a:r>
          </a:p>
        </p:txBody>
      </p:sp>
    </p:spTree>
    <p:extLst>
      <p:ext uri="{BB962C8B-B14F-4D97-AF65-F5344CB8AC3E}">
        <p14:creationId xmlns:p14="http://schemas.microsoft.com/office/powerpoint/2010/main" val="3856104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24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FB41509-9626-EB47-9555-72481027C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680487"/>
            <a:ext cx="11976100" cy="47879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70528FDC-0E45-0648-9B80-3D8F05AAF286}"/>
              </a:ext>
            </a:extLst>
          </p:cNvPr>
          <p:cNvSpPr/>
          <p:nvPr/>
        </p:nvSpPr>
        <p:spPr>
          <a:xfrm>
            <a:off x="357854" y="5477732"/>
            <a:ext cx="7481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sz="2000" b="1" i="1" dirty="0">
                <a:latin typeface="Tahoma" panose="020B0604030504040204" pitchFamily="34" charset="0"/>
                <a:cs typeface="Tahoma" panose="020B0604030504040204" pitchFamily="34" charset="0"/>
              </a:rPr>
              <a:t>The larger the capacity, the higher the replacement rate.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7995BD5-AC6F-FC45-A723-78E83A61A947}"/>
              </a:ext>
            </a:extLst>
          </p:cNvPr>
          <p:cNvSpPr/>
          <p:nvPr/>
        </p:nvSpPr>
        <p:spPr>
          <a:xfrm>
            <a:off x="307277" y="5912141"/>
            <a:ext cx="11689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2000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However, it may be a large FTL problem of DRAM rather than a flash technology problem.</a:t>
            </a:r>
            <a:endParaRPr lang="ko-Kore-KR" altLang="en-US" sz="2000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B6FCB22-8F89-3540-A682-D2B16FE6A0B5}"/>
              </a:ext>
            </a:extLst>
          </p:cNvPr>
          <p:cNvSpPr/>
          <p:nvPr/>
        </p:nvSpPr>
        <p:spPr>
          <a:xfrm>
            <a:off x="10170367" y="1389613"/>
            <a:ext cx="737119" cy="2379954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008506D-A2F1-774B-B427-ABED0E348337}"/>
              </a:ext>
            </a:extLst>
          </p:cNvPr>
          <p:cNvSpPr/>
          <p:nvPr/>
        </p:nvSpPr>
        <p:spPr>
          <a:xfrm>
            <a:off x="4770599" y="1252764"/>
            <a:ext cx="737119" cy="2379954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B7688F72-22CE-9540-B7EB-A0C74D823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669052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25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7AF8BF4-ECF1-8243-8DA0-F1EF51FB3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16" y="1085675"/>
            <a:ext cx="5515332" cy="3871161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DB681FDB-6240-BE42-82FB-BC2ADC259457}"/>
              </a:ext>
            </a:extLst>
          </p:cNvPr>
          <p:cNvSpPr/>
          <p:nvPr/>
        </p:nvSpPr>
        <p:spPr>
          <a:xfrm>
            <a:off x="2008641" y="5367383"/>
            <a:ext cx="10406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 contrast to previous work,</a:t>
            </a:r>
            <a:endParaRPr lang="en-US" altLang="ko-Kore-KR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higher density drives do not always see higher replacement rates.</a:t>
            </a:r>
          </a:p>
        </p:txBody>
      </p:sp>
    </p:spTree>
    <p:extLst>
      <p:ext uri="{BB962C8B-B14F-4D97-AF65-F5344CB8AC3E}">
        <p14:creationId xmlns:p14="http://schemas.microsoft.com/office/powerpoint/2010/main" val="1855858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26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85FE49B-570C-CB4E-AE8F-79B6F0CD5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763" y="772611"/>
            <a:ext cx="5754157" cy="389797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D866A1C-D2EE-CF42-A34D-4164912C16C9}"/>
              </a:ext>
            </a:extLst>
          </p:cNvPr>
          <p:cNvSpPr/>
          <p:nvPr/>
        </p:nvSpPr>
        <p:spPr>
          <a:xfrm>
            <a:off x="678025" y="5093411"/>
            <a:ext cx="10975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Earlier firmware versions can be correlated with significantly higher replacement rates,</a:t>
            </a:r>
            <a:endParaRPr lang="en-US" altLang="ko-Kore-KR" b="1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emphasizing the importance of firmware updates.</a:t>
            </a:r>
          </a:p>
        </p:txBody>
      </p:sp>
    </p:spTree>
    <p:extLst>
      <p:ext uri="{BB962C8B-B14F-4D97-AF65-F5344CB8AC3E}">
        <p14:creationId xmlns:p14="http://schemas.microsoft.com/office/powerpoint/2010/main" val="3111902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27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85FE49B-570C-CB4E-AE8F-79B6F0CD5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763" y="772611"/>
            <a:ext cx="5754157" cy="389797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D866A1C-D2EE-CF42-A34D-4164912C16C9}"/>
              </a:ext>
            </a:extLst>
          </p:cNvPr>
          <p:cNvSpPr/>
          <p:nvPr/>
        </p:nvSpPr>
        <p:spPr>
          <a:xfrm>
            <a:off x="678025" y="5093411"/>
            <a:ext cx="10975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Earlier firmware versions can be correlated with significantly higher replacement rates,</a:t>
            </a:r>
            <a:endParaRPr lang="en-US" altLang="ko-Kore-KR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emphasizing the importance of firmware updates.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E0B2CBD-5D74-9B4D-9501-0799CDABEDD0}"/>
              </a:ext>
            </a:extLst>
          </p:cNvPr>
          <p:cNvSpPr/>
          <p:nvPr/>
        </p:nvSpPr>
        <p:spPr>
          <a:xfrm>
            <a:off x="8019801" y="3036622"/>
            <a:ext cx="737119" cy="704954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1BAA7-DC9A-DC4A-BDA4-B8730D76E540}"/>
              </a:ext>
            </a:extLst>
          </p:cNvPr>
          <p:cNvSpPr txBox="1"/>
          <p:nvPr/>
        </p:nvSpPr>
        <p:spPr>
          <a:xfrm>
            <a:off x="8756920" y="3244334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Bug</a:t>
            </a:r>
            <a:endParaRPr kumimoji="1" lang="ko-Kore-KR" altLang="en-US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62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28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79721D-DABD-1142-8703-8AA8795B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824870"/>
            <a:ext cx="11083636" cy="420055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268EFFFA-AEB0-2542-9E57-0FA3F39E618A}"/>
              </a:ext>
            </a:extLst>
          </p:cNvPr>
          <p:cNvSpPr/>
          <p:nvPr/>
        </p:nvSpPr>
        <p:spPr>
          <a:xfrm>
            <a:off x="426097" y="5331152"/>
            <a:ext cx="11293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SSDs with a non-empty defect list have a higher chance of getting replaced,</a:t>
            </a:r>
            <a:endParaRPr lang="en-US" altLang="ko-Kore-KR" b="1" i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not only due to predictive failures, but also due to other replacement reasons as well.</a:t>
            </a:r>
          </a:p>
        </p:txBody>
      </p:sp>
    </p:spTree>
    <p:extLst>
      <p:ext uri="{BB962C8B-B14F-4D97-AF65-F5344CB8AC3E}">
        <p14:creationId xmlns:p14="http://schemas.microsoft.com/office/powerpoint/2010/main" val="3567055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29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79721D-DABD-1142-8703-8AA8795B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824870"/>
            <a:ext cx="11083636" cy="420055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5522652-6753-734F-B00F-5E09D709C0C9}"/>
              </a:ext>
            </a:extLst>
          </p:cNvPr>
          <p:cNvSpPr/>
          <p:nvPr/>
        </p:nvSpPr>
        <p:spPr>
          <a:xfrm>
            <a:off x="554182" y="5194540"/>
            <a:ext cx="893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observe similar correlations</a:t>
            </a:r>
            <a:r>
              <a:rPr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the number of consumed spare blocks.</a:t>
            </a:r>
            <a:endParaRPr lang="ko-Kore-KR" altLang="en-US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174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What is SSD?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C524A2A-823C-FD47-9F08-457115553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837" y="1596188"/>
            <a:ext cx="7633359" cy="458001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586B148-D6E4-904E-B06F-CBB0A8558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45" y="1495082"/>
            <a:ext cx="5183056" cy="304674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499C5BBE-89C7-6140-A977-20B7E8B180F7}"/>
              </a:ext>
            </a:extLst>
          </p:cNvPr>
          <p:cNvSpPr/>
          <p:nvPr/>
        </p:nvSpPr>
        <p:spPr>
          <a:xfrm>
            <a:off x="-516293" y="6329986"/>
            <a:ext cx="457511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ore-KR" sz="700" dirty="0">
                <a:hlinkClick r:id="rId5"/>
              </a:rPr>
              <a:t>https://www.statista.com/statistics/285474/hdds-and-ssds-in-pcs-global-shipments-2012-2017/</a:t>
            </a:r>
            <a:endParaRPr lang="ko-Kore-KR" sz="700" dirty="0"/>
          </a:p>
        </p:txBody>
      </p:sp>
    </p:spTree>
    <p:extLst>
      <p:ext uri="{BB962C8B-B14F-4D97-AF65-F5344CB8AC3E}">
        <p14:creationId xmlns:p14="http://schemas.microsoft.com/office/powerpoint/2010/main" val="895450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30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679721D-DABD-1142-8703-8AA8795B5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82" y="824870"/>
            <a:ext cx="11083636" cy="4200553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F5522652-6753-734F-B00F-5E09D709C0C9}"/>
              </a:ext>
            </a:extLst>
          </p:cNvPr>
          <p:cNvSpPr/>
          <p:nvPr/>
        </p:nvSpPr>
        <p:spPr>
          <a:xfrm>
            <a:off x="554182" y="5194540"/>
            <a:ext cx="8938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 observe similar correlations</a:t>
            </a:r>
            <a:r>
              <a:rPr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 the number of consumed spare blocks.</a:t>
            </a:r>
            <a:endParaRPr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CDBF588E-A10A-174D-9A26-C4DA04EB40E0}"/>
              </a:ext>
            </a:extLst>
          </p:cNvPr>
          <p:cNvSpPr/>
          <p:nvPr/>
        </p:nvSpPr>
        <p:spPr>
          <a:xfrm>
            <a:off x="554182" y="5532681"/>
            <a:ext cx="11155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SSDs that make greater use of their overprovisioned space are quite likely to be replaced in the future.</a:t>
            </a:r>
          </a:p>
        </p:txBody>
      </p:sp>
    </p:spTree>
    <p:extLst>
      <p:ext uri="{BB962C8B-B14F-4D97-AF65-F5344CB8AC3E}">
        <p14:creationId xmlns:p14="http://schemas.microsoft.com/office/powerpoint/2010/main" val="1931797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31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6ED1540-1CAA-C549-854F-3AD05B23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7" y="1118719"/>
            <a:ext cx="3201240" cy="39884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09ACF3C-EED3-4C43-B250-7A7CAB3FA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93" y="1118719"/>
            <a:ext cx="7892893" cy="413537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388AF28-9DC2-B940-98AA-EE4D1DBB8057}"/>
              </a:ext>
            </a:extLst>
          </p:cNvPr>
          <p:cNvSpPr/>
          <p:nvPr/>
        </p:nvSpPr>
        <p:spPr>
          <a:xfrm>
            <a:off x="464274" y="5254091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dirty="0">
                <a:latin typeface="Tahoma" panose="020B0604030504040204" pitchFamily="34" charset="0"/>
                <a:cs typeface="Tahoma" panose="020B0604030504040204" pitchFamily="34" charset="0"/>
              </a:rPr>
              <a:t>0.0504</a:t>
            </a:r>
            <a:r>
              <a:rPr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C5C2E1-8302-B44E-A5F6-0A4A031B07CA}"/>
              </a:ext>
            </a:extLst>
          </p:cNvPr>
          <p:cNvSpPr/>
          <p:nvPr/>
        </p:nvSpPr>
        <p:spPr>
          <a:xfrm>
            <a:off x="2031817" y="5254091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dirty="0">
                <a:latin typeface="Tahoma" panose="020B0604030504040204" pitchFamily="34" charset="0"/>
                <a:cs typeface="Tahoma" panose="020B0604030504040204" pitchFamily="34" charset="0"/>
              </a:rPr>
              <a:t>9.39</a:t>
            </a:r>
            <a:r>
              <a:rPr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AEABC-D8F4-6444-8255-0D048A9C0C5F}"/>
              </a:ext>
            </a:extLst>
          </p:cNvPr>
          <p:cNvSpPr txBox="1"/>
          <p:nvPr/>
        </p:nvSpPr>
        <p:spPr>
          <a:xfrm>
            <a:off x="774646" y="564906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180 time</a:t>
            </a:r>
            <a:endParaRPr kumimoji="1" lang="ko-Kore-KR" altLang="en-US" b="1" i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C03CA27-CB31-A543-987D-9CA53A119AD6}"/>
              </a:ext>
            </a:extLst>
          </p:cNvPr>
          <p:cNvSpPr/>
          <p:nvPr/>
        </p:nvSpPr>
        <p:spPr>
          <a:xfrm>
            <a:off x="4998098" y="54387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ore-KR" altLang="en-US" b="1" i="1" dirty="0">
                <a:latin typeface="Tahoma" panose="020B0604030504040204" pitchFamily="34" charset="0"/>
                <a:cs typeface="Tahoma" panose="020B0604030504040204" pitchFamily="34" charset="0"/>
              </a:rPr>
              <a:t>The reason seems to be that the likelihood of a follow-up failure after a first failure is not correlated with RAID group size.</a:t>
            </a:r>
          </a:p>
        </p:txBody>
      </p:sp>
    </p:spTree>
    <p:extLst>
      <p:ext uri="{BB962C8B-B14F-4D97-AF65-F5344CB8AC3E}">
        <p14:creationId xmlns:p14="http://schemas.microsoft.com/office/powerpoint/2010/main" val="244828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32</a:t>
            </a:fld>
            <a:endParaRPr kumimoji="1" lang="ko-KR" altLang="en-US"/>
          </a:p>
        </p:txBody>
      </p:sp>
      <p:sp>
        <p:nvSpPr>
          <p:cNvPr id="7" name="제목 6">
            <a:extLst>
              <a:ext uri="{FF2B5EF4-FFF2-40B4-BE49-F238E27FC236}">
                <a16:creationId xmlns:a16="http://schemas.microsoft.com/office/drawing/2014/main" id="{906E1D0C-B83F-5940-82AC-448E861C4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5. Factors impacting replacement rates</a:t>
            </a:r>
            <a:endParaRPr lang="ko-Kore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6ED1540-1CAA-C549-854F-3AD05B23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7" y="1118719"/>
            <a:ext cx="3201240" cy="398843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09ACF3C-EED3-4C43-B250-7A7CAB3FA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693" y="1118719"/>
            <a:ext cx="7892893" cy="4135372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A388AF28-9DC2-B940-98AA-EE4D1DBB8057}"/>
              </a:ext>
            </a:extLst>
          </p:cNvPr>
          <p:cNvSpPr/>
          <p:nvPr/>
        </p:nvSpPr>
        <p:spPr>
          <a:xfrm>
            <a:off x="464274" y="5254091"/>
            <a:ext cx="118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dirty="0">
                <a:latin typeface="Tahoma" panose="020B0604030504040204" pitchFamily="34" charset="0"/>
                <a:cs typeface="Tahoma" panose="020B0604030504040204" pitchFamily="34" charset="0"/>
              </a:rPr>
              <a:t>0.0504</a:t>
            </a:r>
            <a:r>
              <a:rPr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DC5C2E1-8302-B44E-A5F6-0A4A031B07CA}"/>
              </a:ext>
            </a:extLst>
          </p:cNvPr>
          <p:cNvSpPr/>
          <p:nvPr/>
        </p:nvSpPr>
        <p:spPr>
          <a:xfrm>
            <a:off x="2031817" y="5254091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dirty="0">
                <a:latin typeface="Tahoma" panose="020B0604030504040204" pitchFamily="34" charset="0"/>
                <a:cs typeface="Tahoma" panose="020B0604030504040204" pitchFamily="34" charset="0"/>
              </a:rPr>
              <a:t>9.39</a:t>
            </a:r>
            <a:r>
              <a:rPr lang="en-US" altLang="ko-Kore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%</a:t>
            </a:r>
            <a:endParaRPr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AEABC-D8F4-6444-8255-0D048A9C0C5F}"/>
              </a:ext>
            </a:extLst>
          </p:cNvPr>
          <p:cNvSpPr txBox="1"/>
          <p:nvPr/>
        </p:nvSpPr>
        <p:spPr>
          <a:xfrm>
            <a:off x="774646" y="5649066"/>
            <a:ext cx="18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180 time</a:t>
            </a:r>
            <a:endParaRPr kumimoji="1" lang="ko-Kore-KR" altLang="en-US" b="1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C03CA27-CB31-A543-987D-9CA53A119AD6}"/>
              </a:ext>
            </a:extLst>
          </p:cNvPr>
          <p:cNvSpPr/>
          <p:nvPr/>
        </p:nvSpPr>
        <p:spPr>
          <a:xfrm>
            <a:off x="4998098" y="54387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ore-KR" altLang="en-US" b="1" i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reason seems to be that the likelihood of a follow-up failure after a first failure is not correlated with RAID group size.</a:t>
            </a:r>
          </a:p>
        </p:txBody>
      </p:sp>
    </p:spTree>
    <p:extLst>
      <p:ext uri="{BB962C8B-B14F-4D97-AF65-F5344CB8AC3E}">
        <p14:creationId xmlns:p14="http://schemas.microsoft.com/office/powerpoint/2010/main" val="2032355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6. Conclusions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33</a:t>
            </a:fld>
            <a:endParaRPr kumimoji="1"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A296958-768F-5D45-84CC-981937EE176B}"/>
              </a:ext>
            </a:extLst>
          </p:cNvPr>
          <p:cNvSpPr/>
          <p:nvPr/>
        </p:nvSpPr>
        <p:spPr>
          <a:xfrm>
            <a:off x="655922" y="1412793"/>
            <a:ext cx="5917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aspects different from expectations: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262739B9-BCF9-A94F-BD3B-FE0893B1D28C}"/>
              </a:ext>
            </a:extLst>
          </p:cNvPr>
          <p:cNvSpPr/>
          <p:nvPr/>
        </p:nvSpPr>
        <p:spPr>
          <a:xfrm>
            <a:off x="1321837" y="1878087"/>
            <a:ext cx="8876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long period of infant mortality!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densities not always experience higher replacement rates.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SLC not generally more reliable than MLC.</a:t>
            </a:r>
            <a:endParaRPr lang="ko-Kore-KR" altLang="en-US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109BCC8-D2B3-D14D-812F-9F904FAF7AC9}"/>
              </a:ext>
            </a:extLst>
          </p:cNvPr>
          <p:cNvSpPr/>
          <p:nvPr/>
        </p:nvSpPr>
        <p:spPr>
          <a:xfrm>
            <a:off x="655922" y="3228945"/>
            <a:ext cx="94511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Firmware versions can have a significant impact on replacements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8FF7387-3A5D-0941-BA83-761D6FB8DD99}"/>
              </a:ext>
            </a:extLst>
          </p:cNvPr>
          <p:cNvSpPr/>
          <p:nvPr/>
        </p:nvSpPr>
        <p:spPr>
          <a:xfrm>
            <a:off x="655922" y="4209543"/>
            <a:ext cx="91412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ko-Kore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Temporally correlated failures within the same RAID group</a:t>
            </a:r>
            <a:endParaRPr lang="ko-Kore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79513EAE-93C1-0B4A-AE68-0BE91EC7B03D}"/>
              </a:ext>
            </a:extLst>
          </p:cNvPr>
          <p:cNvSpPr/>
          <p:nvPr/>
        </p:nvSpPr>
        <p:spPr>
          <a:xfrm>
            <a:off x="1321837" y="4627006"/>
            <a:ext cx="82886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" altLang="ko-Kore-KR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evidence that follow-up failures are correlated with RAID group size.</a:t>
            </a:r>
            <a:endParaRPr lang="ko-Kore-KR" altLang="en-US" i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71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B3390181-4B94-C74E-A063-940E7182605E}"/>
              </a:ext>
            </a:extLst>
          </p:cNvPr>
          <p:cNvSpPr txBox="1">
            <a:spLocks/>
          </p:cNvSpPr>
          <p:nvPr/>
        </p:nvSpPr>
        <p:spPr>
          <a:xfrm>
            <a:off x="4388860" y="4858514"/>
            <a:ext cx="3562834" cy="639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ko-KR" dirty="0">
                <a:ea typeface="GungSeo" pitchFamily="2" charset="-127"/>
              </a:rPr>
              <a:t>Thank You!</a:t>
            </a:r>
            <a:endParaRPr kumimoji="1" lang="ko-KR" altLang="en-US" dirty="0"/>
          </a:p>
        </p:txBody>
      </p:sp>
      <p:sp>
        <p:nvSpPr>
          <p:cNvPr id="14" name="제목 1">
            <a:extLst>
              <a:ext uri="{FF2B5EF4-FFF2-40B4-BE49-F238E27FC236}">
                <a16:creationId xmlns:a16="http://schemas.microsoft.com/office/drawing/2014/main" id="{78D18A23-73B7-BA4A-9BFA-F5F94C3E0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921" y="2261506"/>
            <a:ext cx="11554232" cy="639243"/>
          </a:xfrm>
        </p:spPr>
        <p:txBody>
          <a:bodyPr anchor="t"/>
          <a:lstStyle/>
          <a:p>
            <a:r>
              <a:rPr kumimoji="1"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Study of SSD Reliability in Large Scale Enterprise Storage Deployments</a:t>
            </a:r>
            <a:endParaRPr kumimoji="1" lang="ko-KR" altLang="en-US" dirty="0">
              <a:latin typeface="Tahoma" panose="020B0604030504040204" pitchFamily="34" charset="0"/>
              <a:ea typeface="Nanum Gothic" panose="020D0604000000000000" pitchFamily="34" charset="-127"/>
              <a:cs typeface="Tahoma" panose="020B0604030504040204" pitchFamily="34" charset="0"/>
            </a:endParaRPr>
          </a:p>
        </p:txBody>
      </p:sp>
      <p:sp>
        <p:nvSpPr>
          <p:cNvPr id="15" name="부제목 2">
            <a:extLst>
              <a:ext uri="{FF2B5EF4-FFF2-40B4-BE49-F238E27FC236}">
                <a16:creationId xmlns:a16="http://schemas.microsoft.com/office/drawing/2014/main" id="{4710F9D9-C627-734C-88DB-048E5508A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234498"/>
            <a:ext cx="5938687" cy="973084"/>
          </a:xfrm>
        </p:spPr>
        <p:txBody>
          <a:bodyPr/>
          <a:lstStyle/>
          <a:p>
            <a:r>
              <a:rPr kumimoji="1" lang="en-US" altLang="ko-KR" dirty="0"/>
              <a:t>2020. 06. 01</a:t>
            </a:r>
          </a:p>
          <a:p>
            <a:r>
              <a:rPr kumimoji="1" lang="en-US" altLang="ko-KR" dirty="0"/>
              <a:t>Presentation by Choi, </a:t>
            </a:r>
            <a:r>
              <a:rPr kumimoji="1" lang="en-US" altLang="ko-KR" dirty="0" err="1"/>
              <a:t>Gunhee</a:t>
            </a:r>
            <a:endParaRPr kumimoji="1" lang="en-US" altLang="ko-KR" dirty="0"/>
          </a:p>
          <a:p>
            <a:r>
              <a:rPr kumimoji="1" lang="en-US" altLang="ko-KR" dirty="0" err="1"/>
              <a:t>choi_gunhee@dankook.ac.kr</a:t>
            </a:r>
            <a:endParaRPr kumimoji="1" lang="ko-KR" altLang="en-US" dirty="0"/>
          </a:p>
        </p:txBody>
      </p:sp>
      <p:sp>
        <p:nvSpPr>
          <p:cNvPr id="16" name="부제목 2">
            <a:extLst>
              <a:ext uri="{FF2B5EF4-FFF2-40B4-BE49-F238E27FC236}">
                <a16:creationId xmlns:a16="http://schemas.microsoft.com/office/drawing/2014/main" id="{39429C1C-87C0-3B47-91E7-E27A021261E3}"/>
              </a:ext>
            </a:extLst>
          </p:cNvPr>
          <p:cNvSpPr txBox="1">
            <a:spLocks/>
          </p:cNvSpPr>
          <p:nvPr/>
        </p:nvSpPr>
        <p:spPr>
          <a:xfrm>
            <a:off x="90921" y="3473814"/>
            <a:ext cx="8129348" cy="639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Stathis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Maneas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Kaveh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Mahdaviani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Tim </a:t>
            </a:r>
            <a:r>
              <a:rPr kumimoji="1" lang="en-US" altLang="ko-KR" sz="1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Emami</a:t>
            </a:r>
            <a:r>
              <a:rPr kumimoji="1" lang="en-US" altLang="ko-KR" sz="1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Bianca Schroeder</a:t>
            </a:r>
          </a:p>
          <a:p>
            <a:pPr algn="l"/>
            <a:r>
              <a:rPr lang="en-US" altLang="ko-KR" sz="1200" i="1" dirty="0">
                <a:solidFill>
                  <a:schemeClr val="bg1"/>
                </a:solidFill>
              </a:rPr>
              <a:t>18th USENIX Conference on File and Storage Technologies (FAST’20). 2020.</a:t>
            </a:r>
            <a:endParaRPr kumimoji="1" lang="ko-KR" altLang="en-US" sz="1200" i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1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각 삼각형[R] 10">
            <a:extLst>
              <a:ext uri="{FF2B5EF4-FFF2-40B4-BE49-F238E27FC236}">
                <a16:creationId xmlns:a16="http://schemas.microsoft.com/office/drawing/2014/main" id="{1C324F4B-0A64-884E-A71F-6E6597B18AEE}"/>
              </a:ext>
            </a:extLst>
          </p:cNvPr>
          <p:cNvSpPr/>
          <p:nvPr/>
        </p:nvSpPr>
        <p:spPr>
          <a:xfrm flipH="1">
            <a:off x="3356092" y="5185225"/>
            <a:ext cx="5343895" cy="1149677"/>
          </a:xfrm>
          <a:prstGeom prst="rtTriangle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ore-KR"/>
          </a:p>
        </p:txBody>
      </p:sp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What is SSD?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4</a:t>
            </a:fld>
            <a:endParaRPr kumimoji="1"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EAD9D3-5986-7A43-AFD0-C6D470E8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50" y="1122609"/>
            <a:ext cx="6917732" cy="3530428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D549001-F706-BB44-87F6-DF31FB392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360" y="5297466"/>
            <a:ext cx="1325218" cy="92878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3E853CDC-2F3A-4547-BD8C-6D33FC984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2868" y="5294085"/>
            <a:ext cx="1902744" cy="9319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865E759-10A8-9C44-AA1A-2F999226984E}"/>
              </a:ext>
            </a:extLst>
          </p:cNvPr>
          <p:cNvSpPr txBox="1"/>
          <p:nvPr/>
        </p:nvSpPr>
        <p:spPr>
          <a:xfrm>
            <a:off x="3433894" y="576006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64GB</a:t>
            </a:r>
            <a:endParaRPr lang="ko-Kore-K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471D49-1333-3143-BFC3-F1AE8E6C2734}"/>
              </a:ext>
            </a:extLst>
          </p:cNvPr>
          <p:cNvSpPr txBox="1"/>
          <p:nvPr/>
        </p:nvSpPr>
        <p:spPr>
          <a:xfrm>
            <a:off x="8058800" y="4815893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20TB</a:t>
            </a:r>
            <a:endParaRPr lang="ko-Kore-KR" dirty="0"/>
          </a:p>
        </p:txBody>
      </p:sp>
      <p:sp>
        <p:nvSpPr>
          <p:cNvPr id="4" name="직사각형 3"/>
          <p:cNvSpPr/>
          <p:nvPr/>
        </p:nvSpPr>
        <p:spPr>
          <a:xfrm>
            <a:off x="8279362" y="2308216"/>
            <a:ext cx="25787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Price</a:t>
            </a:r>
            <a:r>
              <a:rPr lang="ko-KR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o-KR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per</a:t>
            </a:r>
            <a:r>
              <a:rPr lang="ko-KR" altLang="en-US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o-KR" altLang="en-US" sz="2400" dirty="0" err="1">
                <a:latin typeface="Tahoma" panose="020B0604030504040204" pitchFamily="34" charset="0"/>
                <a:cs typeface="Tahoma" panose="020B0604030504040204" pitchFamily="34" charset="0"/>
              </a:rPr>
              <a:t>capacity</a:t>
            </a:r>
            <a:endParaRPr lang="ko-KR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279362" y="3326135"/>
            <a:ext cx="14712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Reliability</a:t>
            </a:r>
            <a:endParaRPr lang="ko-KR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그래픽 2" descr="채우기 없는 웃고 있는 얼굴">
            <a:extLst>
              <a:ext uri="{FF2B5EF4-FFF2-40B4-BE49-F238E27FC236}">
                <a16:creationId xmlns:a16="http://schemas.microsoft.com/office/drawing/2014/main" id="{04397EFF-6860-F24B-8805-2AD986282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21029" y="2137434"/>
            <a:ext cx="914400" cy="914400"/>
          </a:xfrm>
          <a:prstGeom prst="rect">
            <a:avLst/>
          </a:prstGeom>
        </p:spPr>
      </p:pic>
      <p:pic>
        <p:nvPicPr>
          <p:cNvPr id="7" name="그래픽 6" descr="채우기 없는 걱정하는 얼굴">
            <a:extLst>
              <a:ext uri="{FF2B5EF4-FFF2-40B4-BE49-F238E27FC236}">
                <a16:creationId xmlns:a16="http://schemas.microsoft.com/office/drawing/2014/main" id="{ACB64CD3-283B-7D4D-93A2-AA111672C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97802" y="31290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8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What is SSD?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5</a:t>
            </a:fld>
            <a:endParaRPr kumimoji="1" lang="ko-KR" altLang="en-US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4E1D3E7-681A-2342-8D3D-6BF0F53F4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494" y="1280360"/>
            <a:ext cx="3597220" cy="4580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C569CD-7ACD-4940-BB21-A8D812C5375F}"/>
              </a:ext>
            </a:extLst>
          </p:cNvPr>
          <p:cNvSpPr txBox="1"/>
          <p:nvPr/>
        </p:nvSpPr>
        <p:spPr>
          <a:xfrm>
            <a:off x="380812" y="752002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Lithography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3B84741-2007-224D-A404-AC27EB94E5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611" y="1959474"/>
            <a:ext cx="4384235" cy="292084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89EB2653-54CB-8E42-9356-B1BB9E09A24E}"/>
              </a:ext>
            </a:extLst>
          </p:cNvPr>
          <p:cNvSpPr/>
          <p:nvPr/>
        </p:nvSpPr>
        <p:spPr>
          <a:xfrm>
            <a:off x="10100037" y="6342087"/>
            <a:ext cx="1946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sz="800" dirty="0">
                <a:hlinkClick r:id="rId5"/>
              </a:rPr>
              <a:t>https://www.skcareersjournal.com/194</a:t>
            </a:r>
            <a:endParaRPr lang="ko-Kore-KR" altLang="en-US" sz="800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17DED10-A346-2742-8ADB-9D71F562F686}"/>
              </a:ext>
            </a:extLst>
          </p:cNvPr>
          <p:cNvSpPr/>
          <p:nvPr/>
        </p:nvSpPr>
        <p:spPr>
          <a:xfrm>
            <a:off x="8091535" y="6123963"/>
            <a:ext cx="41133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sz="800" dirty="0">
                <a:hlinkClick r:id="rId6"/>
              </a:rPr>
              <a:t>https://terms.naver.com/entry.nhn?docId=754457&amp;cid=42341&amp;categoryId=42341</a:t>
            </a:r>
            <a:endParaRPr lang="ko-Kore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4919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What is SSD?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6</a:t>
            </a:fld>
            <a:endParaRPr kumimoji="1"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569CD-7ACD-4940-BB21-A8D812C5375F}"/>
              </a:ext>
            </a:extLst>
          </p:cNvPr>
          <p:cNvSpPr txBox="1"/>
          <p:nvPr/>
        </p:nvSpPr>
        <p:spPr>
          <a:xfrm>
            <a:off x="380812" y="752002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Lithography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125747E-12C3-4842-8A06-E5BFABC09A2A}"/>
              </a:ext>
            </a:extLst>
          </p:cNvPr>
          <p:cNvSpPr/>
          <p:nvPr/>
        </p:nvSpPr>
        <p:spPr>
          <a:xfrm>
            <a:off x="8123583" y="6336437"/>
            <a:ext cx="4068417" cy="223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ko-Kore-KR" sz="800" dirty="0">
                <a:hlinkClick r:id="rId3"/>
              </a:rPr>
              <a:t>http://euvlsymposium.lbl.gov/pdf/2014/a6eb9ce6470a4a448160d68ca3e2ca0d.pdf</a:t>
            </a:r>
            <a:endParaRPr lang="ko-Kore-KR" altLang="en-US" sz="8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519043E-1169-6345-8C6A-67ABD4B4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704" y="1336360"/>
            <a:ext cx="9446592" cy="14216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1259251-3AB4-AE4E-A95F-70DCDFFF6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960" y="2973011"/>
            <a:ext cx="3682623" cy="3146395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75500CB7-3E86-2E40-B5E8-CA94C30FD7C1}"/>
              </a:ext>
            </a:extLst>
          </p:cNvPr>
          <p:cNvSpPr/>
          <p:nvPr/>
        </p:nvSpPr>
        <p:spPr>
          <a:xfrm>
            <a:off x="2631917" y="3438592"/>
            <a:ext cx="2092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ko-Kore-KR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extreme ultraviolet</a:t>
            </a:r>
            <a:endParaRPr lang="ko-Kore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0A67748-9F35-0145-B373-F347B668C831}"/>
              </a:ext>
            </a:extLst>
          </p:cNvPr>
          <p:cNvSpPr/>
          <p:nvPr/>
        </p:nvSpPr>
        <p:spPr>
          <a:xfrm>
            <a:off x="8169853" y="3438592"/>
            <a:ext cx="1624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ore-KR" altLang="en-US" dirty="0">
                <a:latin typeface="Tahoma" panose="020B0604030504040204" pitchFamily="34" charset="0"/>
                <a:cs typeface="Tahoma" panose="020B0604030504040204" pitchFamily="34" charset="0"/>
              </a:rPr>
              <a:t>Argon fluoride</a:t>
            </a:r>
          </a:p>
        </p:txBody>
      </p:sp>
    </p:spTree>
    <p:extLst>
      <p:ext uri="{BB962C8B-B14F-4D97-AF65-F5344CB8AC3E}">
        <p14:creationId xmlns:p14="http://schemas.microsoft.com/office/powerpoint/2010/main" val="2456892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1. What is SSD?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7</a:t>
            </a:fld>
            <a:endParaRPr kumimoji="1"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5DBEF3-4EB9-B04A-935B-D74755A559F8}"/>
              </a:ext>
            </a:extLst>
          </p:cNvPr>
          <p:cNvSpPr txBox="1"/>
          <p:nvPr/>
        </p:nvSpPr>
        <p:spPr>
          <a:xfrm>
            <a:off x="377687" y="84482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Terms</a:t>
            </a:r>
            <a:endParaRPr kumimoji="1" lang="ko-Kore-KR" altLang="en-US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9DF5FA-11F1-2D42-A793-1482814B9EE4}"/>
              </a:ext>
            </a:extLst>
          </p:cNvPr>
          <p:cNvSpPr txBox="1"/>
          <p:nvPr/>
        </p:nvSpPr>
        <p:spPr>
          <a:xfrm>
            <a:off x="705678" y="1550504"/>
            <a:ext cx="37126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OP area (Over Provisioning area)</a:t>
            </a:r>
          </a:p>
          <a:p>
            <a:endParaRPr kumimoji="1" lang="en-US" altLang="ko-Kore-KR" dirty="0"/>
          </a:p>
          <a:p>
            <a:r>
              <a:rPr kumimoji="1" lang="en-US" altLang="ko-Kore-KR" dirty="0" err="1"/>
              <a:t>eMLC</a:t>
            </a:r>
            <a:r>
              <a:rPr kumimoji="1" lang="en-US" altLang="ko-Kore-KR" dirty="0"/>
              <a:t> (Enterprise Multi Level Cell)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GC (Garbage Collection)</a:t>
            </a:r>
          </a:p>
          <a:p>
            <a:endParaRPr kumimoji="1" lang="en-US" altLang="ko-Kore-KR" dirty="0"/>
          </a:p>
          <a:p>
            <a:r>
              <a:rPr kumimoji="1" lang="en-US" altLang="ko-Kore-KR" dirty="0"/>
              <a:t>FTL (Flash Translation Layer)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317A456-A3A1-2240-B088-D7434BD05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77" y="1244265"/>
            <a:ext cx="3517900" cy="4064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9AA74AC-C65B-5247-9CB2-497BE6F09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910" y="1437104"/>
            <a:ext cx="3010905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70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0C01A6C4-7310-7F40-B02D-5C11C6BB2A5B}"/>
              </a:ext>
            </a:extLst>
          </p:cNvPr>
          <p:cNvSpPr/>
          <p:nvPr/>
        </p:nvSpPr>
        <p:spPr>
          <a:xfrm>
            <a:off x="5852159" y="2043838"/>
            <a:ext cx="6140918" cy="2424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Distributed Storage?  Large Scale Storage?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8</a:t>
            </a:fld>
            <a:endParaRPr kumimoji="1"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C3870F96-63C1-C44D-9890-D62F49B5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11" y="2189489"/>
            <a:ext cx="4659400" cy="2278610"/>
          </a:xfrm>
          <a:prstGeom prst="rect">
            <a:avLst/>
          </a:prstGeom>
        </p:spPr>
      </p:pic>
      <p:sp>
        <p:nvSpPr>
          <p:cNvPr id="82" name="원통[C] 81">
            <a:extLst>
              <a:ext uri="{FF2B5EF4-FFF2-40B4-BE49-F238E27FC236}">
                <a16:creationId xmlns:a16="http://schemas.microsoft.com/office/drawing/2014/main" id="{DA5A44DE-115F-5C44-A342-39B7062C8F34}"/>
              </a:ext>
            </a:extLst>
          </p:cNvPr>
          <p:cNvSpPr/>
          <p:nvPr/>
        </p:nvSpPr>
        <p:spPr>
          <a:xfrm>
            <a:off x="6050030" y="3764357"/>
            <a:ext cx="1277535" cy="543865"/>
          </a:xfrm>
          <a:prstGeom prst="ca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3" name="원통[C] 82">
            <a:extLst>
              <a:ext uri="{FF2B5EF4-FFF2-40B4-BE49-F238E27FC236}">
                <a16:creationId xmlns:a16="http://schemas.microsoft.com/office/drawing/2014/main" id="{529796F4-8DD7-2743-B732-4C72E0006832}"/>
              </a:ext>
            </a:extLst>
          </p:cNvPr>
          <p:cNvSpPr/>
          <p:nvPr/>
        </p:nvSpPr>
        <p:spPr>
          <a:xfrm>
            <a:off x="6050031" y="3328794"/>
            <a:ext cx="1277535" cy="543865"/>
          </a:xfrm>
          <a:prstGeom prst="ca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4" name="원통[C] 83">
            <a:extLst>
              <a:ext uri="{FF2B5EF4-FFF2-40B4-BE49-F238E27FC236}">
                <a16:creationId xmlns:a16="http://schemas.microsoft.com/office/drawing/2014/main" id="{6875BBD1-BA21-2848-95EF-7860076FB104}"/>
              </a:ext>
            </a:extLst>
          </p:cNvPr>
          <p:cNvSpPr/>
          <p:nvPr/>
        </p:nvSpPr>
        <p:spPr>
          <a:xfrm>
            <a:off x="6050030" y="2895714"/>
            <a:ext cx="1277535" cy="543865"/>
          </a:xfrm>
          <a:prstGeom prst="can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5" name="원통[C] 84">
            <a:extLst>
              <a:ext uri="{FF2B5EF4-FFF2-40B4-BE49-F238E27FC236}">
                <a16:creationId xmlns:a16="http://schemas.microsoft.com/office/drawing/2014/main" id="{F79C98F1-CC08-634F-AD43-33DA6F111EF8}"/>
              </a:ext>
            </a:extLst>
          </p:cNvPr>
          <p:cNvSpPr/>
          <p:nvPr/>
        </p:nvSpPr>
        <p:spPr>
          <a:xfrm>
            <a:off x="6050031" y="2469776"/>
            <a:ext cx="1277535" cy="543865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7" name="원통[C] 86">
            <a:extLst>
              <a:ext uri="{FF2B5EF4-FFF2-40B4-BE49-F238E27FC236}">
                <a16:creationId xmlns:a16="http://schemas.microsoft.com/office/drawing/2014/main" id="{43064FA6-FFB3-CA4F-AC1B-4C94E0D345F6}"/>
              </a:ext>
            </a:extLst>
          </p:cNvPr>
          <p:cNvSpPr/>
          <p:nvPr/>
        </p:nvSpPr>
        <p:spPr>
          <a:xfrm>
            <a:off x="7560733" y="3764357"/>
            <a:ext cx="1277535" cy="543865"/>
          </a:xfrm>
          <a:prstGeom prst="ca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8" name="원통[C] 87">
            <a:extLst>
              <a:ext uri="{FF2B5EF4-FFF2-40B4-BE49-F238E27FC236}">
                <a16:creationId xmlns:a16="http://schemas.microsoft.com/office/drawing/2014/main" id="{EB18C354-2BBA-7B4B-A270-D70B3B89BA44}"/>
              </a:ext>
            </a:extLst>
          </p:cNvPr>
          <p:cNvSpPr/>
          <p:nvPr/>
        </p:nvSpPr>
        <p:spPr>
          <a:xfrm>
            <a:off x="7560734" y="3328794"/>
            <a:ext cx="1277535" cy="543865"/>
          </a:xfrm>
          <a:prstGeom prst="ca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89" name="원통[C] 88">
            <a:extLst>
              <a:ext uri="{FF2B5EF4-FFF2-40B4-BE49-F238E27FC236}">
                <a16:creationId xmlns:a16="http://schemas.microsoft.com/office/drawing/2014/main" id="{60B8DBD4-A9D4-094F-9924-68886BDAA392}"/>
              </a:ext>
            </a:extLst>
          </p:cNvPr>
          <p:cNvSpPr/>
          <p:nvPr/>
        </p:nvSpPr>
        <p:spPr>
          <a:xfrm>
            <a:off x="7560733" y="2895714"/>
            <a:ext cx="1277535" cy="543865"/>
          </a:xfrm>
          <a:prstGeom prst="can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0" name="원통[C] 89">
            <a:extLst>
              <a:ext uri="{FF2B5EF4-FFF2-40B4-BE49-F238E27FC236}">
                <a16:creationId xmlns:a16="http://schemas.microsoft.com/office/drawing/2014/main" id="{C50F86C3-0475-6C4A-B10D-AA179A3D2D1E}"/>
              </a:ext>
            </a:extLst>
          </p:cNvPr>
          <p:cNvSpPr/>
          <p:nvPr/>
        </p:nvSpPr>
        <p:spPr>
          <a:xfrm>
            <a:off x="7560734" y="2469776"/>
            <a:ext cx="1277535" cy="543865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2" name="원통[C] 91">
            <a:extLst>
              <a:ext uri="{FF2B5EF4-FFF2-40B4-BE49-F238E27FC236}">
                <a16:creationId xmlns:a16="http://schemas.microsoft.com/office/drawing/2014/main" id="{9DD55151-37CC-3348-8185-27E070EBE127}"/>
              </a:ext>
            </a:extLst>
          </p:cNvPr>
          <p:cNvSpPr/>
          <p:nvPr/>
        </p:nvSpPr>
        <p:spPr>
          <a:xfrm>
            <a:off x="9079921" y="3764357"/>
            <a:ext cx="1277535" cy="543865"/>
          </a:xfrm>
          <a:prstGeom prst="can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3" name="원통[C] 92">
            <a:extLst>
              <a:ext uri="{FF2B5EF4-FFF2-40B4-BE49-F238E27FC236}">
                <a16:creationId xmlns:a16="http://schemas.microsoft.com/office/drawing/2014/main" id="{C72BBCEC-B928-9F46-8916-8AC1829D1350}"/>
              </a:ext>
            </a:extLst>
          </p:cNvPr>
          <p:cNvSpPr/>
          <p:nvPr/>
        </p:nvSpPr>
        <p:spPr>
          <a:xfrm>
            <a:off x="9079922" y="3328794"/>
            <a:ext cx="1277535" cy="543865"/>
          </a:xfrm>
          <a:prstGeom prst="can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4" name="원통[C] 93">
            <a:extLst>
              <a:ext uri="{FF2B5EF4-FFF2-40B4-BE49-F238E27FC236}">
                <a16:creationId xmlns:a16="http://schemas.microsoft.com/office/drawing/2014/main" id="{0448EE58-C821-2F45-9926-EDBC3A4FF9A4}"/>
              </a:ext>
            </a:extLst>
          </p:cNvPr>
          <p:cNvSpPr/>
          <p:nvPr/>
        </p:nvSpPr>
        <p:spPr>
          <a:xfrm>
            <a:off x="9079921" y="2895714"/>
            <a:ext cx="1277535" cy="543865"/>
          </a:xfrm>
          <a:prstGeom prst="can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5" name="원통[C] 94">
            <a:extLst>
              <a:ext uri="{FF2B5EF4-FFF2-40B4-BE49-F238E27FC236}">
                <a16:creationId xmlns:a16="http://schemas.microsoft.com/office/drawing/2014/main" id="{B8FA49AF-7D64-7E4F-AA8E-F21360B4605E}"/>
              </a:ext>
            </a:extLst>
          </p:cNvPr>
          <p:cNvSpPr/>
          <p:nvPr/>
        </p:nvSpPr>
        <p:spPr>
          <a:xfrm>
            <a:off x="9079922" y="2469776"/>
            <a:ext cx="1277535" cy="543865"/>
          </a:xfrm>
          <a:prstGeom prst="can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Block</a:t>
            </a:r>
            <a:endParaRPr kumimoji="1" lang="ko-Kore-KR" altLang="en-US" dirty="0"/>
          </a:p>
        </p:txBody>
      </p:sp>
      <p:sp>
        <p:nvSpPr>
          <p:cNvPr id="97" name="원통[C] 96">
            <a:extLst>
              <a:ext uri="{FF2B5EF4-FFF2-40B4-BE49-F238E27FC236}">
                <a16:creationId xmlns:a16="http://schemas.microsoft.com/office/drawing/2014/main" id="{9219B3B2-FFFC-8B49-8751-7693889B8012}"/>
              </a:ext>
            </a:extLst>
          </p:cNvPr>
          <p:cNvSpPr/>
          <p:nvPr/>
        </p:nvSpPr>
        <p:spPr>
          <a:xfrm>
            <a:off x="10599107" y="3765884"/>
            <a:ext cx="1277535" cy="543865"/>
          </a:xfrm>
          <a:prstGeom prst="ca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Parity</a:t>
            </a:r>
            <a:endParaRPr kumimoji="1" lang="ko-Kore-KR" altLang="en-US" dirty="0"/>
          </a:p>
        </p:txBody>
      </p:sp>
      <p:sp>
        <p:nvSpPr>
          <p:cNvPr id="98" name="원통[C] 97">
            <a:extLst>
              <a:ext uri="{FF2B5EF4-FFF2-40B4-BE49-F238E27FC236}">
                <a16:creationId xmlns:a16="http://schemas.microsoft.com/office/drawing/2014/main" id="{59CFF775-B67A-5744-AF3C-FB06A80F648E}"/>
              </a:ext>
            </a:extLst>
          </p:cNvPr>
          <p:cNvSpPr/>
          <p:nvPr/>
        </p:nvSpPr>
        <p:spPr>
          <a:xfrm>
            <a:off x="10599108" y="3330321"/>
            <a:ext cx="1277535" cy="543865"/>
          </a:xfrm>
          <a:prstGeom prst="ca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Parity</a:t>
            </a:r>
            <a:endParaRPr kumimoji="1" lang="ko-Kore-KR" altLang="en-US" dirty="0"/>
          </a:p>
        </p:txBody>
      </p:sp>
      <p:sp>
        <p:nvSpPr>
          <p:cNvPr id="99" name="원통[C] 98">
            <a:extLst>
              <a:ext uri="{FF2B5EF4-FFF2-40B4-BE49-F238E27FC236}">
                <a16:creationId xmlns:a16="http://schemas.microsoft.com/office/drawing/2014/main" id="{636FE4AB-7C78-E643-8E62-33BA44BC3943}"/>
              </a:ext>
            </a:extLst>
          </p:cNvPr>
          <p:cNvSpPr/>
          <p:nvPr/>
        </p:nvSpPr>
        <p:spPr>
          <a:xfrm>
            <a:off x="10599107" y="2897241"/>
            <a:ext cx="1277535" cy="543865"/>
          </a:xfrm>
          <a:prstGeom prst="ca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Parity</a:t>
            </a:r>
            <a:endParaRPr kumimoji="1" lang="ko-Kore-KR" altLang="en-US" dirty="0"/>
          </a:p>
        </p:txBody>
      </p:sp>
      <p:sp>
        <p:nvSpPr>
          <p:cNvPr id="100" name="원통[C] 99">
            <a:extLst>
              <a:ext uri="{FF2B5EF4-FFF2-40B4-BE49-F238E27FC236}">
                <a16:creationId xmlns:a16="http://schemas.microsoft.com/office/drawing/2014/main" id="{91FF6331-E7AD-F349-9D78-620140E36943}"/>
              </a:ext>
            </a:extLst>
          </p:cNvPr>
          <p:cNvSpPr/>
          <p:nvPr/>
        </p:nvSpPr>
        <p:spPr>
          <a:xfrm>
            <a:off x="10599108" y="2471303"/>
            <a:ext cx="1277535" cy="543865"/>
          </a:xfrm>
          <a:prstGeom prst="can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dirty="0"/>
              <a:t>Parity</a:t>
            </a:r>
            <a:endParaRPr kumimoji="1" lang="ko-Kore-KR" altLang="en-US" dirty="0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8548627E-00FD-2443-BCE3-F6F91CD35B5A}"/>
              </a:ext>
            </a:extLst>
          </p:cNvPr>
          <p:cNvSpPr/>
          <p:nvPr/>
        </p:nvSpPr>
        <p:spPr>
          <a:xfrm>
            <a:off x="1732396" y="5063508"/>
            <a:ext cx="221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/>
              <a:t>Distributed Storage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BB93E9FD-C22A-DD45-BB30-EE7CA30B64DA}"/>
              </a:ext>
            </a:extLst>
          </p:cNvPr>
          <p:cNvSpPr/>
          <p:nvPr/>
        </p:nvSpPr>
        <p:spPr>
          <a:xfrm>
            <a:off x="8105301" y="5060457"/>
            <a:ext cx="225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/>
              <a:t>Large Scale Storage</a:t>
            </a:r>
            <a:endParaRPr lang="ko-Kore-KR" altLang="en-US" dirty="0"/>
          </a:p>
        </p:txBody>
      </p:sp>
      <p:cxnSp>
        <p:nvCxnSpPr>
          <p:cNvPr id="105" name="꺾인 연결선[E] 104">
            <a:extLst>
              <a:ext uri="{FF2B5EF4-FFF2-40B4-BE49-F238E27FC236}">
                <a16:creationId xmlns:a16="http://schemas.microsoft.com/office/drawing/2014/main" id="{4248BB27-F726-7042-B9A4-6449034AB7D2}"/>
              </a:ext>
            </a:extLst>
          </p:cNvPr>
          <p:cNvCxnSpPr>
            <a:stCxn id="85" idx="1"/>
            <a:endCxn id="90" idx="1"/>
          </p:cNvCxnSpPr>
          <p:nvPr/>
        </p:nvCxnSpPr>
        <p:spPr>
          <a:xfrm rot="5400000" flipH="1" flipV="1">
            <a:off x="7444150" y="1714425"/>
            <a:ext cx="12700" cy="1510703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꺾인 연결선[E] 105">
            <a:extLst>
              <a:ext uri="{FF2B5EF4-FFF2-40B4-BE49-F238E27FC236}">
                <a16:creationId xmlns:a16="http://schemas.microsoft.com/office/drawing/2014/main" id="{27E6BC36-9257-7242-99C6-07450A791DBE}"/>
              </a:ext>
            </a:extLst>
          </p:cNvPr>
          <p:cNvCxnSpPr>
            <a:cxnSpLocks/>
            <a:stCxn id="90" idx="1"/>
            <a:endCxn id="95" idx="1"/>
          </p:cNvCxnSpPr>
          <p:nvPr/>
        </p:nvCxnSpPr>
        <p:spPr>
          <a:xfrm rot="5400000" flipH="1" flipV="1">
            <a:off x="8959096" y="1710182"/>
            <a:ext cx="12700" cy="1519188"/>
          </a:xfrm>
          <a:prstGeom prst="bentConnector3">
            <a:avLst>
              <a:gd name="adj1" fmla="val 180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꺾인 연결선[E] 108">
            <a:extLst>
              <a:ext uri="{FF2B5EF4-FFF2-40B4-BE49-F238E27FC236}">
                <a16:creationId xmlns:a16="http://schemas.microsoft.com/office/drawing/2014/main" id="{723FFFAA-0723-A740-8514-661165669964}"/>
              </a:ext>
            </a:extLst>
          </p:cNvPr>
          <p:cNvCxnSpPr>
            <a:cxnSpLocks/>
            <a:stCxn id="95" idx="1"/>
            <a:endCxn id="100" idx="1"/>
          </p:cNvCxnSpPr>
          <p:nvPr/>
        </p:nvCxnSpPr>
        <p:spPr>
          <a:xfrm rot="16200000" flipH="1">
            <a:off x="10477519" y="1710946"/>
            <a:ext cx="1527" cy="1519186"/>
          </a:xfrm>
          <a:prstGeom prst="bentConnector3">
            <a:avLst>
              <a:gd name="adj1" fmla="val -1497053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2819A5D1-AFE5-CA40-998B-3A05017243B1}"/>
              </a:ext>
            </a:extLst>
          </p:cNvPr>
          <p:cNvSpPr txBox="1"/>
          <p:nvPr/>
        </p:nvSpPr>
        <p:spPr>
          <a:xfrm>
            <a:off x="5847989" y="2004823"/>
            <a:ext cx="840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dirty="0"/>
              <a:t>Server</a:t>
            </a:r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39915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14">
            <a:extLst>
              <a:ext uri="{FF2B5EF4-FFF2-40B4-BE49-F238E27FC236}">
                <a16:creationId xmlns:a16="http://schemas.microsoft.com/office/drawing/2014/main" id="{8B6F35FB-CC88-F841-B24E-1DA42009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ko-KR" dirty="0"/>
              <a:t>2. Distributed Storage?  Large Scale Storage?</a:t>
            </a:r>
            <a:endParaRPr kumimoji="1" lang="ko-KR" altLang="en-US" dirty="0"/>
          </a:p>
        </p:txBody>
      </p: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B762ADDB-2946-8140-B384-A574364C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07E9C-B188-D646-AA46-64DB2324B3BF}" type="slidenum">
              <a:rPr kumimoji="1" lang="ko-KR" altLang="en-US" smtClean="0"/>
              <a:pPr/>
              <a:t>9</a:t>
            </a:fld>
            <a:endParaRPr kumimoji="1" lang="ko-KR" altLang="en-US"/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C3870F96-63C1-C44D-9890-D62F49B5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11" y="2189489"/>
            <a:ext cx="4659400" cy="2278610"/>
          </a:xfrm>
          <a:prstGeom prst="rect">
            <a:avLst/>
          </a:prstGeom>
        </p:spPr>
      </p:pic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8548627E-00FD-2443-BCE3-F6F91CD35B5A}"/>
              </a:ext>
            </a:extLst>
          </p:cNvPr>
          <p:cNvSpPr/>
          <p:nvPr/>
        </p:nvSpPr>
        <p:spPr>
          <a:xfrm>
            <a:off x="1732396" y="5063508"/>
            <a:ext cx="2215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/>
              <a:t>Distributed Storage</a:t>
            </a:r>
            <a:endParaRPr lang="ko-Kore-KR" altLang="en-US" dirty="0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BB93E9FD-C22A-DD45-BB30-EE7CA30B64DA}"/>
              </a:ext>
            </a:extLst>
          </p:cNvPr>
          <p:cNvSpPr/>
          <p:nvPr/>
        </p:nvSpPr>
        <p:spPr>
          <a:xfrm>
            <a:off x="8105301" y="5060457"/>
            <a:ext cx="2252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ko-KR" dirty="0"/>
              <a:t>Large Scale Storage</a:t>
            </a:r>
            <a:endParaRPr lang="ko-Kore-KR" altLang="en-US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84F4E01E-672A-924A-BEE1-2B15FB3B2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795" y="2574502"/>
            <a:ext cx="5772727" cy="19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43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5797</TotalTime>
  <Words>1131</Words>
  <Application>Microsoft Macintosh PowerPoint</Application>
  <PresentationFormat>와이드스크린</PresentationFormat>
  <Paragraphs>252</Paragraphs>
  <Slides>34</Slides>
  <Notes>33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9" baseType="lpstr">
      <vt:lpstr>맑은 고딕</vt:lpstr>
      <vt:lpstr>Arial</vt:lpstr>
      <vt:lpstr>Tahoma</vt:lpstr>
      <vt:lpstr>Wingdings</vt:lpstr>
      <vt:lpstr>Office 테마</vt:lpstr>
      <vt:lpstr>A Study of SSD Reliability in Large Scale Enterprise Storage Deployments</vt:lpstr>
      <vt:lpstr>PowerPoint 프레젠테이션</vt:lpstr>
      <vt:lpstr>1. What is SSD?</vt:lpstr>
      <vt:lpstr>1. What is SSD?</vt:lpstr>
      <vt:lpstr>1. What is SSD?</vt:lpstr>
      <vt:lpstr>1. What is SSD?</vt:lpstr>
      <vt:lpstr>1. What is SSD?</vt:lpstr>
      <vt:lpstr>2. Distributed Storage?  Large Scale Storage?</vt:lpstr>
      <vt:lpstr>2. Distributed Storage?  Large Scale Storage?</vt:lpstr>
      <vt:lpstr>2. Distributed Storage?  Large Scale Storage?</vt:lpstr>
      <vt:lpstr>3. Statistics</vt:lpstr>
      <vt:lpstr>3. Statistics</vt:lpstr>
      <vt:lpstr>3. Statistics</vt:lpstr>
      <vt:lpstr>3. Statistics</vt:lpstr>
      <vt:lpstr>3. Statistics</vt:lpstr>
      <vt:lpstr>4. Reasons for replacements</vt:lpstr>
      <vt:lpstr>4. Reasons for replacements</vt:lpstr>
      <vt:lpstr>4. Reasons for replacements</vt:lpstr>
      <vt:lpstr>4. Reasons for replacements</vt:lpstr>
      <vt:lpstr>4. Reasons for replacements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5. Factors impacting replacement rates</vt:lpstr>
      <vt:lpstr>6. Conclusions</vt:lpstr>
      <vt:lpstr>A Study of SSD Reliability in Large Scale Enterprise Storage Deployments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F2FS : A New File System for Flash Storage</dc:title>
  <dc:creator>최건희</dc:creator>
  <cp:lastModifiedBy>최건희</cp:lastModifiedBy>
  <cp:revision>189</cp:revision>
  <cp:lastPrinted>2019-08-20T01:06:00Z</cp:lastPrinted>
  <dcterms:created xsi:type="dcterms:W3CDTF">2019-06-24T08:20:15Z</dcterms:created>
  <dcterms:modified xsi:type="dcterms:W3CDTF">2020-06-01T01:59:50Z</dcterms:modified>
</cp:coreProperties>
</file>