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59" r:id="rId2"/>
    <p:sldId id="260" r:id="rId3"/>
    <p:sldId id="258" r:id="rId4"/>
    <p:sldId id="313" r:id="rId5"/>
    <p:sldId id="314" r:id="rId6"/>
    <p:sldId id="315" r:id="rId7"/>
    <p:sldId id="316" r:id="rId8"/>
    <p:sldId id="317" r:id="rId9"/>
    <p:sldId id="318" r:id="rId10"/>
    <p:sldId id="319" r:id="rId11"/>
    <p:sldId id="321" r:id="rId12"/>
    <p:sldId id="324" r:id="rId13"/>
    <p:sldId id="320" r:id="rId14"/>
    <p:sldId id="322" r:id="rId15"/>
    <p:sldId id="331" r:id="rId16"/>
    <p:sldId id="332" r:id="rId17"/>
    <p:sldId id="325" r:id="rId18"/>
    <p:sldId id="326" r:id="rId19"/>
    <p:sldId id="327" r:id="rId20"/>
    <p:sldId id="328" r:id="rId21"/>
    <p:sldId id="329" r:id="rId22"/>
    <p:sldId id="330" r:id="rId23"/>
    <p:sldId id="335" r:id="rId24"/>
    <p:sldId id="333" r:id="rId25"/>
    <p:sldId id="334" r:id="rId26"/>
    <p:sldId id="336" r:id="rId27"/>
    <p:sldId id="337" r:id="rId28"/>
    <p:sldId id="342" r:id="rId29"/>
    <p:sldId id="338" r:id="rId30"/>
    <p:sldId id="340" r:id="rId31"/>
    <p:sldId id="341" r:id="rId32"/>
    <p:sldId id="343" r:id="rId33"/>
    <p:sldId id="344" r:id="rId34"/>
    <p:sldId id="345" r:id="rId35"/>
    <p:sldId id="346" r:id="rId36"/>
    <p:sldId id="347" r:id="rId37"/>
    <p:sldId id="312" r:id="rId38"/>
    <p:sldId id="348" r:id="rId39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0000"/>
    <a:srgbClr val="00FD02"/>
    <a:srgbClr val="FFB11A"/>
    <a:srgbClr val="0834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727"/>
    <p:restoredTop sz="86359"/>
  </p:normalViewPr>
  <p:slideViewPr>
    <p:cSldViewPr snapToGrid="0" snapToObjects="1" showGuides="1">
      <p:cViewPr varScale="1">
        <p:scale>
          <a:sx n="137" d="100"/>
          <a:sy n="137" d="100"/>
        </p:scale>
        <p:origin x="3456" y="20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121" d="100"/>
          <a:sy n="121" d="100"/>
        </p:scale>
        <p:origin x="507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6F7DC8E5-518B-B844-8AFB-6138BA9A458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3E02BC96-2569-1E47-9CC8-C432D611739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1D02ED-AB60-1146-B810-37D04719C00C}" type="datetimeFigureOut">
              <a:rPr kumimoji="1" lang="ko-KR" altLang="en-US" smtClean="0"/>
              <a:t>2020. 6. 8.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873A96D-1584-EA48-B2BB-8BF7186DC45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F9E1FB54-431F-D746-BB23-DCDB0D14B68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BB47E1-FB9F-5742-AEB0-90D6B9612930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8329700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BBFCC2-75FE-9347-A155-69776C04C6EA}" type="datetimeFigureOut">
              <a:rPr kumimoji="1" lang="ko-KR" altLang="en-US" smtClean="0"/>
              <a:t>2020. 6. 8.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DC0143-43CC-3944-A7FC-88D983593444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20497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C0143-43CC-3944-A7FC-88D983593444}" type="slidenum">
              <a:rPr kumimoji="1" lang="ko-KR" altLang="en-US" smtClean="0"/>
              <a:t>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8754847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C0143-43CC-3944-A7FC-88D983593444}" type="slidenum">
              <a:rPr kumimoji="1" lang="ko-KR" altLang="en-US" smtClean="0"/>
              <a:t>10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7956660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C0143-43CC-3944-A7FC-88D983593444}" type="slidenum">
              <a:rPr kumimoji="1" lang="ko-KR" altLang="en-US" smtClean="0"/>
              <a:t>11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522973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C0143-43CC-3944-A7FC-88D983593444}" type="slidenum">
              <a:rPr kumimoji="1" lang="ko-KR" altLang="en-US" smtClean="0"/>
              <a:t>12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40805776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C0143-43CC-3944-A7FC-88D983593444}" type="slidenum">
              <a:rPr kumimoji="1" lang="ko-KR" altLang="en-US" smtClean="0"/>
              <a:t>13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8313744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C0143-43CC-3944-A7FC-88D983593444}" type="slidenum">
              <a:rPr kumimoji="1" lang="ko-KR" altLang="en-US" smtClean="0"/>
              <a:t>14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6849989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C0143-43CC-3944-A7FC-88D983593444}" type="slidenum">
              <a:rPr kumimoji="1" lang="ko-KR" altLang="en-US" smtClean="0"/>
              <a:t>15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8358436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C0143-43CC-3944-A7FC-88D983593444}" type="slidenum">
              <a:rPr kumimoji="1" lang="ko-KR" altLang="en-US" smtClean="0"/>
              <a:t>16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4234674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C0143-43CC-3944-A7FC-88D983593444}" type="slidenum">
              <a:rPr kumimoji="1" lang="ko-KR" altLang="en-US" smtClean="0"/>
              <a:t>17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7961644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C0143-43CC-3944-A7FC-88D983593444}" type="slidenum">
              <a:rPr kumimoji="1" lang="ko-KR" altLang="en-US" smtClean="0"/>
              <a:t>18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0326146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C0143-43CC-3944-A7FC-88D983593444}" type="slidenum">
              <a:rPr kumimoji="1" lang="ko-KR" altLang="en-US" smtClean="0"/>
              <a:t>19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619993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C0143-43CC-3944-A7FC-88D983593444}" type="slidenum">
              <a:rPr kumimoji="1" lang="ko-KR" altLang="en-US" smtClean="0"/>
              <a:t>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074289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C0143-43CC-3944-A7FC-88D983593444}" type="slidenum">
              <a:rPr kumimoji="1" lang="ko-KR" altLang="en-US" smtClean="0"/>
              <a:t>20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7202574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C0143-43CC-3944-A7FC-88D983593444}" type="slidenum">
              <a:rPr kumimoji="1" lang="ko-KR" altLang="en-US" smtClean="0"/>
              <a:t>21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71163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C0143-43CC-3944-A7FC-88D983593444}" type="slidenum">
              <a:rPr kumimoji="1" lang="ko-KR" altLang="en-US" smtClean="0"/>
              <a:t>22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4600359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C0143-43CC-3944-A7FC-88D983593444}" type="slidenum">
              <a:rPr kumimoji="1" lang="ko-KR" altLang="en-US" smtClean="0"/>
              <a:t>23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42790910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C0143-43CC-3944-A7FC-88D983593444}" type="slidenum">
              <a:rPr kumimoji="1" lang="ko-KR" altLang="en-US" smtClean="0"/>
              <a:t>24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40694733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C0143-43CC-3944-A7FC-88D983593444}" type="slidenum">
              <a:rPr kumimoji="1" lang="ko-KR" altLang="en-US" smtClean="0"/>
              <a:t>25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1833885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C0143-43CC-3944-A7FC-88D983593444}" type="slidenum">
              <a:rPr kumimoji="1" lang="ko-KR" altLang="en-US" smtClean="0"/>
              <a:t>26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2543998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C0143-43CC-3944-A7FC-88D983593444}" type="slidenum">
              <a:rPr kumimoji="1" lang="ko-KR" altLang="en-US" smtClean="0"/>
              <a:t>27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5772125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C0143-43CC-3944-A7FC-88D983593444}" type="slidenum">
              <a:rPr kumimoji="1" lang="ko-KR" altLang="en-US" smtClean="0"/>
              <a:t>28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0637293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C0143-43CC-3944-A7FC-88D983593444}" type="slidenum">
              <a:rPr kumimoji="1" lang="ko-KR" altLang="en-US" smtClean="0"/>
              <a:t>29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81890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C0143-43CC-3944-A7FC-88D983593444}" type="slidenum">
              <a:rPr kumimoji="1" lang="ko-KR" altLang="en-US" smtClean="0"/>
              <a:t>3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8807364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C0143-43CC-3944-A7FC-88D983593444}" type="slidenum">
              <a:rPr kumimoji="1" lang="ko-KR" altLang="en-US" smtClean="0"/>
              <a:t>30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6436067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C0143-43CC-3944-A7FC-88D983593444}" type="slidenum">
              <a:rPr kumimoji="1" lang="ko-KR" altLang="en-US" smtClean="0"/>
              <a:t>31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4559109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C0143-43CC-3944-A7FC-88D983593444}" type="slidenum">
              <a:rPr kumimoji="1" lang="ko-KR" altLang="en-US" smtClean="0"/>
              <a:t>32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34341101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C0143-43CC-3944-A7FC-88D983593444}" type="slidenum">
              <a:rPr kumimoji="1" lang="ko-KR" altLang="en-US" smtClean="0"/>
              <a:t>33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54044228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C0143-43CC-3944-A7FC-88D983593444}" type="slidenum">
              <a:rPr kumimoji="1" lang="ko-KR" altLang="en-US" smtClean="0"/>
              <a:t>34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39796670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C0143-43CC-3944-A7FC-88D983593444}" type="slidenum">
              <a:rPr kumimoji="1" lang="ko-KR" altLang="en-US" smtClean="0"/>
              <a:t>35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4283560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C0143-43CC-3944-A7FC-88D983593444}" type="slidenum">
              <a:rPr kumimoji="1" lang="ko-KR" altLang="en-US" smtClean="0"/>
              <a:t>36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0643409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C0143-43CC-3944-A7FC-88D983593444}" type="slidenum">
              <a:rPr kumimoji="1" lang="ko-KR" altLang="en-US" smtClean="0"/>
              <a:t>37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9596231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C0143-43CC-3944-A7FC-88D983593444}" type="slidenum">
              <a:rPr kumimoji="1" lang="ko-KR" altLang="en-US" smtClean="0"/>
              <a:t>38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896906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C0143-43CC-3944-A7FC-88D983593444}" type="slidenum">
              <a:rPr kumimoji="1" lang="ko-KR" altLang="en-US" smtClean="0"/>
              <a:t>4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577721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C0143-43CC-3944-A7FC-88D983593444}" type="slidenum">
              <a:rPr kumimoji="1" lang="ko-KR" altLang="en-US" smtClean="0"/>
              <a:t>5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4794835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C0143-43CC-3944-A7FC-88D983593444}" type="slidenum">
              <a:rPr kumimoji="1" lang="ko-KR" altLang="en-US" smtClean="0"/>
              <a:t>6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4844997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C0143-43CC-3944-A7FC-88D983593444}" type="slidenum">
              <a:rPr kumimoji="1" lang="ko-KR" altLang="en-US" smtClean="0"/>
              <a:t>7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1672588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C0143-43CC-3944-A7FC-88D983593444}" type="slidenum">
              <a:rPr kumimoji="1" lang="ko-KR" altLang="en-US" smtClean="0"/>
              <a:t>8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856836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C0143-43CC-3944-A7FC-88D983593444}" type="slidenum">
              <a:rPr kumimoji="1" lang="ko-KR" altLang="en-US" smtClean="0"/>
              <a:t>9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960775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015D765-0DA1-A843-9082-DA8224C3B7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921" y="2589290"/>
            <a:ext cx="5938687" cy="1185039"/>
          </a:xfrm>
        </p:spPr>
        <p:txBody>
          <a:bodyPr anchor="ctr">
            <a:noAutofit/>
          </a:bodyPr>
          <a:lstStyle>
            <a:lvl1pPr algn="l">
              <a:defRPr sz="4000" b="1"/>
            </a:lvl1pPr>
          </a:lstStyle>
          <a:p>
            <a:r>
              <a:rPr kumimoji="1" lang="ko-KR" altLang="en-US" dirty="0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33CF8BA7-6440-2A42-8984-D87A1956B2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921" y="5323438"/>
            <a:ext cx="5938687" cy="973084"/>
          </a:xfrm>
        </p:spPr>
        <p:txBody>
          <a:bodyPr anchor="b">
            <a:normAutofit/>
          </a:bodyPr>
          <a:lstStyle>
            <a:lvl1pPr marL="0" indent="0" algn="r">
              <a:buNone/>
              <a:defRPr sz="1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ko-KR" altLang="en-US" dirty="0"/>
              <a:t>클릭하여 마스터 부제목 스타일 편집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681A6465-DD89-2D41-B90C-863A5ACA20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  <a:ln>
            <a:noFill/>
          </a:ln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688F95ED-5F71-0D4E-A4D1-48CDEA1509B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921" y="114036"/>
            <a:ext cx="395681" cy="3948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F468FF0-CBC5-6948-B371-BDA4F3D610B4}"/>
              </a:ext>
            </a:extLst>
          </p:cNvPr>
          <p:cNvSpPr txBox="1"/>
          <p:nvPr userDrawn="1"/>
        </p:nvSpPr>
        <p:spPr>
          <a:xfrm>
            <a:off x="486602" y="152070"/>
            <a:ext cx="22813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Embedded System Lab.</a:t>
            </a:r>
            <a:endParaRPr lang="ko-KR" altLang="en-US" sz="14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6" descr="ë¨êµ­ë ê³ íì§ ë¡ê³ ì ëí ì´ë¯¸ì§ ê²ìê²°ê³¼">
            <a:extLst>
              <a:ext uri="{FF2B5EF4-FFF2-40B4-BE49-F238E27FC236}">
                <a16:creationId xmlns:a16="http://schemas.microsoft.com/office/drawing/2014/main" id="{1A51A631-FD00-7049-AFDF-E517723325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1" y="6518761"/>
            <a:ext cx="1319130" cy="29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2607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70C5C4E-FB45-1C47-AE72-F4E8831CB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DCD1508-6B5A-FD4C-A8EC-0C37C0B5AC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D3A3D7BD-DBE7-3241-83A9-4F7BB0D0DB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0A9BA6B7-CF46-BF4E-942F-F3E00B676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A05724B8-0670-A347-A2D7-06DFF4CCC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0E6C045-BB16-A146-9A21-096B823E4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7E9C-B188-D646-AA46-64DB2324B3BF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43022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E871114-3FAD-6E4F-9C06-A89B39CB3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C07B3350-9826-5543-AD5E-FAB9D3348F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BE7E009-7174-264B-B5F2-9CE5108B5B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4BD543B9-73E6-C940-A143-E781FBFF5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5ABB49D-01D4-4C43-B3A4-6316BDE54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86C22DEE-1338-DD48-8D70-408CC0ADF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7E9C-B188-D646-AA46-64DB2324B3BF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3796207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70CF540-462D-DF49-BC9A-36922D9BA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5A64CA8D-3DCD-D941-A11C-9E10F04394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05F2192-8AA0-7740-8002-0C7984A7A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C28029D-90FF-0042-9A75-AD5073B32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5A81F19-5A72-384F-B476-AD06F0CCA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7E9C-B188-D646-AA46-64DB2324B3BF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6872225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86EF0A3E-46FF-414E-BEBE-E70E32ABB7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ACE98D69-70F2-8947-BBF7-BC8FA77460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12AF917-E762-7B4A-AE5D-EA64E2DEE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C1F184D-6B98-4D44-87DD-445E9AEBD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FDBB8CE-F318-BE47-818F-DF07E53A6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7E9C-B188-D646-AA46-64DB2324B3BF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873890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8387D7DE-1B89-9D4D-B194-AC3EE165D4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078"/>
            <a:ext cx="12191999" cy="5999222"/>
          </a:xfrm>
          <a:prstGeom prst="rect">
            <a:avLst/>
          </a:prstGeo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AAAD9F9A-1F96-EE43-AD77-3DF017354DB2}"/>
              </a:ext>
            </a:extLst>
          </p:cNvPr>
          <p:cNvSpPr/>
          <p:nvPr userDrawn="1"/>
        </p:nvSpPr>
        <p:spPr>
          <a:xfrm>
            <a:off x="0" y="477078"/>
            <a:ext cx="12192000" cy="5999222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D015D765-0DA1-A843-9082-DA8224C3B7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921" y="2589290"/>
            <a:ext cx="5938687" cy="1185039"/>
          </a:xfrm>
        </p:spPr>
        <p:txBody>
          <a:bodyPr anchor="ctr">
            <a:no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kumimoji="1" lang="ko-KR" altLang="en-US" dirty="0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33CF8BA7-6440-2A42-8984-D87A1956B2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49948" y="5226334"/>
            <a:ext cx="5938687" cy="973084"/>
          </a:xfrm>
        </p:spPr>
        <p:txBody>
          <a:bodyPr anchor="b">
            <a:normAutofit/>
          </a:bodyPr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ko-KR" altLang="en-US" dirty="0"/>
              <a:t>클릭하여 마스터 부제목 스타일 편집</a:t>
            </a: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B13EB84C-38B6-324A-899E-C84C00B6AC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11560" y="47129"/>
            <a:ext cx="395681" cy="39488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AF677ED-D2EC-BB49-B0E9-72F06CCF80F6}"/>
              </a:ext>
            </a:extLst>
          </p:cNvPr>
          <p:cNvSpPr txBox="1"/>
          <p:nvPr userDrawn="1"/>
        </p:nvSpPr>
        <p:spPr>
          <a:xfrm>
            <a:off x="9907241" y="85163"/>
            <a:ext cx="22813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Embedded System Lab.</a:t>
            </a:r>
            <a:endParaRPr lang="ko-KR" altLang="en-US" sz="14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Picture 6" descr="ë¨êµ­ë ê³ íì§ ë¡ê³ ì ëí ì´ë¯¸ì§ ê²ìê²°ê³¼">
            <a:extLst>
              <a:ext uri="{FF2B5EF4-FFF2-40B4-BE49-F238E27FC236}">
                <a16:creationId xmlns:a16="http://schemas.microsoft.com/office/drawing/2014/main" id="{FA29191C-E9FA-6345-95AF-4D270BD0000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1" y="6518761"/>
            <a:ext cx="1319130" cy="29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4889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499843C-A0EB-874A-B691-669214E3A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DA7A330-B061-A746-BC91-4E9EA3E4FC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5B97D6D-B766-F449-836E-C4201A0B0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0D9B6C4-1533-4341-9AA3-74880C65E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81D0CF3-FB10-BA48-ADC7-D5A6C77E8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7E9C-B188-D646-AA46-64DB2324B3BF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053832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5A95408-4534-524A-8CB2-0CA31B55B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922D8AB-3529-C84E-AF22-91E51F2F4D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06A966D-B895-2A4F-BB7F-324F45F9F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891B9CE-4A21-E04E-BD7E-312D86180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AFC42DD-FF4F-BB47-9339-F67CCC930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7E9C-B188-D646-AA46-64DB2324B3BF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468716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1838AC9-D777-FE4B-8B5D-6EBA34FCE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E285DE1-7A1F-8D42-AB87-4161E2F281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B24C6AB-E1C7-5045-B728-3B4E80BDC3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4266976-95A6-AB45-92F2-45A2BB960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313CAA0-2E0C-0740-9812-8EAD4A80A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8EBDE8C-60B5-694C-8BB9-5639DE634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7E9C-B188-D646-AA46-64DB2324B3BF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387029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C353743-C736-C04B-AD86-AFA339EFB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5A95CE9-0443-B74D-AA39-60110E0F9E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A9EF5381-B4FF-7944-AE94-F4406ACA46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20C37236-4106-8E43-9A0F-BE15AD7611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9A2C244D-DF9E-3541-93DA-5C2C195E02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9576D6F8-E7D0-2A45-841E-CFBEFD36F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625AEE90-EE56-1C46-AC00-A585C24F3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E5EDE480-0C13-DB4B-91E5-C4C3568BF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7E9C-B188-D646-AA46-64DB2324B3BF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090895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52D0A98-9713-1546-85B2-980BBD97C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96" y="105962"/>
            <a:ext cx="8876963" cy="365125"/>
          </a:xfr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r>
              <a:rPr kumimoji="1" lang="ko-KR" altLang="en-US" dirty="0"/>
              <a:t>마스터 제목 스타일 편집</a:t>
            </a: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9EE417EA-B8EE-7143-BA3E-5D414D8AA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60211"/>
            <a:ext cx="2743200" cy="295861"/>
          </a:xfrm>
        </p:spPr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fld id="{83B07E9C-B188-D646-AA46-64DB2324B3BF}" type="slidenum">
              <a:rPr kumimoji="1" lang="ko-KR" altLang="en-US" smtClean="0"/>
              <a:pPr/>
              <a:t>‹#›</a:t>
            </a:fld>
            <a:endParaRPr kumimoji="1" lang="ko-KR" altLang="en-US"/>
          </a:p>
        </p:txBody>
      </p:sp>
      <p:cxnSp>
        <p:nvCxnSpPr>
          <p:cNvPr id="6" name="직선 연결선[R] 5">
            <a:extLst>
              <a:ext uri="{FF2B5EF4-FFF2-40B4-BE49-F238E27FC236}">
                <a16:creationId xmlns:a16="http://schemas.microsoft.com/office/drawing/2014/main" id="{B51E04B2-50B1-F345-A5F2-9019B6DE1370}"/>
              </a:ext>
            </a:extLst>
          </p:cNvPr>
          <p:cNvCxnSpPr>
            <a:cxnSpLocks/>
          </p:cNvCxnSpPr>
          <p:nvPr userDrawn="1"/>
        </p:nvCxnSpPr>
        <p:spPr>
          <a:xfrm>
            <a:off x="0" y="538843"/>
            <a:ext cx="4514850" cy="0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>
            <a:extLst>
              <a:ext uri="{FF2B5EF4-FFF2-40B4-BE49-F238E27FC236}">
                <a16:creationId xmlns:a16="http://schemas.microsoft.com/office/drawing/2014/main" id="{F31237ED-2E43-E247-870D-A9BD16A03A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32686" y="96603"/>
            <a:ext cx="395681" cy="3948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8317CD0-29D3-514E-8DDF-4AFA937C4732}"/>
              </a:ext>
            </a:extLst>
          </p:cNvPr>
          <p:cNvSpPr txBox="1"/>
          <p:nvPr userDrawn="1"/>
        </p:nvSpPr>
        <p:spPr>
          <a:xfrm>
            <a:off x="9928367" y="134637"/>
            <a:ext cx="22813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Embedded System Lab.</a:t>
            </a:r>
            <a:endParaRPr lang="ko-KR" altLang="en-US" sz="14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6" descr="ë¨êµ­ë ê³ íì§ ë¡ê³ ì ëí ì´ë¯¸ì§ ê²ìê²°ê³¼">
            <a:extLst>
              <a:ext uri="{FF2B5EF4-FFF2-40B4-BE49-F238E27FC236}">
                <a16:creationId xmlns:a16="http://schemas.microsoft.com/office/drawing/2014/main" id="{FB0CFBD1-9027-854A-97B6-2125F783E1E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60211"/>
            <a:ext cx="1319130" cy="29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0051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7462AEC8-454F-A54A-A400-44751CB7C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95A667E6-5B21-FA40-B6EC-563CB8C57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8B80DFD-D787-514D-94BA-295AD54B8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7E9C-B188-D646-AA46-64DB2324B3BF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498375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8B80DFD-D787-514D-94BA-295AD54B8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3B07E9C-B188-D646-AA46-64DB2324B3BF}" type="slidenum">
              <a:rPr kumimoji="1" lang="ko-KR" altLang="en-US" smtClean="0"/>
              <a:pPr/>
              <a:t>‹#›</a:t>
            </a:fld>
            <a:endParaRPr kumimoji="1"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AC4DF94C-45EA-5948-8AA6-73836A826F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32686" y="39455"/>
            <a:ext cx="395681" cy="3948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0474C2-40AE-F74C-830F-BEE8D5A9F447}"/>
              </a:ext>
            </a:extLst>
          </p:cNvPr>
          <p:cNvSpPr txBox="1"/>
          <p:nvPr userDrawn="1"/>
        </p:nvSpPr>
        <p:spPr>
          <a:xfrm>
            <a:off x="9928367" y="77489"/>
            <a:ext cx="22813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Embedded System Lab.</a:t>
            </a:r>
            <a:endParaRPr lang="ko-KR" altLang="en-US" sz="14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 descr="ë¨êµ­ë ê³ íì§ ë¡ê³ ì ëí ì´ë¯¸ì§ ê²ìê²°ê³¼">
            <a:extLst>
              <a:ext uri="{FF2B5EF4-FFF2-40B4-BE49-F238E27FC236}">
                <a16:creationId xmlns:a16="http://schemas.microsoft.com/office/drawing/2014/main" id="{33C817AD-2FEF-BE41-B460-CDDB2BF657B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106" y="6562139"/>
            <a:ext cx="1319130" cy="29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E5446568-00BF-B648-904D-6DD7AB632C4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A2FFFE-8A52-E048-8502-A7B994EC867A}"/>
              </a:ext>
            </a:extLst>
          </p:cNvPr>
          <p:cNvSpPr txBox="1"/>
          <p:nvPr userDrawn="1"/>
        </p:nvSpPr>
        <p:spPr>
          <a:xfrm>
            <a:off x="6591444" y="724277"/>
            <a:ext cx="15440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2800" b="1" dirty="0"/>
              <a:t>Content</a:t>
            </a:r>
            <a:endParaRPr kumimoji="1" lang="ko-KR" altLang="en-US" sz="2800" b="1" dirty="0"/>
          </a:p>
        </p:txBody>
      </p:sp>
      <p:sp>
        <p:nvSpPr>
          <p:cNvPr id="13" name="텍스트 개체 틀 12">
            <a:extLst>
              <a:ext uri="{FF2B5EF4-FFF2-40B4-BE49-F238E27FC236}">
                <a16:creationId xmlns:a16="http://schemas.microsoft.com/office/drawing/2014/main" id="{A3993C93-8954-6944-9C05-C1210655B9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83262" y="1359602"/>
            <a:ext cx="4508500" cy="4449763"/>
          </a:xfrm>
        </p:spPr>
        <p:txBody>
          <a:bodyPr/>
          <a:lstStyle>
            <a:lvl1pPr marL="514350" indent="-514350">
              <a:buFont typeface="+mj-lt"/>
              <a:buAutoNum type="arabicPeriod"/>
              <a:defRPr/>
            </a:lvl1pPr>
            <a:lvl2pPr marL="914400" indent="-457200">
              <a:buFont typeface="+mj-lt"/>
              <a:buAutoNum type="arabi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kumimoji="1" lang="ko-KR" altLang="en-US" dirty="0"/>
              <a:t>마스터 텍스트 스타일을 편집하려면 클릭</a:t>
            </a:r>
          </a:p>
          <a:p>
            <a:pPr lvl="1"/>
            <a:r>
              <a:rPr kumimoji="1" lang="ko-KR" altLang="en-US" dirty="0"/>
              <a:t>두 번째 수준</a:t>
            </a:r>
          </a:p>
          <a:p>
            <a:pPr lvl="2"/>
            <a:r>
              <a:rPr kumimoji="1" lang="ko-KR" altLang="en-US" dirty="0"/>
              <a:t>세 번째 수준</a:t>
            </a:r>
          </a:p>
          <a:p>
            <a:pPr lvl="3"/>
            <a:r>
              <a:rPr kumimoji="1" lang="ko-KR" altLang="en-US" dirty="0"/>
              <a:t>네 번째 수준</a:t>
            </a:r>
          </a:p>
          <a:p>
            <a:pPr lvl="4"/>
            <a:r>
              <a:rPr kumimoji="1" lang="ko-KR" altLang="en-US" dirty="0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4262070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E3FAB072-4FBE-564A-8853-71D540F70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66E07ED-FD7C-354D-96D8-4A969F641D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810B2EE-E8B5-2849-94D5-6BC97BB91F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571061E-6307-C445-AA37-12801B0B47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34AC0DC-1CAD-A841-BD24-64B821F95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B07E9C-B188-D646-AA46-64DB2324B3BF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37267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61" r:id="rId9"/>
    <p:sldLayoutId id="2147483656" r:id="rId10"/>
    <p:sldLayoutId id="2147483657" r:id="rId11"/>
    <p:sldLayoutId id="2147483658" r:id="rId12"/>
    <p:sldLayoutId id="2147483659" r:id="rId13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bodnara.co.kr/bbs/article.html?num=142029" TargetMode="Externa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8D18A23-73B7-BA4A-9BFA-F5F94C3E05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921" y="2080728"/>
            <a:ext cx="11554232" cy="820022"/>
          </a:xfrm>
        </p:spPr>
        <p:txBody>
          <a:bodyPr anchor="t"/>
          <a:lstStyle/>
          <a:p>
            <a:r>
              <a:rPr kumimoji="1" lang="en-US" altLang="ko-KR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GIFT: A Coupon Based Throttle-and-Reward Mechanism for Fair and Efficient I/O Bandwidth Management on Parallel Storage Systems</a:t>
            </a:r>
            <a:endParaRPr kumimoji="1" lang="ko-KR" altLang="en-US" sz="3200" dirty="0">
              <a:latin typeface="Tahoma" panose="020B0604030504040204" pitchFamily="34" charset="0"/>
              <a:ea typeface="Nanum Gothic" panose="020D0604000000000000" pitchFamily="34" charset="-127"/>
              <a:cs typeface="Tahoma" panose="020B0604030504040204" pitchFamily="34" charset="0"/>
            </a:endParaRP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4710F9D9-C627-734C-88DB-048E5508A0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5234498"/>
            <a:ext cx="5938687" cy="973084"/>
          </a:xfrm>
        </p:spPr>
        <p:txBody>
          <a:bodyPr/>
          <a:lstStyle/>
          <a:p>
            <a:r>
              <a:rPr kumimoji="1" lang="en-US" altLang="ko-KR" dirty="0"/>
              <a:t>2020. 06. 08</a:t>
            </a:r>
          </a:p>
          <a:p>
            <a:r>
              <a:rPr kumimoji="1" lang="en-US" altLang="ko-KR" dirty="0"/>
              <a:t>Presentation by Choi, </a:t>
            </a:r>
            <a:r>
              <a:rPr kumimoji="1" lang="en-US" altLang="ko-KR" dirty="0" err="1"/>
              <a:t>Gunhee</a:t>
            </a:r>
            <a:endParaRPr kumimoji="1" lang="en-US" altLang="ko-KR" dirty="0"/>
          </a:p>
          <a:p>
            <a:r>
              <a:rPr kumimoji="1" lang="en-US" altLang="ko-KR" dirty="0" err="1"/>
              <a:t>choi_gunhee@dankook.ac.kr</a:t>
            </a:r>
            <a:endParaRPr kumimoji="1" lang="ko-KR" altLang="en-US" dirty="0"/>
          </a:p>
        </p:txBody>
      </p:sp>
      <p:sp>
        <p:nvSpPr>
          <p:cNvPr id="4" name="부제목 2">
            <a:extLst>
              <a:ext uri="{FF2B5EF4-FFF2-40B4-BE49-F238E27FC236}">
                <a16:creationId xmlns:a16="http://schemas.microsoft.com/office/drawing/2014/main" id="{39429C1C-87C0-3B47-91E7-E27A021261E3}"/>
              </a:ext>
            </a:extLst>
          </p:cNvPr>
          <p:cNvSpPr txBox="1">
            <a:spLocks/>
          </p:cNvSpPr>
          <p:nvPr/>
        </p:nvSpPr>
        <p:spPr>
          <a:xfrm>
            <a:off x="90921" y="3473814"/>
            <a:ext cx="8129348" cy="6392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kumimoji="1" lang="en-US" altLang="ko-KR" sz="1200" i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Tirthak</a:t>
            </a:r>
            <a:r>
              <a:rPr kumimoji="1" lang="en-US" altLang="ko-KR" sz="1200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Patel, Rohan Garg, Devesh Tiwari</a:t>
            </a:r>
          </a:p>
          <a:p>
            <a:pPr algn="l"/>
            <a:r>
              <a:rPr lang="en-US" altLang="ko-KR" sz="1200" i="1" dirty="0">
                <a:solidFill>
                  <a:schemeClr val="bg1"/>
                </a:solidFill>
              </a:rPr>
              <a:t>18th USENIX Conference on File and Storage Technologies (FAST’20). 2020.</a:t>
            </a:r>
            <a:endParaRPr kumimoji="1" lang="ko-KR" altLang="en-US" sz="1200" i="1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5284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4">
            <a:extLst>
              <a:ext uri="{FF2B5EF4-FFF2-40B4-BE49-F238E27FC236}">
                <a16:creationId xmlns:a16="http://schemas.microsoft.com/office/drawing/2014/main" id="{8B6F35FB-CC88-F841-B24E-1DA42009D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ko-KR" dirty="0"/>
              <a:t>2. </a:t>
            </a:r>
            <a:r>
              <a:rPr kumimoji="1" lang="en-US" altLang="ko-Kore-KR" dirty="0"/>
              <a:t>What is Problems?</a:t>
            </a:r>
            <a:endParaRPr kumimoji="1" lang="ko-KR" altLang="en-US" dirty="0"/>
          </a:p>
        </p:txBody>
      </p:sp>
      <p:sp>
        <p:nvSpPr>
          <p:cNvPr id="16" name="슬라이드 번호 개체 틀 15">
            <a:extLst>
              <a:ext uri="{FF2B5EF4-FFF2-40B4-BE49-F238E27FC236}">
                <a16:creationId xmlns:a16="http://schemas.microsoft.com/office/drawing/2014/main" id="{B762ADDB-2946-8140-B384-A574364C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7E9C-B188-D646-AA46-64DB2324B3BF}" type="slidenum">
              <a:rPr kumimoji="1" lang="ko-KR" altLang="en-US" smtClean="0"/>
              <a:pPr/>
              <a:t>10</a:t>
            </a:fld>
            <a:endParaRPr kumimoji="1" lang="ko-KR" altLang="en-US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B7CF4A7B-F80E-3B45-9BAF-E3934B0E15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627" y="852742"/>
            <a:ext cx="7802383" cy="5152516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CB80E7F7-8803-334E-B472-2F4AAB4F3A41}"/>
              </a:ext>
            </a:extLst>
          </p:cNvPr>
          <p:cNvSpPr/>
          <p:nvPr/>
        </p:nvSpPr>
        <p:spPr>
          <a:xfrm>
            <a:off x="8914839" y="3244334"/>
            <a:ext cx="23118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ko-Kore-KR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Lustre</a:t>
            </a:r>
            <a:r>
              <a:rPr lang="en" altLang="ko-Kore-K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File System</a:t>
            </a:r>
            <a:endParaRPr lang="ko-Kore-KR" altLang="en-US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25061667-D5E1-6E4B-B92F-5675C3D353A5}"/>
              </a:ext>
            </a:extLst>
          </p:cNvPr>
          <p:cNvSpPr/>
          <p:nvPr/>
        </p:nvSpPr>
        <p:spPr>
          <a:xfrm>
            <a:off x="4753385" y="766938"/>
            <a:ext cx="3713584" cy="5324123"/>
          </a:xfrm>
          <a:prstGeom prst="rect">
            <a:avLst/>
          </a:prstGeom>
          <a:solidFill>
            <a:srgbClr val="FF00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C9CD02D3-25E5-5C4F-8749-4F75CA7C87DB}"/>
              </a:ext>
            </a:extLst>
          </p:cNvPr>
          <p:cNvSpPr/>
          <p:nvPr/>
        </p:nvSpPr>
        <p:spPr>
          <a:xfrm>
            <a:off x="5365102" y="852742"/>
            <a:ext cx="2668555" cy="1843805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1BBA42-BA46-AE41-9FEF-BDF1A5893A03}"/>
              </a:ext>
            </a:extLst>
          </p:cNvPr>
          <p:cNvSpPr txBox="1"/>
          <p:nvPr/>
        </p:nvSpPr>
        <p:spPr>
          <a:xfrm>
            <a:off x="8173616" y="766939"/>
            <a:ext cx="1802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Storage System</a:t>
            </a:r>
            <a:endParaRPr kumimoji="1" lang="ko-Kore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6F44C839-ADD7-8746-B2C5-89FC8D61E63A}"/>
              </a:ext>
            </a:extLst>
          </p:cNvPr>
          <p:cNvSpPr/>
          <p:nvPr/>
        </p:nvSpPr>
        <p:spPr>
          <a:xfrm>
            <a:off x="6246285" y="1390261"/>
            <a:ext cx="1040924" cy="98904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694964-47E4-5847-8513-27FA0C7ABDEB}"/>
              </a:ext>
            </a:extLst>
          </p:cNvPr>
          <p:cNvSpPr txBox="1"/>
          <p:nvPr/>
        </p:nvSpPr>
        <p:spPr>
          <a:xfrm>
            <a:off x="7306137" y="1700118"/>
            <a:ext cx="2144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Bandwidth contend</a:t>
            </a:r>
            <a:endParaRPr kumimoji="1" lang="ko-Kore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6233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4">
            <a:extLst>
              <a:ext uri="{FF2B5EF4-FFF2-40B4-BE49-F238E27FC236}">
                <a16:creationId xmlns:a16="http://schemas.microsoft.com/office/drawing/2014/main" id="{8B6F35FB-CC88-F841-B24E-1DA42009D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ko-KR" dirty="0"/>
              <a:t>2. </a:t>
            </a:r>
            <a:r>
              <a:rPr kumimoji="1" lang="en-US" altLang="ko-Kore-KR" dirty="0"/>
              <a:t>What is Problems?</a:t>
            </a:r>
            <a:endParaRPr kumimoji="1" lang="ko-KR" altLang="en-US" dirty="0"/>
          </a:p>
        </p:txBody>
      </p:sp>
      <p:sp>
        <p:nvSpPr>
          <p:cNvPr id="16" name="슬라이드 번호 개체 틀 15">
            <a:extLst>
              <a:ext uri="{FF2B5EF4-FFF2-40B4-BE49-F238E27FC236}">
                <a16:creationId xmlns:a16="http://schemas.microsoft.com/office/drawing/2014/main" id="{B762ADDB-2946-8140-B384-A574364C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7E9C-B188-D646-AA46-64DB2324B3BF}" type="slidenum">
              <a:rPr kumimoji="1" lang="ko-KR" altLang="en-US" smtClean="0"/>
              <a:pPr/>
              <a:t>11</a:t>
            </a:fld>
            <a:endParaRPr kumimoji="1" lang="ko-KR" altLang="en-US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B7CF4A7B-F80E-3B45-9BAF-E3934B0E15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627" y="852742"/>
            <a:ext cx="7802383" cy="5152516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CB80E7F7-8803-334E-B472-2F4AAB4F3A41}"/>
              </a:ext>
            </a:extLst>
          </p:cNvPr>
          <p:cNvSpPr/>
          <p:nvPr/>
        </p:nvSpPr>
        <p:spPr>
          <a:xfrm>
            <a:off x="8914839" y="3244334"/>
            <a:ext cx="23118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ko-Kore-KR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Lustre</a:t>
            </a:r>
            <a:r>
              <a:rPr lang="en" altLang="ko-Kore-K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File System</a:t>
            </a:r>
            <a:endParaRPr lang="ko-Kore-KR" altLang="en-US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C9CD02D3-25E5-5C4F-8749-4F75CA7C87DB}"/>
              </a:ext>
            </a:extLst>
          </p:cNvPr>
          <p:cNvSpPr/>
          <p:nvPr/>
        </p:nvSpPr>
        <p:spPr>
          <a:xfrm>
            <a:off x="5365102" y="852742"/>
            <a:ext cx="2668555" cy="1843805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1BBA42-BA46-AE41-9FEF-BDF1A5893A03}"/>
              </a:ext>
            </a:extLst>
          </p:cNvPr>
          <p:cNvSpPr txBox="1"/>
          <p:nvPr/>
        </p:nvSpPr>
        <p:spPr>
          <a:xfrm>
            <a:off x="8173616" y="766939"/>
            <a:ext cx="1802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Storage System</a:t>
            </a:r>
            <a:endParaRPr kumimoji="1" lang="ko-Kore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6F44C839-ADD7-8746-B2C5-89FC8D61E63A}"/>
              </a:ext>
            </a:extLst>
          </p:cNvPr>
          <p:cNvSpPr/>
          <p:nvPr/>
        </p:nvSpPr>
        <p:spPr>
          <a:xfrm>
            <a:off x="6246285" y="1390261"/>
            <a:ext cx="1040924" cy="98904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694964-47E4-5847-8513-27FA0C7ABDEB}"/>
              </a:ext>
            </a:extLst>
          </p:cNvPr>
          <p:cNvSpPr txBox="1"/>
          <p:nvPr/>
        </p:nvSpPr>
        <p:spPr>
          <a:xfrm>
            <a:off x="7306137" y="1700118"/>
            <a:ext cx="2144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Bandwidth contend</a:t>
            </a:r>
            <a:endParaRPr kumimoji="1" lang="ko-Kore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5FAB8BDA-78E5-C046-BF99-D77AE933DA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1010" y="3773386"/>
            <a:ext cx="5687658" cy="2768991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25061667-D5E1-6E4B-B92F-5675C3D353A5}"/>
              </a:ext>
            </a:extLst>
          </p:cNvPr>
          <p:cNvSpPr/>
          <p:nvPr/>
        </p:nvSpPr>
        <p:spPr>
          <a:xfrm>
            <a:off x="9448800" y="4690505"/>
            <a:ext cx="1859902" cy="1400557"/>
          </a:xfrm>
          <a:prstGeom prst="rect">
            <a:avLst/>
          </a:prstGeom>
          <a:solidFill>
            <a:srgbClr val="FF00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4691026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4">
            <a:extLst>
              <a:ext uri="{FF2B5EF4-FFF2-40B4-BE49-F238E27FC236}">
                <a16:creationId xmlns:a16="http://schemas.microsoft.com/office/drawing/2014/main" id="{8B6F35FB-CC88-F841-B24E-1DA42009D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ko-KR" dirty="0"/>
              <a:t>2. </a:t>
            </a:r>
            <a:r>
              <a:rPr kumimoji="1" lang="en-US" altLang="ko-Kore-KR" dirty="0"/>
              <a:t>What is Problems?</a:t>
            </a:r>
            <a:endParaRPr kumimoji="1" lang="ko-KR" altLang="en-US" dirty="0"/>
          </a:p>
        </p:txBody>
      </p:sp>
      <p:sp>
        <p:nvSpPr>
          <p:cNvPr id="16" name="슬라이드 번호 개체 틀 15">
            <a:extLst>
              <a:ext uri="{FF2B5EF4-FFF2-40B4-BE49-F238E27FC236}">
                <a16:creationId xmlns:a16="http://schemas.microsoft.com/office/drawing/2014/main" id="{B762ADDB-2946-8140-B384-A574364C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7E9C-B188-D646-AA46-64DB2324B3BF}" type="slidenum">
              <a:rPr kumimoji="1" lang="ko-KR" altLang="en-US" smtClean="0"/>
              <a:pPr/>
              <a:t>12</a:t>
            </a:fld>
            <a:endParaRPr kumimoji="1" lang="ko-KR" altLang="en-US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1FB8011E-C5CB-C84B-BF9D-99E75E0CC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304" y="1711494"/>
            <a:ext cx="4580015" cy="3435012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EFA06692-41C2-3D43-ACDA-DBCED0F327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0130" y="1459940"/>
            <a:ext cx="5265283" cy="393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1303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4">
            <a:extLst>
              <a:ext uri="{FF2B5EF4-FFF2-40B4-BE49-F238E27FC236}">
                <a16:creationId xmlns:a16="http://schemas.microsoft.com/office/drawing/2014/main" id="{8B6F35FB-CC88-F841-B24E-1DA42009D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ko-KR" dirty="0"/>
              <a:t>2. </a:t>
            </a:r>
            <a:r>
              <a:rPr kumimoji="1" lang="en-US" altLang="ko-Kore-KR" dirty="0"/>
              <a:t>What is Problems?</a:t>
            </a:r>
            <a:endParaRPr kumimoji="1" lang="ko-KR" altLang="en-US" dirty="0"/>
          </a:p>
        </p:txBody>
      </p:sp>
      <p:sp>
        <p:nvSpPr>
          <p:cNvPr id="16" name="슬라이드 번호 개체 틀 15">
            <a:extLst>
              <a:ext uri="{FF2B5EF4-FFF2-40B4-BE49-F238E27FC236}">
                <a16:creationId xmlns:a16="http://schemas.microsoft.com/office/drawing/2014/main" id="{B762ADDB-2946-8140-B384-A574364C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7E9C-B188-D646-AA46-64DB2324B3BF}" type="slidenum">
              <a:rPr kumimoji="1" lang="ko-KR" altLang="en-US" smtClean="0"/>
              <a:pPr/>
              <a:t>13</a:t>
            </a:fld>
            <a:endParaRPr kumimoji="1"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E6EB1DA-D3FA-3945-81CE-616E635B7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317" y="978271"/>
            <a:ext cx="3981360" cy="1001265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DA47AC66-FDFD-1648-940F-5AE976D46B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032" y="2127068"/>
            <a:ext cx="4093930" cy="953868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F489E102-E0B0-2740-A693-3C653AA25E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002" y="3155584"/>
            <a:ext cx="4066675" cy="81464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FA098136-A359-6A45-8BB5-321EF7DA92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900" y="4085789"/>
            <a:ext cx="4105777" cy="10818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8F17EB6-878F-9645-A82E-729D13CC70E6}"/>
              </a:ext>
            </a:extLst>
          </p:cNvPr>
          <p:cNvSpPr txBox="1"/>
          <p:nvPr/>
        </p:nvSpPr>
        <p:spPr>
          <a:xfrm>
            <a:off x="1194318" y="5695063"/>
            <a:ext cx="2028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I/O bottlenecks</a:t>
            </a:r>
            <a:endParaRPr kumimoji="1" lang="ko-Kore-KR" altLang="en-US" b="1" i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A1AF26-C99E-7A49-86F3-E175964C4C6D}"/>
              </a:ext>
            </a:extLst>
          </p:cNvPr>
          <p:cNvSpPr txBox="1"/>
          <p:nvPr/>
        </p:nvSpPr>
        <p:spPr>
          <a:xfrm>
            <a:off x="5433526" y="5695063"/>
            <a:ext cx="2133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ko-Kore-KR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Application-level</a:t>
            </a:r>
          </a:p>
          <a:p>
            <a:pPr algn="ctr"/>
            <a:r>
              <a:rPr kumimoji="1" lang="en-US" altLang="ko-Kore-KR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techniques</a:t>
            </a:r>
            <a:endParaRPr kumimoji="1" lang="ko-Kore-KR" altLang="en-US" b="1" i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DEAAB4-3223-9C4A-A45F-7ACC99DDE5F7}"/>
              </a:ext>
            </a:extLst>
          </p:cNvPr>
          <p:cNvSpPr txBox="1"/>
          <p:nvPr/>
        </p:nvSpPr>
        <p:spPr>
          <a:xfrm>
            <a:off x="9025702" y="5695063"/>
            <a:ext cx="2627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Server-side solutions</a:t>
            </a:r>
            <a:endParaRPr kumimoji="1" lang="ko-Kore-KR" altLang="en-US" b="1" i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EF2E1AC5-ABE4-994B-A35D-E38B058540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7813" y="978271"/>
            <a:ext cx="2599543" cy="1001536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CD59D0A4-DD07-3F45-AD72-37A6295CF3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2910" y="2156613"/>
            <a:ext cx="2704446" cy="1028516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4FD96AEA-BB1E-7947-9FBF-00DE279B2C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88865" y="3224960"/>
            <a:ext cx="2758491" cy="1028517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3165DF15-B782-534B-B831-A40D0AC93E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29742" y="4378909"/>
            <a:ext cx="2597577" cy="1190720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81CE300E-C9A5-4341-95E8-4428E89D0F4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51492" y="870222"/>
            <a:ext cx="3453187" cy="1109314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B7428304-021A-7148-8FBC-16F0676DBA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86172" y="2114184"/>
            <a:ext cx="3751493" cy="953868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36249E9A-97D0-3242-ABA3-5A74D6C9A20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76132" y="3224960"/>
            <a:ext cx="3555323" cy="953868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08800920-BA63-7345-962A-B072583EE4E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42134" y="4349679"/>
            <a:ext cx="3462545" cy="113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1433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4">
            <a:extLst>
              <a:ext uri="{FF2B5EF4-FFF2-40B4-BE49-F238E27FC236}">
                <a16:creationId xmlns:a16="http://schemas.microsoft.com/office/drawing/2014/main" id="{8B6F35FB-CC88-F841-B24E-1DA42009D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ko-KR" dirty="0"/>
              <a:t>2. </a:t>
            </a:r>
            <a:r>
              <a:rPr kumimoji="1" lang="en-US" altLang="ko-Kore-KR" dirty="0"/>
              <a:t>What is Problems?</a:t>
            </a:r>
            <a:endParaRPr kumimoji="1" lang="ko-KR" altLang="en-US" dirty="0"/>
          </a:p>
        </p:txBody>
      </p:sp>
      <p:sp>
        <p:nvSpPr>
          <p:cNvPr id="16" name="슬라이드 번호 개체 틀 15">
            <a:extLst>
              <a:ext uri="{FF2B5EF4-FFF2-40B4-BE49-F238E27FC236}">
                <a16:creationId xmlns:a16="http://schemas.microsoft.com/office/drawing/2014/main" id="{B762ADDB-2946-8140-B384-A574364C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7E9C-B188-D646-AA46-64DB2324B3BF}" type="slidenum">
              <a:rPr kumimoji="1" lang="ko-KR" altLang="en-US" smtClean="0"/>
              <a:pPr/>
              <a:t>14</a:t>
            </a:fld>
            <a:endParaRPr kumimoji="1"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11177D50-5654-3341-932F-D58CA6E788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680" y="1417082"/>
            <a:ext cx="9160030" cy="3202744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20D4A904-480D-BB40-AAA4-0C16D9FD2F5E}"/>
              </a:ext>
            </a:extLst>
          </p:cNvPr>
          <p:cNvSpPr/>
          <p:nvPr/>
        </p:nvSpPr>
        <p:spPr>
          <a:xfrm>
            <a:off x="1331167" y="5117752"/>
            <a:ext cx="91600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ko-Kore-K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Results of this simple experiment show</a:t>
            </a:r>
          </a:p>
          <a:p>
            <a:r>
              <a:rPr lang="en" altLang="ko-Kore-K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that </a:t>
            </a:r>
            <a:r>
              <a:rPr lang="en" altLang="ko-Kore-KR" b="1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degree of contention is different</a:t>
            </a:r>
            <a:r>
              <a:rPr lang="en" altLang="ko-Kore-K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on each OST and varies over time </a:t>
            </a:r>
          </a:p>
        </p:txBody>
      </p:sp>
    </p:spTree>
    <p:extLst>
      <p:ext uri="{BB962C8B-B14F-4D97-AF65-F5344CB8AC3E}">
        <p14:creationId xmlns:p14="http://schemas.microsoft.com/office/powerpoint/2010/main" val="12825174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4">
            <a:extLst>
              <a:ext uri="{FF2B5EF4-FFF2-40B4-BE49-F238E27FC236}">
                <a16:creationId xmlns:a16="http://schemas.microsoft.com/office/drawing/2014/main" id="{8B6F35FB-CC88-F841-B24E-1DA42009D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ko-KR" dirty="0"/>
              <a:t>2. </a:t>
            </a:r>
            <a:r>
              <a:rPr kumimoji="1" lang="en-US" altLang="ko-Kore-KR" dirty="0"/>
              <a:t>What is Problems?</a:t>
            </a:r>
            <a:endParaRPr kumimoji="1" lang="ko-KR" altLang="en-US" dirty="0"/>
          </a:p>
        </p:txBody>
      </p:sp>
      <p:sp>
        <p:nvSpPr>
          <p:cNvPr id="16" name="슬라이드 번호 개체 틀 15">
            <a:extLst>
              <a:ext uri="{FF2B5EF4-FFF2-40B4-BE49-F238E27FC236}">
                <a16:creationId xmlns:a16="http://schemas.microsoft.com/office/drawing/2014/main" id="{B762ADDB-2946-8140-B384-A574364C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7E9C-B188-D646-AA46-64DB2324B3BF}" type="slidenum">
              <a:rPr kumimoji="1" lang="ko-KR" altLang="en-US" smtClean="0"/>
              <a:pPr/>
              <a:t>15</a:t>
            </a:fld>
            <a:endParaRPr kumimoji="1"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536B030B-A039-C743-BDE1-EA3FFCB92D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253" y="1730577"/>
            <a:ext cx="8864237" cy="3396845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2C73010F-37A7-124E-BA2A-2C05A4C2B94F}"/>
              </a:ext>
            </a:extLst>
          </p:cNvPr>
          <p:cNvSpPr/>
          <p:nvPr/>
        </p:nvSpPr>
        <p:spPr>
          <a:xfrm>
            <a:off x="650031" y="5289818"/>
            <a:ext cx="112278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ko-Kore-KR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I/O time of different MPI processes can vary significantly </a:t>
            </a:r>
            <a:r>
              <a:rPr lang="en" altLang="ko-Kore-K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across runs and the number of nodes </a:t>
            </a:r>
          </a:p>
        </p:txBody>
      </p:sp>
    </p:spTree>
    <p:extLst>
      <p:ext uri="{BB962C8B-B14F-4D97-AF65-F5344CB8AC3E}">
        <p14:creationId xmlns:p14="http://schemas.microsoft.com/office/powerpoint/2010/main" val="3992185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4">
            <a:extLst>
              <a:ext uri="{FF2B5EF4-FFF2-40B4-BE49-F238E27FC236}">
                <a16:creationId xmlns:a16="http://schemas.microsoft.com/office/drawing/2014/main" id="{8B6F35FB-CC88-F841-B24E-1DA42009D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ko-KR" dirty="0"/>
              <a:t>2. </a:t>
            </a:r>
            <a:r>
              <a:rPr kumimoji="1" lang="en-US" altLang="ko-Kore-KR" dirty="0"/>
              <a:t>What is Problems?</a:t>
            </a:r>
            <a:endParaRPr kumimoji="1" lang="ko-KR" altLang="en-US" dirty="0"/>
          </a:p>
        </p:txBody>
      </p:sp>
      <p:sp>
        <p:nvSpPr>
          <p:cNvPr id="16" name="슬라이드 번호 개체 틀 15">
            <a:extLst>
              <a:ext uri="{FF2B5EF4-FFF2-40B4-BE49-F238E27FC236}">
                <a16:creationId xmlns:a16="http://schemas.microsoft.com/office/drawing/2014/main" id="{B762ADDB-2946-8140-B384-A574364C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7E9C-B188-D646-AA46-64DB2324B3BF}" type="slidenum">
              <a:rPr kumimoji="1" lang="ko-KR" altLang="en-US" smtClean="0"/>
              <a:pPr/>
              <a:t>16</a:t>
            </a:fld>
            <a:endParaRPr kumimoji="1"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536B030B-A039-C743-BDE1-EA3FFCB92D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253" y="1730577"/>
            <a:ext cx="8864237" cy="3396845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2C73010F-37A7-124E-BA2A-2C05A4C2B94F}"/>
              </a:ext>
            </a:extLst>
          </p:cNvPr>
          <p:cNvSpPr/>
          <p:nvPr/>
        </p:nvSpPr>
        <p:spPr>
          <a:xfrm>
            <a:off x="650031" y="5289818"/>
            <a:ext cx="112278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ko-Kore-KR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I/O time of different MPI processes can vary significantly </a:t>
            </a:r>
            <a:r>
              <a:rPr lang="en" altLang="ko-Kore-K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across runs and the number of nodes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34674F-89D8-AC4B-87E1-333704DCA00C}"/>
              </a:ext>
            </a:extLst>
          </p:cNvPr>
          <p:cNvSpPr txBox="1"/>
          <p:nvPr/>
        </p:nvSpPr>
        <p:spPr>
          <a:xfrm>
            <a:off x="7691535" y="5844980"/>
            <a:ext cx="3773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b="1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Because </a:t>
            </a:r>
            <a:r>
              <a:rPr lang="en" altLang="ko-Kore-KR" b="1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non-synchronous I/O </a:t>
            </a:r>
          </a:p>
        </p:txBody>
      </p:sp>
    </p:spTree>
    <p:extLst>
      <p:ext uri="{BB962C8B-B14F-4D97-AF65-F5344CB8AC3E}">
        <p14:creationId xmlns:p14="http://schemas.microsoft.com/office/powerpoint/2010/main" val="22516164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4">
            <a:extLst>
              <a:ext uri="{FF2B5EF4-FFF2-40B4-BE49-F238E27FC236}">
                <a16:creationId xmlns:a16="http://schemas.microsoft.com/office/drawing/2014/main" id="{8B6F35FB-CC88-F841-B24E-1DA42009D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ko-KR" dirty="0"/>
              <a:t>2. </a:t>
            </a:r>
            <a:r>
              <a:rPr kumimoji="1" lang="en-US" altLang="ko-Kore-KR" dirty="0"/>
              <a:t>What is Problems?</a:t>
            </a:r>
            <a:endParaRPr kumimoji="1" lang="ko-KR" altLang="en-US" dirty="0"/>
          </a:p>
        </p:txBody>
      </p:sp>
      <p:sp>
        <p:nvSpPr>
          <p:cNvPr id="16" name="슬라이드 번호 개체 틀 15">
            <a:extLst>
              <a:ext uri="{FF2B5EF4-FFF2-40B4-BE49-F238E27FC236}">
                <a16:creationId xmlns:a16="http://schemas.microsoft.com/office/drawing/2014/main" id="{B762ADDB-2946-8140-B384-A574364C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7E9C-B188-D646-AA46-64DB2324B3BF}" type="slidenum">
              <a:rPr kumimoji="1" lang="ko-KR" altLang="en-US" smtClean="0"/>
              <a:pPr/>
              <a:t>17</a:t>
            </a:fld>
            <a:endParaRPr kumimoji="1"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0EBC1BA4-37D8-D045-9B44-D3D7FA99D4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13" y="1292221"/>
            <a:ext cx="3456112" cy="468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5688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4">
            <a:extLst>
              <a:ext uri="{FF2B5EF4-FFF2-40B4-BE49-F238E27FC236}">
                <a16:creationId xmlns:a16="http://schemas.microsoft.com/office/drawing/2014/main" id="{8B6F35FB-CC88-F841-B24E-1DA42009D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ko-KR" dirty="0"/>
              <a:t>2. </a:t>
            </a:r>
            <a:r>
              <a:rPr kumimoji="1" lang="en-US" altLang="ko-Kore-KR" dirty="0"/>
              <a:t>What is Problems?</a:t>
            </a:r>
            <a:endParaRPr kumimoji="1" lang="ko-KR" altLang="en-US" dirty="0"/>
          </a:p>
        </p:txBody>
      </p:sp>
      <p:sp>
        <p:nvSpPr>
          <p:cNvPr id="16" name="슬라이드 번호 개체 틀 15">
            <a:extLst>
              <a:ext uri="{FF2B5EF4-FFF2-40B4-BE49-F238E27FC236}">
                <a16:creationId xmlns:a16="http://schemas.microsoft.com/office/drawing/2014/main" id="{B762ADDB-2946-8140-B384-A574364C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7E9C-B188-D646-AA46-64DB2324B3BF}" type="slidenum">
              <a:rPr kumimoji="1" lang="ko-KR" altLang="en-US" smtClean="0"/>
              <a:pPr/>
              <a:t>18</a:t>
            </a:fld>
            <a:endParaRPr kumimoji="1"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0EBC1BA4-37D8-D045-9B44-D3D7FA99D4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13" y="1292221"/>
            <a:ext cx="3456112" cy="4684105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7C09F0B4-A326-DE4F-A122-7334E720C7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1971" y="1189585"/>
            <a:ext cx="2661281" cy="468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4389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4">
            <a:extLst>
              <a:ext uri="{FF2B5EF4-FFF2-40B4-BE49-F238E27FC236}">
                <a16:creationId xmlns:a16="http://schemas.microsoft.com/office/drawing/2014/main" id="{8B6F35FB-CC88-F841-B24E-1DA42009D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ko-KR" dirty="0"/>
              <a:t>2. </a:t>
            </a:r>
            <a:r>
              <a:rPr kumimoji="1" lang="en-US" altLang="ko-Kore-KR" dirty="0"/>
              <a:t>What is Problems?</a:t>
            </a:r>
            <a:endParaRPr kumimoji="1" lang="ko-KR" altLang="en-US" dirty="0"/>
          </a:p>
        </p:txBody>
      </p:sp>
      <p:sp>
        <p:nvSpPr>
          <p:cNvPr id="16" name="슬라이드 번호 개체 틀 15">
            <a:extLst>
              <a:ext uri="{FF2B5EF4-FFF2-40B4-BE49-F238E27FC236}">
                <a16:creationId xmlns:a16="http://schemas.microsoft.com/office/drawing/2014/main" id="{B762ADDB-2946-8140-B384-A574364C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7E9C-B188-D646-AA46-64DB2324B3BF}" type="slidenum">
              <a:rPr kumimoji="1" lang="ko-KR" altLang="en-US" smtClean="0"/>
              <a:pPr/>
              <a:t>19</a:t>
            </a:fld>
            <a:endParaRPr kumimoji="1"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0EBC1BA4-37D8-D045-9B44-D3D7FA99D4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13" y="1292221"/>
            <a:ext cx="3456112" cy="4684105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7C09F0B4-A326-DE4F-A122-7334E720C7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1971" y="1189585"/>
            <a:ext cx="2661281" cy="4684105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9265FF9B-19E8-3840-BF14-9A9DE5D0B0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8098" y="1189585"/>
            <a:ext cx="2744095" cy="468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817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02FE9B9C-BDDC-1E43-B29E-4A00D478A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7E9C-B188-D646-AA46-64DB2324B3BF}" type="slidenum">
              <a:rPr kumimoji="1" lang="ko-KR" altLang="en-US" smtClean="0"/>
              <a:pPr/>
              <a:t>2</a:t>
            </a:fld>
            <a:endParaRPr kumimoji="1"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652DD63C-DA25-764F-9C33-B39580A377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48626" y="1359602"/>
            <a:ext cx="4508500" cy="4449763"/>
          </a:xfrm>
        </p:spPr>
        <p:txBody>
          <a:bodyPr>
            <a:noAutofit/>
          </a:bodyPr>
          <a:lstStyle/>
          <a:p>
            <a:pPr marL="342900" indent="-342900">
              <a:lnSpc>
                <a:spcPct val="150000"/>
              </a:lnSpc>
            </a:pPr>
            <a:r>
              <a:rPr kumimoji="1" lang="en-US" altLang="ko-KR" sz="1800" dirty="0"/>
              <a:t>Data-intensive Parallel Application</a:t>
            </a:r>
          </a:p>
          <a:p>
            <a:pPr marL="342900" indent="-342900">
              <a:lnSpc>
                <a:spcPct val="150000"/>
              </a:lnSpc>
            </a:pPr>
            <a:r>
              <a:rPr kumimoji="1" lang="en-US" altLang="ko-KR" sz="1800" dirty="0"/>
              <a:t>What is Problems?</a:t>
            </a:r>
          </a:p>
          <a:p>
            <a:pPr marL="342900" indent="-342900">
              <a:lnSpc>
                <a:spcPct val="150000"/>
              </a:lnSpc>
            </a:pPr>
            <a:r>
              <a:rPr kumimoji="1" lang="en-US" altLang="ko-KR" sz="1800" dirty="0"/>
              <a:t>GIFT</a:t>
            </a:r>
          </a:p>
          <a:p>
            <a:pPr marL="342900" indent="-342900">
              <a:lnSpc>
                <a:spcPct val="150000"/>
              </a:lnSpc>
            </a:pPr>
            <a:r>
              <a:rPr kumimoji="1" lang="en-US" altLang="ko-KR" sz="1800" dirty="0"/>
              <a:t>Evaluation</a:t>
            </a:r>
          </a:p>
          <a:p>
            <a:pPr marL="342900" indent="-342900">
              <a:lnSpc>
                <a:spcPct val="150000"/>
              </a:lnSpc>
            </a:pPr>
            <a:r>
              <a:rPr kumimoji="1" lang="en-US" altLang="ko-KR" sz="1800" dirty="0"/>
              <a:t>Conclusions</a:t>
            </a:r>
            <a:endParaRPr kumimoji="1" lang="en-US" altLang="ko-KR" sz="1800" b="1" dirty="0"/>
          </a:p>
          <a:p>
            <a:pPr marL="342900" indent="-342900">
              <a:lnSpc>
                <a:spcPct val="150000"/>
              </a:lnSpc>
            </a:pPr>
            <a:endParaRPr kumimoji="1" lang="en-US" altLang="ko-KR" sz="1800" dirty="0"/>
          </a:p>
          <a:p>
            <a:pPr marL="342900" indent="-342900">
              <a:lnSpc>
                <a:spcPct val="150000"/>
              </a:lnSpc>
            </a:pPr>
            <a:endParaRPr kumimoji="1" lang="en-US" altLang="ko-KR" sz="1800" dirty="0"/>
          </a:p>
        </p:txBody>
      </p:sp>
    </p:spTree>
    <p:extLst>
      <p:ext uri="{BB962C8B-B14F-4D97-AF65-F5344CB8AC3E}">
        <p14:creationId xmlns:p14="http://schemas.microsoft.com/office/powerpoint/2010/main" val="39565389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4">
            <a:extLst>
              <a:ext uri="{FF2B5EF4-FFF2-40B4-BE49-F238E27FC236}">
                <a16:creationId xmlns:a16="http://schemas.microsoft.com/office/drawing/2014/main" id="{8B6F35FB-CC88-F841-B24E-1DA42009D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ko-KR" dirty="0"/>
              <a:t>3. GIFT</a:t>
            </a:r>
            <a:endParaRPr kumimoji="1" lang="ko-KR" altLang="en-US" dirty="0"/>
          </a:p>
        </p:txBody>
      </p:sp>
      <p:sp>
        <p:nvSpPr>
          <p:cNvPr id="16" name="슬라이드 번호 개체 틀 15">
            <a:extLst>
              <a:ext uri="{FF2B5EF4-FFF2-40B4-BE49-F238E27FC236}">
                <a16:creationId xmlns:a16="http://schemas.microsoft.com/office/drawing/2014/main" id="{B762ADDB-2946-8140-B384-A574364C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7E9C-B188-D646-AA46-64DB2324B3BF}" type="slidenum">
              <a:rPr kumimoji="1" lang="ko-KR" altLang="en-US" smtClean="0"/>
              <a:pPr/>
              <a:t>20</a:t>
            </a:fld>
            <a:endParaRPr kumimoji="1"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5EA7DD-D734-6746-9536-4317D165373C}"/>
              </a:ext>
            </a:extLst>
          </p:cNvPr>
          <p:cNvSpPr txBox="1"/>
          <p:nvPr/>
        </p:nvSpPr>
        <p:spPr>
          <a:xfrm>
            <a:off x="2873828" y="3044279"/>
            <a:ext cx="15520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</a:t>
            </a:r>
            <a:endParaRPr kumimoji="1" lang="ko-Kore-KR" altLang="en-US" sz="44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F010BDC8-0320-BD4C-B42A-F35865F0B0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711" y="1568368"/>
            <a:ext cx="3778513" cy="372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9868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4">
            <a:extLst>
              <a:ext uri="{FF2B5EF4-FFF2-40B4-BE49-F238E27FC236}">
                <a16:creationId xmlns:a16="http://schemas.microsoft.com/office/drawing/2014/main" id="{8B6F35FB-CC88-F841-B24E-1DA42009D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ko-KR" dirty="0"/>
              <a:t>3. GIFT</a:t>
            </a:r>
            <a:endParaRPr kumimoji="1" lang="ko-KR" altLang="en-US" dirty="0"/>
          </a:p>
        </p:txBody>
      </p:sp>
      <p:sp>
        <p:nvSpPr>
          <p:cNvPr id="16" name="슬라이드 번호 개체 틀 15">
            <a:extLst>
              <a:ext uri="{FF2B5EF4-FFF2-40B4-BE49-F238E27FC236}">
                <a16:creationId xmlns:a16="http://schemas.microsoft.com/office/drawing/2014/main" id="{B762ADDB-2946-8140-B384-A574364C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7E9C-B188-D646-AA46-64DB2324B3BF}" type="slidenum">
              <a:rPr kumimoji="1" lang="ko-KR" altLang="en-US" smtClean="0"/>
              <a:pPr/>
              <a:t>21</a:t>
            </a:fld>
            <a:endParaRPr kumimoji="1"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3A062BA8-0826-E843-842D-3E464F262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67" y="1887704"/>
            <a:ext cx="5233238" cy="3082592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05D750F9-0DB3-9F42-B220-FD22E32D19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3520" y="2238977"/>
            <a:ext cx="5813913" cy="2731319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889AEFCC-ABE2-DC42-8EA2-B0D7611A6C20}"/>
              </a:ext>
            </a:extLst>
          </p:cNvPr>
          <p:cNvSpPr/>
          <p:nvPr/>
        </p:nvSpPr>
        <p:spPr>
          <a:xfrm>
            <a:off x="5760206" y="1749000"/>
            <a:ext cx="1955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ko-Kore-K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Repetitive runs</a:t>
            </a:r>
            <a:endParaRPr lang="ko-Kore-KR" altLang="en-US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0A5395-C510-FD4D-8376-EF0EF1940CE1}"/>
              </a:ext>
            </a:extLst>
          </p:cNvPr>
          <p:cNvSpPr txBox="1"/>
          <p:nvPr/>
        </p:nvSpPr>
        <p:spPr>
          <a:xfrm>
            <a:off x="2276669" y="1518372"/>
            <a:ext cx="1372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Long term</a:t>
            </a:r>
            <a:endParaRPr kumimoji="1" lang="ko-Kore-KR" altLang="en-US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71C4558E-A646-444B-A846-FEDA0AF64F52}"/>
              </a:ext>
            </a:extLst>
          </p:cNvPr>
          <p:cNvSpPr/>
          <p:nvPr/>
        </p:nvSpPr>
        <p:spPr>
          <a:xfrm>
            <a:off x="7889505" y="1762507"/>
            <a:ext cx="1992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ko-Kore-K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Low-periodicity</a:t>
            </a:r>
            <a:endParaRPr lang="ko-Kore-KR" altLang="en-US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4F59FF63-CB91-1B43-896F-8B9265B74489}"/>
              </a:ext>
            </a:extLst>
          </p:cNvPr>
          <p:cNvSpPr/>
          <p:nvPr/>
        </p:nvSpPr>
        <p:spPr>
          <a:xfrm>
            <a:off x="10055672" y="1749000"/>
            <a:ext cx="19880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ko-Kore-K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Predictable I/O</a:t>
            </a:r>
            <a:endParaRPr lang="ko-Kore-KR" altLang="en-US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2851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4">
            <a:extLst>
              <a:ext uri="{FF2B5EF4-FFF2-40B4-BE49-F238E27FC236}">
                <a16:creationId xmlns:a16="http://schemas.microsoft.com/office/drawing/2014/main" id="{8B6F35FB-CC88-F841-B24E-1DA42009D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ko-KR" dirty="0"/>
              <a:t>3. GIFT</a:t>
            </a:r>
            <a:endParaRPr kumimoji="1" lang="ko-KR" altLang="en-US" dirty="0"/>
          </a:p>
        </p:txBody>
      </p:sp>
      <p:sp>
        <p:nvSpPr>
          <p:cNvPr id="16" name="슬라이드 번호 개체 틀 15">
            <a:extLst>
              <a:ext uri="{FF2B5EF4-FFF2-40B4-BE49-F238E27FC236}">
                <a16:creationId xmlns:a16="http://schemas.microsoft.com/office/drawing/2014/main" id="{B762ADDB-2946-8140-B384-A574364C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7E9C-B188-D646-AA46-64DB2324B3BF}" type="slidenum">
              <a:rPr kumimoji="1" lang="ko-KR" altLang="en-US" smtClean="0"/>
              <a:pPr/>
              <a:t>22</a:t>
            </a:fld>
            <a:endParaRPr kumimoji="1" lang="ko-KR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BC57DA-4154-A645-9A31-1C33EF17F995}"/>
              </a:ext>
            </a:extLst>
          </p:cNvPr>
          <p:cNvSpPr txBox="1"/>
          <p:nvPr/>
        </p:nvSpPr>
        <p:spPr>
          <a:xfrm>
            <a:off x="2011689" y="1451483"/>
            <a:ext cx="164019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Long term</a:t>
            </a:r>
            <a:endParaRPr kumimoji="1" lang="ko-Kore-KR" altLang="en-US" sz="22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EF90ECB-54B6-3649-9680-67BAAE8B8235}"/>
              </a:ext>
            </a:extLst>
          </p:cNvPr>
          <p:cNvSpPr/>
          <p:nvPr/>
        </p:nvSpPr>
        <p:spPr>
          <a:xfrm>
            <a:off x="1701417" y="2633423"/>
            <a:ext cx="235352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ko-Kore-KR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Repetitive runs</a:t>
            </a:r>
            <a:endParaRPr lang="ko-Kore-KR" altLang="en-US" sz="22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DF0B5151-F824-DA4E-A638-EE3EA274A004}"/>
              </a:ext>
            </a:extLst>
          </p:cNvPr>
          <p:cNvSpPr/>
          <p:nvPr/>
        </p:nvSpPr>
        <p:spPr>
          <a:xfrm>
            <a:off x="1701417" y="3209403"/>
            <a:ext cx="239841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ko-Kore-KR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Low-periodicity</a:t>
            </a:r>
            <a:endParaRPr lang="ko-Kore-KR" altLang="en-US" sz="22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BD1CEF94-1096-154F-8DC1-BF816455B42B}"/>
              </a:ext>
            </a:extLst>
          </p:cNvPr>
          <p:cNvSpPr/>
          <p:nvPr/>
        </p:nvSpPr>
        <p:spPr>
          <a:xfrm>
            <a:off x="1706225" y="3778100"/>
            <a:ext cx="239039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ko-Kore-KR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Predictable I/O</a:t>
            </a:r>
            <a:endParaRPr lang="ko-Kore-KR" altLang="en-US" sz="22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A627C31B-E4CE-3E4B-900C-B240F4467848}"/>
              </a:ext>
            </a:extLst>
          </p:cNvPr>
          <p:cNvSpPr/>
          <p:nvPr/>
        </p:nvSpPr>
        <p:spPr>
          <a:xfrm>
            <a:off x="1300481" y="4975630"/>
            <a:ext cx="324319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ko-Kore-KR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non-synchronous I/O</a:t>
            </a:r>
            <a:endParaRPr lang="ko-Kore-KR" altLang="en-US" sz="22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4472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4">
            <a:extLst>
              <a:ext uri="{FF2B5EF4-FFF2-40B4-BE49-F238E27FC236}">
                <a16:creationId xmlns:a16="http://schemas.microsoft.com/office/drawing/2014/main" id="{8B6F35FB-CC88-F841-B24E-1DA42009D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ko-KR" dirty="0"/>
              <a:t>3. GIFT</a:t>
            </a:r>
            <a:endParaRPr kumimoji="1" lang="ko-KR" altLang="en-US" dirty="0"/>
          </a:p>
        </p:txBody>
      </p:sp>
      <p:sp>
        <p:nvSpPr>
          <p:cNvPr id="16" name="슬라이드 번호 개체 틀 15">
            <a:extLst>
              <a:ext uri="{FF2B5EF4-FFF2-40B4-BE49-F238E27FC236}">
                <a16:creationId xmlns:a16="http://schemas.microsoft.com/office/drawing/2014/main" id="{B762ADDB-2946-8140-B384-A574364C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7E9C-B188-D646-AA46-64DB2324B3BF}" type="slidenum">
              <a:rPr kumimoji="1" lang="ko-KR" altLang="en-US" smtClean="0"/>
              <a:pPr/>
              <a:t>23</a:t>
            </a:fld>
            <a:endParaRPr kumimoji="1" lang="ko-KR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BC57DA-4154-A645-9A31-1C33EF17F995}"/>
              </a:ext>
            </a:extLst>
          </p:cNvPr>
          <p:cNvSpPr txBox="1"/>
          <p:nvPr/>
        </p:nvSpPr>
        <p:spPr>
          <a:xfrm>
            <a:off x="2011689" y="1451483"/>
            <a:ext cx="164019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Long term</a:t>
            </a:r>
            <a:endParaRPr kumimoji="1" lang="ko-Kore-KR" altLang="en-US" sz="22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EF90ECB-54B6-3649-9680-67BAAE8B8235}"/>
              </a:ext>
            </a:extLst>
          </p:cNvPr>
          <p:cNvSpPr/>
          <p:nvPr/>
        </p:nvSpPr>
        <p:spPr>
          <a:xfrm>
            <a:off x="1701417" y="2633423"/>
            <a:ext cx="235352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ko-Kore-KR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Repetitive runs</a:t>
            </a:r>
            <a:endParaRPr lang="ko-Kore-KR" altLang="en-US" sz="22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DF0B5151-F824-DA4E-A638-EE3EA274A004}"/>
              </a:ext>
            </a:extLst>
          </p:cNvPr>
          <p:cNvSpPr/>
          <p:nvPr/>
        </p:nvSpPr>
        <p:spPr>
          <a:xfrm>
            <a:off x="1701417" y="3209403"/>
            <a:ext cx="239841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ko-Kore-KR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Low-periodicity</a:t>
            </a:r>
            <a:endParaRPr lang="ko-Kore-KR" altLang="en-US" sz="22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BD1CEF94-1096-154F-8DC1-BF816455B42B}"/>
              </a:ext>
            </a:extLst>
          </p:cNvPr>
          <p:cNvSpPr/>
          <p:nvPr/>
        </p:nvSpPr>
        <p:spPr>
          <a:xfrm>
            <a:off x="1706225" y="3778100"/>
            <a:ext cx="239039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ko-Kore-KR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Predictable I/O</a:t>
            </a:r>
            <a:endParaRPr lang="ko-Kore-KR" altLang="en-US" sz="22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055988-9892-FD41-B011-9D9E2892E996}"/>
              </a:ext>
            </a:extLst>
          </p:cNvPr>
          <p:cNvSpPr txBox="1"/>
          <p:nvPr/>
        </p:nvSpPr>
        <p:spPr>
          <a:xfrm>
            <a:off x="7723480" y="1374538"/>
            <a:ext cx="16305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instant</a:t>
            </a:r>
            <a:endParaRPr kumimoji="1" lang="ko-Kore-KR" altLang="en-US" sz="32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A627C31B-E4CE-3E4B-900C-B240F4467848}"/>
              </a:ext>
            </a:extLst>
          </p:cNvPr>
          <p:cNvSpPr/>
          <p:nvPr/>
        </p:nvSpPr>
        <p:spPr>
          <a:xfrm>
            <a:off x="1300481" y="4975630"/>
            <a:ext cx="324319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ko-Kore-KR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non-synchronous I/O</a:t>
            </a:r>
            <a:endParaRPr lang="ko-Kore-KR" altLang="en-US" sz="22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곱하기 6">
            <a:extLst>
              <a:ext uri="{FF2B5EF4-FFF2-40B4-BE49-F238E27FC236}">
                <a16:creationId xmlns:a16="http://schemas.microsoft.com/office/drawing/2014/main" id="{23B94EBE-446A-864B-862D-3DDA03E667F2}"/>
              </a:ext>
            </a:extLst>
          </p:cNvPr>
          <p:cNvSpPr/>
          <p:nvPr/>
        </p:nvSpPr>
        <p:spPr>
          <a:xfrm>
            <a:off x="9354055" y="794512"/>
            <a:ext cx="1744825" cy="1744825"/>
          </a:xfrm>
          <a:prstGeom prst="mathMultiply">
            <a:avLst>
              <a:gd name="adj1" fmla="val 1336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14" name="오른쪽 화살표[R] 13">
            <a:extLst>
              <a:ext uri="{FF2B5EF4-FFF2-40B4-BE49-F238E27FC236}">
                <a16:creationId xmlns:a16="http://schemas.microsoft.com/office/drawing/2014/main" id="{58F84D47-02A3-AA48-9B88-615158DF92E4}"/>
              </a:ext>
            </a:extLst>
          </p:cNvPr>
          <p:cNvSpPr/>
          <p:nvPr/>
        </p:nvSpPr>
        <p:spPr>
          <a:xfrm>
            <a:off x="5162226" y="1262525"/>
            <a:ext cx="1632857" cy="808798"/>
          </a:xfrm>
          <a:prstGeom prst="rightArrow">
            <a:avLst>
              <a:gd name="adj1" fmla="val 24620"/>
              <a:gd name="adj2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0916048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4">
            <a:extLst>
              <a:ext uri="{FF2B5EF4-FFF2-40B4-BE49-F238E27FC236}">
                <a16:creationId xmlns:a16="http://schemas.microsoft.com/office/drawing/2014/main" id="{8B6F35FB-CC88-F841-B24E-1DA42009D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ko-KR" dirty="0"/>
              <a:t>3. GIFT</a:t>
            </a:r>
            <a:endParaRPr kumimoji="1" lang="ko-KR" altLang="en-US" dirty="0"/>
          </a:p>
        </p:txBody>
      </p:sp>
      <p:sp>
        <p:nvSpPr>
          <p:cNvPr id="16" name="슬라이드 번호 개체 틀 15">
            <a:extLst>
              <a:ext uri="{FF2B5EF4-FFF2-40B4-BE49-F238E27FC236}">
                <a16:creationId xmlns:a16="http://schemas.microsoft.com/office/drawing/2014/main" id="{B762ADDB-2946-8140-B384-A574364C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7E9C-B188-D646-AA46-64DB2324B3BF}" type="slidenum">
              <a:rPr kumimoji="1" lang="ko-KR" altLang="en-US" smtClean="0"/>
              <a:pPr/>
              <a:t>24</a:t>
            </a:fld>
            <a:endParaRPr kumimoji="1" lang="ko-KR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BC57DA-4154-A645-9A31-1C33EF17F995}"/>
              </a:ext>
            </a:extLst>
          </p:cNvPr>
          <p:cNvSpPr txBox="1"/>
          <p:nvPr/>
        </p:nvSpPr>
        <p:spPr>
          <a:xfrm>
            <a:off x="2011689" y="1451483"/>
            <a:ext cx="164019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Long term</a:t>
            </a:r>
            <a:endParaRPr kumimoji="1" lang="ko-Kore-KR" altLang="en-US" sz="22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EF90ECB-54B6-3649-9680-67BAAE8B8235}"/>
              </a:ext>
            </a:extLst>
          </p:cNvPr>
          <p:cNvSpPr/>
          <p:nvPr/>
        </p:nvSpPr>
        <p:spPr>
          <a:xfrm>
            <a:off x="1701417" y="2633423"/>
            <a:ext cx="235352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ko-Kore-KR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Repetitive runs</a:t>
            </a:r>
            <a:endParaRPr lang="ko-Kore-KR" altLang="en-US" sz="22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DF0B5151-F824-DA4E-A638-EE3EA274A004}"/>
              </a:ext>
            </a:extLst>
          </p:cNvPr>
          <p:cNvSpPr/>
          <p:nvPr/>
        </p:nvSpPr>
        <p:spPr>
          <a:xfrm>
            <a:off x="1701417" y="3209403"/>
            <a:ext cx="239841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ko-Kore-KR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Low-periodicity</a:t>
            </a:r>
            <a:endParaRPr lang="ko-Kore-KR" altLang="en-US" sz="22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BD1CEF94-1096-154F-8DC1-BF816455B42B}"/>
              </a:ext>
            </a:extLst>
          </p:cNvPr>
          <p:cNvSpPr/>
          <p:nvPr/>
        </p:nvSpPr>
        <p:spPr>
          <a:xfrm>
            <a:off x="1706225" y="3778100"/>
            <a:ext cx="239039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ko-Kore-KR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Predictable I/O</a:t>
            </a:r>
            <a:endParaRPr lang="ko-Kore-KR" altLang="en-US" sz="22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055988-9892-FD41-B011-9D9E2892E996}"/>
              </a:ext>
            </a:extLst>
          </p:cNvPr>
          <p:cNvSpPr txBox="1"/>
          <p:nvPr/>
        </p:nvSpPr>
        <p:spPr>
          <a:xfrm>
            <a:off x="7723480" y="1374538"/>
            <a:ext cx="16305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instant</a:t>
            </a:r>
            <a:endParaRPr kumimoji="1" lang="ko-Kore-KR" altLang="en-US" sz="32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A627C31B-E4CE-3E4B-900C-B240F4467848}"/>
              </a:ext>
            </a:extLst>
          </p:cNvPr>
          <p:cNvSpPr/>
          <p:nvPr/>
        </p:nvSpPr>
        <p:spPr>
          <a:xfrm>
            <a:off x="1300481" y="4975630"/>
            <a:ext cx="324319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ko-Kore-KR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non-synchronous I/O</a:t>
            </a:r>
            <a:endParaRPr lang="ko-Kore-KR" altLang="en-US" sz="22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곱하기 6">
            <a:extLst>
              <a:ext uri="{FF2B5EF4-FFF2-40B4-BE49-F238E27FC236}">
                <a16:creationId xmlns:a16="http://schemas.microsoft.com/office/drawing/2014/main" id="{23B94EBE-446A-864B-862D-3DDA03E667F2}"/>
              </a:ext>
            </a:extLst>
          </p:cNvPr>
          <p:cNvSpPr/>
          <p:nvPr/>
        </p:nvSpPr>
        <p:spPr>
          <a:xfrm>
            <a:off x="9354055" y="794512"/>
            <a:ext cx="1744825" cy="1744825"/>
          </a:xfrm>
          <a:prstGeom prst="mathMultiply">
            <a:avLst>
              <a:gd name="adj1" fmla="val 1336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14" name="오른쪽 화살표[R] 13">
            <a:extLst>
              <a:ext uri="{FF2B5EF4-FFF2-40B4-BE49-F238E27FC236}">
                <a16:creationId xmlns:a16="http://schemas.microsoft.com/office/drawing/2014/main" id="{58F84D47-02A3-AA48-9B88-615158DF92E4}"/>
              </a:ext>
            </a:extLst>
          </p:cNvPr>
          <p:cNvSpPr/>
          <p:nvPr/>
        </p:nvSpPr>
        <p:spPr>
          <a:xfrm>
            <a:off x="5162226" y="1262525"/>
            <a:ext cx="1632857" cy="808798"/>
          </a:xfrm>
          <a:prstGeom prst="rightArrow">
            <a:avLst>
              <a:gd name="adj1" fmla="val 24620"/>
              <a:gd name="adj2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19" name="오른쪽 화살표[R] 18">
            <a:extLst>
              <a:ext uri="{FF2B5EF4-FFF2-40B4-BE49-F238E27FC236}">
                <a16:creationId xmlns:a16="http://schemas.microsoft.com/office/drawing/2014/main" id="{C56BC363-0900-754E-996A-1B431AB19808}"/>
              </a:ext>
            </a:extLst>
          </p:cNvPr>
          <p:cNvSpPr/>
          <p:nvPr/>
        </p:nvSpPr>
        <p:spPr>
          <a:xfrm>
            <a:off x="5162225" y="3020447"/>
            <a:ext cx="1632857" cy="808798"/>
          </a:xfrm>
          <a:prstGeom prst="rightArrow">
            <a:avLst>
              <a:gd name="adj1" fmla="val 24620"/>
              <a:gd name="adj2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B58BE6B-8F22-9647-9E0F-3F93D4FAA1E8}"/>
              </a:ext>
            </a:extLst>
          </p:cNvPr>
          <p:cNvSpPr txBox="1"/>
          <p:nvPr/>
        </p:nvSpPr>
        <p:spPr>
          <a:xfrm>
            <a:off x="7957902" y="2904179"/>
            <a:ext cx="251543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ko-Kore-KR" sz="32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Predictable</a:t>
            </a:r>
          </a:p>
          <a:p>
            <a:pPr algn="ctr"/>
            <a:r>
              <a:rPr kumimoji="1" lang="en-US" altLang="ko-Kore-KR" sz="32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I/O Phase</a:t>
            </a:r>
            <a:endParaRPr kumimoji="1" lang="ko-Kore-KR" altLang="en-US" sz="3200" b="1" dirty="0">
              <a:solidFill>
                <a:schemeClr val="accent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5949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4">
            <a:extLst>
              <a:ext uri="{FF2B5EF4-FFF2-40B4-BE49-F238E27FC236}">
                <a16:creationId xmlns:a16="http://schemas.microsoft.com/office/drawing/2014/main" id="{8B6F35FB-CC88-F841-B24E-1DA42009D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ko-KR" dirty="0"/>
              <a:t>3. GIFT</a:t>
            </a:r>
            <a:endParaRPr kumimoji="1" lang="ko-KR" altLang="en-US" dirty="0"/>
          </a:p>
        </p:txBody>
      </p:sp>
      <p:sp>
        <p:nvSpPr>
          <p:cNvPr id="16" name="슬라이드 번호 개체 틀 15">
            <a:extLst>
              <a:ext uri="{FF2B5EF4-FFF2-40B4-BE49-F238E27FC236}">
                <a16:creationId xmlns:a16="http://schemas.microsoft.com/office/drawing/2014/main" id="{B762ADDB-2946-8140-B384-A574364C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7E9C-B188-D646-AA46-64DB2324B3BF}" type="slidenum">
              <a:rPr kumimoji="1" lang="ko-KR" altLang="en-US" smtClean="0"/>
              <a:pPr/>
              <a:t>25</a:t>
            </a:fld>
            <a:endParaRPr kumimoji="1" lang="ko-KR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BC57DA-4154-A645-9A31-1C33EF17F995}"/>
              </a:ext>
            </a:extLst>
          </p:cNvPr>
          <p:cNvSpPr txBox="1"/>
          <p:nvPr/>
        </p:nvSpPr>
        <p:spPr>
          <a:xfrm>
            <a:off x="2011689" y="1451483"/>
            <a:ext cx="164019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Long term</a:t>
            </a:r>
            <a:endParaRPr kumimoji="1" lang="ko-Kore-KR" altLang="en-US" sz="22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EF90ECB-54B6-3649-9680-67BAAE8B8235}"/>
              </a:ext>
            </a:extLst>
          </p:cNvPr>
          <p:cNvSpPr/>
          <p:nvPr/>
        </p:nvSpPr>
        <p:spPr>
          <a:xfrm>
            <a:off x="1701417" y="2633423"/>
            <a:ext cx="235352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ko-Kore-KR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Repetitive runs</a:t>
            </a:r>
            <a:endParaRPr lang="ko-Kore-KR" altLang="en-US" sz="22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DF0B5151-F824-DA4E-A638-EE3EA274A004}"/>
              </a:ext>
            </a:extLst>
          </p:cNvPr>
          <p:cNvSpPr/>
          <p:nvPr/>
        </p:nvSpPr>
        <p:spPr>
          <a:xfrm>
            <a:off x="1701417" y="3209403"/>
            <a:ext cx="239841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ko-Kore-KR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Low-periodicity</a:t>
            </a:r>
            <a:endParaRPr lang="ko-Kore-KR" altLang="en-US" sz="22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BD1CEF94-1096-154F-8DC1-BF816455B42B}"/>
              </a:ext>
            </a:extLst>
          </p:cNvPr>
          <p:cNvSpPr/>
          <p:nvPr/>
        </p:nvSpPr>
        <p:spPr>
          <a:xfrm>
            <a:off x="1706225" y="3778100"/>
            <a:ext cx="239039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ko-Kore-KR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Predictable I/O</a:t>
            </a:r>
            <a:endParaRPr lang="ko-Kore-KR" altLang="en-US" sz="22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055988-9892-FD41-B011-9D9E2892E996}"/>
              </a:ext>
            </a:extLst>
          </p:cNvPr>
          <p:cNvSpPr txBox="1"/>
          <p:nvPr/>
        </p:nvSpPr>
        <p:spPr>
          <a:xfrm>
            <a:off x="7723480" y="1374538"/>
            <a:ext cx="16305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instant</a:t>
            </a:r>
            <a:endParaRPr kumimoji="1" lang="ko-Kore-KR" altLang="en-US" sz="32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A627C31B-E4CE-3E4B-900C-B240F4467848}"/>
              </a:ext>
            </a:extLst>
          </p:cNvPr>
          <p:cNvSpPr/>
          <p:nvPr/>
        </p:nvSpPr>
        <p:spPr>
          <a:xfrm>
            <a:off x="1300481" y="4975630"/>
            <a:ext cx="324319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ko-Kore-KR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non-synchronous I/O</a:t>
            </a:r>
            <a:endParaRPr lang="ko-Kore-KR" altLang="en-US" sz="22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곱하기 6">
            <a:extLst>
              <a:ext uri="{FF2B5EF4-FFF2-40B4-BE49-F238E27FC236}">
                <a16:creationId xmlns:a16="http://schemas.microsoft.com/office/drawing/2014/main" id="{23B94EBE-446A-864B-862D-3DDA03E667F2}"/>
              </a:ext>
            </a:extLst>
          </p:cNvPr>
          <p:cNvSpPr/>
          <p:nvPr/>
        </p:nvSpPr>
        <p:spPr>
          <a:xfrm>
            <a:off x="9354055" y="794512"/>
            <a:ext cx="1744825" cy="1744825"/>
          </a:xfrm>
          <a:prstGeom prst="mathMultiply">
            <a:avLst>
              <a:gd name="adj1" fmla="val 1336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14" name="오른쪽 화살표[R] 13">
            <a:extLst>
              <a:ext uri="{FF2B5EF4-FFF2-40B4-BE49-F238E27FC236}">
                <a16:creationId xmlns:a16="http://schemas.microsoft.com/office/drawing/2014/main" id="{58F84D47-02A3-AA48-9B88-615158DF92E4}"/>
              </a:ext>
            </a:extLst>
          </p:cNvPr>
          <p:cNvSpPr/>
          <p:nvPr/>
        </p:nvSpPr>
        <p:spPr>
          <a:xfrm>
            <a:off x="5162226" y="1262525"/>
            <a:ext cx="1632857" cy="808798"/>
          </a:xfrm>
          <a:prstGeom prst="rightArrow">
            <a:avLst>
              <a:gd name="adj1" fmla="val 24620"/>
              <a:gd name="adj2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19" name="오른쪽 화살표[R] 18">
            <a:extLst>
              <a:ext uri="{FF2B5EF4-FFF2-40B4-BE49-F238E27FC236}">
                <a16:creationId xmlns:a16="http://schemas.microsoft.com/office/drawing/2014/main" id="{C56BC363-0900-754E-996A-1B431AB19808}"/>
              </a:ext>
            </a:extLst>
          </p:cNvPr>
          <p:cNvSpPr/>
          <p:nvPr/>
        </p:nvSpPr>
        <p:spPr>
          <a:xfrm>
            <a:off x="5162225" y="3020447"/>
            <a:ext cx="1632857" cy="808798"/>
          </a:xfrm>
          <a:prstGeom prst="rightArrow">
            <a:avLst>
              <a:gd name="adj1" fmla="val 24620"/>
              <a:gd name="adj2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B58BE6B-8F22-9647-9E0F-3F93D4FAA1E8}"/>
              </a:ext>
            </a:extLst>
          </p:cNvPr>
          <p:cNvSpPr txBox="1"/>
          <p:nvPr/>
        </p:nvSpPr>
        <p:spPr>
          <a:xfrm>
            <a:off x="7957902" y="2904179"/>
            <a:ext cx="251543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ko-Kore-KR" sz="32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Predictable</a:t>
            </a:r>
          </a:p>
          <a:p>
            <a:pPr algn="ctr"/>
            <a:r>
              <a:rPr kumimoji="1" lang="en-US" altLang="ko-Kore-KR" sz="32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I/O Phase</a:t>
            </a:r>
            <a:endParaRPr kumimoji="1" lang="ko-Kore-KR" altLang="en-US" sz="3200" b="1" dirty="0">
              <a:solidFill>
                <a:schemeClr val="accent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오른쪽 화살표[R] 20">
            <a:extLst>
              <a:ext uri="{FF2B5EF4-FFF2-40B4-BE49-F238E27FC236}">
                <a16:creationId xmlns:a16="http://schemas.microsoft.com/office/drawing/2014/main" id="{1270BF8F-FB7C-6B41-A50D-CAEDEBF0324C}"/>
              </a:ext>
            </a:extLst>
          </p:cNvPr>
          <p:cNvSpPr/>
          <p:nvPr/>
        </p:nvSpPr>
        <p:spPr>
          <a:xfrm>
            <a:off x="5162224" y="4832533"/>
            <a:ext cx="1632857" cy="808798"/>
          </a:xfrm>
          <a:prstGeom prst="rightArrow">
            <a:avLst>
              <a:gd name="adj1" fmla="val 24620"/>
              <a:gd name="adj2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D9EEC17-170B-1A41-BF23-19DB90B0CB8A}"/>
              </a:ext>
            </a:extLst>
          </p:cNvPr>
          <p:cNvSpPr txBox="1"/>
          <p:nvPr/>
        </p:nvSpPr>
        <p:spPr>
          <a:xfrm>
            <a:off x="8060494" y="4652464"/>
            <a:ext cx="241284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ko-Kore-KR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Bandwidth</a:t>
            </a:r>
          </a:p>
          <a:p>
            <a:pPr algn="ctr"/>
            <a:r>
              <a:rPr kumimoji="1" lang="en-US" altLang="ko-Kore-KR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waste</a:t>
            </a:r>
            <a:endParaRPr kumimoji="1" lang="ko-Kore-KR" altLang="en-US" sz="32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5472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4">
            <a:extLst>
              <a:ext uri="{FF2B5EF4-FFF2-40B4-BE49-F238E27FC236}">
                <a16:creationId xmlns:a16="http://schemas.microsoft.com/office/drawing/2014/main" id="{8B6F35FB-CC88-F841-B24E-1DA42009D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ko-KR" dirty="0"/>
              <a:t>3. GIFT</a:t>
            </a:r>
            <a:endParaRPr kumimoji="1" lang="ko-KR" altLang="en-US" dirty="0"/>
          </a:p>
        </p:txBody>
      </p:sp>
      <p:sp>
        <p:nvSpPr>
          <p:cNvPr id="16" name="슬라이드 번호 개체 틀 15">
            <a:extLst>
              <a:ext uri="{FF2B5EF4-FFF2-40B4-BE49-F238E27FC236}">
                <a16:creationId xmlns:a16="http://schemas.microsoft.com/office/drawing/2014/main" id="{B762ADDB-2946-8140-B384-A574364C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7E9C-B188-D646-AA46-64DB2324B3BF}" type="slidenum">
              <a:rPr kumimoji="1" lang="ko-KR" altLang="en-US" smtClean="0"/>
              <a:pPr/>
              <a:t>26</a:t>
            </a:fld>
            <a:endParaRPr kumimoji="1"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0B7F1F38-4705-E840-A247-4B8052F85D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407" y="1802140"/>
            <a:ext cx="4885350" cy="3253719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8FC0B5DB-6D73-0945-906D-B822998EF8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1513" y="1724933"/>
            <a:ext cx="4301292" cy="322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7765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4">
            <a:extLst>
              <a:ext uri="{FF2B5EF4-FFF2-40B4-BE49-F238E27FC236}">
                <a16:creationId xmlns:a16="http://schemas.microsoft.com/office/drawing/2014/main" id="{8B6F35FB-CC88-F841-B24E-1DA42009D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ko-KR" dirty="0"/>
              <a:t>3. GIFT</a:t>
            </a:r>
            <a:endParaRPr kumimoji="1" lang="ko-KR" altLang="en-US" dirty="0"/>
          </a:p>
        </p:txBody>
      </p:sp>
      <p:sp>
        <p:nvSpPr>
          <p:cNvPr id="16" name="슬라이드 번호 개체 틀 15">
            <a:extLst>
              <a:ext uri="{FF2B5EF4-FFF2-40B4-BE49-F238E27FC236}">
                <a16:creationId xmlns:a16="http://schemas.microsoft.com/office/drawing/2014/main" id="{B762ADDB-2946-8140-B384-A574364C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7E9C-B188-D646-AA46-64DB2324B3BF}" type="slidenum">
              <a:rPr kumimoji="1" lang="ko-KR" altLang="en-US" smtClean="0"/>
              <a:pPr/>
              <a:t>27</a:t>
            </a:fld>
            <a:endParaRPr kumimoji="1"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125DF9EB-E42C-9243-973F-493F2BFDB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09" y="755132"/>
            <a:ext cx="11391900" cy="570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2386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4">
            <a:extLst>
              <a:ext uri="{FF2B5EF4-FFF2-40B4-BE49-F238E27FC236}">
                <a16:creationId xmlns:a16="http://schemas.microsoft.com/office/drawing/2014/main" id="{8B6F35FB-CC88-F841-B24E-1DA42009D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ko-KR" dirty="0"/>
              <a:t>3. GIFT</a:t>
            </a:r>
            <a:endParaRPr kumimoji="1" lang="ko-KR" altLang="en-US" dirty="0"/>
          </a:p>
        </p:txBody>
      </p:sp>
      <p:sp>
        <p:nvSpPr>
          <p:cNvPr id="16" name="슬라이드 번호 개체 틀 15">
            <a:extLst>
              <a:ext uri="{FF2B5EF4-FFF2-40B4-BE49-F238E27FC236}">
                <a16:creationId xmlns:a16="http://schemas.microsoft.com/office/drawing/2014/main" id="{B762ADDB-2946-8140-B384-A574364C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7E9C-B188-D646-AA46-64DB2324B3BF}" type="slidenum">
              <a:rPr kumimoji="1" lang="ko-KR" altLang="en-US" smtClean="0"/>
              <a:pPr/>
              <a:t>28</a:t>
            </a:fld>
            <a:endParaRPr kumimoji="1"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1F4B95A3-4DAE-FB48-BAA5-CE03F105307B}"/>
              </a:ext>
            </a:extLst>
          </p:cNvPr>
          <p:cNvSpPr/>
          <p:nvPr/>
        </p:nvSpPr>
        <p:spPr>
          <a:xfrm>
            <a:off x="614530" y="1163608"/>
            <a:ext cx="37096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ko-Kore-K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Optimal Bandwidth Allocation 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B4D914BD-F748-C346-AD56-27EBDFB77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301" y="2411315"/>
            <a:ext cx="4254500" cy="67310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832FBBB4-144C-FD43-828C-6395B5426C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301" y="4515109"/>
            <a:ext cx="2476500" cy="85090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21001C0C-1F9C-C942-8587-D36942EEE6DE}"/>
              </a:ext>
            </a:extLst>
          </p:cNvPr>
          <p:cNvSpPr/>
          <p:nvPr/>
        </p:nvSpPr>
        <p:spPr>
          <a:xfrm>
            <a:off x="6108437" y="2563199"/>
            <a:ext cx="5341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ore-KR" altLang="en-US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Should not be less than the initial allocation.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217FA5C6-2CE8-C043-BB6A-DE422789AF7F}"/>
              </a:ext>
            </a:extLst>
          </p:cNvPr>
          <p:cNvSpPr/>
          <p:nvPr/>
        </p:nvSpPr>
        <p:spPr>
          <a:xfrm>
            <a:off x="5190801" y="4617393"/>
            <a:ext cx="66953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ore-KR" altLang="en-US" b="1" dirty="0">
                <a:latin typeface="Tahoma" panose="020B0604030504040204" pitchFamily="34" charset="0"/>
                <a:cs typeface="Tahoma" panose="020B0604030504040204" pitchFamily="34" charset="0"/>
              </a:rPr>
              <a:t>The maximum allocation size of the bandwidth is overall, but </a:t>
            </a:r>
            <a:r>
              <a:rPr lang="ko-Kore-KR" altLang="en-US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the OST is calculated first.</a:t>
            </a:r>
          </a:p>
        </p:txBody>
      </p:sp>
    </p:spTree>
    <p:extLst>
      <p:ext uri="{BB962C8B-B14F-4D97-AF65-F5344CB8AC3E}">
        <p14:creationId xmlns:p14="http://schemas.microsoft.com/office/powerpoint/2010/main" val="31701959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4">
            <a:extLst>
              <a:ext uri="{FF2B5EF4-FFF2-40B4-BE49-F238E27FC236}">
                <a16:creationId xmlns:a16="http://schemas.microsoft.com/office/drawing/2014/main" id="{8B6F35FB-CC88-F841-B24E-1DA42009D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ko-KR" dirty="0"/>
              <a:t>3. GIFT</a:t>
            </a:r>
            <a:endParaRPr kumimoji="1" lang="ko-KR" altLang="en-US" dirty="0"/>
          </a:p>
        </p:txBody>
      </p:sp>
      <p:sp>
        <p:nvSpPr>
          <p:cNvPr id="16" name="슬라이드 번호 개체 틀 15">
            <a:extLst>
              <a:ext uri="{FF2B5EF4-FFF2-40B4-BE49-F238E27FC236}">
                <a16:creationId xmlns:a16="http://schemas.microsoft.com/office/drawing/2014/main" id="{B762ADDB-2946-8140-B384-A574364C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7E9C-B188-D646-AA46-64DB2324B3BF}" type="slidenum">
              <a:rPr kumimoji="1" lang="ko-KR" altLang="en-US" smtClean="0"/>
              <a:pPr/>
              <a:t>29</a:t>
            </a:fld>
            <a:endParaRPr kumimoji="1"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C04151BC-7E8A-AD4D-A1CC-79F49F0AB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568" y="1215011"/>
            <a:ext cx="3797595" cy="471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076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4">
            <a:extLst>
              <a:ext uri="{FF2B5EF4-FFF2-40B4-BE49-F238E27FC236}">
                <a16:creationId xmlns:a16="http://schemas.microsoft.com/office/drawing/2014/main" id="{8B6F35FB-CC88-F841-B24E-1DA42009D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ko-KR" dirty="0"/>
              <a:t>1. Data-intensive Parallel Application</a:t>
            </a:r>
            <a:endParaRPr kumimoji="1" lang="ko-KR" altLang="en-US" dirty="0"/>
          </a:p>
        </p:txBody>
      </p:sp>
      <p:sp>
        <p:nvSpPr>
          <p:cNvPr id="16" name="슬라이드 번호 개체 틀 15">
            <a:extLst>
              <a:ext uri="{FF2B5EF4-FFF2-40B4-BE49-F238E27FC236}">
                <a16:creationId xmlns:a16="http://schemas.microsoft.com/office/drawing/2014/main" id="{B762ADDB-2946-8140-B384-A574364C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7E9C-B188-D646-AA46-64DB2324B3BF}" type="slidenum">
              <a:rPr kumimoji="1" lang="ko-KR" altLang="en-US" smtClean="0"/>
              <a:pPr/>
              <a:t>3</a:t>
            </a:fld>
            <a:endParaRPr kumimoji="1"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A71914DE-E729-E043-AE55-D7310C513C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068" y="685364"/>
            <a:ext cx="3099259" cy="264405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9840516C-3458-9A46-B93A-CBF9E277EF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5793" y="758223"/>
            <a:ext cx="4700544" cy="2498339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93AFEB55-7467-A44B-9CE6-B48219434D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0946" y="3543698"/>
            <a:ext cx="4187306" cy="2554967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A58FA3E4-83E7-E04B-AFA0-17BB316BA2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5358" y="3429000"/>
            <a:ext cx="3670435" cy="2752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4504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4">
            <a:extLst>
              <a:ext uri="{FF2B5EF4-FFF2-40B4-BE49-F238E27FC236}">
                <a16:creationId xmlns:a16="http://schemas.microsoft.com/office/drawing/2014/main" id="{8B6F35FB-CC88-F841-B24E-1DA42009D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ko-KR" dirty="0"/>
              <a:t>3. GIFT</a:t>
            </a:r>
            <a:endParaRPr kumimoji="1" lang="ko-KR" altLang="en-US" dirty="0"/>
          </a:p>
        </p:txBody>
      </p:sp>
      <p:sp>
        <p:nvSpPr>
          <p:cNvPr id="16" name="슬라이드 번호 개체 틀 15">
            <a:extLst>
              <a:ext uri="{FF2B5EF4-FFF2-40B4-BE49-F238E27FC236}">
                <a16:creationId xmlns:a16="http://schemas.microsoft.com/office/drawing/2014/main" id="{B762ADDB-2946-8140-B384-A574364C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7E9C-B188-D646-AA46-64DB2324B3BF}" type="slidenum">
              <a:rPr kumimoji="1" lang="ko-KR" altLang="en-US" smtClean="0"/>
              <a:pPr/>
              <a:t>30</a:t>
            </a:fld>
            <a:endParaRPr kumimoji="1"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C04151BC-7E8A-AD4D-A1CC-79F49F0AB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568" y="1215011"/>
            <a:ext cx="3797595" cy="4713599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88929B24-AC94-5746-B1A6-240E1EAFC2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4733" y="1234095"/>
            <a:ext cx="2185049" cy="469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2693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4">
            <a:extLst>
              <a:ext uri="{FF2B5EF4-FFF2-40B4-BE49-F238E27FC236}">
                <a16:creationId xmlns:a16="http://schemas.microsoft.com/office/drawing/2014/main" id="{8B6F35FB-CC88-F841-B24E-1DA42009D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ko-KR" dirty="0"/>
              <a:t>3. GIFT</a:t>
            </a:r>
            <a:endParaRPr kumimoji="1" lang="ko-KR" altLang="en-US" dirty="0"/>
          </a:p>
        </p:txBody>
      </p:sp>
      <p:sp>
        <p:nvSpPr>
          <p:cNvPr id="16" name="슬라이드 번호 개체 틀 15">
            <a:extLst>
              <a:ext uri="{FF2B5EF4-FFF2-40B4-BE49-F238E27FC236}">
                <a16:creationId xmlns:a16="http://schemas.microsoft.com/office/drawing/2014/main" id="{B762ADDB-2946-8140-B384-A574364C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7E9C-B188-D646-AA46-64DB2324B3BF}" type="slidenum">
              <a:rPr kumimoji="1" lang="ko-KR" altLang="en-US" smtClean="0"/>
              <a:pPr/>
              <a:t>31</a:t>
            </a:fld>
            <a:endParaRPr kumimoji="1"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C04151BC-7E8A-AD4D-A1CC-79F49F0AB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568" y="1215011"/>
            <a:ext cx="3797595" cy="4713599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88929B24-AC94-5746-B1A6-240E1EAFC2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4733" y="1234095"/>
            <a:ext cx="2185049" cy="4694515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F198441C-A120-4D4D-9D6F-52B435D050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1161" y="1287623"/>
            <a:ext cx="2185282" cy="460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0581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4">
            <a:extLst>
              <a:ext uri="{FF2B5EF4-FFF2-40B4-BE49-F238E27FC236}">
                <a16:creationId xmlns:a16="http://schemas.microsoft.com/office/drawing/2014/main" id="{8B6F35FB-CC88-F841-B24E-1DA42009D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ko-KR" dirty="0"/>
              <a:t>4. Evaluation</a:t>
            </a:r>
            <a:endParaRPr kumimoji="1" lang="ko-KR" altLang="en-US" dirty="0"/>
          </a:p>
        </p:txBody>
      </p:sp>
      <p:sp>
        <p:nvSpPr>
          <p:cNvPr id="16" name="슬라이드 번호 개체 틀 15">
            <a:extLst>
              <a:ext uri="{FF2B5EF4-FFF2-40B4-BE49-F238E27FC236}">
                <a16:creationId xmlns:a16="http://schemas.microsoft.com/office/drawing/2014/main" id="{B762ADDB-2946-8140-B384-A574364C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7E9C-B188-D646-AA46-64DB2324B3BF}" type="slidenum">
              <a:rPr kumimoji="1" lang="ko-KR" altLang="en-US" smtClean="0"/>
              <a:pPr/>
              <a:t>32</a:t>
            </a:fld>
            <a:endParaRPr kumimoji="1"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2E91ADB0-62F9-0149-9269-8FAEF765F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5836"/>
            <a:ext cx="12192000" cy="2597692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F2E32C3E-4F63-0946-9CCD-36B2DBAF76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475" y="3883488"/>
            <a:ext cx="6210300" cy="2349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F9F939-380F-9D45-ACE0-83F2AFEBBB5B}"/>
              </a:ext>
            </a:extLst>
          </p:cNvPr>
          <p:cNvSpPr txBox="1"/>
          <p:nvPr/>
        </p:nvSpPr>
        <p:spPr>
          <a:xfrm>
            <a:off x="4739951" y="625012"/>
            <a:ext cx="3284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b="1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Performance improvement</a:t>
            </a:r>
            <a:endParaRPr kumimoji="1" lang="ko-Kore-KR" altLang="en-US" b="1" i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1D6992-3E5C-E643-83AF-93B4306AA860}"/>
              </a:ext>
            </a:extLst>
          </p:cNvPr>
          <p:cNvSpPr txBox="1"/>
          <p:nvPr/>
        </p:nvSpPr>
        <p:spPr>
          <a:xfrm>
            <a:off x="6961713" y="1615096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b="1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 fair</a:t>
            </a:r>
            <a:endParaRPr kumimoji="1" lang="ko-Kore-KR" altLang="en-US" b="1" i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924ADFC1-57C0-A045-B4CA-152033896A00}"/>
              </a:ext>
            </a:extLst>
          </p:cNvPr>
          <p:cNvSpPr/>
          <p:nvPr/>
        </p:nvSpPr>
        <p:spPr>
          <a:xfrm>
            <a:off x="7246775" y="4198412"/>
            <a:ext cx="47990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ore-KR" altLang="en-US" b="1" dirty="0">
                <a:latin typeface="Tahoma" panose="020B0604030504040204" pitchFamily="34" charset="0"/>
                <a:cs typeface="Tahoma" panose="020B0604030504040204" pitchFamily="34" charset="0"/>
              </a:rPr>
              <a:t>Additional offer time less than 0.12</a:t>
            </a:r>
          </a:p>
          <a:p>
            <a:endParaRPr lang="ko-Kore-KR" altLang="en-US" b="1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ko-Kore-KR" altLang="en-US" b="1" dirty="0">
                <a:latin typeface="Tahoma" panose="020B0604030504040204" pitchFamily="34" charset="0"/>
                <a:cs typeface="Tahoma" panose="020B0604030504040204" pitchFamily="34" charset="0"/>
              </a:rPr>
              <a:t>But,</a:t>
            </a:r>
            <a:endParaRPr lang="en-US" altLang="ko-Kore-KR" b="1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ko-Kore-KR" altLang="en-US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system throughput increased by 2%</a:t>
            </a:r>
          </a:p>
        </p:txBody>
      </p:sp>
    </p:spTree>
    <p:extLst>
      <p:ext uri="{BB962C8B-B14F-4D97-AF65-F5344CB8AC3E}">
        <p14:creationId xmlns:p14="http://schemas.microsoft.com/office/powerpoint/2010/main" val="3221501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4">
            <a:extLst>
              <a:ext uri="{FF2B5EF4-FFF2-40B4-BE49-F238E27FC236}">
                <a16:creationId xmlns:a16="http://schemas.microsoft.com/office/drawing/2014/main" id="{8B6F35FB-CC88-F841-B24E-1DA42009D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ko-KR" dirty="0"/>
              <a:t>4. Evaluation</a:t>
            </a:r>
            <a:endParaRPr kumimoji="1" lang="ko-KR" altLang="en-US" dirty="0"/>
          </a:p>
        </p:txBody>
      </p:sp>
      <p:sp>
        <p:nvSpPr>
          <p:cNvPr id="16" name="슬라이드 번호 개체 틀 15">
            <a:extLst>
              <a:ext uri="{FF2B5EF4-FFF2-40B4-BE49-F238E27FC236}">
                <a16:creationId xmlns:a16="http://schemas.microsoft.com/office/drawing/2014/main" id="{B762ADDB-2946-8140-B384-A574364C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7E9C-B188-D646-AA46-64DB2324B3BF}" type="slidenum">
              <a:rPr kumimoji="1" lang="ko-KR" altLang="en-US" smtClean="0"/>
              <a:pPr/>
              <a:t>33</a:t>
            </a:fld>
            <a:endParaRPr kumimoji="1"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28B09472-BEE2-CF47-9DF0-B11C1A8F48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50" y="1978478"/>
            <a:ext cx="6286500" cy="31623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F433F9BB-3DCA-824F-A50C-4737B69C75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9759" y="1371239"/>
            <a:ext cx="4880578" cy="4376777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180C8E5D-AE9D-914E-8370-0198D1A840B4}"/>
              </a:ext>
            </a:extLst>
          </p:cNvPr>
          <p:cNvSpPr/>
          <p:nvPr/>
        </p:nvSpPr>
        <p:spPr>
          <a:xfrm>
            <a:off x="2557260" y="5210784"/>
            <a:ext cx="17972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ore-KR" altLang="en-US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Relatively fair</a:t>
            </a:r>
          </a:p>
        </p:txBody>
      </p:sp>
    </p:spTree>
    <p:extLst>
      <p:ext uri="{BB962C8B-B14F-4D97-AF65-F5344CB8AC3E}">
        <p14:creationId xmlns:p14="http://schemas.microsoft.com/office/powerpoint/2010/main" val="31441783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4">
            <a:extLst>
              <a:ext uri="{FF2B5EF4-FFF2-40B4-BE49-F238E27FC236}">
                <a16:creationId xmlns:a16="http://schemas.microsoft.com/office/drawing/2014/main" id="{8B6F35FB-CC88-F841-B24E-1DA42009D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ko-KR" dirty="0"/>
              <a:t>4. Evaluation</a:t>
            </a:r>
            <a:endParaRPr kumimoji="1" lang="ko-KR" altLang="en-US" dirty="0"/>
          </a:p>
        </p:txBody>
      </p:sp>
      <p:sp>
        <p:nvSpPr>
          <p:cNvPr id="16" name="슬라이드 번호 개체 틀 15">
            <a:extLst>
              <a:ext uri="{FF2B5EF4-FFF2-40B4-BE49-F238E27FC236}">
                <a16:creationId xmlns:a16="http://schemas.microsoft.com/office/drawing/2014/main" id="{B762ADDB-2946-8140-B384-A574364C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7E9C-B188-D646-AA46-64DB2324B3BF}" type="slidenum">
              <a:rPr kumimoji="1" lang="ko-KR" altLang="en-US" smtClean="0"/>
              <a:pPr/>
              <a:t>34</a:t>
            </a:fld>
            <a:endParaRPr kumimoji="1"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D80134B6-FA7C-8742-832B-4AA9A194D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612" y="1208548"/>
            <a:ext cx="5981700" cy="25019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6BE557E9-DC63-034B-81E1-1CF821AC20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4366" y="1208548"/>
            <a:ext cx="5372100" cy="23368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직사각형 5">
                <a:extLst>
                  <a:ext uri="{FF2B5EF4-FFF2-40B4-BE49-F238E27FC236}">
                    <a16:creationId xmlns:a16="http://schemas.microsoft.com/office/drawing/2014/main" id="{8EDD4742-3B07-1E42-9B40-51BDF52375DB}"/>
                  </a:ext>
                </a:extLst>
              </p:cNvPr>
              <p:cNvSpPr/>
              <p:nvPr/>
            </p:nvSpPr>
            <p:spPr>
              <a:xfrm>
                <a:off x="988073" y="4206776"/>
                <a:ext cx="555152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ko-Kore-KR" altLang="en-US" b="1" dirty="0">
                    <a:latin typeface="Tahoma" panose="020B0604030504040204" pitchFamily="34" charset="0"/>
                    <a:cs typeface="Tahoma" panose="020B0604030504040204" pitchFamily="34" charset="0"/>
                  </a:rPr>
                  <a:t>I/O time is expected to improve </a:t>
                </a:r>
                <a:r>
                  <a:rPr lang="ko-Kore-KR" altLang="en-US" b="1" dirty="0">
                    <a:solidFill>
                      <a:srgbClr val="C00000"/>
                    </a:solidFill>
                    <a:latin typeface="Tahoma" panose="020B0604030504040204" pitchFamily="34" charset="0"/>
                    <a:cs typeface="Tahoma" panose="020B0604030504040204" pitchFamily="34" charset="0"/>
                  </a:rPr>
                  <a:t>as </a:t>
                </a:r>
                <a14:m>
                  <m:oMath xmlns:m="http://schemas.openxmlformats.org/officeDocument/2006/math">
                    <m:r>
                      <a:rPr lang="ko-Kore-KR" altLang="en-US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𝝉</m:t>
                    </m:r>
                    <m:r>
                      <a:rPr lang="ko-KR" altLang="en-US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ko-Kore-KR" altLang="en-US" b="1" dirty="0">
                    <a:solidFill>
                      <a:srgbClr val="C00000"/>
                    </a:solidFill>
                    <a:latin typeface="Tahoma" panose="020B0604030504040204" pitchFamily="34" charset="0"/>
                    <a:cs typeface="Tahoma" panose="020B0604030504040204" pitchFamily="34" charset="0"/>
                  </a:rPr>
                  <a:t>increases</a:t>
                </a:r>
                <a:endParaRPr lang="ko-Kore-KR" altLang="en-US" b="1" dirty="0"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>
          <p:sp>
            <p:nvSpPr>
              <p:cNvPr id="6" name="직사각형 5">
                <a:extLst>
                  <a:ext uri="{FF2B5EF4-FFF2-40B4-BE49-F238E27FC236}">
                    <a16:creationId xmlns:a16="http://schemas.microsoft.com/office/drawing/2014/main" id="{8EDD4742-3B07-1E42-9B40-51BDF52375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073" y="4206776"/>
                <a:ext cx="5551520" cy="369332"/>
              </a:xfrm>
              <a:prstGeom prst="rect">
                <a:avLst/>
              </a:prstGeom>
              <a:blipFill>
                <a:blip r:embed="rId5"/>
                <a:stretch>
                  <a:fillRect l="-913" t="-3333" b="-26667"/>
                </a:stretch>
              </a:blipFill>
            </p:spPr>
            <p:txBody>
              <a:bodyPr/>
              <a:lstStyle/>
              <a:p>
                <a:r>
                  <a:rPr lang="ko-Kore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직사각형 7">
                <a:extLst>
                  <a:ext uri="{FF2B5EF4-FFF2-40B4-BE49-F238E27FC236}">
                    <a16:creationId xmlns:a16="http://schemas.microsoft.com/office/drawing/2014/main" id="{87B7DE35-4135-3440-AF2B-A2CC31CC8709}"/>
                  </a:ext>
                </a:extLst>
              </p:cNvPr>
              <p:cNvSpPr/>
              <p:nvPr/>
            </p:nvSpPr>
            <p:spPr>
              <a:xfrm>
                <a:off x="988073" y="4653069"/>
                <a:ext cx="708552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ko-Kore-KR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ore-KR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en-US" altLang="ko-Kore-KR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𝒕𝒉𝒓𝒆𝒔</m:t>
                        </m:r>
                      </m:sub>
                    </m:sSub>
                  </m:oMath>
                </a14:m>
                <a:r>
                  <a:rPr lang="ko-Kore-KR" altLang="en-US" b="1" dirty="0">
                    <a:solidFill>
                      <a:srgbClr val="C00000"/>
                    </a:solidFill>
                    <a:latin typeface="Tahoma" panose="020B0604030504040204" pitchFamily="34" charset="0"/>
                    <a:cs typeface="Tahoma" panose="020B0604030504040204" pitchFamily="34" charset="0"/>
                  </a:rPr>
                  <a:t> has a great influence on B/W</a:t>
                </a:r>
                <a:r>
                  <a:rPr lang="ko-Kore-KR" altLang="en-US" b="1" dirty="0">
                    <a:latin typeface="Tahoma" panose="020B0604030504040204" pitchFamily="34" charset="0"/>
                    <a:cs typeface="Tahoma" panose="020B0604030504040204" pitchFamily="34" charset="0"/>
                  </a:rPr>
                  <a:t>, but I/O time decreases</a:t>
                </a:r>
              </a:p>
            </p:txBody>
          </p:sp>
        </mc:Choice>
        <mc:Fallback>
          <p:sp>
            <p:nvSpPr>
              <p:cNvPr id="8" name="직사각형 7">
                <a:extLst>
                  <a:ext uri="{FF2B5EF4-FFF2-40B4-BE49-F238E27FC236}">
                    <a16:creationId xmlns:a16="http://schemas.microsoft.com/office/drawing/2014/main" id="{87B7DE35-4135-3440-AF2B-A2CC31CC87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073" y="4653069"/>
                <a:ext cx="7085529" cy="369332"/>
              </a:xfrm>
              <a:prstGeom prst="rect">
                <a:avLst/>
              </a:prstGeom>
              <a:blipFill>
                <a:blip r:embed="rId6"/>
                <a:stretch>
                  <a:fillRect t="-3333" b="-26667"/>
                </a:stretch>
              </a:blipFill>
            </p:spPr>
            <p:txBody>
              <a:bodyPr/>
              <a:lstStyle/>
              <a:p>
                <a:r>
                  <a:rPr lang="ko-Kore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직사각형 8">
                <a:extLst>
                  <a:ext uri="{FF2B5EF4-FFF2-40B4-BE49-F238E27FC236}">
                    <a16:creationId xmlns:a16="http://schemas.microsoft.com/office/drawing/2014/main" id="{EBA7054F-4458-D34F-AC55-D16A719DFCC1}"/>
                  </a:ext>
                </a:extLst>
              </p:cNvPr>
              <p:cNvSpPr/>
              <p:nvPr/>
            </p:nvSpPr>
            <p:spPr>
              <a:xfrm>
                <a:off x="988073" y="5136150"/>
                <a:ext cx="254909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ko-Kore-KR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ahoma" panose="020B0604030504040204" pitchFamily="34" charset="0"/>
                      </a:rPr>
                      <m:t>𝑵</m:t>
                    </m:r>
                  </m:oMath>
                </a14:m>
                <a:r>
                  <a:rPr lang="ko-Kore-KR" altLang="en-US" b="1" dirty="0">
                    <a:solidFill>
                      <a:srgbClr val="C00000"/>
                    </a:solidFill>
                    <a:latin typeface="Tahoma" panose="020B0604030504040204" pitchFamily="34" charset="0"/>
                    <a:cs typeface="Tahoma" panose="020B0604030504040204" pitchFamily="34" charset="0"/>
                  </a:rPr>
                  <a:t> has good stability</a:t>
                </a:r>
              </a:p>
            </p:txBody>
          </p:sp>
        </mc:Choice>
        <mc:Fallback>
          <p:sp>
            <p:nvSpPr>
              <p:cNvPr id="9" name="직사각형 8">
                <a:extLst>
                  <a:ext uri="{FF2B5EF4-FFF2-40B4-BE49-F238E27FC236}">
                    <a16:creationId xmlns:a16="http://schemas.microsoft.com/office/drawing/2014/main" id="{EBA7054F-4458-D34F-AC55-D16A719DFC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073" y="5136150"/>
                <a:ext cx="2549096" cy="369332"/>
              </a:xfrm>
              <a:prstGeom prst="rect">
                <a:avLst/>
              </a:prstGeom>
              <a:blipFill>
                <a:blip r:embed="rId7"/>
                <a:stretch>
                  <a:fillRect t="-3226" b="-22581"/>
                </a:stretch>
              </a:blipFill>
            </p:spPr>
            <p:txBody>
              <a:bodyPr/>
              <a:lstStyle/>
              <a:p>
                <a:r>
                  <a:rPr lang="ko-Kore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269207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4">
            <a:extLst>
              <a:ext uri="{FF2B5EF4-FFF2-40B4-BE49-F238E27FC236}">
                <a16:creationId xmlns:a16="http://schemas.microsoft.com/office/drawing/2014/main" id="{8B6F35FB-CC88-F841-B24E-1DA42009D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ko-KR" dirty="0"/>
              <a:t>4. Evaluation</a:t>
            </a:r>
            <a:endParaRPr kumimoji="1" lang="ko-KR" altLang="en-US" dirty="0"/>
          </a:p>
        </p:txBody>
      </p:sp>
      <p:sp>
        <p:nvSpPr>
          <p:cNvPr id="16" name="슬라이드 번호 개체 틀 15">
            <a:extLst>
              <a:ext uri="{FF2B5EF4-FFF2-40B4-BE49-F238E27FC236}">
                <a16:creationId xmlns:a16="http://schemas.microsoft.com/office/drawing/2014/main" id="{B762ADDB-2946-8140-B384-A574364C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7E9C-B188-D646-AA46-64DB2324B3BF}" type="slidenum">
              <a:rPr kumimoji="1" lang="ko-KR" altLang="en-US" smtClean="0"/>
              <a:pPr/>
              <a:t>35</a:t>
            </a:fld>
            <a:endParaRPr kumimoji="1"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EC55A82-1D90-634D-985E-EC2B6F59D6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4130" y="1124862"/>
            <a:ext cx="6306195" cy="3096715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414FE8B0-445D-E64C-9272-7CB87C027E7B}"/>
              </a:ext>
            </a:extLst>
          </p:cNvPr>
          <p:cNvSpPr/>
          <p:nvPr/>
        </p:nvSpPr>
        <p:spPr>
          <a:xfrm>
            <a:off x="248815" y="4875352"/>
            <a:ext cx="118249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ore-KR" altLang="en-US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less than 20 hours at any instance,</a:t>
            </a:r>
            <a:endParaRPr lang="en-US" altLang="ko-Kore-KR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ko-Kore-KR" altLang="en-US" b="1" dirty="0">
                <a:latin typeface="Tahoma" panose="020B0604030504040204" pitchFamily="34" charset="0"/>
                <a:cs typeface="Tahoma" panose="020B0604030504040204" pitchFamily="34" charset="0"/>
              </a:rPr>
              <a:t>although the corresponding 2% improvement in system throughput translates to</a:t>
            </a:r>
            <a:endParaRPr lang="en-US" altLang="ko-Kore-KR" b="1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ko-Kore-KR" altLang="en-US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 gain of more than 5,800 node-hours</a:t>
            </a:r>
          </a:p>
        </p:txBody>
      </p:sp>
    </p:spTree>
    <p:extLst>
      <p:ext uri="{BB962C8B-B14F-4D97-AF65-F5344CB8AC3E}">
        <p14:creationId xmlns:p14="http://schemas.microsoft.com/office/powerpoint/2010/main" val="23010290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4">
            <a:extLst>
              <a:ext uri="{FF2B5EF4-FFF2-40B4-BE49-F238E27FC236}">
                <a16:creationId xmlns:a16="http://schemas.microsoft.com/office/drawing/2014/main" id="{8B6F35FB-CC88-F841-B24E-1DA42009D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ko-KR" dirty="0"/>
              <a:t>4. Evaluation</a:t>
            </a:r>
            <a:endParaRPr kumimoji="1" lang="ko-KR" altLang="en-US" dirty="0"/>
          </a:p>
        </p:txBody>
      </p:sp>
      <p:sp>
        <p:nvSpPr>
          <p:cNvPr id="16" name="슬라이드 번호 개체 틀 15">
            <a:extLst>
              <a:ext uri="{FF2B5EF4-FFF2-40B4-BE49-F238E27FC236}">
                <a16:creationId xmlns:a16="http://schemas.microsoft.com/office/drawing/2014/main" id="{B762ADDB-2946-8140-B384-A574364C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7E9C-B188-D646-AA46-64DB2324B3BF}" type="slidenum">
              <a:rPr kumimoji="1" lang="ko-KR" altLang="en-US" smtClean="0"/>
              <a:pPr/>
              <a:t>36</a:t>
            </a:fld>
            <a:endParaRPr kumimoji="1"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2862CD34-71C6-5C4A-AC2B-4D2385DE9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916" y="1475306"/>
            <a:ext cx="5764447" cy="2689024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4382C28B-670E-BA4E-99B3-C2D023746E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8557" y="1668505"/>
            <a:ext cx="5646161" cy="2302625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EB8A096B-8975-0743-85DF-2C53BCF811D5}"/>
              </a:ext>
            </a:extLst>
          </p:cNvPr>
          <p:cNvSpPr/>
          <p:nvPr/>
        </p:nvSpPr>
        <p:spPr>
          <a:xfrm>
            <a:off x="3330918" y="4617903"/>
            <a:ext cx="57644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ore-K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r>
              <a:rPr lang="ko-Kore-KR" altLang="en-US" b="1" dirty="0">
                <a:latin typeface="Tahoma" panose="020B0604030504040204" pitchFamily="34" charset="0"/>
                <a:cs typeface="Tahoma" panose="020B0604030504040204" pitchFamily="34" charset="0"/>
              </a:rPr>
              <a:t>ean application I/O time by up to </a:t>
            </a:r>
            <a:r>
              <a:rPr lang="ko-Kore-KR" altLang="en-US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16%</a:t>
            </a:r>
            <a:endParaRPr lang="en-US" altLang="ko-Kore-KR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altLang="ko-Kore-K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r>
              <a:rPr lang="ko-Kore-KR" altLang="en-US" b="1" dirty="0">
                <a:latin typeface="Tahoma" panose="020B0604030504040204" pitchFamily="34" charset="0"/>
                <a:cs typeface="Tahoma" panose="020B0604030504040204" pitchFamily="34" charset="0"/>
              </a:rPr>
              <a:t>ean application run time by up to </a:t>
            </a:r>
            <a:r>
              <a:rPr lang="ko-Kore-KR" altLang="en-US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7%</a:t>
            </a:r>
            <a:endParaRPr lang="en-US" altLang="ko-Kore-KR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altLang="ko-Kore-K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Mean </a:t>
            </a:r>
            <a:r>
              <a:rPr lang="ko-Kore-KR" altLang="en-US" b="1" dirty="0">
                <a:latin typeface="Tahoma" panose="020B0604030504040204" pitchFamily="34" charset="0"/>
                <a:cs typeface="Tahoma" panose="020B0604030504040204" pitchFamily="34" charset="0"/>
              </a:rPr>
              <a:t>effective system bandwidth by up to </a:t>
            </a:r>
            <a:r>
              <a:rPr lang="ko-Kore-KR" altLang="en-US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30%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925E8F-41AC-C740-A193-70A776B1247A}"/>
              </a:ext>
            </a:extLst>
          </p:cNvPr>
          <p:cNvSpPr txBox="1"/>
          <p:nvPr/>
        </p:nvSpPr>
        <p:spPr>
          <a:xfrm>
            <a:off x="3330918" y="5867137"/>
            <a:ext cx="3449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ko-Kore-KR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SSDs have the same results.</a:t>
            </a:r>
            <a:endParaRPr kumimoji="1" lang="ko-Kore-KR" altLang="en-US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080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4">
            <a:extLst>
              <a:ext uri="{FF2B5EF4-FFF2-40B4-BE49-F238E27FC236}">
                <a16:creationId xmlns:a16="http://schemas.microsoft.com/office/drawing/2014/main" id="{8B6F35FB-CC88-F841-B24E-1DA42009D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ko-KR" dirty="0"/>
              <a:t>6. Conclusions</a:t>
            </a:r>
            <a:endParaRPr kumimoji="1" lang="ko-KR" altLang="en-US" dirty="0"/>
          </a:p>
        </p:txBody>
      </p:sp>
      <p:sp>
        <p:nvSpPr>
          <p:cNvPr id="16" name="슬라이드 번호 개체 틀 15">
            <a:extLst>
              <a:ext uri="{FF2B5EF4-FFF2-40B4-BE49-F238E27FC236}">
                <a16:creationId xmlns:a16="http://schemas.microsoft.com/office/drawing/2014/main" id="{B762ADDB-2946-8140-B384-A574364C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7E9C-B188-D646-AA46-64DB2324B3BF}" type="slidenum">
              <a:rPr kumimoji="1" lang="ko-KR" altLang="en-US" smtClean="0"/>
              <a:pPr/>
              <a:t>37</a:t>
            </a:fld>
            <a:endParaRPr kumimoji="1" lang="ko-KR" altLang="en-US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6A296958-768F-5D45-84CC-981937EE176B}"/>
              </a:ext>
            </a:extLst>
          </p:cNvPr>
          <p:cNvSpPr/>
          <p:nvPr/>
        </p:nvSpPr>
        <p:spPr>
          <a:xfrm>
            <a:off x="599939" y="1223287"/>
            <a:ext cx="60035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" altLang="ko-Kore-KR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Improving effective system I/O bandwidth</a:t>
            </a:r>
            <a:endParaRPr lang="ko-Kore-KR" altLang="en-US" sz="20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C109BCC8-D2B3-D14D-812F-9F904FAF7AC9}"/>
              </a:ext>
            </a:extLst>
          </p:cNvPr>
          <p:cNvSpPr/>
          <p:nvPr/>
        </p:nvSpPr>
        <p:spPr>
          <a:xfrm>
            <a:off x="599939" y="2193247"/>
            <a:ext cx="94511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" altLang="ko-Kore-KR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Providing fairness among applications</a:t>
            </a:r>
            <a:endParaRPr lang="ko-Kore-KR" altLang="en-US" sz="20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98FF7387-3A5D-0941-BA83-761D6FB8DD99}"/>
              </a:ext>
            </a:extLst>
          </p:cNvPr>
          <p:cNvSpPr/>
          <p:nvPr/>
        </p:nvSpPr>
        <p:spPr>
          <a:xfrm>
            <a:off x="599939" y="3127261"/>
            <a:ext cx="91412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" altLang="ko-Kore-KR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Ensuring synchronous I/O progress</a:t>
            </a:r>
            <a:endParaRPr lang="ko-Kore-KR" altLang="en-US" sz="20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BF08B960-DCAD-2645-B0D5-1ACEC249FBEA}"/>
              </a:ext>
            </a:extLst>
          </p:cNvPr>
          <p:cNvSpPr/>
          <p:nvPr/>
        </p:nvSpPr>
        <p:spPr>
          <a:xfrm>
            <a:off x="1312506" y="445157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ko-Kore-KR" altLang="en-US" b="1" i="1" dirty="0">
                <a:latin typeface="Tahoma" panose="020B0604030504040204" pitchFamily="34" charset="0"/>
                <a:cs typeface="Tahoma" panose="020B0604030504040204" pitchFamily="34" charset="0"/>
              </a:rPr>
              <a:t>17% in mean effective system I/O bandwidth</a:t>
            </a:r>
            <a:endParaRPr lang="en-US" altLang="ko-Kore-KR" b="1" i="1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ko-Kore-KR" altLang="en-US" b="1" i="1" dirty="0">
                <a:latin typeface="Tahoma" panose="020B0604030504040204" pitchFamily="34" charset="0"/>
                <a:cs typeface="Tahoma" panose="020B0604030504040204" pitchFamily="34" charset="0"/>
              </a:rPr>
              <a:t>10% in the mean application I/O time</a:t>
            </a: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E3F49C7A-FC36-2241-B2A5-C51DB4682C03}"/>
              </a:ext>
            </a:extLst>
          </p:cNvPr>
          <p:cNvSpPr/>
          <p:nvPr/>
        </p:nvSpPr>
        <p:spPr>
          <a:xfrm>
            <a:off x="1012586" y="3889444"/>
            <a:ext cx="10534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ore-KR" altLang="en-US" sz="2800" b="1" i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GIFT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1E7787F9-E50C-5748-AD25-32015FAEF0D5}"/>
              </a:ext>
            </a:extLst>
          </p:cNvPr>
          <p:cNvSpPr/>
          <p:nvPr/>
        </p:nvSpPr>
        <p:spPr>
          <a:xfrm>
            <a:off x="1285490" y="5684619"/>
            <a:ext cx="52588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ore-KR" altLang="en-US" i="1" dirty="0">
                <a:latin typeface="Tahoma" panose="020B0604030504040204" pitchFamily="34" charset="0"/>
                <a:cs typeface="Tahoma" panose="020B0604030504040204" pitchFamily="34" charset="0"/>
              </a:rPr>
              <a:t>https://github.com/GoodwillComputingLab/GIFT.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8257586F-1D39-4440-AD5E-8E5C1E578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0901" y="1568369"/>
            <a:ext cx="3778513" cy="372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6713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8D18A23-73B7-BA4A-9BFA-F5F94C3E05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921" y="2080728"/>
            <a:ext cx="11554232" cy="820022"/>
          </a:xfrm>
        </p:spPr>
        <p:txBody>
          <a:bodyPr anchor="t"/>
          <a:lstStyle/>
          <a:p>
            <a:r>
              <a:rPr kumimoji="1" lang="en-US" altLang="ko-KR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GIFT: A Coupon Based Throttle-and-Reward Mechanism for Fair and Efficient I/O Bandwidth Management on Parallel Storage Systems</a:t>
            </a:r>
            <a:endParaRPr kumimoji="1" lang="ko-KR" altLang="en-US" sz="3200" dirty="0">
              <a:latin typeface="Tahoma" panose="020B0604030504040204" pitchFamily="34" charset="0"/>
              <a:ea typeface="Nanum Gothic" panose="020D0604000000000000" pitchFamily="34" charset="-127"/>
              <a:cs typeface="Tahoma" panose="020B0604030504040204" pitchFamily="34" charset="0"/>
            </a:endParaRP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4710F9D9-C627-734C-88DB-048E5508A0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5234498"/>
            <a:ext cx="5938687" cy="973084"/>
          </a:xfrm>
        </p:spPr>
        <p:txBody>
          <a:bodyPr/>
          <a:lstStyle/>
          <a:p>
            <a:r>
              <a:rPr kumimoji="1" lang="en-US" altLang="ko-KR" dirty="0"/>
              <a:t>2020. 06. 08</a:t>
            </a:r>
          </a:p>
          <a:p>
            <a:r>
              <a:rPr kumimoji="1" lang="en-US" altLang="ko-KR" dirty="0"/>
              <a:t>Presentation by Choi, </a:t>
            </a:r>
            <a:r>
              <a:rPr kumimoji="1" lang="en-US" altLang="ko-KR" dirty="0" err="1"/>
              <a:t>Gunhee</a:t>
            </a:r>
            <a:endParaRPr kumimoji="1" lang="en-US" altLang="ko-KR" dirty="0"/>
          </a:p>
          <a:p>
            <a:r>
              <a:rPr kumimoji="1" lang="en-US" altLang="ko-KR" dirty="0" err="1"/>
              <a:t>choi_gunhee@dankook.ac.kr</a:t>
            </a:r>
            <a:endParaRPr kumimoji="1" lang="ko-KR" altLang="en-US" dirty="0"/>
          </a:p>
        </p:txBody>
      </p:sp>
      <p:sp>
        <p:nvSpPr>
          <p:cNvPr id="4" name="부제목 2">
            <a:extLst>
              <a:ext uri="{FF2B5EF4-FFF2-40B4-BE49-F238E27FC236}">
                <a16:creationId xmlns:a16="http://schemas.microsoft.com/office/drawing/2014/main" id="{39429C1C-87C0-3B47-91E7-E27A021261E3}"/>
              </a:ext>
            </a:extLst>
          </p:cNvPr>
          <p:cNvSpPr txBox="1">
            <a:spLocks/>
          </p:cNvSpPr>
          <p:nvPr/>
        </p:nvSpPr>
        <p:spPr>
          <a:xfrm>
            <a:off x="90921" y="3473814"/>
            <a:ext cx="8129348" cy="6392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kumimoji="1" lang="en-US" altLang="ko-KR" sz="1200" i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Tirthak</a:t>
            </a:r>
            <a:r>
              <a:rPr kumimoji="1" lang="en-US" altLang="ko-KR" sz="1200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Patel, Rohan Garg, Devesh Tiwari</a:t>
            </a:r>
          </a:p>
          <a:p>
            <a:pPr algn="l"/>
            <a:r>
              <a:rPr lang="en-US" altLang="ko-KR" sz="1200" i="1" dirty="0">
                <a:solidFill>
                  <a:schemeClr val="bg1"/>
                </a:solidFill>
              </a:rPr>
              <a:t>18th USENIX Conference on File and Storage Technologies (FAST’20). 2020.</a:t>
            </a:r>
            <a:endParaRPr kumimoji="1" lang="ko-KR" altLang="en-US" sz="1200" i="1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FF5A83FE-76BD-1D46-955E-B245F76125D1}"/>
              </a:ext>
            </a:extLst>
          </p:cNvPr>
          <p:cNvSpPr txBox="1">
            <a:spLocks/>
          </p:cNvSpPr>
          <p:nvPr/>
        </p:nvSpPr>
        <p:spPr>
          <a:xfrm>
            <a:off x="4388860" y="4858514"/>
            <a:ext cx="3562834" cy="6392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1" lang="en-US" altLang="ko-KR" dirty="0">
                <a:ea typeface="GungSeo" pitchFamily="2" charset="-127"/>
              </a:rPr>
              <a:t>Thank You!</a:t>
            </a:r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35416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4">
            <a:extLst>
              <a:ext uri="{FF2B5EF4-FFF2-40B4-BE49-F238E27FC236}">
                <a16:creationId xmlns:a16="http://schemas.microsoft.com/office/drawing/2014/main" id="{8B6F35FB-CC88-F841-B24E-1DA42009D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ko-KR" dirty="0"/>
              <a:t>1. Data-intensive Parallel Application</a:t>
            </a:r>
            <a:endParaRPr kumimoji="1" lang="ko-KR" altLang="en-US" dirty="0"/>
          </a:p>
        </p:txBody>
      </p:sp>
      <p:sp>
        <p:nvSpPr>
          <p:cNvPr id="16" name="슬라이드 번호 개체 틀 15">
            <a:extLst>
              <a:ext uri="{FF2B5EF4-FFF2-40B4-BE49-F238E27FC236}">
                <a16:creationId xmlns:a16="http://schemas.microsoft.com/office/drawing/2014/main" id="{B762ADDB-2946-8140-B384-A574364C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7E9C-B188-D646-AA46-64DB2324B3BF}" type="slidenum">
              <a:rPr kumimoji="1" lang="ko-KR" altLang="en-US" smtClean="0"/>
              <a:pPr/>
              <a:t>4</a:t>
            </a:fld>
            <a:endParaRPr kumimoji="1"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0F622FC8-98DB-F84C-A67F-50DF71862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9429" y="3429000"/>
            <a:ext cx="6142961" cy="2815195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AD073E71-2484-5441-B998-00E88A44E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919" y="613805"/>
            <a:ext cx="5906390" cy="2870395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6CA83E60-A33D-BE4E-9B12-C0990E1EA5CB}"/>
              </a:ext>
            </a:extLst>
          </p:cNvPr>
          <p:cNvSpPr/>
          <p:nvPr/>
        </p:nvSpPr>
        <p:spPr>
          <a:xfrm>
            <a:off x="0" y="6313990"/>
            <a:ext cx="350128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ko-Kore-KR" sz="1000" dirty="0">
                <a:hlinkClick r:id="rId5"/>
              </a:rPr>
              <a:t>https://www.bodnara.co.kr/bbs/article.html?num=142029</a:t>
            </a:r>
            <a:endParaRPr lang="ko-Kore-KR" altLang="en-US" sz="1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47BAE1-93A2-F24F-BA3B-8430DD687A86}"/>
              </a:ext>
            </a:extLst>
          </p:cNvPr>
          <p:cNvSpPr txBox="1"/>
          <p:nvPr/>
        </p:nvSpPr>
        <p:spPr>
          <a:xfrm>
            <a:off x="6298865" y="953614"/>
            <a:ext cx="1635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growth</a:t>
            </a:r>
            <a:endParaRPr kumimoji="1" lang="ko-Kore-KR" altLang="en-US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2E0306F9-0B34-654F-9CAF-BF1F64EB67E7}"/>
              </a:ext>
            </a:extLst>
          </p:cNvPr>
          <p:cNvSpPr/>
          <p:nvPr/>
        </p:nvSpPr>
        <p:spPr>
          <a:xfrm>
            <a:off x="2588982" y="5249090"/>
            <a:ext cx="32704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ore-KR" altLang="en-US" b="1" dirty="0">
                <a:latin typeface="Tahoma" panose="020B0604030504040204" pitchFamily="34" charset="0"/>
                <a:cs typeface="Tahoma" panose="020B0604030504040204" pitchFamily="34" charset="0"/>
              </a:rPr>
              <a:t>Main data storage location</a:t>
            </a:r>
          </a:p>
        </p:txBody>
      </p:sp>
    </p:spTree>
    <p:extLst>
      <p:ext uri="{BB962C8B-B14F-4D97-AF65-F5344CB8AC3E}">
        <p14:creationId xmlns:p14="http://schemas.microsoft.com/office/powerpoint/2010/main" val="4672437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4">
            <a:extLst>
              <a:ext uri="{FF2B5EF4-FFF2-40B4-BE49-F238E27FC236}">
                <a16:creationId xmlns:a16="http://schemas.microsoft.com/office/drawing/2014/main" id="{8B6F35FB-CC88-F841-B24E-1DA42009D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ko-KR" dirty="0"/>
              <a:t>1. Data-intensive Parallel Application</a:t>
            </a:r>
            <a:endParaRPr kumimoji="1" lang="ko-KR" altLang="en-US" dirty="0"/>
          </a:p>
        </p:txBody>
      </p:sp>
      <p:sp>
        <p:nvSpPr>
          <p:cNvPr id="16" name="슬라이드 번호 개체 틀 15">
            <a:extLst>
              <a:ext uri="{FF2B5EF4-FFF2-40B4-BE49-F238E27FC236}">
                <a16:creationId xmlns:a16="http://schemas.microsoft.com/office/drawing/2014/main" id="{B762ADDB-2946-8140-B384-A574364C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7E9C-B188-D646-AA46-64DB2324B3BF}" type="slidenum">
              <a:rPr kumimoji="1" lang="ko-KR" altLang="en-US" smtClean="0"/>
              <a:pPr/>
              <a:t>5</a:t>
            </a:fld>
            <a:endParaRPr kumimoji="1" lang="ko-KR" altLang="en-US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F453576C-7CF3-1240-9827-6EC6DFD00F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641" y="1964094"/>
            <a:ext cx="6502400" cy="27432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5623F063-BF78-3C40-BE23-A4784E3B493F}"/>
              </a:ext>
            </a:extLst>
          </p:cNvPr>
          <p:cNvSpPr/>
          <p:nvPr/>
        </p:nvSpPr>
        <p:spPr>
          <a:xfrm>
            <a:off x="9252164" y="3151028"/>
            <a:ext cx="1864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ore-KR" altLang="en-US" b="1" dirty="0">
                <a:latin typeface="Tahoma" panose="020B0604030504040204" pitchFamily="34" charset="0"/>
                <a:cs typeface="Tahoma" panose="020B0604030504040204" pitchFamily="34" charset="0"/>
              </a:rPr>
              <a:t>MPI processes</a:t>
            </a:r>
          </a:p>
        </p:txBody>
      </p:sp>
    </p:spTree>
    <p:extLst>
      <p:ext uri="{BB962C8B-B14F-4D97-AF65-F5344CB8AC3E}">
        <p14:creationId xmlns:p14="http://schemas.microsoft.com/office/powerpoint/2010/main" val="29287033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4">
            <a:extLst>
              <a:ext uri="{FF2B5EF4-FFF2-40B4-BE49-F238E27FC236}">
                <a16:creationId xmlns:a16="http://schemas.microsoft.com/office/drawing/2014/main" id="{8B6F35FB-CC88-F841-B24E-1DA42009D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ko-KR" dirty="0"/>
              <a:t>1. Data-intensive Parallel Application</a:t>
            </a:r>
            <a:endParaRPr kumimoji="1" lang="ko-KR" altLang="en-US" dirty="0"/>
          </a:p>
        </p:txBody>
      </p:sp>
      <p:sp>
        <p:nvSpPr>
          <p:cNvPr id="16" name="슬라이드 번호 개체 틀 15">
            <a:extLst>
              <a:ext uri="{FF2B5EF4-FFF2-40B4-BE49-F238E27FC236}">
                <a16:creationId xmlns:a16="http://schemas.microsoft.com/office/drawing/2014/main" id="{B762ADDB-2946-8140-B384-A574364C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7E9C-B188-D646-AA46-64DB2324B3BF}" type="slidenum">
              <a:rPr kumimoji="1" lang="ko-KR" altLang="en-US" smtClean="0"/>
              <a:pPr/>
              <a:t>6</a:t>
            </a:fld>
            <a:endParaRPr kumimoji="1"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EEDC1822-BD3D-8348-9885-677B3817B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627" y="852742"/>
            <a:ext cx="7802383" cy="5152516"/>
          </a:xfrm>
          <a:prstGeom prst="rect">
            <a:avLst/>
          </a:prstGeom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8CB0F55E-A7E0-1446-9744-E7714C362A3C}"/>
              </a:ext>
            </a:extLst>
          </p:cNvPr>
          <p:cNvSpPr/>
          <p:nvPr/>
        </p:nvSpPr>
        <p:spPr>
          <a:xfrm>
            <a:off x="8914839" y="3244334"/>
            <a:ext cx="23118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ko-Kore-KR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Lustre</a:t>
            </a:r>
            <a:r>
              <a:rPr lang="en" altLang="ko-Kore-K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File System</a:t>
            </a:r>
            <a:endParaRPr lang="ko-Kore-KR" altLang="en-US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2342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4">
            <a:extLst>
              <a:ext uri="{FF2B5EF4-FFF2-40B4-BE49-F238E27FC236}">
                <a16:creationId xmlns:a16="http://schemas.microsoft.com/office/drawing/2014/main" id="{8B6F35FB-CC88-F841-B24E-1DA42009D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ko-KR" dirty="0"/>
              <a:t>2. </a:t>
            </a:r>
            <a:r>
              <a:rPr kumimoji="1" lang="en-US" altLang="ko-Kore-KR" dirty="0"/>
              <a:t>What is Problems?</a:t>
            </a:r>
            <a:endParaRPr kumimoji="1" lang="ko-KR" altLang="en-US" dirty="0"/>
          </a:p>
        </p:txBody>
      </p:sp>
      <p:sp>
        <p:nvSpPr>
          <p:cNvPr id="16" name="슬라이드 번호 개체 틀 15">
            <a:extLst>
              <a:ext uri="{FF2B5EF4-FFF2-40B4-BE49-F238E27FC236}">
                <a16:creationId xmlns:a16="http://schemas.microsoft.com/office/drawing/2014/main" id="{B762ADDB-2946-8140-B384-A574364C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7E9C-B188-D646-AA46-64DB2324B3BF}" type="slidenum">
              <a:rPr kumimoji="1" lang="ko-KR" altLang="en-US" smtClean="0"/>
              <a:pPr/>
              <a:t>7</a:t>
            </a:fld>
            <a:endParaRPr kumimoji="1" lang="ko-KR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1EDBF3-8AC0-9940-9222-8E0F0FDDDD6A}"/>
              </a:ext>
            </a:extLst>
          </p:cNvPr>
          <p:cNvSpPr txBox="1"/>
          <p:nvPr/>
        </p:nvSpPr>
        <p:spPr>
          <a:xfrm>
            <a:off x="3121468" y="3013501"/>
            <a:ext cx="59490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is Problems?</a:t>
            </a:r>
            <a:endParaRPr kumimoji="1" lang="ko-Kore-KR" altLang="en-US" sz="48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858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4">
            <a:extLst>
              <a:ext uri="{FF2B5EF4-FFF2-40B4-BE49-F238E27FC236}">
                <a16:creationId xmlns:a16="http://schemas.microsoft.com/office/drawing/2014/main" id="{8B6F35FB-CC88-F841-B24E-1DA42009D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ko-KR" dirty="0"/>
              <a:t>2. </a:t>
            </a:r>
            <a:r>
              <a:rPr kumimoji="1" lang="en-US" altLang="ko-Kore-KR" dirty="0"/>
              <a:t>What is Problems?</a:t>
            </a:r>
            <a:endParaRPr kumimoji="1" lang="ko-KR" altLang="en-US" dirty="0"/>
          </a:p>
        </p:txBody>
      </p:sp>
      <p:sp>
        <p:nvSpPr>
          <p:cNvPr id="16" name="슬라이드 번호 개체 틀 15">
            <a:extLst>
              <a:ext uri="{FF2B5EF4-FFF2-40B4-BE49-F238E27FC236}">
                <a16:creationId xmlns:a16="http://schemas.microsoft.com/office/drawing/2014/main" id="{B762ADDB-2946-8140-B384-A574364C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7E9C-B188-D646-AA46-64DB2324B3BF}" type="slidenum">
              <a:rPr kumimoji="1" lang="ko-KR" altLang="en-US" smtClean="0"/>
              <a:pPr/>
              <a:t>8</a:t>
            </a:fld>
            <a:endParaRPr kumimoji="1"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0B7BEBFE-2545-164E-8F0F-9C1343403E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641" y="1964094"/>
            <a:ext cx="6502400" cy="2743200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72AF17B3-6538-834C-B65F-0E3167FABE69}"/>
              </a:ext>
            </a:extLst>
          </p:cNvPr>
          <p:cNvSpPr/>
          <p:nvPr/>
        </p:nvSpPr>
        <p:spPr>
          <a:xfrm>
            <a:off x="9252164" y="3151028"/>
            <a:ext cx="1864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ore-KR" altLang="en-US" b="1" dirty="0">
                <a:latin typeface="Tahoma" panose="020B0604030504040204" pitchFamily="34" charset="0"/>
                <a:cs typeface="Tahoma" panose="020B0604030504040204" pitchFamily="34" charset="0"/>
              </a:rPr>
              <a:t>MPI processes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25061667-D5E1-6E4B-B92F-5675C3D353A5}"/>
              </a:ext>
            </a:extLst>
          </p:cNvPr>
          <p:cNvSpPr/>
          <p:nvPr/>
        </p:nvSpPr>
        <p:spPr>
          <a:xfrm>
            <a:off x="3834881" y="3750906"/>
            <a:ext cx="3713584" cy="1054359"/>
          </a:xfrm>
          <a:prstGeom prst="rect">
            <a:avLst/>
          </a:prstGeom>
          <a:solidFill>
            <a:srgbClr val="FF00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47CD10-A3D3-4E48-AABA-330D047364DC}"/>
              </a:ext>
            </a:extLst>
          </p:cNvPr>
          <p:cNvSpPr txBox="1"/>
          <p:nvPr/>
        </p:nvSpPr>
        <p:spPr>
          <a:xfrm>
            <a:off x="5036546" y="5228320"/>
            <a:ext cx="63450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Side-effect : need for </a:t>
            </a:r>
            <a:r>
              <a:rPr kumimoji="1" lang="en-US" altLang="ko-Kore-KR" sz="2000" b="1" i="1" u="sng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synchronous I/O progress</a:t>
            </a:r>
            <a:endParaRPr kumimoji="1" lang="ko-Kore-KR" altLang="en-US" sz="2000" b="1" i="1" u="sng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9079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4">
            <a:extLst>
              <a:ext uri="{FF2B5EF4-FFF2-40B4-BE49-F238E27FC236}">
                <a16:creationId xmlns:a16="http://schemas.microsoft.com/office/drawing/2014/main" id="{8B6F35FB-CC88-F841-B24E-1DA42009D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ko-KR" dirty="0"/>
              <a:t>2. </a:t>
            </a:r>
            <a:r>
              <a:rPr kumimoji="1" lang="en-US" altLang="ko-Kore-KR" dirty="0"/>
              <a:t>What is Problems?</a:t>
            </a:r>
            <a:endParaRPr kumimoji="1" lang="ko-KR" altLang="en-US" dirty="0"/>
          </a:p>
        </p:txBody>
      </p:sp>
      <p:sp>
        <p:nvSpPr>
          <p:cNvPr id="16" name="슬라이드 번호 개체 틀 15">
            <a:extLst>
              <a:ext uri="{FF2B5EF4-FFF2-40B4-BE49-F238E27FC236}">
                <a16:creationId xmlns:a16="http://schemas.microsoft.com/office/drawing/2014/main" id="{B762ADDB-2946-8140-B384-A574364C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7E9C-B188-D646-AA46-64DB2324B3BF}" type="slidenum">
              <a:rPr kumimoji="1" lang="ko-KR" altLang="en-US" smtClean="0"/>
              <a:pPr/>
              <a:t>9</a:t>
            </a:fld>
            <a:endParaRPr kumimoji="1" lang="ko-KR" altLang="en-US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B7CF4A7B-F80E-3B45-9BAF-E3934B0E15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627" y="852742"/>
            <a:ext cx="7802383" cy="5152516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CB80E7F7-8803-334E-B472-2F4AAB4F3A41}"/>
              </a:ext>
            </a:extLst>
          </p:cNvPr>
          <p:cNvSpPr/>
          <p:nvPr/>
        </p:nvSpPr>
        <p:spPr>
          <a:xfrm>
            <a:off x="8914839" y="3244334"/>
            <a:ext cx="23118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ko-Kore-KR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Lustre</a:t>
            </a:r>
            <a:r>
              <a:rPr lang="en" altLang="ko-Kore-K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File System</a:t>
            </a:r>
            <a:endParaRPr lang="ko-Kore-KR" altLang="en-US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C9CD02D3-25E5-5C4F-8749-4F75CA7C87DB}"/>
              </a:ext>
            </a:extLst>
          </p:cNvPr>
          <p:cNvSpPr/>
          <p:nvPr/>
        </p:nvSpPr>
        <p:spPr>
          <a:xfrm>
            <a:off x="5365102" y="852742"/>
            <a:ext cx="2668555" cy="1843805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1BBA42-BA46-AE41-9FEF-BDF1A5893A03}"/>
              </a:ext>
            </a:extLst>
          </p:cNvPr>
          <p:cNvSpPr txBox="1"/>
          <p:nvPr/>
        </p:nvSpPr>
        <p:spPr>
          <a:xfrm>
            <a:off x="8173616" y="766939"/>
            <a:ext cx="1802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Storage System</a:t>
            </a:r>
            <a:endParaRPr kumimoji="1" lang="ko-Kore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6F44C839-ADD7-8746-B2C5-89FC8D61E63A}"/>
              </a:ext>
            </a:extLst>
          </p:cNvPr>
          <p:cNvSpPr/>
          <p:nvPr/>
        </p:nvSpPr>
        <p:spPr>
          <a:xfrm>
            <a:off x="6246285" y="1390261"/>
            <a:ext cx="1040924" cy="98904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694964-47E4-5847-8513-27FA0C7ABDEB}"/>
              </a:ext>
            </a:extLst>
          </p:cNvPr>
          <p:cNvSpPr txBox="1"/>
          <p:nvPr/>
        </p:nvSpPr>
        <p:spPr>
          <a:xfrm>
            <a:off x="7306137" y="1700118"/>
            <a:ext cx="2144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Bandwidth contend</a:t>
            </a:r>
            <a:endParaRPr kumimoji="1" lang="ko-Kore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2851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7269</TotalTime>
  <Words>762</Words>
  <Application>Microsoft Macintosh PowerPoint</Application>
  <PresentationFormat>와이드스크린</PresentationFormat>
  <Paragraphs>214</Paragraphs>
  <Slides>38</Slides>
  <Notes>38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38</vt:i4>
      </vt:variant>
    </vt:vector>
  </HeadingPairs>
  <TitlesOfParts>
    <vt:vector size="43" baseType="lpstr">
      <vt:lpstr>맑은 고딕</vt:lpstr>
      <vt:lpstr>Arial</vt:lpstr>
      <vt:lpstr>Cambria Math</vt:lpstr>
      <vt:lpstr>Tahoma</vt:lpstr>
      <vt:lpstr>Office 테마</vt:lpstr>
      <vt:lpstr>GIFT: A Coupon Based Throttle-and-Reward Mechanism for Fair and Efficient I/O Bandwidth Management on Parallel Storage Systems</vt:lpstr>
      <vt:lpstr>PowerPoint 프레젠테이션</vt:lpstr>
      <vt:lpstr>1. Data-intensive Parallel Application</vt:lpstr>
      <vt:lpstr>1. Data-intensive Parallel Application</vt:lpstr>
      <vt:lpstr>1. Data-intensive Parallel Application</vt:lpstr>
      <vt:lpstr>1. Data-intensive Parallel Application</vt:lpstr>
      <vt:lpstr>2. What is Problems?</vt:lpstr>
      <vt:lpstr>2. What is Problems?</vt:lpstr>
      <vt:lpstr>2. What is Problems?</vt:lpstr>
      <vt:lpstr>2. What is Problems?</vt:lpstr>
      <vt:lpstr>2. What is Problems?</vt:lpstr>
      <vt:lpstr>2. What is Problems?</vt:lpstr>
      <vt:lpstr>2. What is Problems?</vt:lpstr>
      <vt:lpstr>2. What is Problems?</vt:lpstr>
      <vt:lpstr>2. What is Problems?</vt:lpstr>
      <vt:lpstr>2. What is Problems?</vt:lpstr>
      <vt:lpstr>2. What is Problems?</vt:lpstr>
      <vt:lpstr>2. What is Problems?</vt:lpstr>
      <vt:lpstr>2. What is Problems?</vt:lpstr>
      <vt:lpstr>3. GIFT</vt:lpstr>
      <vt:lpstr>3. GIFT</vt:lpstr>
      <vt:lpstr>3. GIFT</vt:lpstr>
      <vt:lpstr>3. GIFT</vt:lpstr>
      <vt:lpstr>3. GIFT</vt:lpstr>
      <vt:lpstr>3. GIFT</vt:lpstr>
      <vt:lpstr>3. GIFT</vt:lpstr>
      <vt:lpstr>3. GIFT</vt:lpstr>
      <vt:lpstr>3. GIFT</vt:lpstr>
      <vt:lpstr>3. GIFT</vt:lpstr>
      <vt:lpstr>3. GIFT</vt:lpstr>
      <vt:lpstr>3. GIFT</vt:lpstr>
      <vt:lpstr>4. Evaluation</vt:lpstr>
      <vt:lpstr>4. Evaluation</vt:lpstr>
      <vt:lpstr>4. Evaluation</vt:lpstr>
      <vt:lpstr>4. Evaluation</vt:lpstr>
      <vt:lpstr>4. Evaluation</vt:lpstr>
      <vt:lpstr>6. Conclusions</vt:lpstr>
      <vt:lpstr>GIFT: A Coupon Based Throttle-and-Reward Mechanism for Fair and Efficient I/O Bandwidth Management on Parallel Storage Systems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F2FS : A New File System for Flash Storage</dc:title>
  <dc:creator>최건희</dc:creator>
  <cp:lastModifiedBy>최건희</cp:lastModifiedBy>
  <cp:revision>227</cp:revision>
  <cp:lastPrinted>2019-08-20T01:06:00Z</cp:lastPrinted>
  <dcterms:created xsi:type="dcterms:W3CDTF">2019-06-24T08:20:15Z</dcterms:created>
  <dcterms:modified xsi:type="dcterms:W3CDTF">2020-06-08T02:59:23Z</dcterms:modified>
</cp:coreProperties>
</file>