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260" r:id="rId3"/>
    <p:sldId id="354" r:id="rId4"/>
    <p:sldId id="355" r:id="rId5"/>
    <p:sldId id="356" r:id="rId6"/>
    <p:sldId id="357" r:id="rId7"/>
    <p:sldId id="359" r:id="rId8"/>
    <p:sldId id="358" r:id="rId9"/>
    <p:sldId id="361" r:id="rId10"/>
    <p:sldId id="367" r:id="rId11"/>
    <p:sldId id="374" r:id="rId12"/>
    <p:sldId id="363" r:id="rId13"/>
    <p:sldId id="375" r:id="rId14"/>
    <p:sldId id="368" r:id="rId15"/>
    <p:sldId id="369" r:id="rId16"/>
    <p:sldId id="376" r:id="rId17"/>
    <p:sldId id="370" r:id="rId18"/>
    <p:sldId id="360" r:id="rId19"/>
    <p:sldId id="371" r:id="rId20"/>
    <p:sldId id="373" r:id="rId21"/>
    <p:sldId id="372" r:id="rId22"/>
    <p:sldId id="35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B183"/>
    <a:srgbClr val="5B9BD5"/>
    <a:srgbClr val="B6DDE9"/>
    <a:srgbClr val="F3DDDA"/>
    <a:srgbClr val="E7E4EE"/>
    <a:srgbClr val="E1ECF4"/>
    <a:srgbClr val="EBF2DF"/>
    <a:srgbClr val="F4D4D4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2540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0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2020-06-08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2020-06-08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7651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282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283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484964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9658" y="47129"/>
            <a:ext cx="395681" cy="39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5339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1102008" cy="5352015"/>
          </a:xfrm>
        </p:spPr>
        <p:txBody>
          <a:bodyPr/>
          <a:lstStyle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200000"/>
              </a:lnSpc>
              <a:buFontTx/>
              <a:buChar char="-"/>
              <a:defRPr sz="2200"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VisualEditor_-_Icon_-_Block-quote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VisualEditor_-_Icon_-_Block-quote.s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isualEditor_-_Icon_-_Block-quote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dirty="0"/>
              <a:t>Hailstorm: Disaggregated Compute and Storage for Distributed LSM-based Databases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2020. 06. 08</a:t>
            </a:r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Jeyeon</a:t>
            </a:r>
            <a:endParaRPr kumimoji="1" lang="en-US" altLang="ko-KR" dirty="0"/>
          </a:p>
          <a:p>
            <a:r>
              <a:rPr kumimoji="1" lang="en-US" altLang="ko-KR" dirty="0"/>
              <a:t>2reenact@dankook.ac.kr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L. </a:t>
            </a:r>
            <a:r>
              <a:rPr lang="en-US" altLang="ko-KR" sz="1700" i="1" dirty="0" err="1">
                <a:solidFill>
                  <a:schemeClr val="bg1"/>
                </a:solidFill>
              </a:rPr>
              <a:t>Bindschaedler</a:t>
            </a:r>
            <a:r>
              <a:rPr lang="en-US" altLang="ko-KR" sz="1700" i="1" dirty="0">
                <a:solidFill>
                  <a:schemeClr val="bg1"/>
                </a:solidFill>
              </a:rPr>
              <a:t> et al.,</a:t>
            </a:r>
          </a:p>
          <a:p>
            <a:pPr algn="l"/>
            <a:r>
              <a:rPr lang="en-US" altLang="ko-KR" sz="1400" i="1" dirty="0">
                <a:solidFill>
                  <a:schemeClr val="bg1"/>
                </a:solidFill>
              </a:rPr>
              <a:t>ASPLOS, 2020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613240" cy="217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3AB847-47CA-4405-9C74-813354BD25C3}"/>
              </a:ext>
            </a:extLst>
          </p:cNvPr>
          <p:cNvSpPr/>
          <p:nvPr/>
        </p:nvSpPr>
        <p:spPr>
          <a:xfrm>
            <a:off x="2311060" y="6058029"/>
            <a:ext cx="1105239" cy="217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FA53BB3-1AC9-4552-ABBB-8DA81323082B}"/>
              </a:ext>
            </a:extLst>
          </p:cNvPr>
          <p:cNvSpPr/>
          <p:nvPr/>
        </p:nvSpPr>
        <p:spPr>
          <a:xfrm>
            <a:off x="4861661" y="5698356"/>
            <a:ext cx="777140" cy="217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7FF4975-101C-4999-B66B-BCDF9CE37B42}"/>
              </a:ext>
            </a:extLst>
          </p:cNvPr>
          <p:cNvSpPr/>
          <p:nvPr/>
        </p:nvSpPr>
        <p:spPr>
          <a:xfrm>
            <a:off x="4861660" y="6068106"/>
            <a:ext cx="274220" cy="217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003CA9A-9724-4096-BBB3-2BC0FD89C3DF}"/>
              </a:ext>
            </a:extLst>
          </p:cNvPr>
          <p:cNvSpPr/>
          <p:nvPr/>
        </p:nvSpPr>
        <p:spPr>
          <a:xfrm>
            <a:off x="7446478" y="6058029"/>
            <a:ext cx="235435" cy="217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1680A3-504F-47D6-AFB0-A1AC4A03F67F}"/>
              </a:ext>
            </a:extLst>
          </p:cNvPr>
          <p:cNvSpPr/>
          <p:nvPr/>
        </p:nvSpPr>
        <p:spPr>
          <a:xfrm>
            <a:off x="7446479" y="5698356"/>
            <a:ext cx="111610" cy="217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8AC1FEB-511C-4648-9249-B8A7A79B1AED}"/>
              </a:ext>
            </a:extLst>
          </p:cNvPr>
          <p:cNvCxnSpPr>
            <a:cxnSpLocks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9DE03DD-99BB-474D-8E5A-2EFCA1C882E0}"/>
              </a:ext>
            </a:extLst>
          </p:cNvPr>
          <p:cNvCxnSpPr>
            <a:cxnSpLocks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E047ED7-D567-484C-8E23-A541D72814C3}"/>
              </a:ext>
            </a:extLst>
          </p:cNvPr>
          <p:cNvCxnSpPr>
            <a:cxnSpLocks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2C78487-2710-4A33-BEF3-74385B26F988}"/>
              </a:ext>
            </a:extLst>
          </p:cNvPr>
          <p:cNvCxnSpPr>
            <a:cxnSpLocks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B0CCD4CA-FC43-40CE-8504-19F521FE1431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F594070-D501-4F1C-A88C-1BE3A9A4601A}"/>
              </a:ext>
            </a:extLst>
          </p:cNvPr>
          <p:cNvCxnSpPr>
            <a:cxnSpLocks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8AC1FEB-511C-4648-9249-B8A7A79B1AED}"/>
              </a:ext>
            </a:extLst>
          </p:cNvPr>
          <p:cNvCxnSpPr>
            <a:cxnSpLocks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9DE03DD-99BB-474D-8E5A-2EFCA1C882E0}"/>
              </a:ext>
            </a:extLst>
          </p:cNvPr>
          <p:cNvCxnSpPr>
            <a:cxnSpLocks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E047ED7-D567-484C-8E23-A541D72814C3}"/>
              </a:ext>
            </a:extLst>
          </p:cNvPr>
          <p:cNvCxnSpPr>
            <a:cxnSpLocks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2C78487-2710-4A33-BEF3-74385B26F988}"/>
              </a:ext>
            </a:extLst>
          </p:cNvPr>
          <p:cNvCxnSpPr>
            <a:cxnSpLocks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B0CCD4CA-FC43-40CE-8504-19F521FE1431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F594070-D501-4F1C-A88C-1BE3A9A4601A}"/>
              </a:ext>
            </a:extLst>
          </p:cNvPr>
          <p:cNvCxnSpPr>
            <a:cxnSpLocks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78D200D-9E2D-4AAA-ABD2-BC5AA1E72B06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C2DE90E-8B56-4950-9BD1-09E45D53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39407">
            <a:off x="9018210" y="3887806"/>
            <a:ext cx="873166" cy="1653816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83DCA7-8D64-404B-861A-DD20BBC89B42}"/>
              </a:ext>
            </a:extLst>
          </p:cNvPr>
          <p:cNvSpPr/>
          <p:nvPr/>
        </p:nvSpPr>
        <p:spPr>
          <a:xfrm rot="1412159">
            <a:off x="9763596" y="4467145"/>
            <a:ext cx="2144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sz="1600" dirty="0"/>
              <a:t>Storage pooling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07C41AAF-AF78-45ED-8783-4D4F2EA6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49407" b="44419"/>
          <a:stretch/>
        </p:blipFill>
        <p:spPr>
          <a:xfrm rot="1312719">
            <a:off x="10260229" y="4151994"/>
            <a:ext cx="188512" cy="20709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EA89B28E-A803-48B2-9E6F-3E5E1FAC7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3083" t="40146"/>
          <a:stretch/>
        </p:blipFill>
        <p:spPr>
          <a:xfrm rot="1312719">
            <a:off x="11757501" y="4931866"/>
            <a:ext cx="174814" cy="2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166" name="그림 165">
            <a:extLst>
              <a:ext uri="{FF2B5EF4-FFF2-40B4-BE49-F238E27FC236}">
                <a16:creationId xmlns:a16="http://schemas.microsoft.com/office/drawing/2014/main" id="{1FEC28DB-C129-4357-A205-DCCEEC14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84215">
            <a:off x="1209310" y="3989743"/>
            <a:ext cx="911431" cy="2060626"/>
          </a:xfrm>
          <a:prstGeom prst="rect">
            <a:avLst/>
          </a:prstGeom>
        </p:spPr>
      </p:pic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8BCF0F24-457F-4425-A6BB-9A0E4F16431E}"/>
              </a:ext>
            </a:extLst>
          </p:cNvPr>
          <p:cNvSpPr/>
          <p:nvPr/>
        </p:nvSpPr>
        <p:spPr>
          <a:xfrm rot="20454355">
            <a:off x="-64384" y="3570761"/>
            <a:ext cx="191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/>
              <a:t>Fine-grained</a:t>
            </a:r>
          </a:p>
          <a:p>
            <a:pPr algn="ctr"/>
            <a:r>
              <a:rPr lang="en-US" altLang="ko-KR" sz="1600" dirty="0"/>
              <a:t> spreading of data</a:t>
            </a:r>
            <a:endParaRPr lang="ko-KR" altLang="en-US" sz="1600" dirty="0"/>
          </a:p>
        </p:txBody>
      </p:sp>
      <p:pic>
        <p:nvPicPr>
          <p:cNvPr id="199" name="그림 198">
            <a:extLst>
              <a:ext uri="{FF2B5EF4-FFF2-40B4-BE49-F238E27FC236}">
                <a16:creationId xmlns:a16="http://schemas.microsoft.com/office/drawing/2014/main" id="{36B8CDD8-E5A4-4B38-8284-5365EA613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49407" b="44419"/>
          <a:stretch/>
        </p:blipFill>
        <p:spPr>
          <a:xfrm rot="20348842">
            <a:off x="-2598" y="3815473"/>
            <a:ext cx="188512" cy="207096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5919DFC6-94DA-480D-AEB6-66641747C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3083" t="40146"/>
          <a:stretch/>
        </p:blipFill>
        <p:spPr>
          <a:xfrm rot="20348842">
            <a:off x="1474589" y="3308032"/>
            <a:ext cx="174814" cy="223019"/>
          </a:xfrm>
          <a:prstGeom prst="rect">
            <a:avLst/>
          </a:prstGeom>
        </p:spPr>
      </p:pic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84F951DE-1041-489B-96B2-4E6F904A8621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84F951DE-1041-489B-96B2-4E6F904A8621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893C17FA-9135-4E7C-A09C-F70583CB9AAC}"/>
              </a:ext>
            </a:extLst>
          </p:cNvPr>
          <p:cNvSpPr/>
          <p:nvPr/>
        </p:nvSpPr>
        <p:spPr>
          <a:xfrm>
            <a:off x="2287692" y="3018971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98FCD84-7CE8-4F42-AF39-8A4D38AFBC4F}"/>
              </a:ext>
            </a:extLst>
          </p:cNvPr>
          <p:cNvSpPr/>
          <p:nvPr/>
        </p:nvSpPr>
        <p:spPr>
          <a:xfrm>
            <a:off x="4856524" y="3385085"/>
            <a:ext cx="1812648" cy="373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B5ACC1B-6A42-4358-AF2B-C8EA3BA5ED2A}"/>
              </a:ext>
            </a:extLst>
          </p:cNvPr>
          <p:cNvSpPr/>
          <p:nvPr/>
        </p:nvSpPr>
        <p:spPr>
          <a:xfrm>
            <a:off x="7418337" y="2917371"/>
            <a:ext cx="1812648" cy="848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47C6DBB9-B94E-4AA8-B3C5-8BA80CB4FE6E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893C17FA-9135-4E7C-A09C-F70583CB9AAC}"/>
              </a:ext>
            </a:extLst>
          </p:cNvPr>
          <p:cNvSpPr/>
          <p:nvPr/>
        </p:nvSpPr>
        <p:spPr>
          <a:xfrm>
            <a:off x="2287692" y="3018971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98FCD84-7CE8-4F42-AF39-8A4D38AFBC4F}"/>
              </a:ext>
            </a:extLst>
          </p:cNvPr>
          <p:cNvSpPr/>
          <p:nvPr/>
        </p:nvSpPr>
        <p:spPr>
          <a:xfrm>
            <a:off x="4856524" y="3385085"/>
            <a:ext cx="1812648" cy="373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B5ACC1B-6A42-4358-AF2B-C8EA3BA5ED2A}"/>
              </a:ext>
            </a:extLst>
          </p:cNvPr>
          <p:cNvSpPr/>
          <p:nvPr/>
        </p:nvSpPr>
        <p:spPr>
          <a:xfrm>
            <a:off x="7418337" y="2917371"/>
            <a:ext cx="1812648" cy="848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678DA21-454B-46CF-826B-50A4A923CE53}"/>
              </a:ext>
            </a:extLst>
          </p:cNvPr>
          <p:cNvSpPr/>
          <p:nvPr/>
        </p:nvSpPr>
        <p:spPr>
          <a:xfrm>
            <a:off x="99652" y="2468070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Compaction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D32A6B8-8D28-4307-9E8D-D81F5DB2BC50}"/>
              </a:ext>
            </a:extLst>
          </p:cNvPr>
          <p:cNvSpPr/>
          <p:nvPr/>
        </p:nvSpPr>
        <p:spPr>
          <a:xfrm>
            <a:off x="1976406" y="2673149"/>
            <a:ext cx="449943" cy="3611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DDB74F3-D3F0-4AF9-9DCB-EF3FA997BBF0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893C17FA-9135-4E7C-A09C-F70583CB9AAC}"/>
              </a:ext>
            </a:extLst>
          </p:cNvPr>
          <p:cNvSpPr/>
          <p:nvPr/>
        </p:nvSpPr>
        <p:spPr>
          <a:xfrm>
            <a:off x="2287692" y="3018971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98FCD84-7CE8-4F42-AF39-8A4D38AFBC4F}"/>
              </a:ext>
            </a:extLst>
          </p:cNvPr>
          <p:cNvSpPr/>
          <p:nvPr/>
        </p:nvSpPr>
        <p:spPr>
          <a:xfrm>
            <a:off x="4856524" y="3385085"/>
            <a:ext cx="1812648" cy="373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B5ACC1B-6A42-4358-AF2B-C8EA3BA5ED2A}"/>
              </a:ext>
            </a:extLst>
          </p:cNvPr>
          <p:cNvSpPr/>
          <p:nvPr/>
        </p:nvSpPr>
        <p:spPr>
          <a:xfrm>
            <a:off x="7418337" y="2917371"/>
            <a:ext cx="1812648" cy="848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678DA21-454B-46CF-826B-50A4A923CE53}"/>
              </a:ext>
            </a:extLst>
          </p:cNvPr>
          <p:cNvSpPr/>
          <p:nvPr/>
        </p:nvSpPr>
        <p:spPr>
          <a:xfrm>
            <a:off x="99652" y="2468070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Compaction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D32A6B8-8D28-4307-9E8D-D81F5DB2BC50}"/>
              </a:ext>
            </a:extLst>
          </p:cNvPr>
          <p:cNvSpPr/>
          <p:nvPr/>
        </p:nvSpPr>
        <p:spPr>
          <a:xfrm>
            <a:off x="1976406" y="2673149"/>
            <a:ext cx="449943" cy="3611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DDB74F3-D3F0-4AF9-9DCB-EF3FA997BBF0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1EA9947-E72D-47A5-BFD4-112AE74F095F}"/>
              </a:ext>
            </a:extLst>
          </p:cNvPr>
          <p:cNvSpPr/>
          <p:nvPr/>
        </p:nvSpPr>
        <p:spPr>
          <a:xfrm>
            <a:off x="4908918" y="2424314"/>
            <a:ext cx="1707860" cy="1219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5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>
            <a:extLst>
              <a:ext uri="{FF2B5EF4-FFF2-40B4-BE49-F238E27FC236}">
                <a16:creationId xmlns:a16="http://schemas.microsoft.com/office/drawing/2014/main" id="{385F75B8-6268-4C10-BE73-C4DF640E9150}"/>
              </a:ext>
            </a:extLst>
          </p:cNvPr>
          <p:cNvSpPr/>
          <p:nvPr/>
        </p:nvSpPr>
        <p:spPr>
          <a:xfrm>
            <a:off x="4851388" y="2782511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893C17FA-9135-4E7C-A09C-F70583CB9AAC}"/>
              </a:ext>
            </a:extLst>
          </p:cNvPr>
          <p:cNvSpPr/>
          <p:nvPr/>
        </p:nvSpPr>
        <p:spPr>
          <a:xfrm>
            <a:off x="2287692" y="3018971"/>
            <a:ext cx="1812648" cy="741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98FCD84-7CE8-4F42-AF39-8A4D38AFBC4F}"/>
              </a:ext>
            </a:extLst>
          </p:cNvPr>
          <p:cNvSpPr/>
          <p:nvPr/>
        </p:nvSpPr>
        <p:spPr>
          <a:xfrm>
            <a:off x="4856524" y="3385085"/>
            <a:ext cx="1812648" cy="373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B5ACC1B-6A42-4358-AF2B-C8EA3BA5ED2A}"/>
              </a:ext>
            </a:extLst>
          </p:cNvPr>
          <p:cNvSpPr/>
          <p:nvPr/>
        </p:nvSpPr>
        <p:spPr>
          <a:xfrm>
            <a:off x="7418337" y="2917371"/>
            <a:ext cx="1812648" cy="848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3099623-B6D6-466C-973C-9636DD1C5FB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B3B671B-843E-482E-A98D-96FAC34FCF1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1F8629A-4E3D-4DAF-93F3-2CFEB3F8E7B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C765F5C-D0BA-4CF0-9E04-7600B3FB2FB7}"/>
              </a:ext>
            </a:extLst>
          </p:cNvPr>
          <p:cNvSpPr/>
          <p:nvPr/>
        </p:nvSpPr>
        <p:spPr>
          <a:xfrm>
            <a:off x="2528938" y="4201612"/>
            <a:ext cx="6502752" cy="577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Hailstorm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8ECA6B8-4192-43A5-9BED-2E6AB43D804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06213" y="4779172"/>
            <a:ext cx="337282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529C026-E84D-4057-8113-9323CBF4F397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 flipH="1">
            <a:off x="5774149" y="4779172"/>
            <a:ext cx="6165" cy="405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CD9B2CD-183B-4A1D-9DFA-34B2719777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944035" y="4768039"/>
            <a:ext cx="398051" cy="4166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3200048" y="3768333"/>
            <a:ext cx="351523" cy="400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 flipH="1">
            <a:off x="7944035" y="3782216"/>
            <a:ext cx="398051" cy="419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774149" y="3768333"/>
            <a:ext cx="6165" cy="433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B1F398-E876-4049-8713-5500DD585200}"/>
              </a:ext>
            </a:extLst>
          </p:cNvPr>
          <p:cNvSpPr/>
          <p:nvPr/>
        </p:nvSpPr>
        <p:spPr>
          <a:xfrm>
            <a:off x="25100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3AB5048-337B-4411-91F6-B928F61685C6}"/>
              </a:ext>
            </a:extLst>
          </p:cNvPr>
          <p:cNvSpPr/>
          <p:nvPr/>
        </p:nvSpPr>
        <p:spPr>
          <a:xfrm>
            <a:off x="27091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AF7A4EF-7A47-49DD-A00E-F225C6BFA3D2}"/>
              </a:ext>
            </a:extLst>
          </p:cNvPr>
          <p:cNvSpPr/>
          <p:nvPr/>
        </p:nvSpPr>
        <p:spPr>
          <a:xfrm>
            <a:off x="290813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A431878-50F6-42E5-A587-A5F7713CEB1C}"/>
              </a:ext>
            </a:extLst>
          </p:cNvPr>
          <p:cNvSpPr/>
          <p:nvPr/>
        </p:nvSpPr>
        <p:spPr>
          <a:xfrm>
            <a:off x="310716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5E23860-5E66-47D3-973F-F63EFB6119C4}"/>
              </a:ext>
            </a:extLst>
          </p:cNvPr>
          <p:cNvSpPr/>
          <p:nvPr/>
        </p:nvSpPr>
        <p:spPr>
          <a:xfrm>
            <a:off x="330618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63FE20F2-6250-4C95-853A-E95473772733}"/>
              </a:ext>
            </a:extLst>
          </p:cNvPr>
          <p:cNvSpPr/>
          <p:nvPr/>
        </p:nvSpPr>
        <p:spPr>
          <a:xfrm>
            <a:off x="350521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41DBB72-D4E8-4600-AE26-E492B845E77C}"/>
              </a:ext>
            </a:extLst>
          </p:cNvPr>
          <p:cNvSpPr/>
          <p:nvPr/>
        </p:nvSpPr>
        <p:spPr>
          <a:xfrm>
            <a:off x="231106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4D96173C-BB1E-49C9-8529-59F66C70BB6E}"/>
              </a:ext>
            </a:extLst>
          </p:cNvPr>
          <p:cNvSpPr/>
          <p:nvPr/>
        </p:nvSpPr>
        <p:spPr>
          <a:xfrm>
            <a:off x="231106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3E7F5E6-4779-4295-A3A9-E564FBE80B01}"/>
              </a:ext>
            </a:extLst>
          </p:cNvPr>
          <p:cNvSpPr/>
          <p:nvPr/>
        </p:nvSpPr>
        <p:spPr>
          <a:xfrm>
            <a:off x="251008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23872F6-03E3-4418-9F45-BBD47A770E61}"/>
              </a:ext>
            </a:extLst>
          </p:cNvPr>
          <p:cNvSpPr/>
          <p:nvPr/>
        </p:nvSpPr>
        <p:spPr>
          <a:xfrm>
            <a:off x="270911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89B7381B-5A2A-42ED-A890-05032E1E5333}"/>
              </a:ext>
            </a:extLst>
          </p:cNvPr>
          <p:cNvSpPr/>
          <p:nvPr/>
        </p:nvSpPr>
        <p:spPr>
          <a:xfrm>
            <a:off x="48448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759796B7-2E08-4FB5-8547-EF5DFE9AD7FE}"/>
              </a:ext>
            </a:extLst>
          </p:cNvPr>
          <p:cNvSpPr/>
          <p:nvPr/>
        </p:nvSpPr>
        <p:spPr>
          <a:xfrm>
            <a:off x="50438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24BAB6CA-DC52-4240-A1AC-9DE6F69EFB70}"/>
              </a:ext>
            </a:extLst>
          </p:cNvPr>
          <p:cNvSpPr/>
          <p:nvPr/>
        </p:nvSpPr>
        <p:spPr>
          <a:xfrm>
            <a:off x="524287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BC78DF38-393B-4460-B247-E6E9CCE1894B}"/>
              </a:ext>
            </a:extLst>
          </p:cNvPr>
          <p:cNvSpPr/>
          <p:nvPr/>
        </p:nvSpPr>
        <p:spPr>
          <a:xfrm>
            <a:off x="544189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66590AEF-F876-4E77-89D4-E1B4483669E3}"/>
              </a:ext>
            </a:extLst>
          </p:cNvPr>
          <p:cNvSpPr/>
          <p:nvPr/>
        </p:nvSpPr>
        <p:spPr>
          <a:xfrm>
            <a:off x="5640921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E1F752-610C-4626-9584-41F12A123CEA}"/>
              </a:ext>
            </a:extLst>
          </p:cNvPr>
          <p:cNvSpPr/>
          <p:nvPr/>
        </p:nvSpPr>
        <p:spPr>
          <a:xfrm>
            <a:off x="5839946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32297F5A-A8BB-45A2-8D42-A92B92FE9F5D}"/>
              </a:ext>
            </a:extLst>
          </p:cNvPr>
          <p:cNvSpPr/>
          <p:nvPr/>
        </p:nvSpPr>
        <p:spPr>
          <a:xfrm>
            <a:off x="484482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4E34CA4D-1DE3-4081-A99C-09EA4169E3BC}"/>
              </a:ext>
            </a:extLst>
          </p:cNvPr>
          <p:cNvSpPr/>
          <p:nvPr/>
        </p:nvSpPr>
        <p:spPr>
          <a:xfrm>
            <a:off x="4844821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26B593B6-B2B8-4CAD-BDDF-C0C0B6834019}"/>
              </a:ext>
            </a:extLst>
          </p:cNvPr>
          <p:cNvSpPr/>
          <p:nvPr/>
        </p:nvSpPr>
        <p:spPr>
          <a:xfrm>
            <a:off x="504384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33FC4380-CAB9-4860-8D0A-96747604D6E5}"/>
              </a:ext>
            </a:extLst>
          </p:cNvPr>
          <p:cNvSpPr/>
          <p:nvPr/>
        </p:nvSpPr>
        <p:spPr>
          <a:xfrm>
            <a:off x="5242871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84B1A0EA-11CC-4E6D-AB30-B316889709DB}"/>
              </a:ext>
            </a:extLst>
          </p:cNvPr>
          <p:cNvSpPr/>
          <p:nvPr/>
        </p:nvSpPr>
        <p:spPr>
          <a:xfrm>
            <a:off x="5441896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B1EED11-A97F-4936-8D85-550F52CF0A7F}"/>
              </a:ext>
            </a:extLst>
          </p:cNvPr>
          <p:cNvSpPr/>
          <p:nvPr/>
        </p:nvSpPr>
        <p:spPr>
          <a:xfrm>
            <a:off x="74215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CB1C931-B79E-4E62-B9B4-481ABBF1A366}"/>
              </a:ext>
            </a:extLst>
          </p:cNvPr>
          <p:cNvSpPr/>
          <p:nvPr/>
        </p:nvSpPr>
        <p:spPr>
          <a:xfrm>
            <a:off x="76205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09AFED7-D183-4764-BB2C-6F20BB70768D}"/>
              </a:ext>
            </a:extLst>
          </p:cNvPr>
          <p:cNvSpPr/>
          <p:nvPr/>
        </p:nvSpPr>
        <p:spPr>
          <a:xfrm>
            <a:off x="781957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D2663712-E744-4813-9CB2-702AF0F43E4E}"/>
              </a:ext>
            </a:extLst>
          </p:cNvPr>
          <p:cNvSpPr/>
          <p:nvPr/>
        </p:nvSpPr>
        <p:spPr>
          <a:xfrm>
            <a:off x="801859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27C9E6D-E475-45D7-A972-56658CDFC931}"/>
              </a:ext>
            </a:extLst>
          </p:cNvPr>
          <p:cNvSpPr/>
          <p:nvPr/>
        </p:nvSpPr>
        <p:spPr>
          <a:xfrm>
            <a:off x="8217620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98A77C9A-0674-44EC-B015-92D02A49AF08}"/>
              </a:ext>
            </a:extLst>
          </p:cNvPr>
          <p:cNvSpPr/>
          <p:nvPr/>
        </p:nvSpPr>
        <p:spPr>
          <a:xfrm>
            <a:off x="742152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03812E78-E5A1-47AD-99E4-222F73C90E90}"/>
              </a:ext>
            </a:extLst>
          </p:cNvPr>
          <p:cNvSpPr/>
          <p:nvPr/>
        </p:nvSpPr>
        <p:spPr>
          <a:xfrm>
            <a:off x="7421520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0194F90-6263-4834-89C0-C5913AD3555B}"/>
              </a:ext>
            </a:extLst>
          </p:cNvPr>
          <p:cNvSpPr/>
          <p:nvPr/>
        </p:nvSpPr>
        <p:spPr>
          <a:xfrm>
            <a:off x="7620545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FEC712D0-FAFB-4F1D-B3C3-AC39AEF26746}"/>
              </a:ext>
            </a:extLst>
          </p:cNvPr>
          <p:cNvSpPr/>
          <p:nvPr/>
        </p:nvSpPr>
        <p:spPr>
          <a:xfrm>
            <a:off x="7819570" y="5931915"/>
            <a:ext cx="131168" cy="131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F664CAC1-0BFF-42C6-B703-035F01F9B160}"/>
              </a:ext>
            </a:extLst>
          </p:cNvPr>
          <p:cNvSpPr/>
          <p:nvPr/>
        </p:nvSpPr>
        <p:spPr>
          <a:xfrm>
            <a:off x="7620545" y="6159762"/>
            <a:ext cx="131168" cy="131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5F31B87-48D8-416E-8533-E27E32EE7EFA}"/>
              </a:ext>
            </a:extLst>
          </p:cNvPr>
          <p:cNvSpPr/>
          <p:nvPr/>
        </p:nvSpPr>
        <p:spPr>
          <a:xfrm>
            <a:off x="8416645" y="5698356"/>
            <a:ext cx="131168" cy="13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3" name="화살표: 오른쪽 62">
            <a:extLst>
              <a:ext uri="{FF2B5EF4-FFF2-40B4-BE49-F238E27FC236}">
                <a16:creationId xmlns:a16="http://schemas.microsoft.com/office/drawing/2014/main" id="{880B4880-05AB-4610-BC84-61DE0DF8DC3C}"/>
              </a:ext>
            </a:extLst>
          </p:cNvPr>
          <p:cNvSpPr/>
          <p:nvPr/>
        </p:nvSpPr>
        <p:spPr>
          <a:xfrm>
            <a:off x="4183017" y="2673149"/>
            <a:ext cx="577122" cy="3611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DD2D7756-C9B8-4C37-97EA-31484054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9407" b="44419"/>
          <a:stretch/>
        </p:blipFill>
        <p:spPr>
          <a:xfrm rot="768137">
            <a:off x="8661666" y="1052061"/>
            <a:ext cx="188512" cy="207096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F9CB59A9-8960-45C7-9E5C-318DA0C93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3083" t="40146"/>
          <a:stretch/>
        </p:blipFill>
        <p:spPr>
          <a:xfrm rot="702289">
            <a:off x="11273276" y="1699438"/>
            <a:ext cx="174814" cy="223019"/>
          </a:xfrm>
          <a:prstGeom prst="rect">
            <a:avLst/>
          </a:prstGeom>
        </p:spPr>
      </p:pic>
      <p:sp>
        <p:nvSpPr>
          <p:cNvPr id="75" name="직사각형 74">
            <a:extLst>
              <a:ext uri="{FF2B5EF4-FFF2-40B4-BE49-F238E27FC236}">
                <a16:creationId xmlns:a16="http://schemas.microsoft.com/office/drawing/2014/main" id="{0B31EB6B-1C55-49BB-8679-9CE3E0FE899E}"/>
              </a:ext>
            </a:extLst>
          </p:cNvPr>
          <p:cNvSpPr/>
          <p:nvPr/>
        </p:nvSpPr>
        <p:spPr>
          <a:xfrm rot="697173">
            <a:off x="8295806" y="1372357"/>
            <a:ext cx="304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dirty="0"/>
              <a:t>Compaction offloading</a:t>
            </a:r>
            <a:endParaRPr lang="ko-KR" altLang="en-US" dirty="0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B19ACE0-8FA2-4FD5-B718-E1E5C1B7DBBD}"/>
              </a:ext>
            </a:extLst>
          </p:cNvPr>
          <p:cNvSpPr/>
          <p:nvPr/>
        </p:nvSpPr>
        <p:spPr>
          <a:xfrm>
            <a:off x="2031600" y="5061314"/>
            <a:ext cx="7518799" cy="1484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70120-E7CF-4776-870E-D3608E50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11A1797-6844-48C6-804A-C81B911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225CE5-5334-4C53-9DB1-00070744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Environment</a:t>
            </a:r>
          </a:p>
          <a:p>
            <a:pPr lvl="1"/>
            <a:r>
              <a:rPr lang="en-US" altLang="ko-KR" dirty="0"/>
              <a:t>18 dedicated</a:t>
            </a:r>
            <a:r>
              <a:rPr lang="ko-KR" altLang="en-US" dirty="0"/>
              <a:t> </a:t>
            </a:r>
            <a:r>
              <a:rPr lang="en-US" altLang="ko-KR" dirty="0"/>
              <a:t>16 core machines</a:t>
            </a:r>
          </a:p>
          <a:p>
            <a:pPr lvl="2"/>
            <a:r>
              <a:rPr lang="en-US" altLang="ko-KR" dirty="0"/>
              <a:t>2 CPU sockets with Xeon E5-2630v3</a:t>
            </a:r>
          </a:p>
          <a:p>
            <a:pPr lvl="2"/>
            <a:r>
              <a:rPr lang="en-US" altLang="ko-KR" dirty="0"/>
              <a:t>128 GB of DDR3 ECC</a:t>
            </a:r>
          </a:p>
          <a:p>
            <a:pPr lvl="2"/>
            <a:r>
              <a:rPr lang="en-US" altLang="ko-KR" dirty="0"/>
              <a:t>Intel S3500 SSD</a:t>
            </a:r>
          </a:p>
          <a:p>
            <a:pPr lvl="3"/>
            <a:r>
              <a:rPr lang="en-US" altLang="ko-KR" dirty="0"/>
              <a:t>read : 420 MB/s</a:t>
            </a:r>
          </a:p>
          <a:p>
            <a:pPr lvl="3"/>
            <a:r>
              <a:rPr lang="en-US" altLang="ko-KR" dirty="0"/>
              <a:t>write : 320 MB/s</a:t>
            </a:r>
          </a:p>
          <a:p>
            <a:pPr lvl="1"/>
            <a:r>
              <a:rPr lang="en-US" altLang="ko-KR" dirty="0"/>
              <a:t>Rocks DB + Hailstorm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50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70120-E7CF-4776-870E-D3608E50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11A1797-6844-48C6-804A-C81B911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225CE5-5334-4C53-9DB1-00070744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MongoDB vs Hailstorm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46D00E-BDB5-470A-AE27-687A4F9E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75" y="1384278"/>
            <a:ext cx="9121776" cy="244953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6FC9395-5424-4DC3-BB45-6819001D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66" y="3865693"/>
            <a:ext cx="4195970" cy="23893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D42F3A-37B5-48F0-A56C-7C1ACF0CA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517" y="3953834"/>
            <a:ext cx="4123398" cy="2223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FBB865-1066-4583-9606-4C63A23B8D78}"/>
              </a:ext>
            </a:extLst>
          </p:cNvPr>
          <p:cNvSpPr txBox="1"/>
          <p:nvPr/>
        </p:nvSpPr>
        <p:spPr>
          <a:xfrm>
            <a:off x="3120572" y="6255065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Write intensive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548F9-A5A6-4797-A62B-AFD99A21EAAB}"/>
              </a:ext>
            </a:extLst>
          </p:cNvPr>
          <p:cNvSpPr txBox="1"/>
          <p:nvPr/>
        </p:nvSpPr>
        <p:spPr>
          <a:xfrm>
            <a:off x="8112626" y="6234129"/>
            <a:ext cx="16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Read intensive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36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Background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The</a:t>
            </a:r>
            <a:r>
              <a:rPr lang="ko-KR" altLang="en-US" sz="1800" dirty="0"/>
              <a:t> </a:t>
            </a:r>
            <a:r>
              <a:rPr lang="en-US" altLang="ko-KR" sz="1800" dirty="0"/>
              <a:t>Hailstorm Design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800" dirty="0"/>
              <a:t>Conclusion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70120-E7CF-4776-870E-D3608E50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11A1797-6844-48C6-804A-C81B911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225CE5-5334-4C53-9DB1-00070744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MongoDB vs Hailstorm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FECC34E-E8A6-4523-9F68-7D3AE0AA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453999"/>
            <a:ext cx="5476875" cy="50768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ED719EB-4627-496E-85D6-BBA150AF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15" y="1344391"/>
            <a:ext cx="4169485" cy="51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11876D-CB24-4594-8B18-BD07DF71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B2DA0CE-4BA3-4AFF-B9E0-3F493899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0C1062-4F36-44F5-80F2-6CBA07AE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Hailstorm improves load balance in LSM-based databases</a:t>
            </a:r>
          </a:p>
          <a:p>
            <a:pPr lvl="1"/>
            <a:r>
              <a:rPr lang="en-US" altLang="ko-KR" dirty="0"/>
              <a:t>Compute and storage disaggregation</a:t>
            </a:r>
          </a:p>
          <a:p>
            <a:pPr lvl="2"/>
            <a:r>
              <a:rPr lang="en-US" altLang="ko-KR" dirty="0"/>
              <a:t>Fine-grained storage pooling</a:t>
            </a:r>
          </a:p>
          <a:p>
            <a:pPr lvl="2"/>
            <a:r>
              <a:rPr lang="en-US" altLang="ko-KR" dirty="0"/>
              <a:t>Compaction offloading</a:t>
            </a:r>
          </a:p>
          <a:p>
            <a:pPr lvl="1"/>
            <a:r>
              <a:rPr lang="en-US" altLang="ko-KR" dirty="0"/>
              <a:t>Higher throughput and resource utilization</a:t>
            </a:r>
          </a:p>
          <a:p>
            <a:pPr lvl="1"/>
            <a:r>
              <a:rPr lang="en-US" altLang="ko-KR" dirty="0"/>
              <a:t>Works with existing databases</a:t>
            </a:r>
          </a:p>
        </p:txBody>
      </p:sp>
    </p:spTree>
    <p:extLst>
      <p:ext uri="{BB962C8B-B14F-4D97-AF65-F5344CB8AC3E}">
        <p14:creationId xmlns:p14="http://schemas.microsoft.com/office/powerpoint/2010/main" val="3758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kumimoji="1" lang="en-US" altLang="ko-KR" dirty="0"/>
              <a:t>Hailstorm: Disaggregated Compute and Storage for Distributed LSM-based Databases</a:t>
            </a:r>
            <a:endParaRPr kumimoji="1"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2020. 06. 08</a:t>
            </a:r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Jeyeon</a:t>
            </a:r>
            <a:endParaRPr kumimoji="1" lang="en-US" altLang="ko-KR" dirty="0"/>
          </a:p>
          <a:p>
            <a:r>
              <a:rPr kumimoji="1" lang="en-US" altLang="ko-KR" dirty="0"/>
              <a:t>2reenact@dankook.ac.kr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473814"/>
            <a:ext cx="8329179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L. </a:t>
            </a:r>
            <a:r>
              <a:rPr lang="en-US" altLang="ko-KR" sz="1700" i="1" dirty="0" err="1">
                <a:solidFill>
                  <a:schemeClr val="bg1"/>
                </a:solidFill>
              </a:rPr>
              <a:t>Bindschaedler</a:t>
            </a:r>
            <a:r>
              <a:rPr lang="en-US" altLang="ko-KR" sz="1700" i="1" dirty="0">
                <a:solidFill>
                  <a:schemeClr val="bg1"/>
                </a:solidFill>
              </a:rPr>
              <a:t> et al.,</a:t>
            </a:r>
          </a:p>
          <a:p>
            <a:pPr algn="l"/>
            <a:r>
              <a:rPr lang="en-US" altLang="ko-KR" sz="1400" i="1" dirty="0">
                <a:solidFill>
                  <a:schemeClr val="bg1"/>
                </a:solidFill>
              </a:rPr>
              <a:t>ASPLOS, 2020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6F178-7E1E-4926-9FF1-AC407E51A9B7}"/>
              </a:ext>
            </a:extLst>
          </p:cNvPr>
          <p:cNvSpPr txBox="1"/>
          <p:nvPr/>
        </p:nvSpPr>
        <p:spPr>
          <a:xfrm>
            <a:off x="4595340" y="4497457"/>
            <a:ext cx="2750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  <a:endParaRPr kumimoji="1" lang="ko-KR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26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552AD-0C9D-4C53-9ACD-14D2059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1. Introduction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0127F2-678B-4494-933F-FA6EFFE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363AB-424F-476A-B119-64B14B0E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0077597" cy="5352015"/>
          </a:xfrm>
        </p:spPr>
        <p:txBody>
          <a:bodyPr/>
          <a:lstStyle/>
          <a:p>
            <a:r>
              <a:rPr lang="en-US" altLang="ko-KR"/>
              <a:t>Hailstorm a lightweight distributed filesystem</a:t>
            </a:r>
          </a:p>
          <a:p>
            <a:pPr lvl="1"/>
            <a:r>
              <a:rPr lang="en-US" altLang="ko-KR"/>
              <a:t>Disaggregate compute and storage allowing each to be load balanced</a:t>
            </a:r>
          </a:p>
          <a:p>
            <a:pPr lvl="2"/>
            <a:r>
              <a:rPr lang="en-US" altLang="ko-KR"/>
              <a:t>Higher throughput</a:t>
            </a:r>
          </a:p>
          <a:p>
            <a:pPr lvl="2"/>
            <a:r>
              <a:rPr lang="en-US" altLang="ko-KR"/>
              <a:t>Better resource utilization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CA9060-357A-4AB9-B374-0295E31DE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26" y="3535260"/>
            <a:ext cx="4236935" cy="26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552AD-0C9D-4C53-9ACD-14D20590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0127F2-678B-4494-933F-FA6EFFE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363AB-424F-476A-B119-64B14B0E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0077597" cy="5352015"/>
          </a:xfrm>
        </p:spPr>
        <p:txBody>
          <a:bodyPr/>
          <a:lstStyle/>
          <a:p>
            <a:r>
              <a:rPr lang="en-US" altLang="ko-KR" dirty="0"/>
              <a:t>Issues and Challenges</a:t>
            </a:r>
          </a:p>
          <a:p>
            <a:pPr lvl="1"/>
            <a:r>
              <a:rPr lang="en-US" altLang="ko-KR" dirty="0"/>
              <a:t>Skew in Distribute Databases</a:t>
            </a:r>
          </a:p>
          <a:p>
            <a:pPr lvl="1"/>
            <a:r>
              <a:rPr lang="en-US" altLang="ko-KR" dirty="0"/>
              <a:t>Compaction in LSM KV Stores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1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552AD-0C9D-4C53-9ACD-14D20590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0127F2-678B-4494-933F-FA6EFFE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363AB-424F-476A-B119-64B14B0E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0835422" cy="5352015"/>
          </a:xfrm>
        </p:spPr>
        <p:txBody>
          <a:bodyPr/>
          <a:lstStyle/>
          <a:p>
            <a:r>
              <a:rPr lang="en-US" altLang="ko-KR" dirty="0"/>
              <a:t>Issues and Challenges</a:t>
            </a:r>
          </a:p>
          <a:p>
            <a:pPr lvl="1"/>
            <a:r>
              <a:rPr lang="en-US" altLang="ko-KR" b="1" dirty="0"/>
              <a:t>Skew in Distribute Databases</a:t>
            </a:r>
          </a:p>
          <a:p>
            <a:pPr lvl="2"/>
            <a:r>
              <a:rPr lang="en-US" altLang="ko-KR" dirty="0"/>
              <a:t>Skew occurs naturally in many distributed workloads</a:t>
            </a:r>
          </a:p>
          <a:p>
            <a:pPr lvl="3"/>
            <a:r>
              <a:rPr lang="en-US" altLang="ko-KR" dirty="0"/>
              <a:t>Some keys are more popular than others</a:t>
            </a:r>
          </a:p>
          <a:p>
            <a:pPr lvl="3"/>
            <a:r>
              <a:rPr lang="en-US" altLang="ko-KR" dirty="0" err="1"/>
              <a:t>Sharding</a:t>
            </a:r>
            <a:r>
              <a:rPr lang="en-US" altLang="ko-KR" dirty="0"/>
              <a:t> inevitably leads to data imbalance</a:t>
            </a:r>
          </a:p>
          <a:p>
            <a:pPr lvl="2"/>
            <a:r>
              <a:rPr lang="en-US" altLang="ko-KR" dirty="0"/>
              <a:t>Can be mitigated using </a:t>
            </a:r>
            <a:r>
              <a:rPr lang="en-US" altLang="ko-KR" dirty="0" err="1"/>
              <a:t>resharding</a:t>
            </a:r>
            <a:r>
              <a:rPr lang="en-US" altLang="ko-KR" dirty="0"/>
              <a:t> which is high cost</a:t>
            </a:r>
          </a:p>
          <a:p>
            <a:pPr lvl="3"/>
            <a:r>
              <a:rPr lang="en-US" altLang="ko-KR" dirty="0"/>
              <a:t>rebalancing data is costly as it triggers additional compaction, flushing, and GC</a:t>
            </a:r>
          </a:p>
          <a:p>
            <a:pPr lvl="1"/>
            <a:r>
              <a:rPr lang="en-US" altLang="ko-KR" dirty="0"/>
              <a:t>Compaction in LSM KV Stores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5E135-AFBE-40E9-BCE2-1E6EC1E06DCE}"/>
              </a:ext>
            </a:extLst>
          </p:cNvPr>
          <p:cNvSpPr txBox="1"/>
          <p:nvPr/>
        </p:nvSpPr>
        <p:spPr>
          <a:xfrm>
            <a:off x="5052164" y="6322016"/>
            <a:ext cx="5561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/>
              <a:t>“A Classification of Skew Effects in Parallel Database Systems.”</a:t>
            </a:r>
          </a:p>
          <a:p>
            <a:pPr algn="r"/>
            <a:r>
              <a:rPr lang="en-US" altLang="ko-KR" sz="1050" dirty="0"/>
              <a:t>- Holger </a:t>
            </a:r>
            <a:r>
              <a:rPr lang="en-US" altLang="ko-KR" sz="1050" dirty="0" err="1"/>
              <a:t>Märtens</a:t>
            </a:r>
            <a:r>
              <a:rPr lang="en-US" altLang="ko-KR" sz="1050" dirty="0"/>
              <a:t>. 2001. In European Conference on Parallel Processing. Springer.</a:t>
            </a:r>
            <a:endParaRPr lang="ko-KR" altLang="en-US" sz="105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D2C135-9DDE-43E2-97E7-1BBFBEE1C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32"/>
          <a:stretch/>
        </p:blipFill>
        <p:spPr>
          <a:xfrm>
            <a:off x="5676959" y="4447593"/>
            <a:ext cx="4936761" cy="17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552AD-0C9D-4C53-9ACD-14D20590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0127F2-678B-4494-933F-FA6EFFE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363AB-424F-476A-B119-64B14B0E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0077597" cy="5352015"/>
          </a:xfrm>
        </p:spPr>
        <p:txBody>
          <a:bodyPr/>
          <a:lstStyle/>
          <a:p>
            <a:r>
              <a:rPr lang="en-US" altLang="ko-KR" dirty="0"/>
              <a:t>Issues and Challenges</a:t>
            </a:r>
          </a:p>
          <a:p>
            <a:pPr lvl="1"/>
            <a:r>
              <a:rPr lang="en-US" altLang="ko-KR" dirty="0"/>
              <a:t>Skew in Distribute Databases</a:t>
            </a:r>
          </a:p>
          <a:p>
            <a:pPr lvl="2"/>
            <a:r>
              <a:rPr lang="en-US" altLang="ko-KR" dirty="0"/>
              <a:t>Skew occurs naturally in many distributed workloads</a:t>
            </a:r>
          </a:p>
          <a:p>
            <a:pPr lvl="2"/>
            <a:r>
              <a:rPr lang="en-US" altLang="ko-KR" dirty="0"/>
              <a:t>Can be mitigated using </a:t>
            </a:r>
            <a:r>
              <a:rPr lang="en-US" altLang="ko-KR" dirty="0" err="1"/>
              <a:t>resharding</a:t>
            </a:r>
            <a:r>
              <a:rPr lang="en-US" altLang="ko-KR" dirty="0"/>
              <a:t> which is high cost</a:t>
            </a:r>
          </a:p>
          <a:p>
            <a:pPr lvl="1"/>
            <a:r>
              <a:rPr lang="en-US" altLang="ko-KR" b="1" dirty="0"/>
              <a:t>Compaction in LSM KV Stores</a:t>
            </a:r>
          </a:p>
          <a:p>
            <a:pPr lvl="2"/>
            <a:r>
              <a:rPr lang="en-US" altLang="ko-KR" dirty="0"/>
              <a:t>typically expensive operations in terms of both CPU and I/O</a:t>
            </a:r>
          </a:p>
          <a:p>
            <a:pPr lvl="2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4B5130-47A3-4244-A118-26EBEFBD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14" y="4399818"/>
            <a:ext cx="4497123" cy="213100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9D83D91-0FEB-43FF-AA2A-0F8C6D5F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63" y="4859772"/>
            <a:ext cx="4655786" cy="8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A552AD-0C9D-4C53-9ACD-14D20590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0127F2-678B-4494-933F-FA6EFFE4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5363AB-424F-476A-B119-64B14B0E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824948"/>
            <a:ext cx="10077597" cy="5352015"/>
          </a:xfrm>
        </p:spPr>
        <p:txBody>
          <a:bodyPr/>
          <a:lstStyle/>
          <a:p>
            <a:r>
              <a:rPr lang="en-US" altLang="ko-KR" dirty="0"/>
              <a:t>Issues and Challenges</a:t>
            </a:r>
          </a:p>
          <a:p>
            <a:pPr lvl="1"/>
            <a:r>
              <a:rPr lang="en-US" altLang="ko-KR" dirty="0"/>
              <a:t>Skew in Distribute Databases</a:t>
            </a:r>
          </a:p>
          <a:p>
            <a:pPr lvl="2"/>
            <a:r>
              <a:rPr lang="en-US" altLang="ko-KR" dirty="0"/>
              <a:t>Skew occurs naturally in many distributed workloads</a:t>
            </a:r>
          </a:p>
          <a:p>
            <a:pPr lvl="2"/>
            <a:r>
              <a:rPr lang="en-US" altLang="ko-KR" dirty="0"/>
              <a:t>Can be mitigated using </a:t>
            </a:r>
            <a:r>
              <a:rPr lang="en-US" altLang="ko-KR" dirty="0" err="1"/>
              <a:t>resharding</a:t>
            </a:r>
            <a:r>
              <a:rPr lang="en-US" altLang="ko-KR" dirty="0"/>
              <a:t> which is high cost</a:t>
            </a:r>
          </a:p>
          <a:p>
            <a:pPr lvl="1"/>
            <a:r>
              <a:rPr lang="en-US" altLang="ko-KR" dirty="0"/>
              <a:t>Compaction in LSM KV Stores</a:t>
            </a:r>
          </a:p>
          <a:p>
            <a:pPr lvl="2"/>
            <a:r>
              <a:rPr lang="en-US" altLang="ko-KR" dirty="0"/>
              <a:t>typically expensive operations in terms of both CPU and I/O</a:t>
            </a:r>
          </a:p>
          <a:p>
            <a:r>
              <a:rPr lang="en-US" altLang="ko-KR" dirty="0"/>
              <a:t>In Mongo DB</a:t>
            </a:r>
          </a:p>
          <a:p>
            <a:pPr lvl="2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BDD28B-E53E-4E2F-9E05-FA989FE9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6" r="23629" b="96096"/>
          <a:stretch/>
        </p:blipFill>
        <p:spPr>
          <a:xfrm>
            <a:off x="5042710" y="4500113"/>
            <a:ext cx="2106579" cy="2190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E9541D7-9F9D-41F5-BFEC-C7632AB67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0" b="66905"/>
          <a:stretch/>
        </p:blipFill>
        <p:spPr>
          <a:xfrm>
            <a:off x="411078" y="4998597"/>
            <a:ext cx="3867710" cy="12482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1668CE4-F826-4519-B64A-AAC99E5BE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76" b="33452"/>
          <a:stretch/>
        </p:blipFill>
        <p:spPr>
          <a:xfrm>
            <a:off x="4278786" y="4896109"/>
            <a:ext cx="3867709" cy="13176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AECFB16-E1D5-4926-A7C1-B22994ABE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28"/>
          <a:stretch/>
        </p:blipFill>
        <p:spPr>
          <a:xfrm>
            <a:off x="8075700" y="4863043"/>
            <a:ext cx="3867709" cy="13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4667CA-EA9A-48DB-8AE9-3A8E9C95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The Hailstorm</a:t>
            </a:r>
          </a:p>
          <a:p>
            <a:pPr lvl="1"/>
            <a:r>
              <a:rPr lang="en-US" altLang="ko-KR" dirty="0"/>
              <a:t>Resource disaggregation</a:t>
            </a:r>
          </a:p>
          <a:p>
            <a:pPr lvl="2"/>
            <a:r>
              <a:rPr lang="it-IT" altLang="ko-KR" dirty="0"/>
              <a:t>disaggregate compute from storage</a:t>
            </a:r>
          </a:p>
          <a:p>
            <a:pPr lvl="2"/>
            <a:r>
              <a:rPr lang="en-US" altLang="ko-KR" dirty="0"/>
              <a:t>enabling each resource to be scaled and load balanced</a:t>
            </a:r>
          </a:p>
          <a:p>
            <a:pPr lvl="1"/>
            <a:r>
              <a:rPr lang="en-US" altLang="ko-KR" dirty="0"/>
              <a:t>Storage pooling</a:t>
            </a:r>
          </a:p>
          <a:p>
            <a:pPr lvl="2"/>
            <a:r>
              <a:rPr lang="en-US" altLang="ko-KR" dirty="0"/>
              <a:t>pools together all storage devices within a rack</a:t>
            </a:r>
          </a:p>
          <a:p>
            <a:pPr lvl="1"/>
            <a:r>
              <a:rPr lang="en-US" altLang="ko-KR" dirty="0"/>
              <a:t>Fine-grained spreading of data</a:t>
            </a:r>
          </a:p>
          <a:p>
            <a:pPr lvl="2"/>
            <a:r>
              <a:rPr lang="en-US" altLang="ko-KR" dirty="0"/>
              <a:t>splitting data into small blocks</a:t>
            </a:r>
          </a:p>
          <a:p>
            <a:pPr lvl="2"/>
            <a:r>
              <a:rPr lang="en-US" altLang="ko-KR" dirty="0"/>
              <a:t>spreading them uniformly across all storage devices</a:t>
            </a:r>
          </a:p>
          <a:p>
            <a:pPr lvl="1"/>
            <a:r>
              <a:rPr lang="en-US" altLang="ko-KR" dirty="0"/>
              <a:t>Compaction offloading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8E618-4D77-458B-8409-04D3E86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</a:t>
            </a:r>
            <a:r>
              <a:rPr lang="ko-KR" altLang="en-US" dirty="0"/>
              <a:t> </a:t>
            </a:r>
            <a:r>
              <a:rPr lang="en-US" altLang="ko-KR" dirty="0"/>
              <a:t>Hailstorm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D8CF7DF-AB5B-4154-B69E-F0C5E7C8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348CED-1D0F-4C23-B06D-04952E50AF8C}"/>
              </a:ext>
            </a:extLst>
          </p:cNvPr>
          <p:cNvSpPr/>
          <p:nvPr/>
        </p:nvSpPr>
        <p:spPr>
          <a:xfrm>
            <a:off x="4126778" y="1002253"/>
            <a:ext cx="3294742" cy="577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Distributed Database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C676E8-E01A-42DD-9670-E96FDD73B122}"/>
              </a:ext>
            </a:extLst>
          </p:cNvPr>
          <p:cNvSpPr/>
          <p:nvPr/>
        </p:nvSpPr>
        <p:spPr>
          <a:xfrm>
            <a:off x="4683041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7F8FA-C542-42F3-8208-D8F139E629F0}"/>
              </a:ext>
            </a:extLst>
          </p:cNvPr>
          <p:cNvSpPr/>
          <p:nvPr/>
        </p:nvSpPr>
        <p:spPr>
          <a:xfrm>
            <a:off x="2121270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9A4D42-0A41-483A-AE06-655169644DA4}"/>
              </a:ext>
            </a:extLst>
          </p:cNvPr>
          <p:cNvSpPr/>
          <p:nvPr/>
        </p:nvSpPr>
        <p:spPr>
          <a:xfrm>
            <a:off x="2115105" y="2043023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0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9176215-655D-41F0-9CAB-F97DDEF68019}"/>
              </a:ext>
            </a:extLst>
          </p:cNvPr>
          <p:cNvSpPr/>
          <p:nvPr/>
        </p:nvSpPr>
        <p:spPr>
          <a:xfrm>
            <a:off x="7250978" y="2046035"/>
            <a:ext cx="2169886" cy="18980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Instance 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E663F9D-950A-48A0-97F8-39EF8AA82732}"/>
              </a:ext>
            </a:extLst>
          </p:cNvPr>
          <p:cNvSpPr/>
          <p:nvPr/>
        </p:nvSpPr>
        <p:spPr>
          <a:xfrm>
            <a:off x="4689206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F9F0423-9A3A-423A-AF06-F2D2A2721D38}"/>
              </a:ext>
            </a:extLst>
          </p:cNvPr>
          <p:cNvSpPr/>
          <p:nvPr/>
        </p:nvSpPr>
        <p:spPr>
          <a:xfrm>
            <a:off x="7257143" y="5184686"/>
            <a:ext cx="2169886" cy="1245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Local Storage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A9360F-355B-4172-A0FC-63395A124F70}"/>
              </a:ext>
            </a:extLst>
          </p:cNvPr>
          <p:cNvSpPr/>
          <p:nvPr/>
        </p:nvSpPr>
        <p:spPr>
          <a:xfrm>
            <a:off x="2293724" y="2644243"/>
            <a:ext cx="1812648" cy="1124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594DF58-DBDA-4639-AA01-8664A82FF291}"/>
              </a:ext>
            </a:extLst>
          </p:cNvPr>
          <p:cNvSpPr/>
          <p:nvPr/>
        </p:nvSpPr>
        <p:spPr>
          <a:xfrm>
            <a:off x="4861660" y="2644243"/>
            <a:ext cx="1812648" cy="1124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CF5673C-8C3A-4712-A794-1D9A02927A7D}"/>
              </a:ext>
            </a:extLst>
          </p:cNvPr>
          <p:cNvSpPr/>
          <p:nvPr/>
        </p:nvSpPr>
        <p:spPr>
          <a:xfrm>
            <a:off x="7429596" y="2644243"/>
            <a:ext cx="1812648" cy="1124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Engine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361425-55EF-4905-94D8-78BFFB1A2079}"/>
              </a:ext>
            </a:extLst>
          </p:cNvPr>
          <p:cNvSpPr/>
          <p:nvPr/>
        </p:nvSpPr>
        <p:spPr>
          <a:xfrm>
            <a:off x="2311060" y="5698356"/>
            <a:ext cx="1613240" cy="217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23AB847-47CA-4405-9C74-813354BD25C3}"/>
              </a:ext>
            </a:extLst>
          </p:cNvPr>
          <p:cNvSpPr/>
          <p:nvPr/>
        </p:nvSpPr>
        <p:spPr>
          <a:xfrm>
            <a:off x="2311060" y="6058029"/>
            <a:ext cx="1105239" cy="217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FA53BB3-1AC9-4552-ABBB-8DA81323082B}"/>
              </a:ext>
            </a:extLst>
          </p:cNvPr>
          <p:cNvSpPr/>
          <p:nvPr/>
        </p:nvSpPr>
        <p:spPr>
          <a:xfrm>
            <a:off x="4861661" y="5698356"/>
            <a:ext cx="777140" cy="217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7FF4975-101C-4999-B66B-BCDF9CE37B42}"/>
              </a:ext>
            </a:extLst>
          </p:cNvPr>
          <p:cNvSpPr/>
          <p:nvPr/>
        </p:nvSpPr>
        <p:spPr>
          <a:xfrm>
            <a:off x="4861660" y="6068106"/>
            <a:ext cx="274220" cy="217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003CA9A-9724-4096-BBB3-2BC0FD89C3DF}"/>
              </a:ext>
            </a:extLst>
          </p:cNvPr>
          <p:cNvSpPr/>
          <p:nvPr/>
        </p:nvSpPr>
        <p:spPr>
          <a:xfrm>
            <a:off x="7446478" y="6058029"/>
            <a:ext cx="235435" cy="217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81680A3-504F-47D6-AFB0-A1AC4A03F67F}"/>
              </a:ext>
            </a:extLst>
          </p:cNvPr>
          <p:cNvSpPr/>
          <p:nvPr/>
        </p:nvSpPr>
        <p:spPr>
          <a:xfrm>
            <a:off x="7446479" y="5698356"/>
            <a:ext cx="111610" cy="217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3E34834-9460-44D2-B01D-8CA867B53967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>
            <a:off x="3200048" y="3768333"/>
            <a:ext cx="6165" cy="1416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BEE52F-FAA8-4190-BB0A-7E53FD3E904E}"/>
              </a:ext>
            </a:extLst>
          </p:cNvPr>
          <p:cNvCxnSpPr>
            <a:cxnSpLocks/>
          </p:cNvCxnSpPr>
          <p:nvPr/>
        </p:nvCxnSpPr>
        <p:spPr>
          <a:xfrm>
            <a:off x="8342085" y="3782216"/>
            <a:ext cx="6165" cy="1416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738CFB-3997-4822-9022-7A780B5BD403}"/>
              </a:ext>
            </a:extLst>
          </p:cNvPr>
          <p:cNvCxnSpPr>
            <a:cxnSpLocks/>
          </p:cNvCxnSpPr>
          <p:nvPr/>
        </p:nvCxnSpPr>
        <p:spPr>
          <a:xfrm>
            <a:off x="5774149" y="3768333"/>
            <a:ext cx="6165" cy="14163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CF7606F2-06BC-4E34-A538-CD2D8961EFCC}"/>
              </a:ext>
            </a:extLst>
          </p:cNvPr>
          <p:cNvCxnSpPr>
            <a:cxnSpLocks/>
          </p:cNvCxnSpPr>
          <p:nvPr/>
        </p:nvCxnSpPr>
        <p:spPr>
          <a:xfrm>
            <a:off x="6694716" y="1579813"/>
            <a:ext cx="164120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D3ABACFD-CD9D-45EE-95D2-E2980A1E810C}"/>
              </a:ext>
            </a:extLst>
          </p:cNvPr>
          <p:cNvCxnSpPr>
            <a:cxnSpLocks/>
          </p:cNvCxnSpPr>
          <p:nvPr/>
        </p:nvCxnSpPr>
        <p:spPr>
          <a:xfrm flipH="1">
            <a:off x="5767984" y="1579813"/>
            <a:ext cx="6165" cy="466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1B0FF753-1B83-4C67-AC2B-7819984FE9A2}"/>
              </a:ext>
            </a:extLst>
          </p:cNvPr>
          <p:cNvCxnSpPr>
            <a:cxnSpLocks/>
          </p:cNvCxnSpPr>
          <p:nvPr/>
        </p:nvCxnSpPr>
        <p:spPr>
          <a:xfrm flipH="1">
            <a:off x="3200048" y="1579813"/>
            <a:ext cx="1647369" cy="4632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14403</TotalTime>
  <Words>673</Words>
  <Application>Microsoft Office PowerPoint</Application>
  <PresentationFormat>와이드스크린</PresentationFormat>
  <Paragraphs>250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Tahoma</vt:lpstr>
      <vt:lpstr>Wingdings</vt:lpstr>
      <vt:lpstr>Office 테마</vt:lpstr>
      <vt:lpstr>Hailstorm: Disaggregated Compute and Storage for Distributed LSM-based Databases</vt:lpstr>
      <vt:lpstr>PowerPoint 프레젠테이션</vt:lpstr>
      <vt:lpstr>1. Introduction</vt:lpstr>
      <vt:lpstr>2. Background</vt:lpstr>
      <vt:lpstr>2. Background</vt:lpstr>
      <vt:lpstr>2. Background</vt:lpstr>
      <vt:lpstr>2. Background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3. The Hailstorm Design</vt:lpstr>
      <vt:lpstr>4. Evaluation</vt:lpstr>
      <vt:lpstr>4. Evaluation</vt:lpstr>
      <vt:lpstr>4. Evaluation</vt:lpstr>
      <vt:lpstr>5. Conclusion</vt:lpstr>
      <vt:lpstr>Hailstorm: Disaggregated Compute and Storage for Distributed LSM-based Databases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이 제연</cp:lastModifiedBy>
  <cp:revision>876</cp:revision>
  <cp:lastPrinted>2019-08-20T01:06:00Z</cp:lastPrinted>
  <dcterms:created xsi:type="dcterms:W3CDTF">2019-06-24T08:20:15Z</dcterms:created>
  <dcterms:modified xsi:type="dcterms:W3CDTF">2020-06-08T01:28:41Z</dcterms:modified>
</cp:coreProperties>
</file>