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421" r:id="rId4"/>
    <p:sldId id="2418" r:id="rId5"/>
    <p:sldId id="2432" r:id="rId6"/>
    <p:sldId id="2433" r:id="rId7"/>
    <p:sldId id="2434" r:id="rId8"/>
    <p:sldId id="2435" r:id="rId9"/>
    <p:sldId id="2436" r:id="rId10"/>
    <p:sldId id="2438" r:id="rId11"/>
    <p:sldId id="2439" r:id="rId12"/>
    <p:sldId id="2440" r:id="rId13"/>
    <p:sldId id="2441" r:id="rId14"/>
    <p:sldId id="2443" r:id="rId15"/>
    <p:sldId id="2445" r:id="rId16"/>
    <p:sldId id="2446" r:id="rId17"/>
    <p:sldId id="2425" r:id="rId18"/>
    <p:sldId id="2427" r:id="rId19"/>
    <p:sldId id="2428" r:id="rId20"/>
    <p:sldId id="2431" r:id="rId21"/>
    <p:sldId id="2429" r:id="rId22"/>
    <p:sldId id="2430" r:id="rId23"/>
    <p:sldId id="2447" r:id="rId24"/>
    <p:sldId id="2450" r:id="rId25"/>
    <p:sldId id="2451" r:id="rId26"/>
    <p:sldId id="2452" r:id="rId27"/>
    <p:sldId id="2448" r:id="rId28"/>
    <p:sldId id="273" r:id="rId29"/>
  </p:sldIdLst>
  <p:sldSz cx="12192000" cy="6858000"/>
  <p:notesSz cx="6858000" cy="9144000"/>
  <p:embeddedFontLst>
    <p:embeddedFont>
      <p:font typeface="Tahoma" panose="020B0604030504040204" pitchFamily="34" charset="0"/>
      <p:regular r:id="rId31"/>
      <p:bold r:id="rId32"/>
    </p:embeddedFont>
    <p:embeddedFont>
      <p:font typeface="맑은 고딕" panose="020B0503020000020004" pitchFamily="50" charset="-127"/>
      <p:regular r:id="rId33"/>
      <p:bold r:id="rId34"/>
    </p:embeddedFont>
    <p:embeddedFont>
      <p:font typeface="맑은 고딕" panose="020B0503020000020004" pitchFamily="50" charset="-127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8" roundtripDataSignature="AMtx7mgvqnSFrJqpfjnFdI+StCqTPiGH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2" y="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300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238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808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6350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5326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5769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515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1888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729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70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328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0940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154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882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226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435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722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601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73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251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86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06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02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62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41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63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078"/>
            <a:ext cx="12191999" cy="599922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/>
          <p:nvPr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" name="Google Shape;18;p20"/>
          <p:cNvSpPr txBox="1"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1560" y="47129"/>
            <a:ext cx="395681" cy="39488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/>
          <p:nvPr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Embedded System Lab.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" name="Google Shape;22;p20" descr="ë¨êµ­ë ê³ íì§ ë¡ê³ ì ëí ì´ë¯¸ì§ ê²ìê²°ê³¼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21" y="6518761"/>
            <a:ext cx="1319130" cy="29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빈 화면">
  <p:cSld name="1_빈 화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32686" y="39455"/>
            <a:ext cx="395681" cy="39488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/>
          <p:nvPr/>
        </p:nvSpPr>
        <p:spPr>
          <a:xfrm>
            <a:off x="9928367" y="77489"/>
            <a:ext cx="22813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Embedded System Lab.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" name="Google Shape;27;p21" descr="ë¨êµ­ë ê³ íì§ ë¡ê³ ì ëí ì´ë¯¸ì§ ê²ìê²°ê³¼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4106" y="6562139"/>
            <a:ext cx="1319130" cy="29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1"/>
          <p:cNvSpPr txBox="1"/>
          <p:nvPr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Content</a:t>
            </a:r>
            <a:endParaRPr sz="2800" b="1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6683262" y="1359602"/>
            <a:ext cx="4508500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AutoNum type="arabicPeriod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AutoNum type="arabicPeriod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AutoNum type="arabicPeriod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AutoNum type="arabicPeriod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AutoNum type="arabicPeriod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22"/>
          <p:cNvCxnSpPr/>
          <p:nvPr/>
        </p:nvCxnSpPr>
        <p:spPr>
          <a:xfrm>
            <a:off x="0" y="538843"/>
            <a:ext cx="4514850" cy="0"/>
          </a:xfrm>
          <a:prstGeom prst="straightConnector1">
            <a:avLst/>
          </a:prstGeom>
          <a:noFill/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32686" y="96603"/>
            <a:ext cx="395681" cy="39488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 txBox="1"/>
          <p:nvPr/>
        </p:nvSpPr>
        <p:spPr>
          <a:xfrm>
            <a:off x="9928367" y="134637"/>
            <a:ext cx="22813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Embedded System Lab.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" name="Google Shape;37;p22" descr="ë¨êµ­ë ê³ íì§ ë¡ê³ ì ëí ì´ë¯¸ì§ ê²ìê²°ê³¼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60211"/>
            <a:ext cx="1319130" cy="29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>
  <p:cSld name="제목 슬라이드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lgun Gothic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1" name="Google Shape;4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21" y="114036"/>
            <a:ext cx="395681" cy="39488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/>
          <p:nvPr/>
        </p:nvSpPr>
        <p:spPr>
          <a:xfrm>
            <a:off x="486602" y="152070"/>
            <a:ext cx="22813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Embedded System Lab.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" name="Google Shape;44;p23" descr="ë¨êµ­ë ê³ íì§ ë¡ê³ ì ëí ì´ë¯¸ì§ ê²ìê²°ê³¼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21" y="6518761"/>
            <a:ext cx="1319130" cy="29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90921" y="1866871"/>
            <a:ext cx="11554232" cy="6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ko-KR" sz="3600" dirty="0">
                <a:solidFill>
                  <a:srgbClr val="FFFFFF"/>
                </a:solidFill>
              </a:rPr>
              <a:t>ARC : ASELF-TUNING, LOW OVERHEAD REPLACEMENT CACHE</a:t>
            </a:r>
            <a:endParaRPr lang="ko-KR" altLang="en-US" sz="3600" dirty="0"/>
          </a:p>
        </p:txBody>
      </p:sp>
      <p:sp>
        <p:nvSpPr>
          <p:cNvPr id="109" name="Google Shape;109;p1"/>
          <p:cNvSpPr txBox="1"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2020. 06. 15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Presentation by </a:t>
            </a:r>
            <a:r>
              <a:rPr lang="en-US" dirty="0" err="1"/>
              <a:t>jeeweon</a:t>
            </a:r>
            <a:r>
              <a:rPr lang="en-US" dirty="0"/>
              <a:t> Lee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leejeeweon93@gmail.com</a:t>
            </a:r>
            <a:endParaRPr dirty="0"/>
          </a:p>
        </p:txBody>
      </p:sp>
      <p:sp>
        <p:nvSpPr>
          <p:cNvPr id="110" name="Google Shape;110;p1"/>
          <p:cNvSpPr txBox="1"/>
          <p:nvPr/>
        </p:nvSpPr>
        <p:spPr>
          <a:xfrm>
            <a:off x="90921" y="3473814"/>
            <a:ext cx="7069158" cy="6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Nimrod Megiddo &amp; Dharmendra S. </a:t>
            </a:r>
            <a:r>
              <a:rPr lang="en-US" altLang="ko-KR" dirty="0" err="1">
                <a:solidFill>
                  <a:schemeClr val="bg1"/>
                </a:solidFill>
              </a:rPr>
              <a:t>Modha</a:t>
            </a:r>
            <a:endParaRPr lang="en-US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2.Previous</a:t>
            </a:r>
            <a:r>
              <a:rPr lang="ko-KR" altLang="en-US" sz="1800" dirty="0"/>
              <a:t> </a:t>
            </a:r>
            <a:r>
              <a:rPr lang="en-US" altLang="ko-KR" sz="1800" dirty="0"/>
              <a:t>Work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EA2D4-55CA-4A72-9313-F834E6564E61}"/>
              </a:ext>
            </a:extLst>
          </p:cNvPr>
          <p:cNvSpPr txBox="1"/>
          <p:nvPr/>
        </p:nvSpPr>
        <p:spPr>
          <a:xfrm>
            <a:off x="278647" y="718391"/>
            <a:ext cx="55061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50" b="1" dirty="0">
                <a:latin typeface="+mj-ea"/>
                <a:ea typeface="+mj-ea"/>
              </a:rPr>
              <a:t>Frequency &amp; Recency</a:t>
            </a:r>
          </a:p>
          <a:p>
            <a:endParaRPr lang="ko-KR" altLang="en-US" sz="1850" b="1" dirty="0">
              <a:latin typeface="+mj-ea"/>
              <a:ea typeface="+mj-ea"/>
            </a:endParaRP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663305" y="1359547"/>
            <a:ext cx="10743448" cy="416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LRFU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n-ea"/>
                <a:ea typeface="+mn-ea"/>
              </a:rPr>
              <a:t>λ</a:t>
            </a:r>
            <a:r>
              <a:rPr lang="ko-KR" altLang="en-US" dirty="0">
                <a:latin typeface="+mn-ea"/>
                <a:ea typeface="+mn-ea"/>
              </a:rPr>
              <a:t>는 조정 가능한 매개변수</a:t>
            </a: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λ </a:t>
            </a:r>
            <a:r>
              <a:rPr lang="ko-KR" altLang="en-US" dirty="0"/>
              <a:t>가 </a:t>
            </a:r>
            <a:r>
              <a:rPr lang="en-US" altLang="ko-KR" dirty="0"/>
              <a:t>0</a:t>
            </a:r>
            <a:r>
              <a:rPr lang="ko-KR" altLang="en-US" dirty="0"/>
              <a:t>에 가까워 질수록 </a:t>
            </a:r>
            <a:r>
              <a:rPr lang="en-US" altLang="ko-KR" dirty="0"/>
              <a:t>LFU</a:t>
            </a:r>
            <a:r>
              <a:rPr lang="ko-KR" altLang="en-US" dirty="0"/>
              <a:t>와 유사 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λ </a:t>
            </a:r>
            <a:r>
              <a:rPr lang="ko-KR" altLang="en-US" dirty="0"/>
              <a:t>가 </a:t>
            </a:r>
            <a:r>
              <a:rPr lang="en-US" altLang="ko-KR" dirty="0"/>
              <a:t>1</a:t>
            </a:r>
            <a:r>
              <a:rPr lang="ko-KR" altLang="en-US" dirty="0"/>
              <a:t>에 가까워 질수록 </a:t>
            </a:r>
            <a:r>
              <a:rPr lang="en-US" altLang="ko-KR" dirty="0"/>
              <a:t>LRU</a:t>
            </a:r>
            <a:r>
              <a:rPr lang="ko-KR" altLang="en-US" dirty="0"/>
              <a:t>와 유사 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/>
              <a:t>상관 참조 조절 위해 추가 조정 가능 매개 변수 필요 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 err="1"/>
              <a:t>곱샘과</a:t>
            </a:r>
            <a:r>
              <a:rPr lang="ko-KR" altLang="en-US" dirty="0"/>
              <a:t> 지수로 인해 복잡성이 높아짐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/>
              <a:t>높은 </a:t>
            </a:r>
            <a:r>
              <a:rPr lang="en-US" altLang="ko-KR" dirty="0"/>
              <a:t>overhead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6964A5-B7B8-4DB7-82D7-AACDF3017C2B}"/>
              </a:ext>
            </a:extLst>
          </p:cNvPr>
          <p:cNvSpPr/>
          <p:nvPr/>
        </p:nvSpPr>
        <p:spPr>
          <a:xfrm>
            <a:off x="6095999" y="2943922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B6CBF1-FB93-4A09-BCF8-9791ADCE2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43" y="2015754"/>
            <a:ext cx="4315427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9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3. A Class of Replacement Policies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480447" y="929898"/>
            <a:ext cx="6046733" cy="544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DBL(2c) : </a:t>
            </a:r>
            <a:r>
              <a:rPr lang="ko-KR" altLang="en-US" dirty="0"/>
              <a:t>페이지 </a:t>
            </a:r>
            <a:r>
              <a:rPr lang="en-US" altLang="ko-KR" dirty="0"/>
              <a:t>2c</a:t>
            </a:r>
            <a:r>
              <a:rPr lang="ko-KR" altLang="en-US" dirty="0"/>
              <a:t>를 관리하는 대체 정책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  <a:ea typeface="+mn-ea"/>
              </a:rPr>
              <a:t>L</a:t>
            </a:r>
            <a:r>
              <a:rPr lang="en-US" altLang="ko-KR" baseline="-25000" dirty="0"/>
              <a:t>1  </a:t>
            </a:r>
            <a:r>
              <a:rPr lang="en-US" altLang="ko-KR" dirty="0"/>
              <a:t>: </a:t>
            </a:r>
            <a:r>
              <a:rPr lang="ko-KR" altLang="en-US" dirty="0"/>
              <a:t>최근 한번만 본 페이지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L</a:t>
            </a:r>
            <a:r>
              <a:rPr lang="en-US" altLang="ko-KR" baseline="-25000" dirty="0"/>
              <a:t>2  </a:t>
            </a:r>
            <a:r>
              <a:rPr lang="en-US" altLang="ko-KR" dirty="0"/>
              <a:t>: </a:t>
            </a:r>
            <a:r>
              <a:rPr lang="ko-KR" altLang="en-US" dirty="0"/>
              <a:t>최근 두 번 이상 본 페이지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L</a:t>
            </a:r>
            <a:r>
              <a:rPr lang="en-US" altLang="ko-KR" baseline="-25000" dirty="0"/>
              <a:t>1</a:t>
            </a:r>
            <a:r>
              <a:rPr lang="ko-KR" altLang="en-US" dirty="0"/>
              <a:t>이 가득 찬 경우 </a:t>
            </a:r>
            <a:r>
              <a:rPr lang="en-US" altLang="ko-KR" dirty="0"/>
              <a:t>L</a:t>
            </a:r>
            <a:r>
              <a:rPr lang="en-US" altLang="ko-KR" baseline="-25000" dirty="0"/>
              <a:t>1</a:t>
            </a:r>
            <a:r>
              <a:rPr lang="ko-KR" altLang="en-US" dirty="0"/>
              <a:t>을 교체 하고 그렇지 않은 경우 </a:t>
            </a:r>
            <a:r>
              <a:rPr lang="en-US" altLang="ko-KR" dirty="0"/>
              <a:t>L</a:t>
            </a:r>
            <a:r>
              <a:rPr lang="en-US" altLang="ko-KR" baseline="-25000" dirty="0"/>
              <a:t>2</a:t>
            </a:r>
            <a:r>
              <a:rPr lang="ko-KR" altLang="en-US" dirty="0"/>
              <a:t>를 교체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6964A5-B7B8-4DB7-82D7-AACDF3017C2B}"/>
              </a:ext>
            </a:extLst>
          </p:cNvPr>
          <p:cNvSpPr/>
          <p:nvPr/>
        </p:nvSpPr>
        <p:spPr>
          <a:xfrm>
            <a:off x="6095999" y="2943922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0C8E58E-B493-47AD-9628-4F5E9A330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37" y="5287521"/>
            <a:ext cx="4163006" cy="409632"/>
          </a:xfrm>
          <a:prstGeom prst="rect">
            <a:avLst/>
          </a:prstGeom>
        </p:spPr>
      </p:pic>
      <p:pic>
        <p:nvPicPr>
          <p:cNvPr id="3" name="그림 2" descr="문이(가) 표시된 사진&#10;&#10;자동 생성된 설명">
            <a:extLst>
              <a:ext uri="{FF2B5EF4-FFF2-40B4-BE49-F238E27FC236}">
                <a16:creationId xmlns:a16="http://schemas.microsoft.com/office/drawing/2014/main" id="{0C0FADA6-DD6C-403F-824D-ADB07EFDD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701" y="1009960"/>
            <a:ext cx="271145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4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3. A Class of Replacement Policies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5951349" y="1456841"/>
            <a:ext cx="5455404" cy="492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  <a:ea typeface="+mn-ea"/>
              </a:rPr>
              <a:t>Cache hit : L</a:t>
            </a:r>
            <a:r>
              <a:rPr lang="en-US" altLang="ko-KR" baseline="-25000" dirty="0"/>
              <a:t>2</a:t>
            </a:r>
            <a:r>
              <a:rPr lang="en-US" altLang="ko-KR" dirty="0">
                <a:latin typeface="+mn-ea"/>
                <a:ea typeface="+mn-ea"/>
              </a:rPr>
              <a:t> MRU update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Cache miss 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lvl="3"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	case A : L</a:t>
            </a:r>
            <a:r>
              <a:rPr lang="en-US" altLang="ko-KR" baseline="-25000" dirty="0">
                <a:latin typeface="+mn-ea"/>
                <a:ea typeface="+mn-ea"/>
              </a:rPr>
              <a:t>1</a:t>
            </a:r>
            <a:r>
              <a:rPr lang="en-US" altLang="ko-KR" dirty="0">
                <a:latin typeface="+mn-ea"/>
                <a:ea typeface="+mn-ea"/>
              </a:rPr>
              <a:t> is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full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-&gt;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replace LRU of L</a:t>
            </a:r>
            <a:r>
              <a:rPr lang="en-US" altLang="ko-KR" baseline="-25000" dirty="0">
                <a:latin typeface="+mn-ea"/>
                <a:ea typeface="+mn-ea"/>
              </a:rPr>
              <a:t>1</a:t>
            </a:r>
            <a:endParaRPr lang="en-US" altLang="ko-KR" dirty="0">
              <a:latin typeface="+mn-ea"/>
              <a:ea typeface="+mn-ea"/>
            </a:endParaRPr>
          </a:p>
          <a:p>
            <a:pPr lvl="3"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	case B : L</a:t>
            </a:r>
            <a:r>
              <a:rPr lang="en-US" altLang="ko-KR" baseline="-25000" dirty="0">
                <a:latin typeface="+mn-ea"/>
                <a:ea typeface="+mn-ea"/>
              </a:rPr>
              <a:t>1 </a:t>
            </a:r>
            <a:r>
              <a:rPr lang="en-US" altLang="ko-KR" dirty="0">
                <a:latin typeface="+mn-ea"/>
                <a:ea typeface="+mn-ea"/>
              </a:rPr>
              <a:t>isn’t full</a:t>
            </a:r>
          </a:p>
          <a:p>
            <a:pPr lvl="3"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		case B-1 : L</a:t>
            </a:r>
            <a:r>
              <a:rPr lang="en-US" altLang="ko-KR" baseline="-25000" dirty="0">
                <a:latin typeface="+mn-ea"/>
                <a:ea typeface="+mn-ea"/>
              </a:rPr>
              <a:t>1 </a:t>
            </a:r>
            <a:r>
              <a:rPr lang="en-US" altLang="ko-KR" dirty="0">
                <a:latin typeface="+mn-ea"/>
                <a:ea typeface="+mn-ea"/>
              </a:rPr>
              <a:t>+ L</a:t>
            </a:r>
            <a:r>
              <a:rPr lang="en-US" altLang="ko-KR" baseline="-25000" dirty="0">
                <a:latin typeface="+mn-ea"/>
                <a:ea typeface="+mn-ea"/>
              </a:rPr>
              <a:t>2</a:t>
            </a:r>
            <a:r>
              <a:rPr lang="en-US" altLang="ko-KR" dirty="0">
                <a:latin typeface="+mn-ea"/>
                <a:ea typeface="+mn-ea"/>
              </a:rPr>
              <a:t> = c(cache full)</a:t>
            </a:r>
          </a:p>
          <a:p>
            <a:pPr lvl="3"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		-&gt; replace LRU of </a:t>
            </a:r>
            <a:r>
              <a:rPr lang="en-US" altLang="ko-KR" dirty="0">
                <a:latin typeface="+mn-ea"/>
              </a:rPr>
              <a:t>L</a:t>
            </a:r>
            <a:r>
              <a:rPr lang="en-US" altLang="ko-KR" baseline="-25000" dirty="0">
                <a:latin typeface="+mn-ea"/>
              </a:rPr>
              <a:t>2</a:t>
            </a:r>
          </a:p>
          <a:p>
            <a:pPr lvl="3"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		case B-2 : insert into</a:t>
            </a:r>
            <a:r>
              <a:rPr lang="en-US" altLang="ko-KR" dirty="0">
                <a:latin typeface="+mn-ea"/>
              </a:rPr>
              <a:t> L</a:t>
            </a:r>
            <a:r>
              <a:rPr lang="en-US" altLang="ko-KR" baseline="-25000" dirty="0">
                <a:latin typeface="+mn-ea"/>
              </a:rPr>
              <a:t>1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6964A5-B7B8-4DB7-82D7-AACDF3017C2B}"/>
              </a:ext>
            </a:extLst>
          </p:cNvPr>
          <p:cNvSpPr/>
          <p:nvPr/>
        </p:nvSpPr>
        <p:spPr>
          <a:xfrm>
            <a:off x="6095999" y="2943922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13D906F5-4F42-4D2A-B381-403125F55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40" y="889580"/>
            <a:ext cx="5455404" cy="524086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4D87B8A-416D-4DD4-A072-2BFE62808D02}"/>
              </a:ext>
            </a:extLst>
          </p:cNvPr>
          <p:cNvSpPr/>
          <p:nvPr/>
        </p:nvSpPr>
        <p:spPr>
          <a:xfrm>
            <a:off x="371959" y="3189600"/>
            <a:ext cx="5194732" cy="3187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48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3. A Class of Replacement Policies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5951349" y="929898"/>
            <a:ext cx="5455404" cy="544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0" i="1" dirty="0"/>
              <a:t>𝑇</a:t>
            </a:r>
            <a:r>
              <a:rPr lang="en-US" altLang="ko-KR" b="0" i="1" dirty="0"/>
              <a:t>1 </a:t>
            </a:r>
            <a:r>
              <a:rPr lang="ko-KR" altLang="en-US" b="0" i="1" dirty="0"/>
              <a:t>𝜋 </a:t>
            </a:r>
            <a:r>
              <a:rPr lang="en-US" altLang="ko-KR" b="0" i="1" dirty="0"/>
              <a:t>: Top(MRU) of </a:t>
            </a:r>
            <a:r>
              <a:rPr lang="ko-KR" altLang="en-US" b="0" i="1" dirty="0"/>
              <a:t>𝐿</a:t>
            </a:r>
            <a:r>
              <a:rPr lang="en-US" altLang="ko-KR" b="0" i="1" dirty="0"/>
              <a:t>1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0" i="1" dirty="0"/>
              <a:t>𝐵</a:t>
            </a:r>
            <a:r>
              <a:rPr lang="en-US" altLang="ko-KR" b="0" i="1" dirty="0"/>
              <a:t>1 </a:t>
            </a:r>
            <a:r>
              <a:rPr lang="ko-KR" altLang="en-US" b="0" i="1" dirty="0"/>
              <a:t>𝜋 </a:t>
            </a:r>
            <a:r>
              <a:rPr lang="en-US" altLang="ko-KR" b="0" i="1" dirty="0"/>
              <a:t>: Bottom(LRU) of </a:t>
            </a:r>
            <a:r>
              <a:rPr lang="ko-KR" altLang="en-US" b="0" i="1" dirty="0"/>
              <a:t>𝐿</a:t>
            </a:r>
            <a:r>
              <a:rPr lang="en-US" altLang="ko-KR" b="0" i="1" dirty="0"/>
              <a:t>1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0" i="1" dirty="0"/>
              <a:t>𝑇</a:t>
            </a:r>
            <a:r>
              <a:rPr lang="en-US" altLang="ko-KR" b="0" i="1" dirty="0"/>
              <a:t>2 </a:t>
            </a:r>
            <a:r>
              <a:rPr lang="ko-KR" altLang="en-US" b="0" i="1" dirty="0"/>
              <a:t>𝜋 </a:t>
            </a:r>
            <a:r>
              <a:rPr lang="en-US" altLang="ko-KR" b="0" i="1" dirty="0"/>
              <a:t>: Top(MRU) of </a:t>
            </a:r>
            <a:r>
              <a:rPr lang="ko-KR" altLang="en-US" b="0" i="1" dirty="0"/>
              <a:t>𝐿</a:t>
            </a:r>
            <a:r>
              <a:rPr lang="en-US" altLang="ko-KR" b="0" i="1" dirty="0"/>
              <a:t>2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0" i="1" dirty="0"/>
              <a:t>𝐵</a:t>
            </a:r>
            <a:r>
              <a:rPr lang="en-US" altLang="ko-KR" b="0" i="1" dirty="0"/>
              <a:t>2 </a:t>
            </a:r>
            <a:r>
              <a:rPr lang="ko-KR" altLang="en-US" b="0" i="1" dirty="0"/>
              <a:t>𝜋 </a:t>
            </a:r>
            <a:r>
              <a:rPr lang="en-US" altLang="ko-KR" b="0" i="1" dirty="0"/>
              <a:t>: Bottom(LRU) of </a:t>
            </a:r>
            <a:r>
              <a:rPr lang="ko-KR" altLang="en-US" b="0" i="1" dirty="0"/>
              <a:t>𝐿</a:t>
            </a:r>
            <a:r>
              <a:rPr lang="en-US" altLang="ko-KR" b="0" i="1" dirty="0"/>
              <a:t>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b="0" i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0" dirty="0"/>
              <a:t>A.1</a:t>
            </a:r>
            <a:r>
              <a:rPr lang="ko-KR" altLang="en-US" b="0" dirty="0"/>
              <a:t> 𝑇𝑖 𝜋 ∩ 𝐵𝑖 𝜋 </a:t>
            </a:r>
            <a:r>
              <a:rPr lang="en-US" altLang="ko-KR" b="0" dirty="0"/>
              <a:t>= ∅,  </a:t>
            </a:r>
            <a:r>
              <a:rPr lang="ko-KR" altLang="en-US" b="0" dirty="0"/>
              <a:t>𝐿𝑖 </a:t>
            </a:r>
            <a:r>
              <a:rPr lang="en-US" altLang="ko-KR" b="0" dirty="0"/>
              <a:t>= </a:t>
            </a:r>
            <a:r>
              <a:rPr lang="ko-KR" altLang="en-US" b="0" dirty="0"/>
              <a:t>𝑇𝑖 𝜋 ∪ 𝐵𝑖 </a:t>
            </a:r>
            <a:endParaRPr lang="en-US" altLang="ko-KR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0" dirty="0"/>
              <a:t>A.2 |</a:t>
            </a:r>
            <a:r>
              <a:rPr lang="ko-KR" altLang="en-US" b="0" dirty="0"/>
              <a:t>𝐿</a:t>
            </a:r>
            <a:r>
              <a:rPr lang="en-US" altLang="ko-KR" b="0" dirty="0"/>
              <a:t>1 ∪ </a:t>
            </a:r>
            <a:r>
              <a:rPr lang="ko-KR" altLang="en-US" b="0" dirty="0"/>
              <a:t>𝐿</a:t>
            </a:r>
            <a:r>
              <a:rPr lang="en-US" altLang="ko-KR" b="0" dirty="0"/>
              <a:t>2| &lt; c =&gt; </a:t>
            </a:r>
            <a:r>
              <a:rPr lang="ko-KR" altLang="en-US" b="0" dirty="0"/>
              <a:t>𝐵</a:t>
            </a:r>
            <a:r>
              <a:rPr lang="en-US" altLang="ko-KR" b="0" dirty="0"/>
              <a:t>1 </a:t>
            </a:r>
            <a:r>
              <a:rPr lang="ko-KR" altLang="en-US" b="0" dirty="0"/>
              <a:t>𝜋 ∪ 𝐵</a:t>
            </a:r>
            <a:r>
              <a:rPr lang="en-US" altLang="ko-KR" b="0" dirty="0"/>
              <a:t>2 </a:t>
            </a:r>
            <a:r>
              <a:rPr lang="ko-KR" altLang="en-US" b="0" dirty="0"/>
              <a:t>𝜋 </a:t>
            </a:r>
            <a:r>
              <a:rPr lang="en-US" altLang="ko-KR" b="0" dirty="0"/>
              <a:t>= 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0" dirty="0"/>
              <a:t>A.3 |</a:t>
            </a:r>
            <a:r>
              <a:rPr lang="ko-KR" altLang="en-US" b="0" dirty="0"/>
              <a:t>𝐿</a:t>
            </a:r>
            <a:r>
              <a:rPr lang="en-US" altLang="ko-KR" b="0" dirty="0"/>
              <a:t>1 ∪ </a:t>
            </a:r>
            <a:r>
              <a:rPr lang="ko-KR" altLang="en-US" b="0" dirty="0"/>
              <a:t>𝐿</a:t>
            </a:r>
            <a:r>
              <a:rPr lang="en-US" altLang="ko-KR" b="0" dirty="0"/>
              <a:t>2| ≥ c =&gt; </a:t>
            </a:r>
            <a:r>
              <a:rPr lang="ko-KR" altLang="en-US" b="0" dirty="0"/>
              <a:t>𝑇</a:t>
            </a:r>
            <a:r>
              <a:rPr lang="en-US" altLang="ko-KR" b="0" dirty="0"/>
              <a:t>1 </a:t>
            </a:r>
            <a:r>
              <a:rPr lang="ko-KR" altLang="en-US" b="0" dirty="0"/>
              <a:t>𝜋 ∪ 𝑇</a:t>
            </a:r>
            <a:r>
              <a:rPr lang="en-US" altLang="ko-KR" b="0" dirty="0"/>
              <a:t>2 </a:t>
            </a:r>
            <a:r>
              <a:rPr lang="ko-KR" altLang="en-US" b="0" dirty="0"/>
              <a:t>𝜋 </a:t>
            </a:r>
            <a:r>
              <a:rPr lang="en-US" altLang="ko-KR" b="0" dirty="0"/>
              <a:t>= 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0" dirty="0"/>
              <a:t>A.4 MRU(</a:t>
            </a:r>
            <a:r>
              <a:rPr lang="ko-KR" altLang="en-US" b="0" dirty="0"/>
              <a:t>𝐵</a:t>
            </a:r>
            <a:r>
              <a:rPr lang="en-US" altLang="ko-KR" b="0" dirty="0"/>
              <a:t>) &lt; LRU(</a:t>
            </a:r>
            <a:r>
              <a:rPr lang="ko-KR" altLang="en-US" b="0" dirty="0"/>
              <a:t>𝑇</a:t>
            </a:r>
            <a:r>
              <a:rPr lang="en-US" altLang="ko-KR" b="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0" dirty="0"/>
              <a:t>A.5 </a:t>
            </a:r>
            <a:r>
              <a:rPr lang="fr-FR" altLang="ko-KR" b="0" dirty="0"/>
              <a:t>Cache contains </a:t>
            </a:r>
            <a:r>
              <a:rPr lang="ko-KR" altLang="fr-FR" b="0" dirty="0"/>
              <a:t>𝑇</a:t>
            </a:r>
            <a:r>
              <a:rPr lang="fr-FR" altLang="ko-KR" b="0" dirty="0"/>
              <a:t>1 </a:t>
            </a:r>
            <a:r>
              <a:rPr lang="ko-KR" altLang="fr-FR" b="0" dirty="0"/>
              <a:t>𝜋 ∪ 𝑇</a:t>
            </a:r>
            <a:r>
              <a:rPr lang="fr-FR" altLang="ko-KR" b="0" dirty="0"/>
              <a:t>2 </a:t>
            </a:r>
            <a:r>
              <a:rPr lang="ko-KR" altLang="en-US" b="0" dirty="0"/>
              <a:t>𝜋</a:t>
            </a:r>
            <a:endParaRPr lang="en-US" altLang="ko-KR" b="0" i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6964A5-B7B8-4DB7-82D7-AACDF3017C2B}"/>
              </a:ext>
            </a:extLst>
          </p:cNvPr>
          <p:cNvSpPr/>
          <p:nvPr/>
        </p:nvSpPr>
        <p:spPr>
          <a:xfrm>
            <a:off x="6095999" y="2943922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85BA9E2-DCB5-46F0-9C72-0CD19B06A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47" y="827818"/>
            <a:ext cx="4396846" cy="554967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ACEB7364-7579-4F4A-AFEF-1C196796CD81}"/>
              </a:ext>
            </a:extLst>
          </p:cNvPr>
          <p:cNvSpPr/>
          <p:nvPr/>
        </p:nvSpPr>
        <p:spPr>
          <a:xfrm>
            <a:off x="650929" y="4566310"/>
            <a:ext cx="2960176" cy="1811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80670EA-5E50-4774-BCBC-31A895ABF5B0}"/>
              </a:ext>
            </a:extLst>
          </p:cNvPr>
          <p:cNvSpPr/>
          <p:nvPr/>
        </p:nvSpPr>
        <p:spPr>
          <a:xfrm>
            <a:off x="539858" y="921625"/>
            <a:ext cx="2960176" cy="28909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0A68C-D024-47CF-B8F2-00137B707120}"/>
              </a:ext>
            </a:extLst>
          </p:cNvPr>
          <p:cNvSpPr txBox="1"/>
          <p:nvPr/>
        </p:nvSpPr>
        <p:spPr>
          <a:xfrm>
            <a:off x="5951349" y="480505"/>
            <a:ext cx="265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policy </a:t>
            </a:r>
            <a:r>
              <a:rPr lang="el-GR" altLang="ko-KR" sz="1800" dirty="0"/>
              <a:t>π</a:t>
            </a:r>
            <a:r>
              <a:rPr lang="en-US" altLang="ko-KR" sz="1800" dirty="0"/>
              <a:t> structure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62876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4. Adaptive Replacement Cache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783374" y="929898"/>
            <a:ext cx="10623379" cy="544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0" dirty="0" err="1"/>
              <a:t>FRCp</a:t>
            </a:r>
            <a:r>
              <a:rPr lang="en-US" altLang="ko-KR" sz="2000" b="0" dirty="0"/>
              <a:t>(c) (Fixed Replacement Cache)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dirty="0"/>
              <a:t>조정 가능한 매개 변수 </a:t>
            </a:r>
            <a:r>
              <a:rPr lang="en-US" altLang="ko-KR" sz="2000" dirty="0"/>
              <a:t>p (0 ≤ </a:t>
            </a:r>
            <a:r>
              <a:rPr lang="ko-KR" altLang="en-US" sz="2000" dirty="0"/>
              <a:t>𝑝 ≤ 𝑐</a:t>
            </a:r>
            <a:r>
              <a:rPr lang="en-US" altLang="ko-KR" sz="2000" dirty="0"/>
              <a:t>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/>
              <a:t>Follows all properties of </a:t>
            </a:r>
            <a:r>
              <a:rPr lang="el-GR" altLang="ko-KR" sz="2000" dirty="0"/>
              <a:t>π(</a:t>
            </a:r>
            <a:r>
              <a:rPr lang="en-US" altLang="ko-KR" sz="2000" dirty="0"/>
              <a:t>c)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/>
              <a:t>Keeps |</a:t>
            </a:r>
            <a:r>
              <a:rPr lang="ko-KR" altLang="en-US" sz="2000" dirty="0"/>
              <a:t>𝑇</a:t>
            </a:r>
            <a:r>
              <a:rPr lang="en-US" altLang="ko-KR" sz="2000" dirty="0"/>
              <a:t>1| = </a:t>
            </a:r>
            <a:r>
              <a:rPr lang="ko-KR" altLang="en-US" sz="2000" dirty="0"/>
              <a:t>𝑝</a:t>
            </a:r>
            <a:r>
              <a:rPr lang="en-US" altLang="ko-KR" sz="2000" dirty="0"/>
              <a:t>, |</a:t>
            </a:r>
            <a:r>
              <a:rPr lang="ko-KR" altLang="en-US" sz="2000" dirty="0"/>
              <a:t>𝑇</a:t>
            </a:r>
            <a:r>
              <a:rPr lang="en-US" altLang="ko-KR" sz="2000" dirty="0"/>
              <a:t>2| = </a:t>
            </a:r>
            <a:r>
              <a:rPr lang="ko-KR" altLang="en-US" sz="2000" dirty="0"/>
              <a:t>𝑐 − 𝑝 </a:t>
            </a: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/>
              <a:t>Replacement Policy</a:t>
            </a:r>
          </a:p>
          <a:p>
            <a:pPr>
              <a:lnSpc>
                <a:spcPct val="150000"/>
              </a:lnSpc>
            </a:pPr>
            <a:r>
              <a:rPr lang="en-US" altLang="ko-KR" sz="2000" b="0" dirty="0"/>
              <a:t>	</a:t>
            </a:r>
            <a:r>
              <a:rPr lang="en-US" altLang="ko-KR" sz="2000" dirty="0"/>
              <a:t>B.1 If |</a:t>
            </a:r>
            <a:r>
              <a:rPr lang="ko-KR" altLang="en-US" sz="2000" dirty="0"/>
              <a:t>𝑇</a:t>
            </a:r>
            <a:r>
              <a:rPr lang="en-US" altLang="ko-KR" sz="2000" dirty="0"/>
              <a:t>1| &gt; </a:t>
            </a:r>
            <a:r>
              <a:rPr lang="ko-KR" altLang="en-US" sz="2000" dirty="0"/>
              <a:t>𝑝 </a:t>
            </a:r>
            <a:r>
              <a:rPr lang="en-US" altLang="ko-KR" sz="2000" dirty="0"/>
              <a:t>: Replace LRU of </a:t>
            </a:r>
            <a:r>
              <a:rPr lang="ko-KR" altLang="en-US" sz="2000" dirty="0"/>
              <a:t>𝑇</a:t>
            </a:r>
            <a:r>
              <a:rPr lang="en-US" altLang="ko-KR" sz="2000" dirty="0"/>
              <a:t>1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	B.2 If |</a:t>
            </a:r>
            <a:r>
              <a:rPr lang="ko-KR" altLang="en-US" sz="2000" dirty="0"/>
              <a:t>𝑇</a:t>
            </a:r>
            <a:r>
              <a:rPr lang="en-US" altLang="ko-KR" sz="2000" dirty="0"/>
              <a:t>1| &lt; </a:t>
            </a:r>
            <a:r>
              <a:rPr lang="ko-KR" altLang="en-US" sz="2000" dirty="0"/>
              <a:t>𝑝 </a:t>
            </a:r>
            <a:r>
              <a:rPr lang="en-US" altLang="ko-KR" sz="2000" dirty="0"/>
              <a:t>: Replace LRU of </a:t>
            </a:r>
            <a:r>
              <a:rPr lang="ko-KR" altLang="en-US" sz="2000" dirty="0"/>
              <a:t>𝑇</a:t>
            </a:r>
            <a:r>
              <a:rPr lang="en-US" altLang="ko-KR" sz="2000" dirty="0"/>
              <a:t>2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	B.3 If |</a:t>
            </a:r>
            <a:r>
              <a:rPr lang="ko-KR" altLang="en-US" sz="2000" dirty="0"/>
              <a:t>𝑇</a:t>
            </a:r>
            <a:r>
              <a:rPr lang="en-US" altLang="ko-KR" sz="2000" dirty="0"/>
              <a:t>1| = </a:t>
            </a:r>
            <a:r>
              <a:rPr lang="ko-KR" altLang="en-US" sz="2000" dirty="0"/>
              <a:t>𝑝 </a:t>
            </a:r>
            <a:r>
              <a:rPr lang="en-US" altLang="ko-KR" sz="2000" dirty="0"/>
              <a:t>: missed page B1 replace LRU of T2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			missed page B2 replace LRU of T1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6964A5-B7B8-4DB7-82D7-AACDF3017C2B}"/>
              </a:ext>
            </a:extLst>
          </p:cNvPr>
          <p:cNvSpPr/>
          <p:nvPr/>
        </p:nvSpPr>
        <p:spPr>
          <a:xfrm>
            <a:off x="6095999" y="2943922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81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4. Adaptive Replacement Cache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6096000" y="929898"/>
            <a:ext cx="5310753" cy="544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Case 1 : </a:t>
            </a:r>
            <a:r>
              <a:rPr lang="ko-KR" altLang="en-US" sz="2000" dirty="0"/>
              <a:t>𝑥 ∈ </a:t>
            </a:r>
            <a:r>
              <a:rPr lang="en-US" altLang="ko-KR" sz="2000" dirty="0"/>
              <a:t>(</a:t>
            </a:r>
            <a:r>
              <a:rPr lang="ko-KR" altLang="en-US" sz="2000" dirty="0"/>
              <a:t>𝑇</a:t>
            </a:r>
            <a:r>
              <a:rPr lang="en-US" altLang="ko-KR" sz="2000" dirty="0"/>
              <a:t>1 ∪ </a:t>
            </a:r>
            <a:r>
              <a:rPr lang="ko-KR" altLang="en-US" sz="2000" dirty="0"/>
              <a:t>𝑇</a:t>
            </a:r>
            <a:r>
              <a:rPr lang="en-US" altLang="ko-KR" sz="2000" dirty="0"/>
              <a:t>2) 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	Cache hit. Move </a:t>
            </a:r>
            <a:r>
              <a:rPr lang="ko-KR" altLang="en-US" sz="2000" dirty="0"/>
              <a:t>𝑥 </a:t>
            </a:r>
            <a:r>
              <a:rPr lang="en-US" altLang="ko-KR" sz="2000" dirty="0"/>
              <a:t>into </a:t>
            </a:r>
            <a:r>
              <a:rPr lang="ko-KR" altLang="en-US" sz="2000" dirty="0"/>
              <a:t>𝑇</a:t>
            </a:r>
            <a:r>
              <a:rPr lang="en-US" altLang="ko-KR" sz="2000" dirty="0"/>
              <a:t>2 and 	update MRU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Case 2 : </a:t>
            </a:r>
            <a:r>
              <a:rPr lang="ko-KR" altLang="en-US" sz="2000" dirty="0"/>
              <a:t>𝑥 ∈ 𝐵</a:t>
            </a:r>
            <a:r>
              <a:rPr lang="en-US" altLang="ko-KR" sz="2000" dirty="0"/>
              <a:t>1 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	 Increase </a:t>
            </a:r>
            <a:r>
              <a:rPr lang="ko-KR" altLang="en-US" sz="2000" dirty="0"/>
              <a:t>𝑝 </a:t>
            </a:r>
            <a:r>
              <a:rPr lang="en-US" altLang="ko-KR" sz="2000" dirty="0"/>
              <a:t>by learning rate 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	 Move </a:t>
            </a:r>
            <a:r>
              <a:rPr lang="ko-KR" altLang="en-US" sz="2000" dirty="0"/>
              <a:t>𝑥 </a:t>
            </a:r>
            <a:r>
              <a:rPr lang="en-US" altLang="ko-KR" sz="2000" dirty="0"/>
              <a:t>into </a:t>
            </a:r>
            <a:r>
              <a:rPr lang="ko-KR" altLang="en-US" sz="2000" dirty="0"/>
              <a:t>𝑇</a:t>
            </a:r>
            <a:r>
              <a:rPr lang="en-US" altLang="ko-KR" sz="2000" dirty="0"/>
              <a:t>2 and update MRU • Case 3 : </a:t>
            </a:r>
            <a:r>
              <a:rPr lang="ko-KR" altLang="en-US" sz="2000" dirty="0"/>
              <a:t>𝑥 ∈ 𝐵</a:t>
            </a:r>
            <a:r>
              <a:rPr lang="en-US" altLang="ko-KR" sz="2000" dirty="0"/>
              <a:t>2 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	 Decrease </a:t>
            </a:r>
            <a:r>
              <a:rPr lang="ko-KR" altLang="en-US" sz="2000" dirty="0"/>
              <a:t>𝑝 </a:t>
            </a:r>
            <a:r>
              <a:rPr lang="en-US" altLang="ko-KR" sz="2000" dirty="0"/>
              <a:t>by learning rate  	Move </a:t>
            </a:r>
            <a:r>
              <a:rPr lang="ko-KR" altLang="en-US" sz="2000" dirty="0"/>
              <a:t>𝑥 </a:t>
            </a:r>
            <a:r>
              <a:rPr lang="en-US" altLang="ko-KR" sz="2000" dirty="0"/>
              <a:t>into </a:t>
            </a:r>
            <a:r>
              <a:rPr lang="ko-KR" altLang="en-US" sz="2000" dirty="0"/>
              <a:t>𝑇</a:t>
            </a:r>
            <a:r>
              <a:rPr lang="en-US" altLang="ko-KR" sz="2000" dirty="0"/>
              <a:t>2 and update MRU</a:t>
            </a:r>
            <a:endParaRPr lang="en-US" altLang="ko-KR" sz="2000" b="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DFDF41C7-E943-48A5-B628-63F96279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1" y="680654"/>
            <a:ext cx="5839640" cy="549669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4344E77-D7EB-4D65-AB4C-B213B909B7B4}"/>
              </a:ext>
            </a:extLst>
          </p:cNvPr>
          <p:cNvSpPr/>
          <p:nvPr/>
        </p:nvSpPr>
        <p:spPr>
          <a:xfrm>
            <a:off x="64031" y="921625"/>
            <a:ext cx="5851777" cy="3011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00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4. Adaptive Replacement Cache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6096000" y="880804"/>
            <a:ext cx="6019831" cy="549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Case 4 : </a:t>
            </a:r>
            <a:r>
              <a:rPr lang="ko-KR" altLang="en-US" sz="2000" dirty="0"/>
              <a:t>𝑥 ∉ </a:t>
            </a:r>
            <a:r>
              <a:rPr lang="en-US" altLang="ko-KR" sz="2000" dirty="0"/>
              <a:t>(</a:t>
            </a:r>
            <a:r>
              <a:rPr lang="ko-KR" altLang="en-US" sz="2000" dirty="0"/>
              <a:t>𝐵</a:t>
            </a:r>
            <a:r>
              <a:rPr lang="en-US" altLang="ko-KR" sz="2000" dirty="0"/>
              <a:t>1 ∪ </a:t>
            </a:r>
            <a:r>
              <a:rPr lang="ko-KR" altLang="en-US" sz="2000" dirty="0"/>
              <a:t>𝐵</a:t>
            </a:r>
            <a:r>
              <a:rPr lang="en-US" altLang="ko-KR" sz="2000" dirty="0"/>
              <a:t>2) •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	Case 4-A : |</a:t>
            </a:r>
            <a:r>
              <a:rPr lang="ko-KR" altLang="en-US" sz="2000" dirty="0"/>
              <a:t>𝑇</a:t>
            </a:r>
            <a:r>
              <a:rPr lang="en-US" altLang="ko-KR" sz="2000" dirty="0"/>
              <a:t>1 ∪ </a:t>
            </a:r>
            <a:r>
              <a:rPr lang="ko-KR" altLang="en-US" sz="2000" dirty="0"/>
              <a:t>𝐵</a:t>
            </a:r>
            <a:r>
              <a:rPr lang="en-US" altLang="ko-KR" sz="2000" dirty="0"/>
              <a:t>1| = </a:t>
            </a:r>
            <a:r>
              <a:rPr lang="ko-KR" altLang="en-US" sz="2000" dirty="0"/>
              <a:t>𝑐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		Case 4-A-1 : |</a:t>
            </a:r>
            <a:r>
              <a:rPr lang="ko-KR" altLang="en-US" sz="2000" dirty="0"/>
              <a:t>𝑇</a:t>
            </a:r>
            <a:r>
              <a:rPr lang="en-US" altLang="ko-KR" sz="2000" dirty="0"/>
              <a:t>1| &lt; </a:t>
            </a:r>
            <a:r>
              <a:rPr lang="ko-KR" altLang="en-US" sz="2000" dirty="0"/>
              <a:t>𝑐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			Replace LRU of </a:t>
            </a:r>
            <a:r>
              <a:rPr lang="ko-KR" altLang="en-US" sz="2000" dirty="0"/>
              <a:t>𝐵</a:t>
            </a:r>
            <a:r>
              <a:rPr lang="en-US" altLang="ko-KR" sz="2000" dirty="0"/>
              <a:t>1 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		Case 4-A-2 : |</a:t>
            </a:r>
            <a:r>
              <a:rPr lang="ko-KR" altLang="en-US" sz="2000" dirty="0"/>
              <a:t>𝑇</a:t>
            </a:r>
            <a:r>
              <a:rPr lang="en-US" altLang="ko-KR" sz="2000" dirty="0"/>
              <a:t>1| = </a:t>
            </a:r>
            <a:r>
              <a:rPr lang="ko-KR" altLang="en-US" sz="2000" dirty="0"/>
              <a:t>𝑐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			 </a:t>
            </a:r>
            <a:r>
              <a:rPr lang="ko-KR" altLang="en-US" sz="2000" dirty="0"/>
              <a:t>𝐵</a:t>
            </a:r>
            <a:r>
              <a:rPr lang="en-US" altLang="ko-KR" sz="2000" dirty="0"/>
              <a:t>1 is empty -&gt; 				Replace LRU of </a:t>
            </a:r>
            <a:r>
              <a:rPr lang="ko-KR" altLang="en-US" sz="2000" dirty="0"/>
              <a:t>𝑇</a:t>
            </a:r>
            <a:r>
              <a:rPr lang="en-US" altLang="ko-KR" sz="2000" dirty="0"/>
              <a:t>1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 Case 4-B : |</a:t>
            </a:r>
            <a:r>
              <a:rPr lang="ko-KR" altLang="en-US" sz="2000" dirty="0"/>
              <a:t>𝑇</a:t>
            </a:r>
            <a:r>
              <a:rPr lang="en-US" altLang="ko-KR" sz="2000" dirty="0"/>
              <a:t>1 ∪ </a:t>
            </a:r>
            <a:r>
              <a:rPr lang="ko-KR" altLang="en-US" sz="2000" dirty="0"/>
              <a:t>𝐵</a:t>
            </a:r>
            <a:r>
              <a:rPr lang="en-US" altLang="ko-KR" sz="2000" dirty="0"/>
              <a:t>1| &lt; </a:t>
            </a:r>
            <a:r>
              <a:rPr lang="ko-KR" altLang="en-US" sz="2000" dirty="0"/>
              <a:t>𝑐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	 If |</a:t>
            </a:r>
            <a:r>
              <a:rPr lang="ko-KR" altLang="en-US" sz="2000" dirty="0"/>
              <a:t>𝑇</a:t>
            </a:r>
            <a:r>
              <a:rPr lang="en-US" altLang="ko-KR" sz="2000" dirty="0"/>
              <a:t>1| + </a:t>
            </a:r>
            <a:r>
              <a:rPr lang="ko-KR" altLang="en-US" sz="2000" dirty="0"/>
              <a:t>𝑇</a:t>
            </a:r>
            <a:r>
              <a:rPr lang="en-US" altLang="ko-KR" sz="2000" dirty="0"/>
              <a:t>2 + </a:t>
            </a:r>
            <a:r>
              <a:rPr lang="ko-KR" altLang="en-US" sz="2000" dirty="0"/>
              <a:t>𝐵</a:t>
            </a:r>
            <a:r>
              <a:rPr lang="en-US" altLang="ko-KR" sz="2000" dirty="0"/>
              <a:t>1 + </a:t>
            </a:r>
            <a:r>
              <a:rPr lang="ko-KR" altLang="en-US" sz="2000" dirty="0"/>
              <a:t>𝐵</a:t>
            </a:r>
            <a:r>
              <a:rPr lang="en-US" altLang="ko-KR" sz="2000" dirty="0"/>
              <a:t>2 ≥ </a:t>
            </a:r>
            <a:r>
              <a:rPr lang="ko-KR" altLang="en-US" sz="2000" dirty="0"/>
              <a:t>𝑐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		Replace LRU of </a:t>
            </a:r>
            <a:r>
              <a:rPr lang="ko-KR" altLang="en-US" sz="2000" dirty="0"/>
              <a:t>𝐵</a:t>
            </a:r>
            <a:r>
              <a:rPr lang="en-US" altLang="ko-KR" sz="2000" dirty="0"/>
              <a:t>2 if |</a:t>
            </a:r>
            <a:r>
              <a:rPr lang="ko-KR" altLang="en-US" sz="2000" dirty="0"/>
              <a:t>𝑇</a:t>
            </a:r>
            <a:r>
              <a:rPr lang="en-US" altLang="ko-KR" sz="2000" dirty="0"/>
              <a:t>1| 		+ </a:t>
            </a:r>
            <a:r>
              <a:rPr lang="ko-KR" altLang="en-US" sz="2000" dirty="0"/>
              <a:t>𝑇</a:t>
            </a:r>
            <a:r>
              <a:rPr lang="en-US" altLang="ko-KR" sz="2000" dirty="0"/>
              <a:t>2 + </a:t>
            </a:r>
            <a:r>
              <a:rPr lang="ko-KR" altLang="en-US" sz="2000" dirty="0"/>
              <a:t>𝐵</a:t>
            </a:r>
            <a:r>
              <a:rPr lang="en-US" altLang="ko-KR" sz="2000" dirty="0"/>
              <a:t>1 + </a:t>
            </a:r>
            <a:r>
              <a:rPr lang="ko-KR" altLang="en-US" sz="2000" dirty="0"/>
              <a:t>𝐵</a:t>
            </a:r>
            <a:r>
              <a:rPr lang="en-US" altLang="ko-KR" sz="2000" dirty="0"/>
              <a:t>2 = 2</a:t>
            </a:r>
            <a:r>
              <a:rPr lang="ko-KR" altLang="en-US" sz="2000" dirty="0"/>
              <a:t>𝑐 </a:t>
            </a: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 Finally : Move </a:t>
            </a:r>
            <a:r>
              <a:rPr lang="ko-KR" altLang="en-US" sz="2000" dirty="0"/>
              <a:t>𝑥 </a:t>
            </a:r>
            <a:r>
              <a:rPr lang="en-US" altLang="ko-KR" sz="2000" dirty="0"/>
              <a:t>into </a:t>
            </a:r>
            <a:r>
              <a:rPr lang="ko-KR" altLang="en-US" sz="2000" dirty="0"/>
              <a:t>𝑇</a:t>
            </a:r>
            <a:r>
              <a:rPr lang="en-US" altLang="ko-KR" sz="2000" dirty="0"/>
              <a:t>1 and update MRU</a:t>
            </a:r>
            <a:endParaRPr lang="en-US" altLang="ko-KR" sz="2000" b="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DFDF41C7-E943-48A5-B628-63F96279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1" y="680654"/>
            <a:ext cx="5839640" cy="549669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8D96439-BAE6-47F5-9D1C-54D7EAE89A66}"/>
              </a:ext>
            </a:extLst>
          </p:cNvPr>
          <p:cNvSpPr/>
          <p:nvPr/>
        </p:nvSpPr>
        <p:spPr>
          <a:xfrm>
            <a:off x="150140" y="3938952"/>
            <a:ext cx="5432904" cy="2438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496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4.Adaptive Replacement Cache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EA2D4-55CA-4A72-9313-F834E6564E61}"/>
              </a:ext>
            </a:extLst>
          </p:cNvPr>
          <p:cNvSpPr txBox="1"/>
          <p:nvPr/>
        </p:nvSpPr>
        <p:spPr>
          <a:xfrm>
            <a:off x="105196" y="572641"/>
            <a:ext cx="5506132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50" b="1" dirty="0">
                <a:latin typeface="+mj-ea"/>
                <a:ea typeface="+mj-ea"/>
              </a:rPr>
              <a:t>ARC(Adaptive Replacement Cache)</a:t>
            </a:r>
            <a:endParaRPr lang="ko-KR" altLang="en-US" sz="1850" b="1" dirty="0">
              <a:latin typeface="+mj-ea"/>
              <a:ea typeface="+mj-ea"/>
            </a:endParaRP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105196" y="881982"/>
            <a:ext cx="11468317" cy="86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Show best performance in various workloads</a:t>
            </a:r>
          </a:p>
          <a:p>
            <a:pPr marL="342900" lvl="8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n-ea"/>
                <a:ea typeface="+mn-ea"/>
              </a:rPr>
              <a:t>LRU0 : 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recency</a:t>
            </a:r>
            <a:r>
              <a:rPr lang="en-US" altLang="ko-KR" dirty="0">
                <a:latin typeface="+mn-ea"/>
                <a:ea typeface="+mn-ea"/>
              </a:rPr>
              <a:t> stack</a:t>
            </a:r>
          </a:p>
          <a:p>
            <a:pPr marL="342900" lvl="8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n-ea"/>
                <a:ea typeface="+mn-ea"/>
              </a:rPr>
              <a:t>LRU1 : 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frequency</a:t>
            </a:r>
            <a:r>
              <a:rPr lang="en-US" altLang="ko-KR" dirty="0">
                <a:latin typeface="+mn-ea"/>
                <a:ea typeface="+mn-ea"/>
              </a:rPr>
              <a:t> stack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0EF3CEC-71EE-44E6-BF9A-543B96A36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31" y="2155491"/>
            <a:ext cx="9735938" cy="41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12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1800"/>
            </a:pPr>
            <a:r>
              <a:rPr lang="en-US" altLang="ko-KR" sz="1800" dirty="0"/>
              <a:t>4.Adaptive Replacement Cache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EA2D4-55CA-4A72-9313-F834E6564E61}"/>
              </a:ext>
            </a:extLst>
          </p:cNvPr>
          <p:cNvSpPr txBox="1"/>
          <p:nvPr/>
        </p:nvSpPr>
        <p:spPr>
          <a:xfrm>
            <a:off x="105196" y="572641"/>
            <a:ext cx="5506132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50" b="1" dirty="0">
                <a:latin typeface="+mj-ea"/>
                <a:ea typeface="+mj-ea"/>
              </a:rPr>
              <a:t>ARC(Adaptive Replacement Cache)</a:t>
            </a:r>
            <a:endParaRPr lang="ko-KR" altLang="en-US" sz="1850" b="1" dirty="0">
              <a:latin typeface="+mj-ea"/>
              <a:ea typeface="+mj-ea"/>
            </a:endParaRP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105196" y="5631472"/>
            <a:ext cx="11468317" cy="86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캐시 엔트리가 밀려나가 </a:t>
            </a:r>
            <a:r>
              <a:rPr lang="en-US" altLang="ko-KR" dirty="0"/>
              <a:t>LRU0</a:t>
            </a:r>
            <a:r>
              <a:rPr lang="ko-KR" altLang="en-US" dirty="0"/>
              <a:t>의 크기를 넘어서면 데이터 블록이 제거되고 </a:t>
            </a:r>
            <a:r>
              <a:rPr lang="ko-KR" altLang="en-US" dirty="0">
                <a:solidFill>
                  <a:srgbClr val="FF0000"/>
                </a:solidFill>
              </a:rPr>
              <a:t>블록번호</a:t>
            </a:r>
            <a:r>
              <a:rPr lang="ko-KR" altLang="en-US" dirty="0"/>
              <a:t>만 유지하고 </a:t>
            </a:r>
            <a:r>
              <a:rPr lang="en-US" altLang="ko-KR" dirty="0"/>
              <a:t>HB0</a:t>
            </a:r>
            <a:r>
              <a:rPr lang="ko-KR" altLang="en-US" dirty="0"/>
              <a:t>로 삽입</a:t>
            </a:r>
            <a:endParaRPr lang="en-US" altLang="ko-KR" dirty="0">
              <a:latin typeface="+mn-ea"/>
              <a:ea typeface="+mn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0EF3CEC-71EE-44E6-BF9A-543B96A36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5" y="1212695"/>
            <a:ext cx="9168149" cy="3908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F58BC06-67BE-4242-B286-3B6F9E94FF13}"/>
              </a:ext>
            </a:extLst>
          </p:cNvPr>
          <p:cNvSpPr/>
          <p:nvPr/>
        </p:nvSpPr>
        <p:spPr>
          <a:xfrm>
            <a:off x="4739646" y="2118732"/>
            <a:ext cx="1170500" cy="237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44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1800"/>
            </a:pPr>
            <a:r>
              <a:rPr lang="en-US" altLang="ko-KR" sz="1800" dirty="0"/>
              <a:t>4.Adaptive Replacement Cache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EA2D4-55CA-4A72-9313-F834E6564E61}"/>
              </a:ext>
            </a:extLst>
          </p:cNvPr>
          <p:cNvSpPr txBox="1"/>
          <p:nvPr/>
        </p:nvSpPr>
        <p:spPr>
          <a:xfrm>
            <a:off x="105196" y="572641"/>
            <a:ext cx="5506132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50" b="1" dirty="0">
                <a:latin typeface="+mj-ea"/>
                <a:ea typeface="+mj-ea"/>
              </a:rPr>
              <a:t>ARC(Adaptive Replacement Cache)</a:t>
            </a:r>
            <a:endParaRPr lang="ko-KR" altLang="en-US" sz="1850" b="1" dirty="0">
              <a:latin typeface="+mj-ea"/>
              <a:ea typeface="+mj-ea"/>
            </a:endParaRP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105196" y="5631472"/>
            <a:ext cx="11468317" cy="86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HB0</a:t>
            </a:r>
            <a:r>
              <a:rPr lang="ko-KR" altLang="en-US" dirty="0"/>
              <a:t>에 엔트리 접근 발생시 해당 엔트리 </a:t>
            </a:r>
            <a:r>
              <a:rPr lang="en-US" altLang="ko-KR" dirty="0"/>
              <a:t>LRU1</a:t>
            </a:r>
            <a:r>
              <a:rPr lang="ko-KR" altLang="en-US" dirty="0"/>
              <a:t>로 삽입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  <a:ea typeface="+mn-ea"/>
              </a:rPr>
              <a:t>LRU0 size++, LRU1 size--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0EF3CEC-71EE-44E6-BF9A-543B96A36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5" y="1212695"/>
            <a:ext cx="9168149" cy="3908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F58BC06-67BE-4242-B286-3B6F9E94FF13}"/>
              </a:ext>
            </a:extLst>
          </p:cNvPr>
          <p:cNvSpPr/>
          <p:nvPr/>
        </p:nvSpPr>
        <p:spPr>
          <a:xfrm>
            <a:off x="4750420" y="2455150"/>
            <a:ext cx="1813931" cy="97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84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xfrm>
            <a:off x="7148626" y="1359602"/>
            <a:ext cx="4508500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dirty="0"/>
              <a:t>Introduction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altLang="ko-KR" sz="1800" dirty="0"/>
              <a:t>Previous</a:t>
            </a:r>
            <a:r>
              <a:rPr lang="ko-KR" altLang="en-US" sz="1800" dirty="0"/>
              <a:t> </a:t>
            </a:r>
            <a:r>
              <a:rPr lang="en-US" altLang="ko-KR" sz="1800" dirty="0"/>
              <a:t>Work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dirty="0"/>
              <a:t>A Class of Replacement Policies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dirty="0"/>
              <a:t>Adaptive Replacement Cache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dirty="0"/>
              <a:t>Experimental Results</a:t>
            </a:r>
            <a:endParaRPr sz="1800" dirty="0"/>
          </a:p>
          <a:p>
            <a:pPr marL="3429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1800"/>
            </a:pPr>
            <a:r>
              <a:rPr lang="en-US" altLang="ko-KR" sz="1800" dirty="0"/>
              <a:t>4.Adaptive Replacement Cache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EA2D4-55CA-4A72-9313-F834E6564E61}"/>
              </a:ext>
            </a:extLst>
          </p:cNvPr>
          <p:cNvSpPr txBox="1"/>
          <p:nvPr/>
        </p:nvSpPr>
        <p:spPr>
          <a:xfrm>
            <a:off x="105196" y="572641"/>
            <a:ext cx="5506132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50" b="1" dirty="0">
                <a:latin typeface="+mj-ea"/>
                <a:ea typeface="+mj-ea"/>
              </a:rPr>
              <a:t>ARC(Adaptive Replacement Cache)</a:t>
            </a:r>
            <a:endParaRPr lang="ko-KR" altLang="en-US" sz="1850" b="1" dirty="0">
              <a:latin typeface="+mj-ea"/>
              <a:ea typeface="+mj-ea"/>
            </a:endParaRP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105196" y="5631472"/>
            <a:ext cx="11468317" cy="86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HB1</a:t>
            </a:r>
            <a:r>
              <a:rPr lang="ko-KR" altLang="en-US" dirty="0"/>
              <a:t>에 엔트리 접근 발생시 해당 엔트리 </a:t>
            </a:r>
            <a:r>
              <a:rPr lang="en-US" altLang="ko-KR" dirty="0"/>
              <a:t>LRU1</a:t>
            </a:r>
            <a:r>
              <a:rPr lang="ko-KR" altLang="en-US" dirty="0"/>
              <a:t>로 삽입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  <a:ea typeface="+mn-ea"/>
              </a:rPr>
              <a:t>LRU1 size++, LRU0 size--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0EF3CEC-71EE-44E6-BF9A-543B96A36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5" y="1212695"/>
            <a:ext cx="9168149" cy="3908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F58BC06-67BE-4242-B286-3B6F9E94FF13}"/>
              </a:ext>
            </a:extLst>
          </p:cNvPr>
          <p:cNvSpPr/>
          <p:nvPr/>
        </p:nvSpPr>
        <p:spPr>
          <a:xfrm>
            <a:off x="4832195" y="3352800"/>
            <a:ext cx="3902927" cy="8865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5841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1800"/>
            </a:pPr>
            <a:r>
              <a:rPr lang="en-US" altLang="ko-KR" sz="1800" dirty="0"/>
              <a:t>4.Adaptive Replacement Cache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EA2D4-55CA-4A72-9313-F834E6564E61}"/>
              </a:ext>
            </a:extLst>
          </p:cNvPr>
          <p:cNvSpPr txBox="1"/>
          <p:nvPr/>
        </p:nvSpPr>
        <p:spPr>
          <a:xfrm>
            <a:off x="105196" y="572641"/>
            <a:ext cx="5506132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50" b="1" dirty="0">
                <a:latin typeface="+mj-ea"/>
                <a:ea typeface="+mj-ea"/>
              </a:rPr>
              <a:t>ARC(Adaptive Replacement Cache)</a:t>
            </a:r>
            <a:endParaRPr lang="ko-KR" altLang="en-US" sz="1850" b="1" dirty="0">
              <a:latin typeface="+mj-ea"/>
              <a:ea typeface="+mj-ea"/>
            </a:endParaRP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105196" y="5631472"/>
            <a:ext cx="11468317" cy="86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캐시 엔트리가 밀려나가 </a:t>
            </a:r>
            <a:r>
              <a:rPr lang="en-US" altLang="ko-KR" dirty="0"/>
              <a:t>LRU1</a:t>
            </a:r>
            <a:r>
              <a:rPr lang="ko-KR" altLang="en-US" dirty="0"/>
              <a:t>의 크기를 넘어서면 데이터 블록이 제거되고 </a:t>
            </a:r>
            <a:r>
              <a:rPr lang="ko-KR" altLang="en-US" dirty="0">
                <a:solidFill>
                  <a:srgbClr val="FF0000"/>
                </a:solidFill>
              </a:rPr>
              <a:t>블록번호</a:t>
            </a:r>
            <a:r>
              <a:rPr lang="ko-KR" altLang="en-US" dirty="0"/>
              <a:t>만 유지하고 </a:t>
            </a:r>
            <a:r>
              <a:rPr lang="en-US" altLang="ko-KR" dirty="0"/>
              <a:t>HB1</a:t>
            </a:r>
            <a:r>
              <a:rPr lang="ko-KR" altLang="en-US" dirty="0"/>
              <a:t>로 삽입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0EF3CEC-71EE-44E6-BF9A-543B96A36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5" y="1212695"/>
            <a:ext cx="9168149" cy="3908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F58BC06-67BE-4242-B286-3B6F9E94FF13}"/>
              </a:ext>
            </a:extLst>
          </p:cNvPr>
          <p:cNvSpPr/>
          <p:nvPr/>
        </p:nvSpPr>
        <p:spPr>
          <a:xfrm>
            <a:off x="6898889" y="3362116"/>
            <a:ext cx="1129990" cy="295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531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1800"/>
            </a:pPr>
            <a:r>
              <a:rPr lang="en-GB" altLang="ko-KR" sz="1800" dirty="0"/>
              <a:t> </a:t>
            </a:r>
            <a:r>
              <a:rPr lang="en-US" altLang="ko-KR" sz="1800" dirty="0"/>
              <a:t>4.Adaptive Replacement Cache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EA2D4-55CA-4A72-9313-F834E6564E61}"/>
              </a:ext>
            </a:extLst>
          </p:cNvPr>
          <p:cNvSpPr txBox="1"/>
          <p:nvPr/>
        </p:nvSpPr>
        <p:spPr>
          <a:xfrm>
            <a:off x="105196" y="572641"/>
            <a:ext cx="5506132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50" b="1" dirty="0">
                <a:latin typeface="+mj-ea"/>
                <a:ea typeface="+mj-ea"/>
              </a:rPr>
              <a:t>ARC(Adaptive Replacement Cache)</a:t>
            </a:r>
            <a:endParaRPr lang="ko-KR" altLang="en-US" sz="1850" b="1" dirty="0">
              <a:latin typeface="+mj-ea"/>
              <a:ea typeface="+mj-ea"/>
            </a:endParaRP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105196" y="5631472"/>
            <a:ext cx="11468317" cy="86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LRU0, LRU1</a:t>
            </a:r>
            <a:r>
              <a:rPr lang="ko-KR" altLang="en-US" dirty="0"/>
              <a:t>에 있는 엔트리 접근 발생시</a:t>
            </a:r>
            <a:r>
              <a:rPr lang="en-US" altLang="ko-KR" dirty="0"/>
              <a:t>(</a:t>
            </a:r>
            <a:r>
              <a:rPr lang="ko-KR" altLang="en-US" dirty="0">
                <a:solidFill>
                  <a:srgbClr val="FF0000"/>
                </a:solidFill>
              </a:rPr>
              <a:t>캐시 히트</a:t>
            </a:r>
            <a:r>
              <a:rPr lang="en-US" altLang="ko-KR" dirty="0"/>
              <a:t>) </a:t>
            </a:r>
            <a:r>
              <a:rPr lang="ko-KR" altLang="en-US" dirty="0"/>
              <a:t>해당 </a:t>
            </a:r>
            <a:r>
              <a:rPr lang="en-US" altLang="ko-KR" dirty="0"/>
              <a:t>LRU</a:t>
            </a:r>
            <a:r>
              <a:rPr lang="ko-KR" altLang="en-US" dirty="0"/>
              <a:t>스택의 </a:t>
            </a:r>
            <a:r>
              <a:rPr lang="en-US" altLang="ko-KR" dirty="0"/>
              <a:t>TOP</a:t>
            </a:r>
            <a:r>
              <a:rPr lang="ko-KR" altLang="en-US" dirty="0"/>
              <a:t>으로 엔트리 이동</a:t>
            </a:r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0EF3CEC-71EE-44E6-BF9A-543B96A36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5" y="1212695"/>
            <a:ext cx="9168149" cy="3908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F58BC06-67BE-4242-B286-3B6F9E94FF13}"/>
              </a:ext>
            </a:extLst>
          </p:cNvPr>
          <p:cNvSpPr/>
          <p:nvPr/>
        </p:nvSpPr>
        <p:spPr>
          <a:xfrm>
            <a:off x="4966008" y="3533101"/>
            <a:ext cx="2051825" cy="570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C3B6169-B48A-40CB-BED6-51BCF73BC0A3}"/>
              </a:ext>
            </a:extLst>
          </p:cNvPr>
          <p:cNvSpPr/>
          <p:nvPr/>
        </p:nvSpPr>
        <p:spPr>
          <a:xfrm>
            <a:off x="2561064" y="2109461"/>
            <a:ext cx="2226525" cy="893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8274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5. Experimental Results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6096000" y="880804"/>
            <a:ext cx="6019831" cy="549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0" dirty="0"/>
              <a:t>Tested over  23 traces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0" dirty="0"/>
              <a:t>capture disk accesses by databases, web servers, NT workstations</a:t>
            </a:r>
          </a:p>
          <a:p>
            <a:pPr>
              <a:lnSpc>
                <a:spcPct val="150000"/>
              </a:lnSpc>
            </a:pPr>
            <a:endParaRPr lang="en-US" altLang="ko-KR" sz="2000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0" dirty="0"/>
              <a:t>only considered the read requests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9C6FD2-9C4A-4887-94F1-C8675118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88" y="840486"/>
            <a:ext cx="4857643" cy="55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07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5. Experimental Results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1161711" y="4483499"/>
            <a:ext cx="9868577" cy="189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0" dirty="0"/>
              <a:t>조정 가능한 매개 변수는 캐시 크기에 가장 적합한 결과 선택</a:t>
            </a:r>
            <a:endParaRPr lang="en-US" altLang="ko-KR" sz="2000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0" dirty="0"/>
              <a:t>ARC</a:t>
            </a:r>
            <a:r>
              <a:rPr lang="ko-KR" altLang="en-US" sz="2000" b="0" dirty="0"/>
              <a:t>는 자체 조정되면 사용자 지정 매개 변수 필요 </a:t>
            </a:r>
            <a:r>
              <a:rPr lang="en-US" altLang="ko-KR" sz="2000" b="0" dirty="0"/>
              <a:t>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0" dirty="0"/>
              <a:t>온라인 매개 변수 알고리즘 보다 성능이 우수함</a:t>
            </a:r>
            <a:endParaRPr lang="en-US" altLang="ko-KR" sz="2000" b="0" dirty="0"/>
          </a:p>
          <a:p>
            <a:pPr>
              <a:lnSpc>
                <a:spcPct val="150000"/>
              </a:lnSpc>
            </a:pPr>
            <a:endParaRPr lang="en-US" altLang="ko-KR" sz="2000" b="0" dirty="0"/>
          </a:p>
          <a:p>
            <a:pPr>
              <a:lnSpc>
                <a:spcPct val="150000"/>
              </a:lnSpc>
            </a:pPr>
            <a:endParaRPr lang="en-US" altLang="ko-KR" sz="2000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사진, 목재의, 화면, 방이(가) 표시된 사진&#10;&#10;자동 생성된 설명">
            <a:extLst>
              <a:ext uri="{FF2B5EF4-FFF2-40B4-BE49-F238E27FC236}">
                <a16:creationId xmlns:a16="http://schemas.microsoft.com/office/drawing/2014/main" id="{45627AE8-3911-46E7-83D7-A72F6E5D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08" y="1286185"/>
            <a:ext cx="10343292" cy="23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13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5. Experimental Results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6096000" y="1255363"/>
            <a:ext cx="4934288" cy="512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0" dirty="0"/>
              <a:t>SPC1 &amp; Merge(s) represent requests to a storage controller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0" dirty="0"/>
              <a:t>LRU,</a:t>
            </a:r>
            <a:r>
              <a:rPr lang="ko-KR" altLang="en-US" sz="2000" b="0" dirty="0"/>
              <a:t> </a:t>
            </a:r>
            <a:r>
              <a:rPr lang="en-US" altLang="ko-KR" sz="2000" b="0" dirty="0"/>
              <a:t>MQ,</a:t>
            </a:r>
            <a:r>
              <a:rPr lang="ko-KR" altLang="en-US" sz="2000" b="0" dirty="0"/>
              <a:t> </a:t>
            </a:r>
            <a:r>
              <a:rPr lang="en-US" altLang="ko-KR" sz="2000" b="0" dirty="0"/>
              <a:t>ARC</a:t>
            </a:r>
            <a:r>
              <a:rPr lang="ko-KR" altLang="en-US" sz="2000" b="0" dirty="0"/>
              <a:t>의 적중률 비교</a:t>
            </a:r>
            <a:endParaRPr lang="en-US" altLang="ko-KR" sz="2000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0" dirty="0"/>
              <a:t>MQ</a:t>
            </a:r>
            <a:r>
              <a:rPr lang="ko-KR" altLang="en-US" sz="2000" b="0" dirty="0"/>
              <a:t>는 스토리지 서버용으로 설계됨</a:t>
            </a:r>
            <a:endParaRPr lang="en-US" altLang="ko-KR" sz="2000" b="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시계이(가) 표시된 사진&#10;&#10;자동 생성된 설명">
            <a:extLst>
              <a:ext uri="{FF2B5EF4-FFF2-40B4-BE49-F238E27FC236}">
                <a16:creationId xmlns:a16="http://schemas.microsoft.com/office/drawing/2014/main" id="{8E6CE105-6562-47ED-AB44-1A1561502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3" y="858027"/>
            <a:ext cx="5102139" cy="55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37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5. Experimental Results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6095999" y="1255363"/>
            <a:ext cx="5278821" cy="512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>
              <a:lnSpc>
                <a:spcPct val="150000"/>
              </a:lnSpc>
            </a:pPr>
            <a:endParaRPr lang="en-US" altLang="ko-KR" sz="2000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0" dirty="0"/>
              <a:t>ARC</a:t>
            </a:r>
            <a:r>
              <a:rPr lang="ko-KR" altLang="en-US" sz="2000" b="0" dirty="0"/>
              <a:t>는 </a:t>
            </a:r>
            <a:r>
              <a:rPr lang="ko-KR" altLang="en-US" sz="2000" b="0" dirty="0" err="1"/>
              <a:t>때떄로</a:t>
            </a:r>
            <a:r>
              <a:rPr lang="ko-KR" altLang="en-US" sz="2000" b="0" dirty="0"/>
              <a:t> 최적화된 </a:t>
            </a:r>
            <a:r>
              <a:rPr lang="en-US" altLang="ko-KR" sz="2000" b="0" dirty="0"/>
              <a:t>FRC</a:t>
            </a:r>
            <a:r>
              <a:rPr lang="en-US" altLang="ko-KR" sz="2000" b="0" baseline="-25000" dirty="0"/>
              <a:t>P</a:t>
            </a:r>
            <a:r>
              <a:rPr lang="ko-KR" altLang="en-US" sz="2000" b="0" dirty="0"/>
              <a:t>를 능가</a:t>
            </a:r>
            <a:endParaRPr lang="en-US" altLang="ko-KR" sz="2000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0" dirty="0"/>
              <a:t>ARC smaller constant, and, hence, less overhead.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49B9804-DFCE-46E7-A6A3-1A61719FF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2" y="701318"/>
            <a:ext cx="5745610" cy="56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15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 Conclusion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542442" y="1317356"/>
            <a:ext cx="11101026" cy="506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No parameter tuning needed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/>
              <a:t>Empirically universal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Less overhead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Empirically good performance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Is robust for a wider range of workloads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097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6;p18">
            <a:extLst>
              <a:ext uri="{FF2B5EF4-FFF2-40B4-BE49-F238E27FC236}">
                <a16:creationId xmlns:a16="http://schemas.microsoft.com/office/drawing/2014/main" id="{ED51B449-0150-4FFC-8E61-1EE6BBCBC4D5}"/>
              </a:ext>
            </a:extLst>
          </p:cNvPr>
          <p:cNvSpPr txBox="1"/>
          <p:nvPr/>
        </p:nvSpPr>
        <p:spPr>
          <a:xfrm>
            <a:off x="4388860" y="4858514"/>
            <a:ext cx="3562834" cy="6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b="1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Thank You!</a:t>
            </a:r>
            <a:endParaRPr sz="4000" b="1" dirty="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" name="Google Shape;108;p1">
            <a:extLst>
              <a:ext uri="{FF2B5EF4-FFF2-40B4-BE49-F238E27FC236}">
                <a16:creationId xmlns:a16="http://schemas.microsoft.com/office/drawing/2014/main" id="{49B5771B-F73C-433A-95F3-50EE845B897B}"/>
              </a:ext>
            </a:extLst>
          </p:cNvPr>
          <p:cNvSpPr txBox="1">
            <a:spLocks/>
          </p:cNvSpPr>
          <p:nvPr/>
        </p:nvSpPr>
        <p:spPr>
          <a:xfrm>
            <a:off x="90921" y="1866871"/>
            <a:ext cx="11554232" cy="6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  <a:defRPr sz="4000" b="1" i="0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3600">
                <a:solidFill>
                  <a:srgbClr val="FFFFFF"/>
                </a:solidFill>
              </a:rPr>
              <a:t>ARC : ASELF-TUNING, LOW OVERHEAD REPLACEMENT CACHE</a:t>
            </a:r>
            <a:endParaRPr lang="ko-KR" altLang="en-US" sz="3600" dirty="0"/>
          </a:p>
        </p:txBody>
      </p:sp>
      <p:sp>
        <p:nvSpPr>
          <p:cNvPr id="9" name="Google Shape;110;p1">
            <a:extLst>
              <a:ext uri="{FF2B5EF4-FFF2-40B4-BE49-F238E27FC236}">
                <a16:creationId xmlns:a16="http://schemas.microsoft.com/office/drawing/2014/main" id="{F8B9E7A6-894A-47A3-BE01-307413443EB2}"/>
              </a:ext>
            </a:extLst>
          </p:cNvPr>
          <p:cNvSpPr txBox="1"/>
          <p:nvPr/>
        </p:nvSpPr>
        <p:spPr>
          <a:xfrm>
            <a:off x="90921" y="3473814"/>
            <a:ext cx="7069158" cy="6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Nimrod Megiddo &amp; Dharmendra S. </a:t>
            </a:r>
            <a:r>
              <a:rPr lang="en-US" altLang="ko-KR" dirty="0" err="1">
                <a:solidFill>
                  <a:schemeClr val="bg1"/>
                </a:solidFill>
              </a:rPr>
              <a:t>Modha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3" name="Google Shape;109;p1">
            <a:extLst>
              <a:ext uri="{FF2B5EF4-FFF2-40B4-BE49-F238E27FC236}">
                <a16:creationId xmlns:a16="http://schemas.microsoft.com/office/drawing/2014/main" id="{63BD2BC0-21CC-4D5B-81C4-BA10C93B37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2020. 06. 15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Presentation by </a:t>
            </a:r>
            <a:r>
              <a:rPr lang="en-US" dirty="0" err="1"/>
              <a:t>jeeweon</a:t>
            </a:r>
            <a:r>
              <a:rPr lang="en-US" dirty="0"/>
              <a:t> Lee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leejeeweon93@gmail.com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059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1800" dirty="0"/>
              <a:t>1. Introduction</a:t>
            </a:r>
            <a:endParaRPr sz="1800" dirty="0"/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" name="제목 3">
            <a:extLst>
              <a:ext uri="{FF2B5EF4-FFF2-40B4-BE49-F238E27FC236}">
                <a16:creationId xmlns:a16="http://schemas.microsoft.com/office/drawing/2014/main" id="{FC838BB9-C44E-4E36-B7C0-5E8F713DE098}"/>
              </a:ext>
            </a:extLst>
          </p:cNvPr>
          <p:cNvSpPr txBox="1">
            <a:spLocks/>
          </p:cNvSpPr>
          <p:nvPr/>
        </p:nvSpPr>
        <p:spPr>
          <a:xfrm>
            <a:off x="105196" y="960294"/>
            <a:ext cx="8351422" cy="5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5" tIns="34287" rIns="68575" bIns="3428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214313" lvl="1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sz="185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2FFF6-4539-44D3-A9B1-6916682B5454}"/>
              </a:ext>
            </a:extLst>
          </p:cNvPr>
          <p:cNvSpPr txBox="1"/>
          <p:nvPr/>
        </p:nvSpPr>
        <p:spPr>
          <a:xfrm>
            <a:off x="105196" y="583268"/>
            <a:ext cx="3161371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50" b="1" dirty="0">
                <a:latin typeface="+mj-ea"/>
                <a:ea typeface="+mj-ea"/>
              </a:rPr>
              <a:t>Cache </a:t>
            </a:r>
            <a:endParaRPr lang="ko-KR" altLang="en-US" sz="1850" b="1" dirty="0"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C4F4F7D-3B87-4906-B428-1950A6922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52" y="1543330"/>
            <a:ext cx="10438095" cy="501688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799B569-25E3-448B-BB76-503EA932711F}"/>
              </a:ext>
            </a:extLst>
          </p:cNvPr>
          <p:cNvSpPr/>
          <p:nvPr/>
        </p:nvSpPr>
        <p:spPr>
          <a:xfrm>
            <a:off x="5776332" y="2416098"/>
            <a:ext cx="1754458" cy="2817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90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1800" dirty="0"/>
              <a:t>1. Introduction</a:t>
            </a:r>
            <a:endParaRPr sz="1800" dirty="0"/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9" name="제목 3">
            <a:extLst>
              <a:ext uri="{FF2B5EF4-FFF2-40B4-BE49-F238E27FC236}">
                <a16:creationId xmlns:a16="http://schemas.microsoft.com/office/drawing/2014/main" id="{F77839EE-2AB1-4D4E-9B07-413BA536AF5A}"/>
              </a:ext>
            </a:extLst>
          </p:cNvPr>
          <p:cNvSpPr txBox="1">
            <a:spLocks/>
          </p:cNvSpPr>
          <p:nvPr/>
        </p:nvSpPr>
        <p:spPr>
          <a:xfrm>
            <a:off x="368687" y="1025073"/>
            <a:ext cx="8621975" cy="560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850" b="1" dirty="0">
                <a:latin typeface="+mn-ea"/>
              </a:rPr>
              <a:t>cache are very popular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850" b="1" dirty="0">
                <a:latin typeface="+mn-ea"/>
              </a:rPr>
              <a:t>외부 데이터 소스의 읽기 횟수를 줄이기 위해 사용</a:t>
            </a:r>
            <a:endParaRPr lang="en-US" altLang="ko-KR" sz="1850" b="1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800" dirty="0" err="1">
                <a:latin typeface="+mn-ea"/>
              </a:rPr>
              <a:t>Youtube</a:t>
            </a:r>
            <a:r>
              <a:rPr lang="en-US" altLang="ko-KR" sz="1800" dirty="0">
                <a:latin typeface="+mn-ea"/>
              </a:rPr>
              <a:t>, Reddit, </a:t>
            </a:r>
            <a:r>
              <a:rPr lang="en-US" altLang="ko-KR" sz="1800" dirty="0" err="1">
                <a:latin typeface="+mn-ea"/>
              </a:rPr>
              <a:t>facebook</a:t>
            </a:r>
            <a:r>
              <a:rPr lang="en-US" altLang="ko-KR" sz="1800" dirty="0">
                <a:latin typeface="+mn-ea"/>
              </a:rPr>
              <a:t>, </a:t>
            </a:r>
            <a:r>
              <a:rPr lang="en-US" altLang="ko-KR" sz="1800" dirty="0"/>
              <a:t>Pinterest, Bluemix, Amazon Web server, Google App Engine </a:t>
            </a:r>
            <a:endParaRPr lang="en-US" altLang="ko-KR" sz="1800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850" b="1" dirty="0">
              <a:latin typeface="+mn-ea"/>
            </a:endParaRPr>
          </a:p>
        </p:txBody>
      </p:sp>
      <p:pic>
        <p:nvPicPr>
          <p:cNvPr id="3" name="그림 2" descr="음식, 표지판이(가) 표시된 사진&#10;&#10;자동 생성된 설명">
            <a:extLst>
              <a:ext uri="{FF2B5EF4-FFF2-40B4-BE49-F238E27FC236}">
                <a16:creationId xmlns:a16="http://schemas.microsoft.com/office/drawing/2014/main" id="{88559654-93A3-4871-90CB-B92F08E8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705" y="2669454"/>
            <a:ext cx="4998307" cy="18164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5D77B35-5EA6-47B0-9281-48894DAF6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42" y="2755884"/>
            <a:ext cx="2143125" cy="2143125"/>
          </a:xfrm>
          <a:prstGeom prst="rect">
            <a:avLst/>
          </a:prstGeom>
        </p:spPr>
      </p:pic>
      <p:pic>
        <p:nvPicPr>
          <p:cNvPr id="9" name="그림 8" descr="그리기이(가) 표시된 사진&#10;&#10;자동 생성된 설명">
            <a:extLst>
              <a:ext uri="{FF2B5EF4-FFF2-40B4-BE49-F238E27FC236}">
                <a16:creationId xmlns:a16="http://schemas.microsoft.com/office/drawing/2014/main" id="{AF732D10-535F-4A84-9F4B-83C6C551D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591" y="5061061"/>
            <a:ext cx="3495675" cy="1304925"/>
          </a:xfrm>
          <a:prstGeom prst="rect">
            <a:avLst/>
          </a:prstGeom>
        </p:spPr>
      </p:pic>
      <p:pic>
        <p:nvPicPr>
          <p:cNvPr id="12" name="그림 11" descr="표지판, 컴퓨터이(가) 표시된 사진&#10;&#10;자동 생성된 설명">
            <a:extLst>
              <a:ext uri="{FF2B5EF4-FFF2-40B4-BE49-F238E27FC236}">
                <a16:creationId xmlns:a16="http://schemas.microsoft.com/office/drawing/2014/main" id="{24B1228D-2B41-4B2D-9A4A-B7E32AB57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668" y="2669454"/>
            <a:ext cx="3502842" cy="2729122"/>
          </a:xfrm>
          <a:prstGeom prst="rect">
            <a:avLst/>
          </a:prstGeom>
        </p:spPr>
      </p:pic>
      <p:pic>
        <p:nvPicPr>
          <p:cNvPr id="14" name="그림 13" descr="그리기이(가) 표시된 사진&#10;&#10;자동 생성된 설명">
            <a:extLst>
              <a:ext uri="{FF2B5EF4-FFF2-40B4-BE49-F238E27FC236}">
                <a16:creationId xmlns:a16="http://schemas.microsoft.com/office/drawing/2014/main" id="{80B98487-5C05-4401-848B-EA98544ED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8881" y="4899009"/>
            <a:ext cx="1724274" cy="1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2.Previous</a:t>
            </a:r>
            <a:r>
              <a:rPr lang="ko-KR" altLang="en-US" sz="1800" dirty="0"/>
              <a:t> </a:t>
            </a:r>
            <a:r>
              <a:rPr lang="en-US" altLang="ko-KR" sz="1800" dirty="0"/>
              <a:t>Work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EA2D4-55CA-4A72-9313-F834E6564E61}"/>
              </a:ext>
            </a:extLst>
          </p:cNvPr>
          <p:cNvSpPr txBox="1"/>
          <p:nvPr/>
        </p:nvSpPr>
        <p:spPr>
          <a:xfrm>
            <a:off x="368667" y="811530"/>
            <a:ext cx="55061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50" b="1" dirty="0">
                <a:latin typeface="+mj-ea"/>
                <a:ea typeface="+mj-ea"/>
              </a:rPr>
              <a:t>Recency</a:t>
            </a:r>
          </a:p>
          <a:p>
            <a:endParaRPr lang="ko-KR" altLang="en-US" sz="1850" b="1" dirty="0">
              <a:latin typeface="+mj-ea"/>
              <a:ea typeface="+mj-ea"/>
            </a:endParaRPr>
          </a:p>
        </p:txBody>
      </p:sp>
      <p:sp>
        <p:nvSpPr>
          <p:cNvPr id="10" name="제목 3">
            <a:extLst>
              <a:ext uri="{FF2B5EF4-FFF2-40B4-BE49-F238E27FC236}">
                <a16:creationId xmlns:a16="http://schemas.microsoft.com/office/drawing/2014/main" id="{83773AFF-A39A-458D-9C74-390B55D67B9D}"/>
              </a:ext>
            </a:extLst>
          </p:cNvPr>
          <p:cNvSpPr txBox="1">
            <a:spLocks/>
          </p:cNvSpPr>
          <p:nvPr/>
        </p:nvSpPr>
        <p:spPr>
          <a:xfrm>
            <a:off x="385534" y="1322418"/>
            <a:ext cx="5931669" cy="429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LRU(Least </a:t>
            </a:r>
            <a:r>
              <a:rPr lang="en-US" altLang="ko-KR" dirty="0">
                <a:solidFill>
                  <a:srgbClr val="FF0000"/>
                </a:solidFill>
              </a:rPr>
              <a:t>Recently</a:t>
            </a:r>
            <a:r>
              <a:rPr lang="en-US" altLang="ko-KR" dirty="0"/>
              <a:t> Used)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/>
              <a:t>가장 오랫동안 참조 되지 않은 페이지 교체</a:t>
            </a: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n-ea"/>
                <a:ea typeface="+mn-ea"/>
              </a:rPr>
              <a:t>Temporal </a:t>
            </a:r>
            <a:r>
              <a:rPr lang="en-US" altLang="ko-KR" dirty="0"/>
              <a:t>locality </a:t>
            </a:r>
            <a:r>
              <a:rPr lang="ko-KR" altLang="en-US" dirty="0"/>
              <a:t>성질 고려 </a:t>
            </a: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/>
              <a:t>가장 최근의 참조 기록만을 사용하기에 자주 참조되는 객체와 그렇지 않은 객체를 구분하기 어려움</a:t>
            </a:r>
            <a:endParaRPr lang="en-US" altLang="ko-KR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6964A5-B7B8-4DB7-82D7-AACDF3017C2B}"/>
              </a:ext>
            </a:extLst>
          </p:cNvPr>
          <p:cNvSpPr/>
          <p:nvPr/>
        </p:nvSpPr>
        <p:spPr>
          <a:xfrm>
            <a:off x="6095999" y="2943922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스크린샷, 시계이(가) 표시된 사진&#10;&#10;자동 생성된 설명">
            <a:extLst>
              <a:ext uri="{FF2B5EF4-FFF2-40B4-BE49-F238E27FC236}">
                <a16:creationId xmlns:a16="http://schemas.microsoft.com/office/drawing/2014/main" id="{5FEE57D2-3E3F-4B0D-A2D1-F3E233D1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42" y="1902012"/>
            <a:ext cx="5695412" cy="329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2.Previous</a:t>
            </a:r>
            <a:r>
              <a:rPr lang="ko-KR" altLang="en-US" sz="1800" dirty="0"/>
              <a:t> </a:t>
            </a:r>
            <a:r>
              <a:rPr lang="en-US" altLang="ko-KR" sz="1800" dirty="0"/>
              <a:t>Work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EA2D4-55CA-4A72-9313-F834E6564E61}"/>
              </a:ext>
            </a:extLst>
          </p:cNvPr>
          <p:cNvSpPr txBox="1"/>
          <p:nvPr/>
        </p:nvSpPr>
        <p:spPr>
          <a:xfrm>
            <a:off x="406988" y="767946"/>
            <a:ext cx="55061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50" b="1" dirty="0">
                <a:latin typeface="+mj-ea"/>
                <a:ea typeface="+mj-ea"/>
              </a:rPr>
              <a:t>Frequency</a:t>
            </a:r>
          </a:p>
          <a:p>
            <a:endParaRPr lang="ko-KR" altLang="en-US" sz="1850" b="1" dirty="0">
              <a:latin typeface="+mj-ea"/>
              <a:ea typeface="+mj-ea"/>
            </a:endParaRP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406988" y="1726525"/>
            <a:ext cx="5541071" cy="416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  <a:ea typeface="+mn-ea"/>
              </a:rPr>
              <a:t>LFU(</a:t>
            </a:r>
            <a:r>
              <a:rPr lang="en-US" altLang="ko-KR" dirty="0"/>
              <a:t>Least </a:t>
            </a:r>
            <a:r>
              <a:rPr lang="en-US" altLang="ko-KR" dirty="0">
                <a:solidFill>
                  <a:srgbClr val="FF0000"/>
                </a:solidFill>
              </a:rPr>
              <a:t>Frequently</a:t>
            </a:r>
            <a:r>
              <a:rPr lang="en-US" altLang="ko-KR" dirty="0"/>
              <a:t> Used</a:t>
            </a:r>
            <a:r>
              <a:rPr lang="en-US" altLang="ko-KR" dirty="0">
                <a:latin typeface="+mn-ea"/>
                <a:ea typeface="+mn-ea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n-ea"/>
                <a:ea typeface="+mn-ea"/>
              </a:rPr>
              <a:t>가장 적은 참조 횟수를 갖는 페이지 교체</a:t>
            </a: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n-ea"/>
                <a:ea typeface="+mn-ea"/>
              </a:rPr>
              <a:t>참조될 가능성이 높음에도 횟수에 의한 방법 최근 사용된 </a:t>
            </a:r>
            <a:r>
              <a:rPr lang="ko-KR" altLang="en-US" dirty="0"/>
              <a:t>페이지 교체 시킬 가능성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Picture 2" descr="스크린샷, 시계이(가) 표시된 사진&#10;&#10;자동 생성된 설명">
            <a:extLst>
              <a:ext uri="{FF2B5EF4-FFF2-40B4-BE49-F238E27FC236}">
                <a16:creationId xmlns:a16="http://schemas.microsoft.com/office/drawing/2014/main" id="{859FA86B-0A0F-45D8-A0C4-BF5C162B7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2012"/>
            <a:ext cx="5843354" cy="33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표 5">
            <a:extLst>
              <a:ext uri="{FF2B5EF4-FFF2-40B4-BE49-F238E27FC236}">
                <a16:creationId xmlns:a16="http://schemas.microsoft.com/office/drawing/2014/main" id="{35CC9F01-7E93-4125-A52B-D766CBA84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63660"/>
              </p:ext>
            </p:extLst>
          </p:nvPr>
        </p:nvGraphicFramePr>
        <p:xfrm>
          <a:off x="6130935" y="2073730"/>
          <a:ext cx="1904400" cy="4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64">
                  <a:extLst>
                    <a:ext uri="{9D8B030D-6E8A-4147-A177-3AD203B41FA5}">
                      <a16:colId xmlns:a16="http://schemas.microsoft.com/office/drawing/2014/main" val="2497346867"/>
                    </a:ext>
                  </a:extLst>
                </a:gridCol>
                <a:gridCol w="454812">
                  <a:extLst>
                    <a:ext uri="{9D8B030D-6E8A-4147-A177-3AD203B41FA5}">
                      <a16:colId xmlns:a16="http://schemas.microsoft.com/office/drawing/2014/main" val="2087981926"/>
                    </a:ext>
                  </a:extLst>
                </a:gridCol>
                <a:gridCol w="454812">
                  <a:extLst>
                    <a:ext uri="{9D8B030D-6E8A-4147-A177-3AD203B41FA5}">
                      <a16:colId xmlns:a16="http://schemas.microsoft.com/office/drawing/2014/main" val="4036405086"/>
                    </a:ext>
                  </a:extLst>
                </a:gridCol>
                <a:gridCol w="454812">
                  <a:extLst>
                    <a:ext uri="{9D8B030D-6E8A-4147-A177-3AD203B41FA5}">
                      <a16:colId xmlns:a16="http://schemas.microsoft.com/office/drawing/2014/main" val="1927814399"/>
                    </a:ext>
                  </a:extLst>
                </a:gridCol>
              </a:tblGrid>
              <a:tr h="4017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A(1)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72479"/>
                  </a:ext>
                </a:extLst>
              </a:tr>
            </a:tbl>
          </a:graphicData>
        </a:graphic>
      </p:graphicFrame>
      <p:graphicFrame>
        <p:nvGraphicFramePr>
          <p:cNvPr id="35" name="표 5">
            <a:extLst>
              <a:ext uri="{FF2B5EF4-FFF2-40B4-BE49-F238E27FC236}">
                <a16:creationId xmlns:a16="http://schemas.microsoft.com/office/drawing/2014/main" id="{AFB68077-7B97-40E4-9E76-1130A8BB3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057765"/>
              </p:ext>
            </p:extLst>
          </p:nvPr>
        </p:nvGraphicFramePr>
        <p:xfrm>
          <a:off x="6130935" y="2843243"/>
          <a:ext cx="1822236" cy="357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559">
                  <a:extLst>
                    <a:ext uri="{9D8B030D-6E8A-4147-A177-3AD203B41FA5}">
                      <a16:colId xmlns:a16="http://schemas.microsoft.com/office/drawing/2014/main" val="2497346867"/>
                    </a:ext>
                  </a:extLst>
                </a:gridCol>
                <a:gridCol w="455559">
                  <a:extLst>
                    <a:ext uri="{9D8B030D-6E8A-4147-A177-3AD203B41FA5}">
                      <a16:colId xmlns:a16="http://schemas.microsoft.com/office/drawing/2014/main" val="2087981926"/>
                    </a:ext>
                  </a:extLst>
                </a:gridCol>
                <a:gridCol w="455559">
                  <a:extLst>
                    <a:ext uri="{9D8B030D-6E8A-4147-A177-3AD203B41FA5}">
                      <a16:colId xmlns:a16="http://schemas.microsoft.com/office/drawing/2014/main" val="4036405086"/>
                    </a:ext>
                  </a:extLst>
                </a:gridCol>
                <a:gridCol w="455559">
                  <a:extLst>
                    <a:ext uri="{9D8B030D-6E8A-4147-A177-3AD203B41FA5}">
                      <a16:colId xmlns:a16="http://schemas.microsoft.com/office/drawing/2014/main" val="1927814399"/>
                    </a:ext>
                  </a:extLst>
                </a:gridCol>
              </a:tblGrid>
              <a:tr h="3576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A(1)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B(1)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72479"/>
                  </a:ext>
                </a:extLst>
              </a:tr>
            </a:tbl>
          </a:graphicData>
        </a:graphic>
      </p:graphicFrame>
      <p:graphicFrame>
        <p:nvGraphicFramePr>
          <p:cNvPr id="36" name="표 5">
            <a:extLst>
              <a:ext uri="{FF2B5EF4-FFF2-40B4-BE49-F238E27FC236}">
                <a16:creationId xmlns:a16="http://schemas.microsoft.com/office/drawing/2014/main" id="{B0AEDAD2-11AE-4116-8AF0-B5F0C7EC5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80839"/>
              </p:ext>
            </p:extLst>
          </p:nvPr>
        </p:nvGraphicFramePr>
        <p:xfrm>
          <a:off x="6164036" y="3657115"/>
          <a:ext cx="1789136" cy="36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84">
                  <a:extLst>
                    <a:ext uri="{9D8B030D-6E8A-4147-A177-3AD203B41FA5}">
                      <a16:colId xmlns:a16="http://schemas.microsoft.com/office/drawing/2014/main" val="2497346867"/>
                    </a:ext>
                  </a:extLst>
                </a:gridCol>
                <a:gridCol w="447284">
                  <a:extLst>
                    <a:ext uri="{9D8B030D-6E8A-4147-A177-3AD203B41FA5}">
                      <a16:colId xmlns:a16="http://schemas.microsoft.com/office/drawing/2014/main" val="2087981926"/>
                    </a:ext>
                  </a:extLst>
                </a:gridCol>
                <a:gridCol w="447284">
                  <a:extLst>
                    <a:ext uri="{9D8B030D-6E8A-4147-A177-3AD203B41FA5}">
                      <a16:colId xmlns:a16="http://schemas.microsoft.com/office/drawing/2014/main" val="4036405086"/>
                    </a:ext>
                  </a:extLst>
                </a:gridCol>
                <a:gridCol w="447284">
                  <a:extLst>
                    <a:ext uri="{9D8B030D-6E8A-4147-A177-3AD203B41FA5}">
                      <a16:colId xmlns:a16="http://schemas.microsoft.com/office/drawing/2014/main" val="1927814399"/>
                    </a:ext>
                  </a:extLst>
                </a:gridCol>
              </a:tblGrid>
              <a:tr h="3699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A(1)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B(1)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C(1)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72479"/>
                  </a:ext>
                </a:extLst>
              </a:tr>
            </a:tbl>
          </a:graphicData>
        </a:graphic>
      </p:graphicFrame>
      <p:graphicFrame>
        <p:nvGraphicFramePr>
          <p:cNvPr id="38" name="표 5">
            <a:extLst>
              <a:ext uri="{FF2B5EF4-FFF2-40B4-BE49-F238E27FC236}">
                <a16:creationId xmlns:a16="http://schemas.microsoft.com/office/drawing/2014/main" id="{3CC6D7C5-5E6D-49B8-B286-58CEA1519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11072"/>
              </p:ext>
            </p:extLst>
          </p:nvPr>
        </p:nvGraphicFramePr>
        <p:xfrm>
          <a:off x="6164036" y="4620085"/>
          <a:ext cx="1871300" cy="36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579">
                  <a:extLst>
                    <a:ext uri="{9D8B030D-6E8A-4147-A177-3AD203B41FA5}">
                      <a16:colId xmlns:a16="http://schemas.microsoft.com/office/drawing/2014/main" val="2497346867"/>
                    </a:ext>
                  </a:extLst>
                </a:gridCol>
                <a:gridCol w="446907">
                  <a:extLst>
                    <a:ext uri="{9D8B030D-6E8A-4147-A177-3AD203B41FA5}">
                      <a16:colId xmlns:a16="http://schemas.microsoft.com/office/drawing/2014/main" val="2087981926"/>
                    </a:ext>
                  </a:extLst>
                </a:gridCol>
                <a:gridCol w="446907">
                  <a:extLst>
                    <a:ext uri="{9D8B030D-6E8A-4147-A177-3AD203B41FA5}">
                      <a16:colId xmlns:a16="http://schemas.microsoft.com/office/drawing/2014/main" val="4036405086"/>
                    </a:ext>
                  </a:extLst>
                </a:gridCol>
                <a:gridCol w="446907">
                  <a:extLst>
                    <a:ext uri="{9D8B030D-6E8A-4147-A177-3AD203B41FA5}">
                      <a16:colId xmlns:a16="http://schemas.microsoft.com/office/drawing/2014/main" val="1927814399"/>
                    </a:ext>
                  </a:extLst>
                </a:gridCol>
              </a:tblGrid>
              <a:tr h="3699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A(2)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B(1)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C(1)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72479"/>
                  </a:ext>
                </a:extLst>
              </a:tr>
            </a:tbl>
          </a:graphicData>
        </a:graphic>
      </p:graphicFrame>
      <p:graphicFrame>
        <p:nvGraphicFramePr>
          <p:cNvPr id="39" name="표 5">
            <a:extLst>
              <a:ext uri="{FF2B5EF4-FFF2-40B4-BE49-F238E27FC236}">
                <a16:creationId xmlns:a16="http://schemas.microsoft.com/office/drawing/2014/main" id="{7F2BAAFF-1E98-47B7-A721-6F8AE5518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12179"/>
              </p:ext>
            </p:extLst>
          </p:nvPr>
        </p:nvGraphicFramePr>
        <p:xfrm>
          <a:off x="9947436" y="2475450"/>
          <a:ext cx="1837576" cy="36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17">
                  <a:extLst>
                    <a:ext uri="{9D8B030D-6E8A-4147-A177-3AD203B41FA5}">
                      <a16:colId xmlns:a16="http://schemas.microsoft.com/office/drawing/2014/main" val="2497346867"/>
                    </a:ext>
                  </a:extLst>
                </a:gridCol>
                <a:gridCol w="438853">
                  <a:extLst>
                    <a:ext uri="{9D8B030D-6E8A-4147-A177-3AD203B41FA5}">
                      <a16:colId xmlns:a16="http://schemas.microsoft.com/office/drawing/2014/main" val="2087981926"/>
                    </a:ext>
                  </a:extLst>
                </a:gridCol>
                <a:gridCol w="438853">
                  <a:extLst>
                    <a:ext uri="{9D8B030D-6E8A-4147-A177-3AD203B41FA5}">
                      <a16:colId xmlns:a16="http://schemas.microsoft.com/office/drawing/2014/main" val="4036405086"/>
                    </a:ext>
                  </a:extLst>
                </a:gridCol>
                <a:gridCol w="438853">
                  <a:extLst>
                    <a:ext uri="{9D8B030D-6E8A-4147-A177-3AD203B41FA5}">
                      <a16:colId xmlns:a16="http://schemas.microsoft.com/office/drawing/2014/main" val="1927814399"/>
                    </a:ext>
                  </a:extLst>
                </a:gridCol>
              </a:tblGrid>
              <a:tr h="3699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A(2)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B(1)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C(1)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D(1)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72479"/>
                  </a:ext>
                </a:extLst>
              </a:tr>
            </a:tbl>
          </a:graphicData>
        </a:graphic>
      </p:graphicFrame>
      <p:graphicFrame>
        <p:nvGraphicFramePr>
          <p:cNvPr id="40" name="표 5">
            <a:extLst>
              <a:ext uri="{FF2B5EF4-FFF2-40B4-BE49-F238E27FC236}">
                <a16:creationId xmlns:a16="http://schemas.microsoft.com/office/drawing/2014/main" id="{41853A0B-66FC-47C6-9041-49D4EE8D1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009051"/>
              </p:ext>
            </p:extLst>
          </p:nvPr>
        </p:nvGraphicFramePr>
        <p:xfrm>
          <a:off x="9995121" y="3370123"/>
          <a:ext cx="1837576" cy="36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17">
                  <a:extLst>
                    <a:ext uri="{9D8B030D-6E8A-4147-A177-3AD203B41FA5}">
                      <a16:colId xmlns:a16="http://schemas.microsoft.com/office/drawing/2014/main" val="2497346867"/>
                    </a:ext>
                  </a:extLst>
                </a:gridCol>
                <a:gridCol w="438853">
                  <a:extLst>
                    <a:ext uri="{9D8B030D-6E8A-4147-A177-3AD203B41FA5}">
                      <a16:colId xmlns:a16="http://schemas.microsoft.com/office/drawing/2014/main" val="2087981926"/>
                    </a:ext>
                  </a:extLst>
                </a:gridCol>
                <a:gridCol w="438853">
                  <a:extLst>
                    <a:ext uri="{9D8B030D-6E8A-4147-A177-3AD203B41FA5}">
                      <a16:colId xmlns:a16="http://schemas.microsoft.com/office/drawing/2014/main" val="4036405086"/>
                    </a:ext>
                  </a:extLst>
                </a:gridCol>
                <a:gridCol w="438853">
                  <a:extLst>
                    <a:ext uri="{9D8B030D-6E8A-4147-A177-3AD203B41FA5}">
                      <a16:colId xmlns:a16="http://schemas.microsoft.com/office/drawing/2014/main" val="1927814399"/>
                    </a:ext>
                  </a:extLst>
                </a:gridCol>
              </a:tblGrid>
              <a:tr h="3699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A(2)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E(1)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C(1)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D(1)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72479"/>
                  </a:ext>
                </a:extLst>
              </a:tr>
            </a:tbl>
          </a:graphicData>
        </a:graphic>
      </p:graphicFrame>
      <p:graphicFrame>
        <p:nvGraphicFramePr>
          <p:cNvPr id="42" name="표 5">
            <a:extLst>
              <a:ext uri="{FF2B5EF4-FFF2-40B4-BE49-F238E27FC236}">
                <a16:creationId xmlns:a16="http://schemas.microsoft.com/office/drawing/2014/main" id="{4799E6D1-5782-4BA8-9176-A8D11EC68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20353"/>
              </p:ext>
            </p:extLst>
          </p:nvPr>
        </p:nvGraphicFramePr>
        <p:xfrm>
          <a:off x="9953835" y="4310778"/>
          <a:ext cx="1837576" cy="36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17">
                  <a:extLst>
                    <a:ext uri="{9D8B030D-6E8A-4147-A177-3AD203B41FA5}">
                      <a16:colId xmlns:a16="http://schemas.microsoft.com/office/drawing/2014/main" val="2497346867"/>
                    </a:ext>
                  </a:extLst>
                </a:gridCol>
                <a:gridCol w="438853">
                  <a:extLst>
                    <a:ext uri="{9D8B030D-6E8A-4147-A177-3AD203B41FA5}">
                      <a16:colId xmlns:a16="http://schemas.microsoft.com/office/drawing/2014/main" val="2087981926"/>
                    </a:ext>
                  </a:extLst>
                </a:gridCol>
                <a:gridCol w="438853">
                  <a:extLst>
                    <a:ext uri="{9D8B030D-6E8A-4147-A177-3AD203B41FA5}">
                      <a16:colId xmlns:a16="http://schemas.microsoft.com/office/drawing/2014/main" val="4036405086"/>
                    </a:ext>
                  </a:extLst>
                </a:gridCol>
                <a:gridCol w="438853">
                  <a:extLst>
                    <a:ext uri="{9D8B030D-6E8A-4147-A177-3AD203B41FA5}">
                      <a16:colId xmlns:a16="http://schemas.microsoft.com/office/drawing/2014/main" val="1927814399"/>
                    </a:ext>
                  </a:extLst>
                </a:gridCol>
              </a:tblGrid>
              <a:tr h="3699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A(2)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E(1)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F(1)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D(1)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72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94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2.Previous</a:t>
            </a:r>
            <a:r>
              <a:rPr lang="ko-KR" altLang="en-US" sz="1800" dirty="0"/>
              <a:t> </a:t>
            </a:r>
            <a:r>
              <a:rPr lang="en-US" altLang="ko-KR" sz="1800" dirty="0"/>
              <a:t>Work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EA2D4-55CA-4A72-9313-F834E6564E61}"/>
              </a:ext>
            </a:extLst>
          </p:cNvPr>
          <p:cNvSpPr txBox="1"/>
          <p:nvPr/>
        </p:nvSpPr>
        <p:spPr>
          <a:xfrm>
            <a:off x="406988" y="767946"/>
            <a:ext cx="55061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50" b="1" dirty="0">
                <a:latin typeface="+mj-ea"/>
                <a:ea typeface="+mj-ea"/>
              </a:rPr>
              <a:t>Frequency</a:t>
            </a:r>
          </a:p>
          <a:p>
            <a:endParaRPr lang="ko-KR" altLang="en-US" sz="1850" b="1" dirty="0">
              <a:latin typeface="+mj-ea"/>
              <a:ea typeface="+mj-ea"/>
            </a:endParaRP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663305" y="1359547"/>
            <a:ext cx="5754698" cy="416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2Q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FIFO</a:t>
            </a:r>
            <a:r>
              <a:rPr lang="ko-KR" altLang="en-US" dirty="0"/>
              <a:t>와 </a:t>
            </a:r>
            <a:r>
              <a:rPr lang="en-US" altLang="ko-KR" dirty="0"/>
              <a:t>LRU</a:t>
            </a:r>
            <a:r>
              <a:rPr lang="ko-KR" altLang="en-US" dirty="0"/>
              <a:t>로 구성됨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LRU</a:t>
            </a:r>
            <a:r>
              <a:rPr lang="ko-KR" altLang="en-US" dirty="0"/>
              <a:t>로 관리되는 </a:t>
            </a:r>
            <a:r>
              <a:rPr lang="en-US" altLang="ko-KR" dirty="0"/>
              <a:t>Am</a:t>
            </a:r>
            <a:r>
              <a:rPr lang="ko-KR" altLang="en-US" dirty="0"/>
              <a:t>에 </a:t>
            </a:r>
            <a:r>
              <a:rPr lang="en-US" altLang="ko-KR" dirty="0"/>
              <a:t>hot</a:t>
            </a:r>
            <a:r>
              <a:rPr lang="ko-KR" altLang="en-US" dirty="0"/>
              <a:t>한 페이지 모아 놓음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Kin</a:t>
            </a:r>
            <a:r>
              <a:rPr lang="ko-KR" altLang="en-US" dirty="0"/>
              <a:t>과</a:t>
            </a:r>
            <a:r>
              <a:rPr lang="en-US" altLang="ko-KR" dirty="0"/>
              <a:t>  </a:t>
            </a:r>
            <a:r>
              <a:rPr lang="en-US" altLang="ko-KR" dirty="0" err="1"/>
              <a:t>Kout</a:t>
            </a:r>
            <a:r>
              <a:rPr lang="en-US" altLang="ko-KR" dirty="0"/>
              <a:t> </a:t>
            </a:r>
            <a:r>
              <a:rPr lang="ko-KR" altLang="en-US" dirty="0"/>
              <a:t>두가지의 매개변수를 사용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6964A5-B7B8-4DB7-82D7-AACDF3017C2B}"/>
              </a:ext>
            </a:extLst>
          </p:cNvPr>
          <p:cNvSpPr/>
          <p:nvPr/>
        </p:nvSpPr>
        <p:spPr>
          <a:xfrm>
            <a:off x="6095999" y="2943922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oogle Shape;155;p39">
            <a:extLst>
              <a:ext uri="{FF2B5EF4-FFF2-40B4-BE49-F238E27FC236}">
                <a16:creationId xmlns:a16="http://schemas.microsoft.com/office/drawing/2014/main" id="{971E706A-0BB1-45BD-AAD3-A098719328D8}"/>
              </a:ext>
            </a:extLst>
          </p:cNvPr>
          <p:cNvGrpSpPr/>
          <p:nvPr/>
        </p:nvGrpSpPr>
        <p:grpSpPr>
          <a:xfrm>
            <a:off x="6418003" y="2237156"/>
            <a:ext cx="5615170" cy="2567899"/>
            <a:chOff x="740510" y="3713763"/>
            <a:chExt cx="6838719" cy="1610019"/>
          </a:xfrm>
        </p:grpSpPr>
        <p:sp>
          <p:nvSpPr>
            <p:cNvPr id="14" name="Google Shape;156;p39">
              <a:extLst>
                <a:ext uri="{FF2B5EF4-FFF2-40B4-BE49-F238E27FC236}">
                  <a16:creationId xmlns:a16="http://schemas.microsoft.com/office/drawing/2014/main" id="{B792BBA4-13C1-48A9-BFEB-15BB11912B65}"/>
                </a:ext>
              </a:extLst>
            </p:cNvPr>
            <p:cNvSpPr/>
            <p:nvPr/>
          </p:nvSpPr>
          <p:spPr>
            <a:xfrm>
              <a:off x="2465181" y="3719820"/>
              <a:ext cx="1422874" cy="303884"/>
            </a:xfrm>
            <a:prstGeom prst="rect">
              <a:avLst/>
            </a:prstGeom>
            <a:noFill/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A1in</a:t>
              </a:r>
              <a:endParaRPr sz="14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7;p39">
              <a:extLst>
                <a:ext uri="{FF2B5EF4-FFF2-40B4-BE49-F238E27FC236}">
                  <a16:creationId xmlns:a16="http://schemas.microsoft.com/office/drawing/2014/main" id="{1D92FA80-39BA-4CC7-9F85-4AD074B58FBD}"/>
                </a:ext>
              </a:extLst>
            </p:cNvPr>
            <p:cNvSpPr/>
            <p:nvPr/>
          </p:nvSpPr>
          <p:spPr>
            <a:xfrm>
              <a:off x="4683017" y="3713763"/>
              <a:ext cx="1422874" cy="303884"/>
            </a:xfrm>
            <a:prstGeom prst="rect">
              <a:avLst/>
            </a:prstGeom>
            <a:noFill/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A1out</a:t>
              </a:r>
              <a:endParaRPr sz="14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;p39">
              <a:extLst>
                <a:ext uri="{FF2B5EF4-FFF2-40B4-BE49-F238E27FC236}">
                  <a16:creationId xmlns:a16="http://schemas.microsoft.com/office/drawing/2014/main" id="{749FB2E7-9F7A-4C4A-A15A-6B0254C7ADE4}"/>
                </a:ext>
              </a:extLst>
            </p:cNvPr>
            <p:cNvSpPr/>
            <p:nvPr/>
          </p:nvSpPr>
          <p:spPr>
            <a:xfrm>
              <a:off x="3730346" y="4477534"/>
              <a:ext cx="3288783" cy="303884"/>
            </a:xfrm>
            <a:prstGeom prst="rect">
              <a:avLst/>
            </a:prstGeom>
            <a:noFill/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Am</a:t>
              </a:r>
              <a:endParaRPr sz="14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" name="Google Shape;159;p39">
              <a:extLst>
                <a:ext uri="{FF2B5EF4-FFF2-40B4-BE49-F238E27FC236}">
                  <a16:creationId xmlns:a16="http://schemas.microsoft.com/office/drawing/2014/main" id="{7591001F-A3EE-4F40-9ADD-C83A853BE99F}"/>
                </a:ext>
              </a:extLst>
            </p:cNvPr>
            <p:cNvCxnSpPr>
              <a:stCxn id="14" idx="3"/>
              <a:endCxn id="18" idx="1"/>
            </p:cNvCxnSpPr>
            <p:nvPr/>
          </p:nvCxnSpPr>
          <p:spPr>
            <a:xfrm rot="10800000" flipH="1">
              <a:off x="3888055" y="3865762"/>
              <a:ext cx="795000" cy="6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21" name="Google Shape;160;p39">
              <a:extLst>
                <a:ext uri="{FF2B5EF4-FFF2-40B4-BE49-F238E27FC236}">
                  <a16:creationId xmlns:a16="http://schemas.microsoft.com/office/drawing/2014/main" id="{09B1BD42-1813-41DB-AF64-31B1C4E2961C}"/>
                </a:ext>
              </a:extLst>
            </p:cNvPr>
            <p:cNvSpPr txBox="1"/>
            <p:nvPr/>
          </p:nvSpPr>
          <p:spPr>
            <a:xfrm>
              <a:off x="5892528" y="5214576"/>
              <a:ext cx="1358290" cy="109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SIZE OVER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" name="Google Shape;161;p39">
              <a:extLst>
                <a:ext uri="{FF2B5EF4-FFF2-40B4-BE49-F238E27FC236}">
                  <a16:creationId xmlns:a16="http://schemas.microsoft.com/office/drawing/2014/main" id="{C9BBCE89-CB5D-45BB-890B-571F5C041E74}"/>
                </a:ext>
              </a:extLst>
            </p:cNvPr>
            <p:cNvCxnSpPr>
              <a:stCxn id="18" idx="2"/>
              <a:endCxn id="19" idx="0"/>
            </p:cNvCxnSpPr>
            <p:nvPr/>
          </p:nvCxnSpPr>
          <p:spPr>
            <a:xfrm flipH="1">
              <a:off x="5374654" y="4017647"/>
              <a:ext cx="19800" cy="4599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23" name="Google Shape;162;p39">
              <a:extLst>
                <a:ext uri="{FF2B5EF4-FFF2-40B4-BE49-F238E27FC236}">
                  <a16:creationId xmlns:a16="http://schemas.microsoft.com/office/drawing/2014/main" id="{9A1131DE-479B-4F13-B8FB-914D8B8CD1F2}"/>
                </a:ext>
              </a:extLst>
            </p:cNvPr>
            <p:cNvSpPr txBox="1"/>
            <p:nvPr/>
          </p:nvSpPr>
          <p:spPr>
            <a:xfrm>
              <a:off x="4443699" y="5214576"/>
              <a:ext cx="940897" cy="109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HIT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Google Shape;163;p39">
              <a:extLst>
                <a:ext uri="{FF2B5EF4-FFF2-40B4-BE49-F238E27FC236}">
                  <a16:creationId xmlns:a16="http://schemas.microsoft.com/office/drawing/2014/main" id="{388A099B-A397-457B-ADE7-9C576BBA942C}"/>
                </a:ext>
              </a:extLst>
            </p:cNvPr>
            <p:cNvCxnSpPr>
              <a:endCxn id="14" idx="1"/>
            </p:cNvCxnSpPr>
            <p:nvPr/>
          </p:nvCxnSpPr>
          <p:spPr>
            <a:xfrm>
              <a:off x="1661781" y="3871762"/>
              <a:ext cx="803400" cy="0"/>
            </a:xfrm>
            <a:prstGeom prst="straightConnector1">
              <a:avLst/>
            </a:prstGeom>
            <a:noFill/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25" name="Google Shape;164;p39">
              <a:extLst>
                <a:ext uri="{FF2B5EF4-FFF2-40B4-BE49-F238E27FC236}">
                  <a16:creationId xmlns:a16="http://schemas.microsoft.com/office/drawing/2014/main" id="{5E792035-2784-4AD9-B2F9-EE5137BC2B40}"/>
                </a:ext>
              </a:extLst>
            </p:cNvPr>
            <p:cNvCxnSpPr>
              <a:stCxn id="19" idx="3"/>
            </p:cNvCxnSpPr>
            <p:nvPr/>
          </p:nvCxnSpPr>
          <p:spPr>
            <a:xfrm>
              <a:off x="7019129" y="4629476"/>
              <a:ext cx="560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26" name="Google Shape;165;p39">
              <a:extLst>
                <a:ext uri="{FF2B5EF4-FFF2-40B4-BE49-F238E27FC236}">
                  <a16:creationId xmlns:a16="http://schemas.microsoft.com/office/drawing/2014/main" id="{46B08C34-9015-48D0-BEA7-CF6F20DA0CB9}"/>
                </a:ext>
              </a:extLst>
            </p:cNvPr>
            <p:cNvCxnSpPr>
              <a:stCxn id="18" idx="3"/>
            </p:cNvCxnSpPr>
            <p:nvPr/>
          </p:nvCxnSpPr>
          <p:spPr>
            <a:xfrm>
              <a:off x="6105891" y="3865705"/>
              <a:ext cx="1473300" cy="6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27" name="Google Shape;166;p39">
              <a:extLst>
                <a:ext uri="{FF2B5EF4-FFF2-40B4-BE49-F238E27FC236}">
                  <a16:creationId xmlns:a16="http://schemas.microsoft.com/office/drawing/2014/main" id="{9D71DDF6-B466-4A04-9C32-5715DD309084}"/>
                </a:ext>
              </a:extLst>
            </p:cNvPr>
            <p:cNvSpPr/>
            <p:nvPr/>
          </p:nvSpPr>
          <p:spPr>
            <a:xfrm>
              <a:off x="1326524" y="3713763"/>
              <a:ext cx="217058" cy="303884"/>
            </a:xfrm>
            <a:prstGeom prst="leftBracket">
              <a:avLst>
                <a:gd name="adj" fmla="val 8333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67;p39">
              <a:extLst>
                <a:ext uri="{FF2B5EF4-FFF2-40B4-BE49-F238E27FC236}">
                  <a16:creationId xmlns:a16="http://schemas.microsoft.com/office/drawing/2014/main" id="{B9834A7F-31D0-4118-8EA6-3ECBE8B40843}"/>
                </a:ext>
              </a:extLst>
            </p:cNvPr>
            <p:cNvSpPr/>
            <p:nvPr/>
          </p:nvSpPr>
          <p:spPr>
            <a:xfrm>
              <a:off x="1337520" y="4429983"/>
              <a:ext cx="217058" cy="303884"/>
            </a:xfrm>
            <a:prstGeom prst="leftBracket">
              <a:avLst>
                <a:gd name="adj" fmla="val 8333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68;p39">
              <a:extLst>
                <a:ext uri="{FF2B5EF4-FFF2-40B4-BE49-F238E27FC236}">
                  <a16:creationId xmlns:a16="http://schemas.microsoft.com/office/drawing/2014/main" id="{F9086E21-3B7A-495C-8107-F655CAC630D4}"/>
                </a:ext>
              </a:extLst>
            </p:cNvPr>
            <p:cNvSpPr txBox="1"/>
            <p:nvPr/>
          </p:nvSpPr>
          <p:spPr>
            <a:xfrm>
              <a:off x="740510" y="3804544"/>
              <a:ext cx="739679" cy="192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FIFO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69;p39">
              <a:extLst>
                <a:ext uri="{FF2B5EF4-FFF2-40B4-BE49-F238E27FC236}">
                  <a16:creationId xmlns:a16="http://schemas.microsoft.com/office/drawing/2014/main" id="{57CF3B86-484A-4E8C-B245-8D80E0DCFD8B}"/>
                </a:ext>
              </a:extLst>
            </p:cNvPr>
            <p:cNvSpPr txBox="1"/>
            <p:nvPr/>
          </p:nvSpPr>
          <p:spPr>
            <a:xfrm>
              <a:off x="777432" y="4524657"/>
              <a:ext cx="777146" cy="192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LRU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70;p39">
              <a:extLst>
                <a:ext uri="{FF2B5EF4-FFF2-40B4-BE49-F238E27FC236}">
                  <a16:creationId xmlns:a16="http://schemas.microsoft.com/office/drawing/2014/main" id="{55218ACF-6DCF-498C-AA4E-08991A1DB446}"/>
                </a:ext>
              </a:extLst>
            </p:cNvPr>
            <p:cNvSpPr txBox="1"/>
            <p:nvPr/>
          </p:nvSpPr>
          <p:spPr>
            <a:xfrm>
              <a:off x="2183994" y="5214576"/>
              <a:ext cx="1546352" cy="109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 ENTRY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" name="Google Shape;171;p39">
              <a:extLst>
                <a:ext uri="{FF2B5EF4-FFF2-40B4-BE49-F238E27FC236}">
                  <a16:creationId xmlns:a16="http://schemas.microsoft.com/office/drawing/2014/main" id="{D48BA8C7-6243-4089-8C98-DB33B825DB2F}"/>
                </a:ext>
              </a:extLst>
            </p:cNvPr>
            <p:cNvCxnSpPr/>
            <p:nvPr/>
          </p:nvCxnSpPr>
          <p:spPr>
            <a:xfrm>
              <a:off x="1358955" y="5282327"/>
              <a:ext cx="808842" cy="0"/>
            </a:xfrm>
            <a:prstGeom prst="straightConnector1">
              <a:avLst/>
            </a:prstGeom>
            <a:noFill/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33" name="Google Shape;172;p39">
              <a:extLst>
                <a:ext uri="{FF2B5EF4-FFF2-40B4-BE49-F238E27FC236}">
                  <a16:creationId xmlns:a16="http://schemas.microsoft.com/office/drawing/2014/main" id="{3E83A347-F2DF-44D6-A976-3F46EE3AD41B}"/>
                </a:ext>
              </a:extLst>
            </p:cNvPr>
            <p:cNvCxnSpPr/>
            <p:nvPr/>
          </p:nvCxnSpPr>
          <p:spPr>
            <a:xfrm>
              <a:off x="3603728" y="5263610"/>
              <a:ext cx="808842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34" name="Google Shape;173;p39">
              <a:extLst>
                <a:ext uri="{FF2B5EF4-FFF2-40B4-BE49-F238E27FC236}">
                  <a16:creationId xmlns:a16="http://schemas.microsoft.com/office/drawing/2014/main" id="{6C293B49-7841-43D8-AE01-40130B3F5E28}"/>
                </a:ext>
              </a:extLst>
            </p:cNvPr>
            <p:cNvCxnSpPr/>
            <p:nvPr/>
          </p:nvCxnSpPr>
          <p:spPr>
            <a:xfrm>
              <a:off x="5083686" y="5272298"/>
              <a:ext cx="808842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13" name="Google Shape;174;p39">
            <a:extLst>
              <a:ext uri="{FF2B5EF4-FFF2-40B4-BE49-F238E27FC236}">
                <a16:creationId xmlns:a16="http://schemas.microsoft.com/office/drawing/2014/main" id="{70E8DC9E-DFEB-438F-B7E5-A29BD3C54182}"/>
              </a:ext>
            </a:extLst>
          </p:cNvPr>
          <p:cNvSpPr txBox="1"/>
          <p:nvPr/>
        </p:nvSpPr>
        <p:spPr>
          <a:xfrm>
            <a:off x="7025342" y="1766071"/>
            <a:ext cx="417211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2Q(c/4 = Kin = A1in = A1out, c/2 = 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Kout</a:t>
            </a:r>
            <a:r>
              <a:rPr lang="en-US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Am)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78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2.Previous</a:t>
            </a:r>
            <a:r>
              <a:rPr lang="ko-KR" altLang="en-US" sz="1800" dirty="0"/>
              <a:t> </a:t>
            </a:r>
            <a:r>
              <a:rPr lang="en-US" altLang="ko-KR" sz="1800" dirty="0"/>
              <a:t>Work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EA2D4-55CA-4A72-9313-F834E6564E61}"/>
              </a:ext>
            </a:extLst>
          </p:cNvPr>
          <p:cNvSpPr txBox="1"/>
          <p:nvPr/>
        </p:nvSpPr>
        <p:spPr>
          <a:xfrm>
            <a:off x="406988" y="767946"/>
            <a:ext cx="55061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50" b="1" dirty="0">
                <a:latin typeface="+mj-ea"/>
                <a:ea typeface="+mj-ea"/>
              </a:rPr>
              <a:t>Frequency</a:t>
            </a:r>
          </a:p>
          <a:p>
            <a:endParaRPr lang="ko-KR" altLang="en-US" sz="1850" b="1" dirty="0">
              <a:latin typeface="+mj-ea"/>
              <a:ea typeface="+mj-ea"/>
            </a:endParaRP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663305" y="1359547"/>
            <a:ext cx="10743448" cy="416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LIRS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n-ea"/>
                <a:ea typeface="+mn-ea"/>
              </a:rPr>
              <a:t>재사용 거리가 가장 높은 페이지를 제거</a:t>
            </a:r>
            <a:endParaRPr lang="en-US" altLang="ko-KR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 err="1">
                <a:latin typeface="+mn-ea"/>
                <a:ea typeface="+mn-ea"/>
              </a:rPr>
              <a:t>L</a:t>
            </a:r>
            <a:r>
              <a:rPr lang="en-US" altLang="ko-KR" baseline="-25000" dirty="0" err="1">
                <a:latin typeface="+mn-ea"/>
                <a:ea typeface="+mn-ea"/>
              </a:rPr>
              <a:t>lirs</a:t>
            </a:r>
            <a:r>
              <a:rPr lang="ko-KR" altLang="en-US" dirty="0">
                <a:latin typeface="+mn-ea"/>
                <a:ea typeface="+mn-ea"/>
              </a:rPr>
              <a:t>와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 err="1">
                <a:latin typeface="+mn-ea"/>
                <a:ea typeface="+mn-ea"/>
              </a:rPr>
              <a:t>L</a:t>
            </a:r>
            <a:r>
              <a:rPr lang="en-US" altLang="ko-KR" baseline="-25000" dirty="0" err="1">
                <a:latin typeface="+mn-ea"/>
                <a:ea typeface="+mn-ea"/>
              </a:rPr>
              <a:t>hirs</a:t>
            </a:r>
            <a:r>
              <a:rPr lang="ko-KR" altLang="en-US" dirty="0">
                <a:latin typeface="+mn-ea"/>
                <a:ea typeface="+mn-ea"/>
              </a:rPr>
              <a:t>로 구성</a:t>
            </a:r>
            <a:endParaRPr lang="en-US" altLang="ko-KR" dirty="0">
              <a:latin typeface="+mn-ea"/>
              <a:ea typeface="+mn-ea"/>
            </a:endParaRPr>
          </a:p>
          <a:p>
            <a:pPr marL="342900" lvl="5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err="1">
                <a:latin typeface="+mn-ea"/>
              </a:rPr>
              <a:t>L</a:t>
            </a:r>
            <a:r>
              <a:rPr lang="en-US" altLang="ko-KR" baseline="-25000" dirty="0" err="1">
                <a:latin typeface="+mn-ea"/>
              </a:rPr>
              <a:t>lirs</a:t>
            </a:r>
            <a:r>
              <a:rPr lang="en-US" altLang="ko-KR" dirty="0">
                <a:latin typeface="+mn-ea"/>
              </a:rPr>
              <a:t> : </a:t>
            </a:r>
            <a:r>
              <a:rPr lang="ko-KR" altLang="en-US" dirty="0">
                <a:latin typeface="+mn-ea"/>
              </a:rPr>
              <a:t>최근 </a:t>
            </a:r>
            <a:r>
              <a:rPr lang="en-US" altLang="ko-KR" dirty="0">
                <a:latin typeface="+mn-ea"/>
              </a:rPr>
              <a:t>2</a:t>
            </a:r>
            <a:r>
              <a:rPr lang="ko-KR" altLang="en-US" dirty="0">
                <a:latin typeface="+mn-ea"/>
              </a:rPr>
              <a:t>번 참조된 페이지를 유지</a:t>
            </a:r>
            <a:endParaRPr lang="en-US" altLang="ko-KR" dirty="0">
              <a:latin typeface="+mn-ea"/>
            </a:endParaRPr>
          </a:p>
          <a:p>
            <a:pPr marL="342900" lvl="5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err="1">
                <a:latin typeface="+mn-ea"/>
              </a:rPr>
              <a:t>L</a:t>
            </a:r>
            <a:r>
              <a:rPr lang="en-US" altLang="ko-KR" baseline="-25000" dirty="0" err="1">
                <a:latin typeface="+mn-ea"/>
              </a:rPr>
              <a:t>hirs</a:t>
            </a:r>
            <a:r>
              <a:rPr lang="en-US" altLang="ko-KR" dirty="0">
                <a:latin typeface="+mn-ea"/>
              </a:rPr>
              <a:t> : </a:t>
            </a:r>
            <a:r>
              <a:rPr lang="ko-KR" altLang="en-US" dirty="0">
                <a:latin typeface="+mn-ea"/>
              </a:rPr>
              <a:t>최근 한번 참조된 페이지를 유지 </a:t>
            </a:r>
            <a:r>
              <a:rPr lang="en-US" altLang="ko-KR" dirty="0">
                <a:latin typeface="+mn-ea"/>
              </a:rPr>
              <a:t>CIP</a:t>
            </a:r>
            <a:r>
              <a:rPr lang="ko-KR" altLang="en-US" dirty="0">
                <a:latin typeface="+mn-ea"/>
              </a:rPr>
              <a:t>이라는 매개변수에 의해 가변적</a:t>
            </a:r>
            <a:endParaRPr lang="en-US" altLang="ko-KR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850" dirty="0"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850" dirty="0">
                <a:latin typeface="+mn-ea"/>
              </a:rPr>
              <a:t>매개변수인 </a:t>
            </a:r>
            <a:r>
              <a:rPr lang="en-US" altLang="ko-KR" sz="1850" dirty="0">
                <a:latin typeface="+mn-ea"/>
              </a:rPr>
              <a:t>CIP</a:t>
            </a:r>
            <a:r>
              <a:rPr lang="ko-KR" altLang="en-US" sz="1850" dirty="0">
                <a:latin typeface="+mn-ea"/>
              </a:rPr>
              <a:t>의 값이 작을수록 </a:t>
            </a:r>
            <a:r>
              <a:rPr lang="en-US" altLang="ko-KR" sz="1850" dirty="0">
                <a:latin typeface="+mn-ea"/>
              </a:rPr>
              <a:t>LFU</a:t>
            </a:r>
            <a:r>
              <a:rPr lang="ko-KR" altLang="en-US" sz="1850" dirty="0">
                <a:latin typeface="+mn-ea"/>
              </a:rPr>
              <a:t>에 </a:t>
            </a:r>
            <a:r>
              <a:rPr lang="ko-KR" altLang="en-US" sz="1850" dirty="0" err="1">
                <a:latin typeface="+mn-ea"/>
              </a:rPr>
              <a:t>가까워짐</a:t>
            </a:r>
            <a:endParaRPr lang="en-US" altLang="ko-KR" sz="185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1850" dirty="0">
              <a:latin typeface="+mn-ea"/>
            </a:endParaRPr>
          </a:p>
          <a:p>
            <a:pPr marL="342900" lvl="5" indent="-342900">
              <a:lnSpc>
                <a:spcPct val="150000"/>
              </a:lnSpc>
              <a:buFont typeface="+mj-lt"/>
              <a:buAutoNum type="arabicPeriod"/>
            </a:pP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6964A5-B7B8-4DB7-82D7-AACDF3017C2B}"/>
              </a:ext>
            </a:extLst>
          </p:cNvPr>
          <p:cNvSpPr/>
          <p:nvPr/>
        </p:nvSpPr>
        <p:spPr>
          <a:xfrm>
            <a:off x="6095999" y="2943922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41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1800"/>
            </a:pPr>
            <a:r>
              <a:rPr lang="en-US" altLang="ko-KR" sz="1800" dirty="0"/>
              <a:t>2.Previous</a:t>
            </a:r>
            <a:r>
              <a:rPr lang="ko-KR" altLang="en-US" sz="1800" dirty="0"/>
              <a:t> </a:t>
            </a:r>
            <a:r>
              <a:rPr lang="en-US" altLang="ko-KR" sz="1800" dirty="0"/>
              <a:t>Work</a:t>
            </a:r>
            <a:endParaRPr sz="1800" dirty="0">
              <a:latin typeface="+mj-ea"/>
              <a:ea typeface="+mj-ea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9448800" y="6560211"/>
            <a:ext cx="2743200" cy="29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EA2D4-55CA-4A72-9313-F834E6564E61}"/>
              </a:ext>
            </a:extLst>
          </p:cNvPr>
          <p:cNvSpPr txBox="1"/>
          <p:nvPr/>
        </p:nvSpPr>
        <p:spPr>
          <a:xfrm>
            <a:off x="278647" y="718391"/>
            <a:ext cx="55061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50" b="1" dirty="0">
                <a:latin typeface="+mj-ea"/>
                <a:ea typeface="+mj-ea"/>
              </a:rPr>
              <a:t>Frequency &amp; Recency</a:t>
            </a:r>
          </a:p>
          <a:p>
            <a:endParaRPr lang="ko-KR" altLang="en-US" sz="1850" b="1" dirty="0">
              <a:latin typeface="+mj-ea"/>
              <a:ea typeface="+mj-ea"/>
            </a:endParaRP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D3E513A-163E-4C63-B4BC-23D6BAF502C6}"/>
              </a:ext>
            </a:extLst>
          </p:cNvPr>
          <p:cNvSpPr txBox="1">
            <a:spLocks/>
          </p:cNvSpPr>
          <p:nvPr/>
        </p:nvSpPr>
        <p:spPr>
          <a:xfrm>
            <a:off x="663305" y="1359547"/>
            <a:ext cx="10743448" cy="416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1846" b="1" kern="1200" smtClean="0">
                <a:solidFill>
                  <a:schemeClr val="tx1"/>
                </a:solidFill>
                <a:latin typeface="+mn-ea"/>
                <a:ea typeface="+mn-ea"/>
                <a:cs typeface="맑은 고딕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FBR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New, middle, old</a:t>
            </a:r>
            <a:r>
              <a:rPr lang="ko-KR" altLang="en-US" dirty="0"/>
              <a:t>의 </a:t>
            </a:r>
            <a:r>
              <a:rPr lang="en-US" altLang="ko-KR" dirty="0"/>
              <a:t>3</a:t>
            </a:r>
            <a:r>
              <a:rPr lang="ko-KR" altLang="en-US" dirty="0"/>
              <a:t>가지 구역으로 나누어짐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n-ea"/>
                <a:ea typeface="+mn-ea"/>
              </a:rPr>
              <a:t>참조 수가 가장 적은 페이지를 교체</a:t>
            </a: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New</a:t>
            </a:r>
            <a:r>
              <a:rPr lang="ko-KR" altLang="en-US" dirty="0"/>
              <a:t>구역에서 액세스 발생시 </a:t>
            </a:r>
            <a:r>
              <a:rPr lang="en-US" altLang="ko-KR" dirty="0"/>
              <a:t>reference count</a:t>
            </a:r>
            <a:r>
              <a:rPr lang="ko-KR" altLang="en-US" dirty="0"/>
              <a:t>를 증가 시키지 않음 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n-ea"/>
                <a:ea typeface="+mn-ea"/>
              </a:rPr>
              <a:t>최근 사용하지 않는 오래 체이지에 의해 캐시가 오염되는 것을 방지 하기 위해 모든 </a:t>
            </a:r>
            <a:r>
              <a:rPr lang="en-US" altLang="ko-KR" dirty="0">
                <a:latin typeface="+mn-ea"/>
                <a:ea typeface="+mn-ea"/>
              </a:rPr>
              <a:t>reference count </a:t>
            </a:r>
            <a:r>
              <a:rPr lang="ko-KR" altLang="en-US" dirty="0">
                <a:latin typeface="+mn-ea"/>
                <a:ea typeface="+mn-ea"/>
              </a:rPr>
              <a:t>크기를 주기적으로 재조정</a:t>
            </a: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/>
              <a:t>매개 변수인 </a:t>
            </a:r>
            <a:r>
              <a:rPr lang="en-US" altLang="ko-KR" dirty="0" err="1"/>
              <a:t>Cmax</a:t>
            </a:r>
            <a:r>
              <a:rPr lang="en-US" altLang="ko-KR" dirty="0"/>
              <a:t>(</a:t>
            </a:r>
            <a:r>
              <a:rPr lang="ko-KR" altLang="en-US" dirty="0"/>
              <a:t>섹션크기</a:t>
            </a:r>
            <a:r>
              <a:rPr lang="en-US" altLang="ko-KR" dirty="0"/>
              <a:t>)</a:t>
            </a:r>
            <a:r>
              <a:rPr lang="ko-KR" altLang="en-US" dirty="0"/>
              <a:t>와 </a:t>
            </a:r>
            <a:r>
              <a:rPr lang="en-US" altLang="ko-KR" dirty="0"/>
              <a:t>Amax(reference</a:t>
            </a:r>
            <a:r>
              <a:rPr lang="ko-KR" altLang="en-US" dirty="0"/>
              <a:t> </a:t>
            </a:r>
            <a:r>
              <a:rPr lang="en-US" altLang="ko-KR" dirty="0"/>
              <a:t>count</a:t>
            </a:r>
            <a:r>
              <a:rPr lang="ko-KR" altLang="en-US" dirty="0"/>
              <a:t>크기</a:t>
            </a:r>
            <a:r>
              <a:rPr lang="en-US" altLang="ko-KR" dirty="0"/>
              <a:t>)</a:t>
            </a:r>
            <a:r>
              <a:rPr lang="ko-KR" altLang="en-US" dirty="0"/>
              <a:t>사용</a:t>
            </a: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6964A5-B7B8-4DB7-82D7-AACDF3017C2B}"/>
              </a:ext>
            </a:extLst>
          </p:cNvPr>
          <p:cNvSpPr/>
          <p:nvPr/>
        </p:nvSpPr>
        <p:spPr>
          <a:xfrm>
            <a:off x="6095999" y="2943922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E8895-A19B-43D0-9F36-643BD4D82B9A}"/>
              </a:ext>
            </a:extLst>
          </p:cNvPr>
          <p:cNvSpPr/>
          <p:nvPr/>
        </p:nvSpPr>
        <p:spPr>
          <a:xfrm>
            <a:off x="76169" y="2950855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03AA61-CAE6-4F6B-88A9-12E5289F2D05}"/>
              </a:ext>
            </a:extLst>
          </p:cNvPr>
          <p:cNvSpPr/>
          <p:nvPr/>
        </p:nvSpPr>
        <p:spPr>
          <a:xfrm>
            <a:off x="11791411" y="4566310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DE6EDB-16C0-436C-9A4B-E86C26CC897E}"/>
              </a:ext>
            </a:extLst>
          </p:cNvPr>
          <p:cNvSpPr/>
          <p:nvPr/>
        </p:nvSpPr>
        <p:spPr>
          <a:xfrm>
            <a:off x="11791411" y="6377496"/>
            <a:ext cx="147943" cy="238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52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1076</Words>
  <Application>Microsoft Office PowerPoint</Application>
  <PresentationFormat>와이드스크린</PresentationFormat>
  <Paragraphs>251</Paragraphs>
  <Slides>28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맑은 고딕</vt:lpstr>
      <vt:lpstr>Wingdings</vt:lpstr>
      <vt:lpstr>Arial</vt:lpstr>
      <vt:lpstr>Tahoma</vt:lpstr>
      <vt:lpstr>맑은 고딕</vt:lpstr>
      <vt:lpstr>Office 테마</vt:lpstr>
      <vt:lpstr>ARC : ASELF-TUNING, LOW OVERHEAD REPLACEMENT CACHE</vt:lpstr>
      <vt:lpstr>PowerPoint 프레젠테이션</vt:lpstr>
      <vt:lpstr>1. Introduction</vt:lpstr>
      <vt:lpstr>1. Introduction</vt:lpstr>
      <vt:lpstr>2.Previous Work</vt:lpstr>
      <vt:lpstr>2.Previous Work</vt:lpstr>
      <vt:lpstr>2.Previous Work</vt:lpstr>
      <vt:lpstr>2.Previous Work</vt:lpstr>
      <vt:lpstr>2.Previous Work</vt:lpstr>
      <vt:lpstr>2.Previous Work</vt:lpstr>
      <vt:lpstr>3. A Class of Replacement Policies</vt:lpstr>
      <vt:lpstr>3. A Class of Replacement Policies</vt:lpstr>
      <vt:lpstr>3. A Class of Replacement Policies</vt:lpstr>
      <vt:lpstr>4. Adaptive Replacement Cache</vt:lpstr>
      <vt:lpstr>4. Adaptive Replacement Cache</vt:lpstr>
      <vt:lpstr>4. Adaptive Replacement Cache</vt:lpstr>
      <vt:lpstr>4.Adaptive Replacement Cache</vt:lpstr>
      <vt:lpstr>4.Adaptive Replacement Cache</vt:lpstr>
      <vt:lpstr>4.Adaptive Replacement Cache</vt:lpstr>
      <vt:lpstr>4.Adaptive Replacement Cache</vt:lpstr>
      <vt:lpstr>4.Adaptive Replacement Cache</vt:lpstr>
      <vt:lpstr> 4.Adaptive Replacement Cache</vt:lpstr>
      <vt:lpstr>5. Experimental Results</vt:lpstr>
      <vt:lpstr>5. Experimental Results</vt:lpstr>
      <vt:lpstr>5. Experimental Results</vt:lpstr>
      <vt:lpstr>5. Experimental Results</vt:lpstr>
      <vt:lpstr> Conclusion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M-ARC : ARC 기반 고성능 멀티레벨 버퍼캐시 알고리즘</dc:title>
  <dc:creator>최건희</dc:creator>
  <cp:lastModifiedBy>ezw</cp:lastModifiedBy>
  <cp:revision>123</cp:revision>
  <dcterms:created xsi:type="dcterms:W3CDTF">2019-06-24T08:20:15Z</dcterms:created>
  <dcterms:modified xsi:type="dcterms:W3CDTF">2020-06-15T08:59:50Z</dcterms:modified>
</cp:coreProperties>
</file>