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7"/>
  </p:notesMasterIdLst>
  <p:sldIdLst>
    <p:sldId id="2345" r:id="rId2"/>
    <p:sldId id="2421" r:id="rId3"/>
    <p:sldId id="2428" r:id="rId4"/>
    <p:sldId id="2429" r:id="rId5"/>
    <p:sldId id="2430" r:id="rId6"/>
    <p:sldId id="2435" r:id="rId7"/>
    <p:sldId id="2434" r:id="rId8"/>
    <p:sldId id="2436" r:id="rId9"/>
    <p:sldId id="2437" r:id="rId10"/>
    <p:sldId id="2433" r:id="rId11"/>
    <p:sldId id="2438" r:id="rId12"/>
    <p:sldId id="2440" r:id="rId13"/>
    <p:sldId id="2442" r:id="rId14"/>
    <p:sldId id="2439" r:id="rId15"/>
    <p:sldId id="2431" r:id="rId16"/>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KTelecom"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46" autoAdjust="0"/>
    <p:restoredTop sz="96659" autoAdjust="0"/>
  </p:normalViewPr>
  <p:slideViewPr>
    <p:cSldViewPr snapToGrid="0">
      <p:cViewPr varScale="1">
        <p:scale>
          <a:sx n="109" d="100"/>
          <a:sy n="109" d="100"/>
        </p:scale>
        <p:origin x="300"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375fdb11fba94e08" providerId="LiveId" clId="{8139277C-7FF2-4A37-8336-F09BA2C9DCF6}"/>
  </pc:docChgLst>
  <pc:docChgLst>
    <pc:chgData name="Seungpypo Hong" userId="375fdb11fba94e08" providerId="Windows Live" clId="Web-{6320CB7A-ECB6-41FD-AC27-897CAAFD8440}"/>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E1E214-5832-4BCE-BEBC-5844E1B536D3}" type="datetimeFigureOut">
              <a:rPr lang="ko-KR" altLang="en-US" smtClean="0"/>
              <a:pPr/>
              <a:t>2020-06-14</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4EBABF-02CC-4C75-B503-348A4BDAABB3}" type="slidenum">
              <a:rPr lang="ko-KR" altLang="en-US" smtClean="0"/>
              <a:pPr/>
              <a:t>‹#›</a:t>
            </a:fld>
            <a:endParaRPr lang="ko-KR" altLang="en-US"/>
          </a:p>
        </p:txBody>
      </p:sp>
    </p:spTree>
    <p:extLst>
      <p:ext uri="{BB962C8B-B14F-4D97-AF65-F5344CB8AC3E}">
        <p14:creationId xmlns:p14="http://schemas.microsoft.com/office/powerpoint/2010/main" val="1592263720"/>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213801" y="228179"/>
            <a:ext cx="5482721" cy="357190"/>
          </a:xfrm>
          <a:noFill/>
          <a:ln w="9525">
            <a:noFill/>
            <a:miter lim="800000"/>
            <a:headEnd/>
            <a:tailEnd/>
          </a:ln>
        </p:spPr>
        <p:txBody>
          <a:bodyPr vert="horz" wrap="square" lIns="91433" tIns="45716" rIns="91433" bIns="45716" numCol="1" anchor="ctr" anchorCtr="0" compatLnSpc="1">
            <a:prstTxWarp prst="textNoShape">
              <a:avLst/>
            </a:prstTxWarp>
          </a:bodyPr>
          <a:lstStyle>
            <a:lvl1pPr algn="l" rtl="0" eaLnBrk="0" fontAlgn="base" latinLnBrk="1" hangingPunct="0">
              <a:spcBef>
                <a:spcPct val="0"/>
              </a:spcBef>
              <a:spcAft>
                <a:spcPct val="0"/>
              </a:spcAft>
              <a:defRPr lang="ko-KR" altLang="en-US" sz="1846" b="1" kern="1200" smtClean="0">
                <a:solidFill>
                  <a:schemeClr val="tx1"/>
                </a:solidFill>
                <a:latin typeface="+mn-ea"/>
                <a:ea typeface="+mn-ea"/>
                <a:cs typeface="맑은 고딕"/>
              </a:defRPr>
            </a:lvl1pPr>
          </a:lstStyle>
          <a:p>
            <a:r>
              <a:rPr lang="ko-KR" altLang="en-US"/>
              <a:t>마스터 제목 스타일 편집</a:t>
            </a:r>
          </a:p>
        </p:txBody>
      </p:sp>
      <p:sp>
        <p:nvSpPr>
          <p:cNvPr id="7" name="직사각형 6"/>
          <p:cNvSpPr/>
          <p:nvPr userDrawn="1"/>
        </p:nvSpPr>
        <p:spPr>
          <a:xfrm flipV="1">
            <a:off x="0" y="708629"/>
            <a:ext cx="9144000" cy="36000"/>
          </a:xfrm>
          <a:prstGeom prst="rect">
            <a:avLst/>
          </a:prstGeom>
          <a:gradFill flip="none" rotWithShape="1">
            <a:gsLst>
              <a:gs pos="0">
                <a:srgbClr val="FF0000"/>
              </a:gs>
              <a:gs pos="100000">
                <a:schemeClr val="tx1"/>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84400" tIns="42199" rIns="84400" bIns="42199" anchor="ctr"/>
          <a:lstStyle/>
          <a:p>
            <a:pPr algn="ctr" fontAlgn="auto">
              <a:spcBef>
                <a:spcPts val="0"/>
              </a:spcBef>
              <a:spcAft>
                <a:spcPts val="0"/>
              </a:spcAft>
              <a:defRPr/>
            </a:pPr>
            <a:endParaRPr kumimoji="0" lang="ko-KR" altLang="en-US" sz="1662" dirty="0">
              <a:solidFill>
                <a:srgbClr val="FFFFFF"/>
              </a:solidFill>
              <a:latin typeface="+mn-ea"/>
              <a:ea typeface="+mn-ea"/>
            </a:endParaRPr>
          </a:p>
        </p:txBody>
      </p:sp>
      <p:sp>
        <p:nvSpPr>
          <p:cNvPr id="8" name="슬라이드 번호 개체 틀 5"/>
          <p:cNvSpPr txBox="1">
            <a:spLocks/>
          </p:cNvSpPr>
          <p:nvPr userDrawn="1"/>
        </p:nvSpPr>
        <p:spPr>
          <a:xfrm>
            <a:off x="8759542" y="6453337"/>
            <a:ext cx="362509" cy="365125"/>
          </a:xfrm>
          <a:prstGeom prst="rect">
            <a:avLst/>
          </a:prstGeom>
        </p:spPr>
        <p:txBody>
          <a:bodyPr lIns="84400" tIns="42199" rIns="84400" bIns="42199" anchor="b"/>
          <a:lstStyle>
            <a:lvl1pPr>
              <a:defRPr sz="1100">
                <a:solidFill>
                  <a:schemeClr val="tx1"/>
                </a:solidFill>
              </a:defRPr>
            </a:lvl1pPr>
          </a:lstStyle>
          <a:p>
            <a:pPr algn="r">
              <a:defRPr/>
            </a:pPr>
            <a:fld id="{1F4A8538-2724-4833-B1F5-531F40859815}" type="slidenum">
              <a:rPr lang="ko-KR" altLang="en-US" sz="831" smtClean="0">
                <a:solidFill>
                  <a:srgbClr val="000000"/>
                </a:solidFill>
              </a:rPr>
              <a:pPr algn="r">
                <a:defRPr/>
              </a:pPr>
              <a:t>‹#›</a:t>
            </a:fld>
            <a:endParaRPr lang="ko-KR" altLang="en-US" sz="831" dirty="0">
              <a:solidFill>
                <a:srgbClr val="000000"/>
              </a:solidFill>
            </a:endParaRPr>
          </a:p>
        </p:txBody>
      </p:sp>
      <p:sp>
        <p:nvSpPr>
          <p:cNvPr id="6" name="AutoShape 6" descr="https://lh3.googleusercontent.com/-jIPCIk9YewsATcVqYTkSdKP5icXaBn2tNVWFOIjDYw9OGP2qeaRnRBveHEJbnbYXI3UK1o8=w16383"/>
          <p:cNvSpPr>
            <a:spLocks noChangeAspect="1" noChangeArrowheads="1"/>
          </p:cNvSpPr>
          <p:nvPr userDrawn="1"/>
        </p:nvSpPr>
        <p:spPr bwMode="auto">
          <a:xfrm>
            <a:off x="-326571" y="-144463"/>
            <a:ext cx="786946" cy="78694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pic>
        <p:nvPicPr>
          <p:cNvPr id="10" name="그림 9"/>
          <p:cNvPicPr>
            <a:picLocks noChangeAspect="1"/>
          </p:cNvPicPr>
          <p:nvPr userDrawn="1"/>
        </p:nvPicPr>
        <p:blipFill>
          <a:blip r:embed="rId2"/>
          <a:stretch>
            <a:fillRect/>
          </a:stretch>
        </p:blipFill>
        <p:spPr>
          <a:xfrm>
            <a:off x="7944210" y="285296"/>
            <a:ext cx="1199790" cy="357190"/>
          </a:xfrm>
          <a:prstGeom prst="rect">
            <a:avLst/>
          </a:prstGeom>
        </p:spPr>
      </p:pic>
      <p:pic>
        <p:nvPicPr>
          <p:cNvPr id="3" name="Picture 2" descr="단국대학교"/>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l="6036" t="29048" r="6148" b="25380"/>
          <a:stretch/>
        </p:blipFill>
        <p:spPr bwMode="auto">
          <a:xfrm>
            <a:off x="6417891" y="359810"/>
            <a:ext cx="1449406" cy="287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67055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F1870-8A47-4F49-A35E-0A37E2228D3B}" type="datetimeFigureOut">
              <a:rPr lang="ko-KR" altLang="en-US" smtClean="0"/>
              <a:pPr/>
              <a:t>2020-06-14</a:t>
            </a:fld>
            <a:endParaRPr lang="ko-KR"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FB08D8-E596-4666-A9B8-D67FEE70258B}" type="slidenum">
              <a:rPr lang="ko-KR" altLang="en-US" smtClean="0"/>
              <a:pPr/>
              <a:t>‹#›</a:t>
            </a:fld>
            <a:endParaRPr lang="ko-KR" altLang="en-US"/>
          </a:p>
        </p:txBody>
      </p:sp>
    </p:spTree>
    <p:extLst>
      <p:ext uri="{BB962C8B-B14F-4D97-AF65-F5344CB8AC3E}">
        <p14:creationId xmlns:p14="http://schemas.microsoft.com/office/powerpoint/2010/main" val="2837042404"/>
      </p:ext>
    </p:extLst>
  </p:cSld>
  <p:clrMap bg1="lt1" tx1="dk1" bg2="lt2" tx2="dk2" accent1="accent1" accent2="accent2" accent3="accent3" accent4="accent4" accent5="accent5" accent6="accent6" hlink="hlink" folHlink="folHlink"/>
  <p:sldLayoutIdLst>
    <p:sldLayoutId id="2147483694" r:id="rId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xml"/><Relationship Id="rId4" Type="http://schemas.openxmlformats.org/officeDocument/2006/relationships/hyperlink" Target="https://searchnetworking.techtarget.com/definition/backbone"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kamai.com/" TargetMode="Externa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9.gif"/></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image" Target="../media/image14.sv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a:xfrm>
            <a:off x="265171" y="217879"/>
            <a:ext cx="5482721" cy="357190"/>
          </a:xfrm>
        </p:spPr>
        <p:txBody>
          <a:bodyPr/>
          <a:lstStyle/>
          <a:p>
            <a:r>
              <a:rPr lang="en-US" altLang="ko-KR" dirty="0"/>
              <a:t>W14 paper #3</a:t>
            </a:r>
            <a:endParaRPr lang="ko-KR" altLang="en-US" b="0" dirty="0"/>
          </a:p>
        </p:txBody>
      </p:sp>
      <p:sp>
        <p:nvSpPr>
          <p:cNvPr id="6" name="부제목 2">
            <a:extLst>
              <a:ext uri="{FF2B5EF4-FFF2-40B4-BE49-F238E27FC236}">
                <a16:creationId xmlns:a16="http://schemas.microsoft.com/office/drawing/2014/main" id="{4710F9D9-C627-734C-88DB-048E5508A025}"/>
              </a:ext>
            </a:extLst>
          </p:cNvPr>
          <p:cNvSpPr txBox="1">
            <a:spLocks/>
          </p:cNvSpPr>
          <p:nvPr/>
        </p:nvSpPr>
        <p:spPr>
          <a:xfrm>
            <a:off x="1879709" y="5367848"/>
            <a:ext cx="4759627" cy="973084"/>
          </a:xfrm>
          <a:prstGeom prst="rect">
            <a:avLst/>
          </a:prstGeom>
        </p:spPr>
        <p:txBody>
          <a:bodyPr vert="horz" lIns="91440" tIns="45720" rIns="91440" bIns="45720" rtlCol="0" anchor="b">
            <a:normAutofit/>
          </a:bodyPr>
          <a:lstStyle>
            <a:lvl1pPr marL="0" indent="0" algn="r" defTabSz="914400" rtl="0" eaLnBrk="1" latinLnBrk="1" hangingPunct="1">
              <a:lnSpc>
                <a:spcPct val="90000"/>
              </a:lnSpc>
              <a:spcBef>
                <a:spcPts val="1000"/>
              </a:spcBef>
              <a:buFont typeface="Arial" panose="020B0604020202020204" pitchFamily="34" charset="0"/>
              <a:buNone/>
              <a:defRPr sz="1400" kern="1200">
                <a:solidFill>
                  <a:schemeClr val="bg1"/>
                </a:solidFill>
                <a:latin typeface="+mn-lt"/>
                <a:ea typeface="+mn-ea"/>
                <a:cs typeface="+mn-cs"/>
              </a:defRPr>
            </a:lvl1pPr>
            <a:lvl2pPr marL="457200" indent="0" algn="ctr" defTabSz="914400" rtl="0" eaLnBrk="1" latinLnBrk="1"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1"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1"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1"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1"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1"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1"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1"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1" hangingPunct="1">
              <a:lnSpc>
                <a:spcPct val="90000"/>
              </a:lnSpc>
              <a:spcBef>
                <a:spcPts val="1000"/>
              </a:spcBef>
              <a:spcAft>
                <a:spcPts val="0"/>
              </a:spcAft>
              <a:buClrTx/>
              <a:buSzTx/>
              <a:buFont typeface="Arial" panose="020B0604020202020204" pitchFamily="34" charset="0"/>
              <a:buNone/>
              <a:tabLst/>
              <a:defRPr/>
            </a:pPr>
            <a:r>
              <a:rPr kumimoji="1" lang="ko-KR" altLang="en-US" dirty="0" err="1">
                <a:solidFill>
                  <a:schemeClr val="tx1"/>
                </a:solidFill>
                <a:latin typeface="+mn-ea"/>
              </a:rPr>
              <a:t>모바일빅데이터</a:t>
            </a:r>
            <a:r>
              <a:rPr kumimoji="1" lang="ko-KR" altLang="en-US" dirty="0">
                <a:solidFill>
                  <a:schemeClr val="tx1"/>
                </a:solidFill>
                <a:latin typeface="+mn-ea"/>
              </a:rPr>
              <a:t> 수업</a:t>
            </a:r>
            <a:endParaRPr kumimoji="1" lang="en-US" altLang="ko-KR" dirty="0">
              <a:solidFill>
                <a:schemeClr val="tx1"/>
              </a:solidFill>
              <a:latin typeface="+mn-ea"/>
            </a:endParaRPr>
          </a:p>
          <a:p>
            <a:pPr marL="0" marR="0" lvl="0" indent="0" algn="ctr" defTabSz="914400" rtl="0" eaLnBrk="1" fontAlgn="auto" latinLnBrk="1" hangingPunct="1">
              <a:lnSpc>
                <a:spcPct val="90000"/>
              </a:lnSpc>
              <a:spcBef>
                <a:spcPts val="1000"/>
              </a:spcBef>
              <a:spcAft>
                <a:spcPts val="0"/>
              </a:spcAft>
              <a:buClrTx/>
              <a:buSzTx/>
              <a:buFont typeface="Arial" panose="020B0604020202020204" pitchFamily="34" charset="0"/>
              <a:buNone/>
              <a:tabLst/>
              <a:defRPr/>
            </a:pPr>
            <a:r>
              <a:rPr kumimoji="1" lang="ko-KR" altLang="en-US" dirty="0">
                <a:solidFill>
                  <a:schemeClr val="tx1"/>
                </a:solidFill>
                <a:latin typeface="+mn-ea"/>
              </a:rPr>
              <a:t>발표자</a:t>
            </a:r>
            <a:r>
              <a:rPr kumimoji="1" lang="en-US" altLang="ko-KR" dirty="0">
                <a:solidFill>
                  <a:schemeClr val="tx1"/>
                </a:solidFill>
                <a:latin typeface="+mn-ea"/>
              </a:rPr>
              <a:t>: </a:t>
            </a:r>
            <a:r>
              <a:rPr kumimoji="1" lang="ko-KR" altLang="en-US" dirty="0">
                <a:solidFill>
                  <a:schemeClr val="tx1"/>
                </a:solidFill>
                <a:latin typeface="+mn-ea"/>
              </a:rPr>
              <a:t>홍승표</a:t>
            </a:r>
            <a:endParaRPr kumimoji="1" lang="en-US" altLang="ko-KR" dirty="0">
              <a:solidFill>
                <a:schemeClr val="tx1"/>
              </a:solidFill>
              <a:latin typeface="+mn-ea"/>
            </a:endParaRPr>
          </a:p>
          <a:p>
            <a:pPr marL="0" marR="0" lvl="0" indent="0" algn="ctr" defTabSz="914400" rtl="0" eaLnBrk="1" fontAlgn="auto" latinLnBrk="1" hangingPunct="1">
              <a:lnSpc>
                <a:spcPct val="90000"/>
              </a:lnSpc>
              <a:spcBef>
                <a:spcPts val="1000"/>
              </a:spcBef>
              <a:spcAft>
                <a:spcPts val="0"/>
              </a:spcAft>
              <a:buClrTx/>
              <a:buSzTx/>
              <a:buFont typeface="Arial" panose="020B0604020202020204" pitchFamily="34" charset="0"/>
              <a:buNone/>
              <a:tabLst/>
              <a:defRPr/>
            </a:pPr>
            <a:r>
              <a:rPr kumimoji="1" lang="ko-KR" altLang="en-US" sz="1400" b="0" i="0" u="none" strike="noStrike" kern="1200" cap="none" spc="0" normalizeH="0" baseline="0" noProof="0" dirty="0">
                <a:ln>
                  <a:noFill/>
                </a:ln>
                <a:solidFill>
                  <a:schemeClr val="tx1"/>
                </a:solidFill>
                <a:effectLst/>
                <a:uLnTx/>
                <a:uFillTx/>
                <a:latin typeface="+mn-ea"/>
                <a:cs typeface="+mn-cs"/>
              </a:rPr>
              <a:t>발표일</a:t>
            </a:r>
            <a:r>
              <a:rPr kumimoji="1" lang="en-US" altLang="ko-KR" sz="1400" b="0" i="0" u="none" strike="noStrike" kern="1200" cap="none" spc="0" normalizeH="0" baseline="0" noProof="0" dirty="0">
                <a:ln>
                  <a:noFill/>
                </a:ln>
                <a:solidFill>
                  <a:schemeClr val="tx1"/>
                </a:solidFill>
                <a:effectLst/>
                <a:uLnTx/>
                <a:uFillTx/>
                <a:latin typeface="+mn-ea"/>
                <a:cs typeface="+mn-cs"/>
              </a:rPr>
              <a:t>: 2020.6.15</a:t>
            </a:r>
          </a:p>
          <a:p>
            <a:pPr marL="0" marR="0" lvl="0" indent="0" algn="ctr" defTabSz="914400" rtl="0" eaLnBrk="1" fontAlgn="auto" latinLnBrk="1" hangingPunct="1">
              <a:lnSpc>
                <a:spcPct val="90000"/>
              </a:lnSpc>
              <a:spcBef>
                <a:spcPts val="1000"/>
              </a:spcBef>
              <a:spcAft>
                <a:spcPts val="0"/>
              </a:spcAft>
              <a:buClrTx/>
              <a:buSzTx/>
              <a:buFont typeface="Arial" panose="020B0604020202020204" pitchFamily="34" charset="0"/>
              <a:buNone/>
              <a:tabLst/>
              <a:defRPr/>
            </a:pPr>
            <a:endParaRPr kumimoji="1" lang="en-US" altLang="ko-KR" sz="1400" b="0" i="0" u="none" strike="noStrike" kern="1200" cap="none" spc="0" normalizeH="0" baseline="0" noProof="0" dirty="0">
              <a:ln>
                <a:noFill/>
              </a:ln>
              <a:solidFill>
                <a:schemeClr val="tx1"/>
              </a:solidFill>
              <a:effectLst/>
              <a:uLnTx/>
              <a:uFillTx/>
              <a:latin typeface="+mn-ea"/>
              <a:cs typeface="+mn-cs"/>
            </a:endParaRPr>
          </a:p>
        </p:txBody>
      </p:sp>
      <p:sp>
        <p:nvSpPr>
          <p:cNvPr id="3" name="직사각형 2">
            <a:extLst>
              <a:ext uri="{FF2B5EF4-FFF2-40B4-BE49-F238E27FC236}">
                <a16:creationId xmlns:a16="http://schemas.microsoft.com/office/drawing/2014/main" id="{A8388445-83B9-43E2-9B38-89929F5AD683}"/>
              </a:ext>
            </a:extLst>
          </p:cNvPr>
          <p:cNvSpPr/>
          <p:nvPr/>
        </p:nvSpPr>
        <p:spPr>
          <a:xfrm>
            <a:off x="84932" y="1622456"/>
            <a:ext cx="8684300" cy="2308324"/>
          </a:xfrm>
          <a:prstGeom prst="rect">
            <a:avLst/>
          </a:prstGeom>
        </p:spPr>
        <p:txBody>
          <a:bodyPr wrap="none">
            <a:spAutoFit/>
          </a:bodyPr>
          <a:lstStyle/>
          <a:p>
            <a:pPr algn="ctr"/>
            <a:r>
              <a:rPr lang="en-US" altLang="ko-KR" sz="3000" b="1" dirty="0">
                <a:latin typeface="+mn-ea"/>
                <a:cs typeface="Arial" panose="020B0604020202020204" pitchFamily="34" charset="0"/>
              </a:rPr>
              <a:t>Moving Beyond End-to-End Path Information </a:t>
            </a:r>
          </a:p>
          <a:p>
            <a:pPr algn="ctr"/>
            <a:r>
              <a:rPr lang="en-US" altLang="ko-KR" sz="3000" b="1" dirty="0">
                <a:latin typeface="+mn-ea"/>
                <a:cs typeface="Arial" panose="020B0604020202020204" pitchFamily="34" charset="0"/>
              </a:rPr>
              <a:t>to Optimize CDN Performance</a:t>
            </a:r>
            <a:endParaRPr lang="en-US" altLang="ko-KR" sz="1400" b="1" dirty="0">
              <a:latin typeface="+mn-ea"/>
              <a:cs typeface="Arial" panose="020B0604020202020204" pitchFamily="34" charset="0"/>
            </a:endParaRPr>
          </a:p>
          <a:p>
            <a:pPr algn="ctr"/>
            <a:endParaRPr lang="en-US" altLang="ko-KR" sz="1400" dirty="0">
              <a:latin typeface="+mn-ea"/>
              <a:cs typeface="Arial" panose="020B0604020202020204" pitchFamily="34" charset="0"/>
            </a:endParaRPr>
          </a:p>
          <a:p>
            <a:pPr algn="ctr"/>
            <a:r>
              <a:rPr lang="en-US" altLang="ko-KR" sz="1400" dirty="0">
                <a:latin typeface="+mn-ea"/>
                <a:cs typeface="Arial" panose="020B0604020202020204" pitchFamily="34" charset="0"/>
              </a:rPr>
              <a:t>Rupa Krishnan§ Harsha V. </a:t>
            </a:r>
            <a:r>
              <a:rPr lang="en-US" altLang="ko-KR" sz="1400" dirty="0" err="1">
                <a:latin typeface="+mn-ea"/>
                <a:cs typeface="Arial" panose="020B0604020202020204" pitchFamily="34" charset="0"/>
              </a:rPr>
              <a:t>Madhyastha</a:t>
            </a:r>
            <a:r>
              <a:rPr lang="en-US" altLang="ko-KR" sz="1400" dirty="0">
                <a:latin typeface="+mn-ea"/>
                <a:cs typeface="Arial" panose="020B0604020202020204" pitchFamily="34" charset="0"/>
              </a:rPr>
              <a:t>‡ Sridhar Srinivasan§ Sushant Jain§</a:t>
            </a:r>
          </a:p>
          <a:p>
            <a:pPr algn="ctr"/>
            <a:r>
              <a:rPr lang="en-US" altLang="ko-KR" sz="1400" dirty="0">
                <a:latin typeface="+mn-ea"/>
                <a:cs typeface="Arial" panose="020B0604020202020204" pitchFamily="34" charset="0"/>
              </a:rPr>
              <a:t>Arvind Krishnamurthy£ Thomas Anderson£ </a:t>
            </a:r>
            <a:r>
              <a:rPr lang="en-US" altLang="ko-KR" sz="1400" dirty="0" err="1">
                <a:latin typeface="+mn-ea"/>
                <a:cs typeface="Arial" panose="020B0604020202020204" pitchFamily="34" charset="0"/>
              </a:rPr>
              <a:t>Jie</a:t>
            </a:r>
            <a:r>
              <a:rPr lang="en-US" altLang="ko-KR" sz="1400" dirty="0">
                <a:latin typeface="+mn-ea"/>
                <a:cs typeface="Arial" panose="020B0604020202020204" pitchFamily="34" charset="0"/>
              </a:rPr>
              <a:t> Gao†</a:t>
            </a:r>
          </a:p>
          <a:p>
            <a:pPr algn="ctr"/>
            <a:r>
              <a:rPr lang="en-US" altLang="ko-KR" sz="1400" b="1" dirty="0">
                <a:solidFill>
                  <a:srgbClr val="0000FF"/>
                </a:solidFill>
                <a:latin typeface="+mn-ea"/>
                <a:cs typeface="Arial" panose="020B0604020202020204" pitchFamily="34" charset="0"/>
              </a:rPr>
              <a:t>§ Google Inc</a:t>
            </a:r>
            <a:r>
              <a:rPr lang="en-US" altLang="ko-KR" sz="1400" dirty="0">
                <a:latin typeface="+mn-ea"/>
                <a:cs typeface="Arial" panose="020B0604020202020204" pitchFamily="34" charset="0"/>
              </a:rPr>
              <a:t>. ‡ University of California, San Diego £ University of Washington † Stony Brook University</a:t>
            </a:r>
          </a:p>
          <a:p>
            <a:pPr algn="ctr"/>
            <a:r>
              <a:rPr lang="en-US" altLang="ko-KR" sz="1400" dirty="0">
                <a:latin typeface="+mn-ea"/>
                <a:cs typeface="Arial" panose="020B0604020202020204" pitchFamily="34" charset="0"/>
              </a:rPr>
              <a:t>{</a:t>
            </a:r>
            <a:r>
              <a:rPr lang="en-US" altLang="ko-KR" sz="1400" dirty="0" err="1">
                <a:latin typeface="+mn-ea"/>
                <a:cs typeface="Arial" panose="020B0604020202020204" pitchFamily="34" charset="0"/>
              </a:rPr>
              <a:t>rupak,sridhars,sushantj</a:t>
            </a:r>
            <a:r>
              <a:rPr lang="en-US" altLang="ko-KR" sz="1400" dirty="0">
                <a:latin typeface="+mn-ea"/>
                <a:cs typeface="Arial" panose="020B0604020202020204" pitchFamily="34" charset="0"/>
              </a:rPr>
              <a:t>}@google.com, harsha@cs.ucsd.edu</a:t>
            </a:r>
          </a:p>
          <a:p>
            <a:pPr algn="ctr"/>
            <a:r>
              <a:rPr lang="en-US" altLang="ko-KR" sz="1400" dirty="0">
                <a:latin typeface="+mn-ea"/>
                <a:cs typeface="Arial" panose="020B0604020202020204" pitchFamily="34" charset="0"/>
              </a:rPr>
              <a:t>{</a:t>
            </a:r>
            <a:r>
              <a:rPr lang="en-US" altLang="ko-KR" sz="1400" dirty="0" err="1">
                <a:latin typeface="+mn-ea"/>
                <a:cs typeface="Arial" panose="020B0604020202020204" pitchFamily="34" charset="0"/>
              </a:rPr>
              <a:t>arvind,tom</a:t>
            </a:r>
            <a:r>
              <a:rPr lang="en-US" altLang="ko-KR" sz="1400" dirty="0">
                <a:latin typeface="+mn-ea"/>
                <a:cs typeface="Arial" panose="020B0604020202020204" pitchFamily="34" charset="0"/>
              </a:rPr>
              <a:t>}@</a:t>
            </a:r>
            <a:r>
              <a:rPr lang="en-US" altLang="ko-KR" sz="1400" dirty="0" err="1">
                <a:latin typeface="+mn-ea"/>
                <a:cs typeface="Arial" panose="020B0604020202020204" pitchFamily="34" charset="0"/>
              </a:rPr>
              <a:t>cs.washington,edu</a:t>
            </a:r>
            <a:r>
              <a:rPr lang="en-US" altLang="ko-KR" sz="1400" dirty="0">
                <a:latin typeface="+mn-ea"/>
                <a:cs typeface="Arial" panose="020B0604020202020204" pitchFamily="34" charset="0"/>
              </a:rPr>
              <a:t>, jgao@cs.sunysb.edu</a:t>
            </a:r>
          </a:p>
        </p:txBody>
      </p:sp>
      <p:sp>
        <p:nvSpPr>
          <p:cNvPr id="8" name="부제목 2">
            <a:extLst>
              <a:ext uri="{FF2B5EF4-FFF2-40B4-BE49-F238E27FC236}">
                <a16:creationId xmlns:a16="http://schemas.microsoft.com/office/drawing/2014/main" id="{13BAD86A-4FD8-4CB0-BF49-0C4BF3058708}"/>
              </a:ext>
            </a:extLst>
          </p:cNvPr>
          <p:cNvSpPr txBox="1">
            <a:spLocks/>
          </p:cNvSpPr>
          <p:nvPr/>
        </p:nvSpPr>
        <p:spPr>
          <a:xfrm>
            <a:off x="1515579" y="3810754"/>
            <a:ext cx="5823006" cy="973084"/>
          </a:xfrm>
          <a:prstGeom prst="rect">
            <a:avLst/>
          </a:prstGeom>
        </p:spPr>
        <p:txBody>
          <a:bodyPr vert="horz" lIns="91440" tIns="45720" rIns="91440" bIns="45720" rtlCol="0" anchor="b">
            <a:noAutofit/>
          </a:bodyPr>
          <a:lstStyle>
            <a:lvl1pPr marL="0" indent="0" algn="r" defTabSz="914400" rtl="0" eaLnBrk="1" latinLnBrk="1" hangingPunct="1">
              <a:lnSpc>
                <a:spcPct val="90000"/>
              </a:lnSpc>
              <a:spcBef>
                <a:spcPts val="1000"/>
              </a:spcBef>
              <a:buFont typeface="Arial" panose="020B0604020202020204" pitchFamily="34" charset="0"/>
              <a:buNone/>
              <a:defRPr sz="1400" kern="1200">
                <a:solidFill>
                  <a:schemeClr val="bg1"/>
                </a:solidFill>
                <a:latin typeface="+mn-lt"/>
                <a:ea typeface="+mn-ea"/>
                <a:cs typeface="+mn-cs"/>
              </a:defRPr>
            </a:lvl1pPr>
            <a:lvl2pPr marL="457200" indent="0" algn="ctr" defTabSz="914400" rtl="0" eaLnBrk="1" latinLnBrk="1"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1"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1"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1"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1"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1"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1"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1"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defRPr/>
            </a:pPr>
            <a:r>
              <a:rPr kumimoji="1" lang="en-US" altLang="ko-KR" sz="1600" b="1" dirty="0">
                <a:solidFill>
                  <a:schemeClr val="tx1"/>
                </a:solidFill>
                <a:latin typeface="+mn-ea"/>
                <a:cs typeface="Arial" panose="020B0604020202020204" pitchFamily="34" charset="0"/>
              </a:rPr>
              <a:t>ACM Internet Measurement Conference 2009</a:t>
            </a:r>
          </a:p>
          <a:p>
            <a:pPr algn="ctr">
              <a:defRPr/>
            </a:pPr>
            <a:r>
              <a:rPr kumimoji="1" lang="en-US" altLang="ko-KR" sz="1600" b="1" dirty="0">
                <a:solidFill>
                  <a:schemeClr val="tx1"/>
                </a:solidFill>
                <a:latin typeface="+mn-ea"/>
                <a:cs typeface="Arial" panose="020B0604020202020204" pitchFamily="34" charset="0"/>
              </a:rPr>
              <a:t>(ACM </a:t>
            </a:r>
            <a:r>
              <a:rPr kumimoji="1" lang="en-US" altLang="ko-KR" sz="1600" b="1" i="0" u="none" strike="noStrike" kern="1200" cap="none" spc="0" normalizeH="0" baseline="0" noProof="0" dirty="0">
                <a:ln>
                  <a:noFill/>
                </a:ln>
                <a:solidFill>
                  <a:schemeClr val="tx1"/>
                </a:solidFill>
                <a:effectLst/>
                <a:uLnTx/>
                <a:uFillTx/>
                <a:latin typeface="+mn-ea"/>
                <a:cs typeface="Arial" panose="020B0604020202020204" pitchFamily="34" charset="0"/>
              </a:rPr>
              <a:t>IMC </a:t>
            </a:r>
            <a:r>
              <a:rPr kumimoji="1" lang="en-US" altLang="ko-KR" sz="1600" b="1" i="0" u="none" strike="noStrike" kern="1200" cap="none" spc="0" normalizeH="0" baseline="0" noProof="0" dirty="0">
                <a:ln>
                  <a:noFill/>
                </a:ln>
                <a:solidFill>
                  <a:srgbClr val="0000FF"/>
                </a:solidFill>
                <a:effectLst/>
                <a:uLnTx/>
                <a:uFillTx/>
                <a:latin typeface="+mn-ea"/>
                <a:cs typeface="Arial" panose="020B0604020202020204" pitchFamily="34" charset="0"/>
              </a:rPr>
              <a:t>2009</a:t>
            </a:r>
            <a:r>
              <a:rPr kumimoji="1" lang="en-US" altLang="ko-KR" sz="1600" b="1" i="0" u="none" strike="noStrike" kern="1200" cap="none" spc="0" normalizeH="0" baseline="0" noProof="0" dirty="0">
                <a:ln>
                  <a:noFill/>
                </a:ln>
                <a:solidFill>
                  <a:schemeClr val="tx1"/>
                </a:solidFill>
                <a:effectLst/>
                <a:uLnTx/>
                <a:uFillTx/>
                <a:latin typeface="+mn-ea"/>
                <a:cs typeface="Arial" panose="020B0604020202020204" pitchFamily="34" charset="0"/>
              </a:rPr>
              <a:t>)</a:t>
            </a:r>
          </a:p>
        </p:txBody>
      </p:sp>
    </p:spTree>
    <p:extLst>
      <p:ext uri="{BB962C8B-B14F-4D97-AF65-F5344CB8AC3E}">
        <p14:creationId xmlns:p14="http://schemas.microsoft.com/office/powerpoint/2010/main" val="134467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a:t>IV. </a:t>
            </a:r>
            <a:r>
              <a:rPr lang="en-US" altLang="ko-KR" dirty="0" err="1"/>
              <a:t>WhyHigh</a:t>
            </a:r>
            <a:endParaRPr lang="ko-KR" altLang="en-US" dirty="0"/>
          </a:p>
        </p:txBody>
      </p:sp>
      <p:sp>
        <p:nvSpPr>
          <p:cNvPr id="288" name="제목 1">
            <a:extLst>
              <a:ext uri="{FF2B5EF4-FFF2-40B4-BE49-F238E27FC236}">
                <a16:creationId xmlns:a16="http://schemas.microsoft.com/office/drawing/2014/main" id="{AA4C1593-FE43-4A47-8F58-A14995BEA2BF}"/>
              </a:ext>
            </a:extLst>
          </p:cNvPr>
          <p:cNvSpPr txBox="1">
            <a:spLocks/>
          </p:cNvSpPr>
          <p:nvPr/>
        </p:nvSpPr>
        <p:spPr>
          <a:xfrm>
            <a:off x="443264" y="936607"/>
            <a:ext cx="7557736" cy="5693213"/>
          </a:xfrm>
          <a:prstGeom prst="rect">
            <a:avLst/>
          </a:prstGeom>
          <a:noFill/>
          <a:ln w="9525">
            <a:noFill/>
            <a:miter lim="800000"/>
            <a:headEnd/>
            <a:tailEnd/>
          </a:ln>
        </p:spPr>
        <p:txBody>
          <a:bodyPr vert="horz" wrap="square" lIns="91433" tIns="45716" rIns="91433" bIns="45716" numCol="1" rtlCol="0" anchor="t" anchorCtr="0" compatLnSpc="1">
            <a:prstTxWarp prst="textNoShape">
              <a:avLst/>
            </a:prstTxWarp>
            <a:noAutofit/>
          </a:bodyPr>
          <a:lstStyle>
            <a:lvl1pPr algn="l" defTabSz="914400" rtl="0" eaLnBrk="0" fontAlgn="base" latinLnBrk="1" hangingPunct="0">
              <a:lnSpc>
                <a:spcPct val="90000"/>
              </a:lnSpc>
              <a:spcBef>
                <a:spcPct val="0"/>
              </a:spcBef>
              <a:spcAft>
                <a:spcPct val="0"/>
              </a:spcAft>
              <a:buNone/>
              <a:defRPr lang="ko-KR" altLang="en-US" sz="1846" b="1" kern="1200" smtClean="0">
                <a:solidFill>
                  <a:schemeClr val="tx1"/>
                </a:solidFill>
                <a:latin typeface="+mn-ea"/>
                <a:ea typeface="+mn-ea"/>
                <a:cs typeface="맑은 고딕"/>
              </a:defRPr>
            </a:lvl1pPr>
          </a:lstStyle>
          <a:p>
            <a:r>
              <a:rPr lang="en-US" altLang="ko-KR" dirty="0">
                <a:latin typeface="+mj-ea"/>
                <a:ea typeface="+mj-ea"/>
              </a:rPr>
              <a:t>A SYSTEM FOR DIAGNOSING LATENCY INFLATION</a:t>
            </a:r>
          </a:p>
          <a:p>
            <a:pPr marL="342900" indent="-342900">
              <a:lnSpc>
                <a:spcPct val="150000"/>
              </a:lnSpc>
              <a:buFont typeface="Arial" panose="020B0604020202020204" pitchFamily="34" charset="0"/>
              <a:buChar char="•"/>
            </a:pPr>
            <a:r>
              <a:rPr lang="en-US" altLang="ko-KR" sz="1600" dirty="0">
                <a:latin typeface="+mj-ea"/>
                <a:ea typeface="+mj-ea"/>
              </a:rPr>
              <a:t>A deeper look</a:t>
            </a:r>
          </a:p>
          <a:p>
            <a:pPr marL="800100" lvl="1" indent="-342900">
              <a:lnSpc>
                <a:spcPct val="150000"/>
              </a:lnSpc>
              <a:buFont typeface="Arial" panose="020B0604020202020204" pitchFamily="34" charset="0"/>
              <a:buChar char="•"/>
            </a:pPr>
            <a:r>
              <a:rPr lang="en-US" altLang="ko-KR" sz="1508" b="1" dirty="0">
                <a:latin typeface="+mj-ea"/>
                <a:ea typeface="+mj-ea"/>
              </a:rPr>
              <a:t>RTT Analysis from clients of 170 prefixes worldwide</a:t>
            </a:r>
          </a:p>
          <a:p>
            <a:pPr marL="800100" lvl="1" indent="-342900">
              <a:lnSpc>
                <a:spcPct val="150000"/>
              </a:lnSpc>
              <a:buFont typeface="Arial" panose="020B0604020202020204" pitchFamily="34" charset="0"/>
              <a:buChar char="•"/>
            </a:pPr>
            <a:r>
              <a:rPr lang="en-US" altLang="ko-KR" sz="1400" b="1" dirty="0">
                <a:latin typeface="+mj-ea"/>
              </a:rPr>
              <a:t>Identification of clients with poor performance </a:t>
            </a:r>
          </a:p>
          <a:p>
            <a:pPr marL="800100" lvl="1" indent="-342900">
              <a:lnSpc>
                <a:spcPct val="150000"/>
              </a:lnSpc>
              <a:buFont typeface="Arial" panose="020B0604020202020204" pitchFamily="34" charset="0"/>
              <a:buChar char="•"/>
            </a:pPr>
            <a:r>
              <a:rPr lang="en-US" altLang="ko-KR" sz="1400" b="1" dirty="0">
                <a:latin typeface="+mj-ea"/>
              </a:rPr>
              <a:t>Classification according to path</a:t>
            </a:r>
            <a:endParaRPr lang="en-US" altLang="ko-KR" sz="1508" b="1" dirty="0">
              <a:latin typeface="+mj-ea"/>
              <a:ea typeface="+mj-ea"/>
            </a:endParaRPr>
          </a:p>
          <a:p>
            <a:pPr marL="342900" indent="-342900">
              <a:lnSpc>
                <a:spcPct val="150000"/>
              </a:lnSpc>
              <a:buFont typeface="Arial" panose="020B0604020202020204" pitchFamily="34" charset="0"/>
              <a:buChar char="•"/>
            </a:pPr>
            <a:r>
              <a:rPr lang="en-US" altLang="ko-KR" sz="1600" b="1" dirty="0">
                <a:latin typeface="+mj-ea"/>
              </a:rPr>
              <a:t>Information Gathering</a:t>
            </a:r>
          </a:p>
          <a:p>
            <a:pPr marL="800100" lvl="1" indent="-342900">
              <a:lnSpc>
                <a:spcPct val="150000"/>
              </a:lnSpc>
              <a:buFont typeface="Arial" panose="020B0604020202020204" pitchFamily="34" charset="0"/>
              <a:buChar char="•"/>
            </a:pPr>
            <a:r>
              <a:rPr lang="en-US" altLang="ko-KR" sz="1554" b="1" dirty="0">
                <a:latin typeface="+mj-ea"/>
              </a:rPr>
              <a:t>Routing tables(BGP table), Router locations(Geo Database), RTT logs, Traffic volume(</a:t>
            </a:r>
            <a:r>
              <a:rPr lang="en-US" altLang="ko-KR" sz="1554" b="1" dirty="0" err="1">
                <a:latin typeface="+mj-ea"/>
              </a:rPr>
              <a:t>Netflow</a:t>
            </a:r>
            <a:r>
              <a:rPr lang="en-US" altLang="ko-KR" sz="1554" b="1" dirty="0">
                <a:latin typeface="+mj-ea"/>
              </a:rPr>
              <a:t> log)</a:t>
            </a:r>
          </a:p>
          <a:p>
            <a:pPr marL="800100" lvl="1" indent="-342900">
              <a:lnSpc>
                <a:spcPct val="150000"/>
              </a:lnSpc>
              <a:buFont typeface="Arial" panose="020B0604020202020204" pitchFamily="34" charset="0"/>
              <a:buChar char="•"/>
            </a:pPr>
            <a:r>
              <a:rPr lang="en-US" altLang="ko-KR" sz="1554" b="1" dirty="0">
                <a:latin typeface="+mj-ea"/>
              </a:rPr>
              <a:t>Active measure: traceroute, ping</a:t>
            </a:r>
          </a:p>
          <a:p>
            <a:pPr marL="342900" indent="-342900">
              <a:lnSpc>
                <a:spcPct val="150000"/>
              </a:lnSpc>
              <a:buFont typeface="Arial" panose="020B0604020202020204" pitchFamily="34" charset="0"/>
              <a:buChar char="•"/>
            </a:pPr>
            <a:endParaRPr lang="en-US" altLang="ko-KR" sz="1600" b="1" dirty="0">
              <a:latin typeface="+mj-ea"/>
              <a:ea typeface="+mj-ea"/>
            </a:endParaRPr>
          </a:p>
          <a:p>
            <a:pPr marL="800100" lvl="1" indent="-342900">
              <a:lnSpc>
                <a:spcPct val="150000"/>
              </a:lnSpc>
              <a:buFont typeface="Arial" panose="020B0604020202020204" pitchFamily="34" charset="0"/>
              <a:buChar char="•"/>
            </a:pPr>
            <a:endParaRPr lang="en-US" altLang="ko-KR" sz="1554" b="1" dirty="0">
              <a:latin typeface="+mj-ea"/>
              <a:ea typeface="+mj-ea"/>
            </a:endParaRPr>
          </a:p>
        </p:txBody>
      </p:sp>
      <p:pic>
        <p:nvPicPr>
          <p:cNvPr id="5" name="그림 4">
            <a:extLst>
              <a:ext uri="{FF2B5EF4-FFF2-40B4-BE49-F238E27FC236}">
                <a16:creationId xmlns:a16="http://schemas.microsoft.com/office/drawing/2014/main" id="{DB32B3C5-EB40-4D11-9955-FE8C9C911DD0}"/>
              </a:ext>
            </a:extLst>
          </p:cNvPr>
          <p:cNvPicPr>
            <a:picLocks noChangeAspect="1"/>
          </p:cNvPicPr>
          <p:nvPr/>
        </p:nvPicPr>
        <p:blipFill>
          <a:blip r:embed="rId2"/>
          <a:stretch>
            <a:fillRect/>
          </a:stretch>
        </p:blipFill>
        <p:spPr>
          <a:xfrm>
            <a:off x="5278700" y="3878354"/>
            <a:ext cx="3500274" cy="2848708"/>
          </a:xfrm>
          <a:prstGeom prst="rect">
            <a:avLst/>
          </a:prstGeom>
        </p:spPr>
      </p:pic>
      <p:pic>
        <p:nvPicPr>
          <p:cNvPr id="6" name="그림 5">
            <a:extLst>
              <a:ext uri="{FF2B5EF4-FFF2-40B4-BE49-F238E27FC236}">
                <a16:creationId xmlns:a16="http://schemas.microsoft.com/office/drawing/2014/main" id="{41744929-FA0C-4076-BAD7-3C0A38FBC9F5}"/>
              </a:ext>
            </a:extLst>
          </p:cNvPr>
          <p:cNvPicPr>
            <a:picLocks noChangeAspect="1"/>
          </p:cNvPicPr>
          <p:nvPr/>
        </p:nvPicPr>
        <p:blipFill>
          <a:blip r:embed="rId3"/>
          <a:stretch>
            <a:fillRect/>
          </a:stretch>
        </p:blipFill>
        <p:spPr>
          <a:xfrm>
            <a:off x="1143000" y="4281852"/>
            <a:ext cx="3824156" cy="2206931"/>
          </a:xfrm>
          <a:prstGeom prst="rect">
            <a:avLst/>
          </a:prstGeom>
        </p:spPr>
      </p:pic>
    </p:spTree>
    <p:extLst>
      <p:ext uri="{BB962C8B-B14F-4D97-AF65-F5344CB8AC3E}">
        <p14:creationId xmlns:p14="http://schemas.microsoft.com/office/powerpoint/2010/main" val="109696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a:t>IV. </a:t>
            </a:r>
            <a:r>
              <a:rPr lang="en-US" altLang="ko-KR" dirty="0" err="1"/>
              <a:t>WhyHigh</a:t>
            </a:r>
            <a:endParaRPr lang="ko-KR" altLang="en-US" dirty="0"/>
          </a:p>
        </p:txBody>
      </p:sp>
      <p:sp>
        <p:nvSpPr>
          <p:cNvPr id="288" name="제목 1">
            <a:extLst>
              <a:ext uri="{FF2B5EF4-FFF2-40B4-BE49-F238E27FC236}">
                <a16:creationId xmlns:a16="http://schemas.microsoft.com/office/drawing/2014/main" id="{AA4C1593-FE43-4A47-8F58-A14995BEA2BF}"/>
              </a:ext>
            </a:extLst>
          </p:cNvPr>
          <p:cNvSpPr txBox="1">
            <a:spLocks/>
          </p:cNvSpPr>
          <p:nvPr/>
        </p:nvSpPr>
        <p:spPr>
          <a:xfrm>
            <a:off x="443264" y="936607"/>
            <a:ext cx="7557736" cy="5693213"/>
          </a:xfrm>
          <a:prstGeom prst="rect">
            <a:avLst/>
          </a:prstGeom>
          <a:noFill/>
          <a:ln w="9525">
            <a:noFill/>
            <a:miter lim="800000"/>
            <a:headEnd/>
            <a:tailEnd/>
          </a:ln>
        </p:spPr>
        <p:txBody>
          <a:bodyPr vert="horz" wrap="square" lIns="91433" tIns="45716" rIns="91433" bIns="45716" numCol="1" rtlCol="0" anchor="t" anchorCtr="0" compatLnSpc="1">
            <a:prstTxWarp prst="textNoShape">
              <a:avLst/>
            </a:prstTxWarp>
            <a:noAutofit/>
          </a:bodyPr>
          <a:lstStyle>
            <a:lvl1pPr algn="l" defTabSz="914400" rtl="0" eaLnBrk="0" fontAlgn="base" latinLnBrk="1" hangingPunct="0">
              <a:lnSpc>
                <a:spcPct val="90000"/>
              </a:lnSpc>
              <a:spcBef>
                <a:spcPct val="0"/>
              </a:spcBef>
              <a:spcAft>
                <a:spcPct val="0"/>
              </a:spcAft>
              <a:buNone/>
              <a:defRPr lang="ko-KR" altLang="en-US" sz="1846" b="1" kern="1200" smtClean="0">
                <a:solidFill>
                  <a:schemeClr val="tx1"/>
                </a:solidFill>
                <a:latin typeface="+mn-ea"/>
                <a:ea typeface="+mn-ea"/>
                <a:cs typeface="맑은 고딕"/>
              </a:defRPr>
            </a:lvl1pPr>
          </a:lstStyle>
          <a:p>
            <a:r>
              <a:rPr lang="en-US" altLang="ko-KR" dirty="0">
                <a:latin typeface="+mj-ea"/>
                <a:ea typeface="+mj-ea"/>
              </a:rPr>
              <a:t>Root cause of latency inflation</a:t>
            </a:r>
          </a:p>
          <a:p>
            <a:pPr marL="342900" indent="-342900">
              <a:lnSpc>
                <a:spcPct val="150000"/>
              </a:lnSpc>
              <a:buFont typeface="Arial" panose="020B0604020202020204" pitchFamily="34" charset="0"/>
              <a:buChar char="•"/>
            </a:pPr>
            <a:r>
              <a:rPr lang="en-US" altLang="ko-KR" sz="1600" dirty="0">
                <a:solidFill>
                  <a:srgbClr val="0000FF"/>
                </a:solidFill>
                <a:latin typeface="+mj-ea"/>
                <a:ea typeface="+mj-ea"/>
              </a:rPr>
              <a:t>Lack of peering</a:t>
            </a:r>
          </a:p>
          <a:p>
            <a:pPr marL="342900" indent="-342900">
              <a:lnSpc>
                <a:spcPct val="150000"/>
              </a:lnSpc>
              <a:buFont typeface="Arial" panose="020B0604020202020204" pitchFamily="34" charset="0"/>
              <a:buChar char="•"/>
            </a:pPr>
            <a:r>
              <a:rPr lang="en-US" altLang="ko-KR" sz="1600" dirty="0">
                <a:latin typeface="+mj-ea"/>
                <a:ea typeface="+mj-ea"/>
              </a:rPr>
              <a:t>Limited of bandwidth capacity</a:t>
            </a:r>
          </a:p>
          <a:p>
            <a:pPr marL="342900" indent="-342900">
              <a:lnSpc>
                <a:spcPct val="150000"/>
              </a:lnSpc>
              <a:buFont typeface="Arial" panose="020B0604020202020204" pitchFamily="34" charset="0"/>
              <a:buChar char="•"/>
            </a:pPr>
            <a:r>
              <a:rPr lang="en-US" altLang="ko-KR" sz="1600" dirty="0">
                <a:latin typeface="+mj-ea"/>
                <a:ea typeface="+mj-ea"/>
              </a:rPr>
              <a:t>Route misconfiguration – such as asymmetric bandwidth</a:t>
            </a:r>
          </a:p>
          <a:p>
            <a:pPr marL="342900" indent="-342900">
              <a:lnSpc>
                <a:spcPct val="150000"/>
              </a:lnSpc>
              <a:buFont typeface="Arial" panose="020B0604020202020204" pitchFamily="34" charset="0"/>
              <a:buChar char="•"/>
            </a:pPr>
            <a:r>
              <a:rPr lang="en-US" altLang="ko-KR" sz="1600" dirty="0">
                <a:solidFill>
                  <a:srgbClr val="0000FF"/>
                </a:solidFill>
                <a:latin typeface="+mj-ea"/>
                <a:ea typeface="+mj-ea"/>
              </a:rPr>
              <a:t>Traffic Engineering</a:t>
            </a:r>
          </a:p>
          <a:p>
            <a:pPr marL="342900" indent="-342900">
              <a:lnSpc>
                <a:spcPct val="150000"/>
              </a:lnSpc>
              <a:buFont typeface="Arial" panose="020B0604020202020204" pitchFamily="34" charset="0"/>
              <a:buChar char="•"/>
            </a:pPr>
            <a:endParaRPr lang="en-US" altLang="ko-KR" sz="1600" b="1" dirty="0">
              <a:latin typeface="+mj-ea"/>
              <a:ea typeface="+mj-ea"/>
            </a:endParaRPr>
          </a:p>
          <a:p>
            <a:pPr marL="800100" lvl="1" indent="-342900">
              <a:lnSpc>
                <a:spcPct val="150000"/>
              </a:lnSpc>
              <a:buFont typeface="Arial" panose="020B0604020202020204" pitchFamily="34" charset="0"/>
              <a:buChar char="•"/>
            </a:pPr>
            <a:endParaRPr lang="en-US" altLang="ko-KR" sz="1554" b="1" dirty="0">
              <a:latin typeface="+mj-ea"/>
              <a:ea typeface="+mj-ea"/>
            </a:endParaRPr>
          </a:p>
        </p:txBody>
      </p:sp>
    </p:spTree>
    <p:extLst>
      <p:ext uri="{BB962C8B-B14F-4D97-AF65-F5344CB8AC3E}">
        <p14:creationId xmlns:p14="http://schemas.microsoft.com/office/powerpoint/2010/main" val="3368363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a:t>V. </a:t>
            </a:r>
            <a:r>
              <a:rPr lang="en-US" altLang="ko-KR" dirty="0"/>
              <a:t>Result</a:t>
            </a:r>
            <a:endParaRPr lang="ko-KR" altLang="en-US" dirty="0"/>
          </a:p>
        </p:txBody>
      </p:sp>
      <p:sp>
        <p:nvSpPr>
          <p:cNvPr id="288" name="제목 1">
            <a:extLst>
              <a:ext uri="{FF2B5EF4-FFF2-40B4-BE49-F238E27FC236}">
                <a16:creationId xmlns:a16="http://schemas.microsoft.com/office/drawing/2014/main" id="{AA4C1593-FE43-4A47-8F58-A14995BEA2BF}"/>
              </a:ext>
            </a:extLst>
          </p:cNvPr>
          <p:cNvSpPr txBox="1">
            <a:spLocks/>
          </p:cNvSpPr>
          <p:nvPr/>
        </p:nvSpPr>
        <p:spPr>
          <a:xfrm>
            <a:off x="443264" y="936607"/>
            <a:ext cx="8023728" cy="5693213"/>
          </a:xfrm>
          <a:prstGeom prst="rect">
            <a:avLst/>
          </a:prstGeom>
          <a:noFill/>
          <a:ln w="9525">
            <a:noFill/>
            <a:miter lim="800000"/>
            <a:headEnd/>
            <a:tailEnd/>
          </a:ln>
        </p:spPr>
        <p:txBody>
          <a:bodyPr vert="horz" wrap="square" lIns="91433" tIns="45716" rIns="91433" bIns="45716" numCol="1" rtlCol="0" anchor="t" anchorCtr="0" compatLnSpc="1">
            <a:prstTxWarp prst="textNoShape">
              <a:avLst/>
            </a:prstTxWarp>
            <a:noAutofit/>
          </a:bodyPr>
          <a:lstStyle>
            <a:lvl1pPr algn="l" defTabSz="914400" rtl="0" eaLnBrk="0" fontAlgn="base" latinLnBrk="1" hangingPunct="0">
              <a:lnSpc>
                <a:spcPct val="90000"/>
              </a:lnSpc>
              <a:spcBef>
                <a:spcPct val="0"/>
              </a:spcBef>
              <a:spcAft>
                <a:spcPct val="0"/>
              </a:spcAft>
              <a:buNone/>
              <a:defRPr lang="ko-KR" altLang="en-US" sz="1846" b="1" kern="1200" smtClean="0">
                <a:solidFill>
                  <a:schemeClr val="tx1"/>
                </a:solidFill>
                <a:latin typeface="+mn-ea"/>
                <a:ea typeface="+mn-ea"/>
                <a:cs typeface="맑은 고딕"/>
              </a:defRPr>
            </a:lvl1pPr>
          </a:lstStyle>
          <a:p>
            <a:r>
              <a:rPr lang="en-US" altLang="ko-KR" dirty="0">
                <a:latin typeface="+mj-ea"/>
                <a:ea typeface="+mj-ea"/>
              </a:rPr>
              <a:t>Case 1. No peering, and all AS paths are long</a:t>
            </a:r>
          </a:p>
          <a:p>
            <a:pPr marL="342900" indent="-342900">
              <a:lnSpc>
                <a:spcPct val="150000"/>
              </a:lnSpc>
              <a:buFont typeface="Arial" panose="020B0604020202020204" pitchFamily="34" charset="0"/>
              <a:buChar char="•"/>
            </a:pPr>
            <a:r>
              <a:rPr lang="ko-KR" altLang="en-US" sz="1600" dirty="0">
                <a:latin typeface="+mj-ea"/>
                <a:ea typeface="+mj-ea"/>
              </a:rPr>
              <a:t>필리핀의 특정 </a:t>
            </a:r>
            <a:r>
              <a:rPr lang="en-US" altLang="ko-KR" sz="1600" dirty="0">
                <a:latin typeface="+mj-ea"/>
                <a:ea typeface="+mj-ea"/>
              </a:rPr>
              <a:t>ISP</a:t>
            </a:r>
            <a:r>
              <a:rPr lang="ko-KR" altLang="en-US" sz="1600" dirty="0">
                <a:latin typeface="+mj-ea"/>
                <a:ea typeface="+mj-ea"/>
              </a:rPr>
              <a:t>에서 </a:t>
            </a:r>
            <a:r>
              <a:rPr lang="en-US" altLang="ko-KR" sz="1600" dirty="0">
                <a:latin typeface="+mj-ea"/>
                <a:ea typeface="+mj-ea"/>
              </a:rPr>
              <a:t>300ms</a:t>
            </a:r>
            <a:r>
              <a:rPr lang="ko-KR" altLang="en-US" sz="1600" dirty="0">
                <a:latin typeface="+mj-ea"/>
                <a:ea typeface="+mj-ea"/>
              </a:rPr>
              <a:t> 이상의 지연발생</a:t>
            </a:r>
            <a:r>
              <a:rPr lang="en-US" altLang="ko-KR" sz="1600" dirty="0">
                <a:latin typeface="+mj-ea"/>
                <a:ea typeface="+mj-ea"/>
              </a:rPr>
              <a:t>(</a:t>
            </a:r>
            <a:r>
              <a:rPr lang="ko-KR" altLang="en-US" sz="1600" dirty="0">
                <a:latin typeface="+mj-ea"/>
                <a:ea typeface="+mj-ea"/>
              </a:rPr>
              <a:t>최소지연은 </a:t>
            </a:r>
            <a:r>
              <a:rPr lang="en-US" altLang="ko-KR" sz="1600" dirty="0">
                <a:latin typeface="+mj-ea"/>
                <a:ea typeface="+mj-ea"/>
              </a:rPr>
              <a:t>200ms)</a:t>
            </a:r>
          </a:p>
          <a:p>
            <a:pPr marL="342900" indent="-342900">
              <a:lnSpc>
                <a:spcPct val="150000"/>
              </a:lnSpc>
              <a:buFont typeface="Arial" panose="020B0604020202020204" pitchFamily="34" charset="0"/>
              <a:buChar char="•"/>
            </a:pPr>
            <a:r>
              <a:rPr lang="ko-KR" altLang="en-US" sz="1600" dirty="0">
                <a:latin typeface="+mj-ea"/>
                <a:ea typeface="+mj-ea"/>
              </a:rPr>
              <a:t>부하분산을 위해 </a:t>
            </a:r>
            <a:r>
              <a:rPr lang="en-US" altLang="ko-KR" sz="1600" dirty="0">
                <a:latin typeface="+mj-ea"/>
                <a:ea typeface="+mj-ea"/>
              </a:rPr>
              <a:t>prefix </a:t>
            </a:r>
            <a:r>
              <a:rPr lang="ko-KR" altLang="en-US" sz="1600" dirty="0">
                <a:latin typeface="+mj-ea"/>
                <a:ea typeface="+mj-ea"/>
              </a:rPr>
              <a:t>별로</a:t>
            </a:r>
            <a:r>
              <a:rPr lang="en-US" altLang="ko-KR" sz="1600" dirty="0">
                <a:latin typeface="+mj-ea"/>
                <a:ea typeface="+mj-ea"/>
              </a:rPr>
              <a:t> AS path</a:t>
            </a:r>
            <a:r>
              <a:rPr lang="ko-KR" altLang="en-US" sz="1600" dirty="0">
                <a:latin typeface="+mj-ea"/>
                <a:ea typeface="+mj-ea"/>
              </a:rPr>
              <a:t> 분산</a:t>
            </a:r>
            <a:endParaRPr lang="en-US" altLang="ko-KR" sz="1600" dirty="0">
              <a:latin typeface="+mj-ea"/>
              <a:ea typeface="+mj-ea"/>
            </a:endParaRPr>
          </a:p>
          <a:p>
            <a:pPr marL="342900" indent="-342900">
              <a:lnSpc>
                <a:spcPct val="150000"/>
              </a:lnSpc>
              <a:buFont typeface="Arial" panose="020B0604020202020204" pitchFamily="34" charset="0"/>
              <a:buChar char="•"/>
            </a:pPr>
            <a:r>
              <a:rPr lang="ko-KR" altLang="en-US" sz="1600" dirty="0">
                <a:latin typeface="+mj-ea"/>
                <a:ea typeface="+mj-ea"/>
              </a:rPr>
              <a:t>하지만 최종목적지</a:t>
            </a:r>
            <a:r>
              <a:rPr lang="en-US" altLang="ko-KR" sz="1600" dirty="0">
                <a:latin typeface="+mj-ea"/>
                <a:ea typeface="+mj-ea"/>
              </a:rPr>
              <a:t>(US) </a:t>
            </a:r>
            <a:r>
              <a:rPr lang="ko-KR" altLang="en-US" sz="1600" dirty="0">
                <a:latin typeface="+mj-ea"/>
                <a:ea typeface="+mj-ea"/>
              </a:rPr>
              <a:t>까지의 </a:t>
            </a:r>
            <a:r>
              <a:rPr lang="en-US" altLang="ko-KR" sz="1600" dirty="0">
                <a:latin typeface="+mj-ea"/>
                <a:ea typeface="+mj-ea"/>
              </a:rPr>
              <a:t>direct path</a:t>
            </a:r>
            <a:r>
              <a:rPr lang="ko-KR" altLang="en-US" sz="1600" dirty="0">
                <a:latin typeface="+mj-ea"/>
                <a:ea typeface="+mj-ea"/>
              </a:rPr>
              <a:t>가 부족하여 우회로 인한 지연 발생</a:t>
            </a:r>
            <a:endParaRPr lang="en-US" altLang="ko-KR" sz="1600" dirty="0">
              <a:latin typeface="+mj-ea"/>
              <a:ea typeface="+mj-ea"/>
            </a:endParaRPr>
          </a:p>
          <a:p>
            <a:pPr>
              <a:lnSpc>
                <a:spcPct val="150000"/>
              </a:lnSpc>
            </a:pPr>
            <a:endParaRPr lang="en-US" altLang="ko-KR" sz="1600" dirty="0">
              <a:latin typeface="+mj-ea"/>
              <a:ea typeface="+mj-ea"/>
            </a:endParaRPr>
          </a:p>
          <a:p>
            <a:pPr>
              <a:lnSpc>
                <a:spcPct val="150000"/>
              </a:lnSpc>
            </a:pPr>
            <a:r>
              <a:rPr lang="en-US" altLang="ko-KR" sz="1800" dirty="0">
                <a:latin typeface="+mj-ea"/>
              </a:rPr>
              <a:t>Case 2. No peering, and shorter path on less specific prefix</a:t>
            </a:r>
          </a:p>
          <a:p>
            <a:pPr marL="342900" indent="-342900">
              <a:lnSpc>
                <a:spcPct val="150000"/>
              </a:lnSpc>
              <a:buFont typeface="Arial" panose="020B0604020202020204" pitchFamily="34" charset="0"/>
              <a:buChar char="•"/>
            </a:pPr>
            <a:r>
              <a:rPr lang="ko-KR" altLang="en-US" sz="1600" dirty="0">
                <a:latin typeface="+mj-ea"/>
              </a:rPr>
              <a:t>일부 </a:t>
            </a:r>
            <a:r>
              <a:rPr lang="en-US" altLang="ko-KR" sz="1600" dirty="0">
                <a:latin typeface="+mj-ea"/>
              </a:rPr>
              <a:t>traffic</a:t>
            </a:r>
            <a:r>
              <a:rPr lang="ko-KR" altLang="en-US" sz="1600" dirty="0">
                <a:latin typeface="+mj-ea"/>
              </a:rPr>
              <a:t>만 최적의 경로로 전달되며</a:t>
            </a:r>
            <a:r>
              <a:rPr lang="en-US" altLang="ko-KR" sz="1600" dirty="0">
                <a:latin typeface="+mj-ea"/>
              </a:rPr>
              <a:t>, </a:t>
            </a:r>
            <a:r>
              <a:rPr lang="ko-KR" altLang="en-US" sz="1600" dirty="0">
                <a:latin typeface="+mj-ea"/>
              </a:rPr>
              <a:t>나머지는 비효율적으로 우회하여 전송됨</a:t>
            </a:r>
            <a:endParaRPr lang="en-US" altLang="ko-KR" sz="1600" dirty="0">
              <a:latin typeface="+mj-ea"/>
            </a:endParaRPr>
          </a:p>
          <a:p>
            <a:pPr marL="342900" indent="-342900">
              <a:lnSpc>
                <a:spcPct val="150000"/>
              </a:lnSpc>
              <a:buFont typeface="Arial" panose="020B0604020202020204" pitchFamily="34" charset="0"/>
              <a:buChar char="•"/>
            </a:pPr>
            <a:endParaRPr lang="en-US" altLang="ko-KR" sz="1400" dirty="0">
              <a:latin typeface="+mj-ea"/>
            </a:endParaRPr>
          </a:p>
          <a:p>
            <a:pPr lvl="0" eaLnBrk="1" fontAlgn="auto" hangingPunct="1">
              <a:lnSpc>
                <a:spcPct val="150000"/>
              </a:lnSpc>
              <a:spcBef>
                <a:spcPts val="0"/>
              </a:spcBef>
              <a:spcAft>
                <a:spcPts val="0"/>
              </a:spcAft>
            </a:pPr>
            <a:r>
              <a:rPr lang="en-US" altLang="ko-KR" sz="1800" dirty="0">
                <a:solidFill>
                  <a:prstClr val="black"/>
                </a:solidFill>
                <a:cs typeface="+mn-cs"/>
              </a:rPr>
              <a:t>Case 3: Peering, but longer paths on more specific prefixes</a:t>
            </a:r>
          </a:p>
          <a:p>
            <a:pPr marL="342900" lvl="0" indent="-342900" eaLnBrk="1" fontAlgn="auto" hangingPunct="1">
              <a:lnSpc>
                <a:spcPct val="150000"/>
              </a:lnSpc>
              <a:spcBef>
                <a:spcPts val="0"/>
              </a:spcBef>
              <a:spcAft>
                <a:spcPts val="0"/>
              </a:spcAft>
              <a:buFont typeface="Arial" panose="020B0604020202020204" pitchFamily="34" charset="0"/>
              <a:buChar char="•"/>
            </a:pPr>
            <a:r>
              <a:rPr lang="en-US" altLang="ko-KR" sz="1600" dirty="0">
                <a:solidFill>
                  <a:prstClr val="black"/>
                </a:solidFill>
                <a:cs typeface="+mn-cs"/>
              </a:rPr>
              <a:t>Traffic is not routed direct peer AS</a:t>
            </a:r>
          </a:p>
          <a:p>
            <a:pPr marL="342900" lvl="0" indent="-342900" eaLnBrk="1" fontAlgn="auto" hangingPunct="1">
              <a:lnSpc>
                <a:spcPct val="150000"/>
              </a:lnSpc>
              <a:spcBef>
                <a:spcPts val="0"/>
              </a:spcBef>
              <a:spcAft>
                <a:spcPts val="0"/>
              </a:spcAft>
              <a:buFont typeface="Arial" panose="020B0604020202020204" pitchFamily="34" charset="0"/>
              <a:buChar char="•"/>
            </a:pPr>
            <a:endParaRPr lang="en-US" altLang="ko-KR" sz="1400" dirty="0">
              <a:solidFill>
                <a:prstClr val="black"/>
              </a:solidFill>
              <a:cs typeface="+mn-cs"/>
            </a:endParaRPr>
          </a:p>
          <a:p>
            <a:pPr lvl="0" eaLnBrk="1" fontAlgn="auto" hangingPunct="1">
              <a:lnSpc>
                <a:spcPct val="150000"/>
              </a:lnSpc>
              <a:spcBef>
                <a:spcPts val="0"/>
              </a:spcBef>
              <a:spcAft>
                <a:spcPts val="0"/>
              </a:spcAft>
            </a:pPr>
            <a:r>
              <a:rPr lang="en-US" altLang="ko-KR" sz="1800" dirty="0"/>
              <a:t>Case 4: Peering, but inflated reverse path</a:t>
            </a:r>
          </a:p>
          <a:p>
            <a:pPr marL="342900" lvl="0" indent="-342900" eaLnBrk="1" fontAlgn="auto" hangingPunct="1">
              <a:lnSpc>
                <a:spcPct val="150000"/>
              </a:lnSpc>
              <a:spcBef>
                <a:spcPts val="0"/>
              </a:spcBef>
              <a:spcAft>
                <a:spcPts val="0"/>
              </a:spcAft>
              <a:buFont typeface="Arial" panose="020B0604020202020204" pitchFamily="34" charset="0"/>
              <a:buChar char="•"/>
            </a:pPr>
            <a:r>
              <a:rPr lang="en-US" altLang="ko-KR" sz="1600" dirty="0">
                <a:solidFill>
                  <a:prstClr val="black"/>
                </a:solidFill>
                <a:cs typeface="+mn-cs"/>
              </a:rPr>
              <a:t>Forward 4 hops vs reverse 8 hops</a:t>
            </a:r>
          </a:p>
          <a:p>
            <a:pPr marL="342900" indent="-342900">
              <a:lnSpc>
                <a:spcPct val="150000"/>
              </a:lnSpc>
              <a:buFont typeface="Arial" panose="020B0604020202020204" pitchFamily="34" charset="0"/>
              <a:buChar char="•"/>
            </a:pPr>
            <a:endParaRPr lang="en-US" altLang="ko-KR" sz="1400" dirty="0">
              <a:latin typeface="+mj-ea"/>
            </a:endParaRPr>
          </a:p>
          <a:p>
            <a:pPr>
              <a:lnSpc>
                <a:spcPct val="150000"/>
              </a:lnSpc>
            </a:pPr>
            <a:endParaRPr lang="en-US" altLang="ko-KR" sz="1600" dirty="0">
              <a:latin typeface="+mj-ea"/>
              <a:ea typeface="+mj-ea"/>
            </a:endParaRPr>
          </a:p>
          <a:p>
            <a:pPr>
              <a:lnSpc>
                <a:spcPct val="150000"/>
              </a:lnSpc>
            </a:pPr>
            <a:endParaRPr lang="en-US" altLang="ko-KR" sz="1600" dirty="0">
              <a:latin typeface="+mj-ea"/>
              <a:ea typeface="+mj-ea"/>
            </a:endParaRPr>
          </a:p>
          <a:p>
            <a:pPr marL="800100" lvl="1" indent="-342900">
              <a:lnSpc>
                <a:spcPct val="150000"/>
              </a:lnSpc>
              <a:buFont typeface="Arial" panose="020B0604020202020204" pitchFamily="34" charset="0"/>
              <a:buChar char="•"/>
            </a:pPr>
            <a:endParaRPr lang="en-US" altLang="ko-KR" sz="1554" b="1" dirty="0">
              <a:latin typeface="+mj-ea"/>
              <a:ea typeface="+mj-ea"/>
            </a:endParaRPr>
          </a:p>
        </p:txBody>
      </p:sp>
    </p:spTree>
    <p:extLst>
      <p:ext uri="{BB962C8B-B14F-4D97-AF65-F5344CB8AC3E}">
        <p14:creationId xmlns:p14="http://schemas.microsoft.com/office/powerpoint/2010/main" val="3420152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a:t>V. </a:t>
            </a:r>
            <a:r>
              <a:rPr lang="en-US" altLang="ko-KR" dirty="0"/>
              <a:t>Result</a:t>
            </a:r>
            <a:endParaRPr lang="ko-KR" altLang="en-US" dirty="0"/>
          </a:p>
        </p:txBody>
      </p:sp>
      <p:sp>
        <p:nvSpPr>
          <p:cNvPr id="288" name="제목 1">
            <a:extLst>
              <a:ext uri="{FF2B5EF4-FFF2-40B4-BE49-F238E27FC236}">
                <a16:creationId xmlns:a16="http://schemas.microsoft.com/office/drawing/2014/main" id="{AA4C1593-FE43-4A47-8F58-A14995BEA2BF}"/>
              </a:ext>
            </a:extLst>
          </p:cNvPr>
          <p:cNvSpPr txBox="1">
            <a:spLocks/>
          </p:cNvSpPr>
          <p:nvPr/>
        </p:nvSpPr>
        <p:spPr>
          <a:xfrm>
            <a:off x="443264" y="905559"/>
            <a:ext cx="8023728" cy="1450779"/>
          </a:xfrm>
          <a:prstGeom prst="rect">
            <a:avLst/>
          </a:prstGeom>
          <a:noFill/>
          <a:ln w="9525">
            <a:noFill/>
            <a:miter lim="800000"/>
            <a:headEnd/>
            <a:tailEnd/>
          </a:ln>
        </p:spPr>
        <p:txBody>
          <a:bodyPr vert="horz" wrap="square" lIns="91433" tIns="45716" rIns="91433" bIns="45716" numCol="1" rtlCol="0" anchor="t" anchorCtr="0" compatLnSpc="1">
            <a:prstTxWarp prst="textNoShape">
              <a:avLst/>
            </a:prstTxWarp>
            <a:noAutofit/>
          </a:bodyPr>
          <a:lstStyle>
            <a:lvl1pPr algn="l" defTabSz="914400" rtl="0" eaLnBrk="0" fontAlgn="base" latinLnBrk="1" hangingPunct="0">
              <a:lnSpc>
                <a:spcPct val="90000"/>
              </a:lnSpc>
              <a:spcBef>
                <a:spcPct val="0"/>
              </a:spcBef>
              <a:spcAft>
                <a:spcPct val="0"/>
              </a:spcAft>
              <a:buNone/>
              <a:defRPr lang="ko-KR" altLang="en-US" sz="1846" b="1" kern="1200" smtClean="0">
                <a:solidFill>
                  <a:schemeClr val="tx1"/>
                </a:solidFill>
                <a:latin typeface="+mn-ea"/>
                <a:ea typeface="+mn-ea"/>
                <a:cs typeface="맑은 고딕"/>
              </a:defRPr>
            </a:lvl1pPr>
          </a:lstStyle>
          <a:p>
            <a:pPr>
              <a:lnSpc>
                <a:spcPct val="150000"/>
              </a:lnSpc>
            </a:pPr>
            <a:r>
              <a:rPr lang="en-US" altLang="ko-KR" sz="1600" b="1" dirty="0">
                <a:latin typeface="+mj-ea"/>
                <a:ea typeface="+mj-ea"/>
              </a:rPr>
              <a:t>Summary</a:t>
            </a:r>
          </a:p>
          <a:p>
            <a:pPr marL="342900" lvl="0" indent="-342900" eaLnBrk="1" fontAlgn="auto" hangingPunct="1">
              <a:lnSpc>
                <a:spcPct val="150000"/>
              </a:lnSpc>
              <a:spcBef>
                <a:spcPts val="0"/>
              </a:spcBef>
              <a:spcAft>
                <a:spcPts val="0"/>
              </a:spcAft>
              <a:buFont typeface="Arial" panose="020B0604020202020204" pitchFamily="34" charset="0"/>
              <a:buChar char="•"/>
            </a:pPr>
            <a:r>
              <a:rPr lang="en-US" altLang="ko-KR" sz="1600" b="0" dirty="0">
                <a:solidFill>
                  <a:prstClr val="black"/>
                </a:solidFill>
                <a:cs typeface="+mn-cs"/>
              </a:rPr>
              <a:t>RTT</a:t>
            </a:r>
            <a:r>
              <a:rPr lang="ko-KR" altLang="en-US" sz="1600" b="0" dirty="0">
                <a:solidFill>
                  <a:prstClr val="black"/>
                </a:solidFill>
                <a:cs typeface="+mn-cs"/>
              </a:rPr>
              <a:t> 와 </a:t>
            </a:r>
            <a:r>
              <a:rPr lang="en-US" altLang="ko-KR" sz="1600" b="0" dirty="0">
                <a:solidFill>
                  <a:prstClr val="black"/>
                </a:solidFill>
                <a:cs typeface="+mn-cs"/>
              </a:rPr>
              <a:t>routing </a:t>
            </a:r>
            <a:r>
              <a:rPr lang="ko-KR" altLang="en-US" sz="1600" b="0" dirty="0">
                <a:solidFill>
                  <a:prstClr val="black"/>
                </a:solidFill>
                <a:cs typeface="+mn-cs"/>
              </a:rPr>
              <a:t>정보 분석으로 </a:t>
            </a:r>
            <a:endParaRPr lang="en-US" altLang="ko-KR" sz="1600" b="0" dirty="0">
              <a:solidFill>
                <a:prstClr val="black"/>
              </a:solidFill>
              <a:cs typeface="+mn-cs"/>
            </a:endParaRPr>
          </a:p>
          <a:p>
            <a:pPr marL="342900" lvl="0" indent="-342900" eaLnBrk="1" fontAlgn="auto" hangingPunct="1">
              <a:lnSpc>
                <a:spcPct val="150000"/>
              </a:lnSpc>
              <a:spcBef>
                <a:spcPts val="0"/>
              </a:spcBef>
              <a:spcAft>
                <a:spcPts val="0"/>
              </a:spcAft>
              <a:buFont typeface="Arial" panose="020B0604020202020204" pitchFamily="34" charset="0"/>
              <a:buChar char="•"/>
            </a:pPr>
            <a:r>
              <a:rPr lang="ko-KR" altLang="en-US" sz="1600" b="0" dirty="0">
                <a:solidFill>
                  <a:prstClr val="black"/>
                </a:solidFill>
                <a:cs typeface="+mn-cs"/>
              </a:rPr>
              <a:t>특히 </a:t>
            </a:r>
            <a:r>
              <a:rPr lang="en-US" altLang="ko-KR" sz="1600" b="0" dirty="0">
                <a:solidFill>
                  <a:prstClr val="black"/>
                </a:solidFill>
                <a:cs typeface="+mn-cs"/>
              </a:rPr>
              <a:t>Peering AS</a:t>
            </a:r>
            <a:r>
              <a:rPr lang="ko-KR" altLang="en-US" sz="1600" b="0" dirty="0">
                <a:solidFill>
                  <a:prstClr val="black"/>
                </a:solidFill>
                <a:cs typeface="+mn-cs"/>
              </a:rPr>
              <a:t> 부족으로 인한 지연에 집중하여 </a:t>
            </a:r>
            <a:r>
              <a:rPr lang="en-US" altLang="ko-KR" sz="1600" b="0" dirty="0">
                <a:solidFill>
                  <a:prstClr val="black"/>
                </a:solidFill>
                <a:cs typeface="+mn-cs"/>
              </a:rPr>
              <a:t>routing </a:t>
            </a:r>
            <a:r>
              <a:rPr lang="ko-KR" altLang="en-US" sz="1600" b="0" dirty="0">
                <a:solidFill>
                  <a:prstClr val="black"/>
                </a:solidFill>
                <a:cs typeface="+mn-cs"/>
              </a:rPr>
              <a:t>및 </a:t>
            </a:r>
            <a:r>
              <a:rPr lang="en-US" altLang="ko-KR" sz="1600" b="0" dirty="0">
                <a:solidFill>
                  <a:prstClr val="black"/>
                </a:solidFill>
                <a:cs typeface="+mn-cs"/>
              </a:rPr>
              <a:t>peering </a:t>
            </a:r>
            <a:r>
              <a:rPr lang="ko-KR" altLang="en-US" sz="1600" b="0" dirty="0">
                <a:solidFill>
                  <a:prstClr val="black"/>
                </a:solidFill>
                <a:cs typeface="+mn-cs"/>
              </a:rPr>
              <a:t>개선하여</a:t>
            </a:r>
            <a:endParaRPr lang="en-US" altLang="ko-KR" sz="1600" b="0" dirty="0">
              <a:solidFill>
                <a:prstClr val="black"/>
              </a:solidFill>
              <a:cs typeface="+mn-cs"/>
            </a:endParaRPr>
          </a:p>
          <a:p>
            <a:pPr marL="342900" lvl="0" indent="-342900" eaLnBrk="1" fontAlgn="auto" hangingPunct="1">
              <a:lnSpc>
                <a:spcPct val="150000"/>
              </a:lnSpc>
              <a:spcBef>
                <a:spcPts val="0"/>
              </a:spcBef>
              <a:spcAft>
                <a:spcPts val="0"/>
              </a:spcAft>
              <a:buFont typeface="Arial" panose="020B0604020202020204" pitchFamily="34" charset="0"/>
              <a:buChar char="•"/>
            </a:pPr>
            <a:r>
              <a:rPr lang="en-US" altLang="ko-KR" sz="1600" b="0" dirty="0">
                <a:solidFill>
                  <a:prstClr val="black"/>
                </a:solidFill>
                <a:cs typeface="+mn-cs"/>
              </a:rPr>
              <a:t>50ms </a:t>
            </a:r>
            <a:r>
              <a:rPr lang="ko-KR" altLang="en-US" sz="1600" b="0" dirty="0">
                <a:solidFill>
                  <a:prstClr val="black"/>
                </a:solidFill>
                <a:cs typeface="+mn-cs"/>
              </a:rPr>
              <a:t>이상인 </a:t>
            </a:r>
            <a:r>
              <a:rPr lang="en-US" altLang="ko-KR" sz="1600" b="0" dirty="0">
                <a:solidFill>
                  <a:prstClr val="black"/>
                </a:solidFill>
                <a:cs typeface="+mn-cs"/>
              </a:rPr>
              <a:t>prefix </a:t>
            </a:r>
            <a:r>
              <a:rPr lang="ko-KR" altLang="en-US" sz="1600" b="0" dirty="0">
                <a:solidFill>
                  <a:prstClr val="black"/>
                </a:solidFill>
                <a:cs typeface="+mn-cs"/>
              </a:rPr>
              <a:t>비율을 </a:t>
            </a:r>
            <a:r>
              <a:rPr lang="en-US" altLang="ko-KR" sz="1600" b="0" dirty="0">
                <a:solidFill>
                  <a:prstClr val="black"/>
                </a:solidFill>
                <a:cs typeface="+mn-cs"/>
              </a:rPr>
              <a:t>40%</a:t>
            </a:r>
            <a:r>
              <a:rPr lang="en-US" altLang="ko-KR" sz="1600" b="0" dirty="0">
                <a:solidFill>
                  <a:prstClr val="black"/>
                </a:solidFill>
                <a:cs typeface="+mn-cs"/>
                <a:sym typeface="Wingdings" panose="05000000000000000000" pitchFamily="2" charset="2"/>
              </a:rPr>
              <a:t> 22% </a:t>
            </a:r>
            <a:r>
              <a:rPr lang="ko-KR" altLang="en-US" sz="1600" b="0" dirty="0">
                <a:solidFill>
                  <a:prstClr val="black"/>
                </a:solidFill>
                <a:cs typeface="+mn-cs"/>
                <a:sym typeface="Wingdings" panose="05000000000000000000" pitchFamily="2" charset="2"/>
              </a:rPr>
              <a:t>로 개선</a:t>
            </a:r>
            <a:endParaRPr lang="en-US" altLang="ko-KR" sz="1600" dirty="0">
              <a:solidFill>
                <a:prstClr val="black"/>
              </a:solidFill>
              <a:cs typeface="+mn-cs"/>
            </a:endParaRPr>
          </a:p>
        </p:txBody>
      </p:sp>
      <p:pic>
        <p:nvPicPr>
          <p:cNvPr id="4" name="그림 3">
            <a:extLst>
              <a:ext uri="{FF2B5EF4-FFF2-40B4-BE49-F238E27FC236}">
                <a16:creationId xmlns:a16="http://schemas.microsoft.com/office/drawing/2014/main" id="{1AF6EAC3-F5FB-4152-86A3-488489CFE8CF}"/>
              </a:ext>
            </a:extLst>
          </p:cNvPr>
          <p:cNvPicPr>
            <a:picLocks noChangeAspect="1"/>
          </p:cNvPicPr>
          <p:nvPr/>
        </p:nvPicPr>
        <p:blipFill>
          <a:blip r:embed="rId2"/>
          <a:stretch>
            <a:fillRect/>
          </a:stretch>
        </p:blipFill>
        <p:spPr>
          <a:xfrm>
            <a:off x="1693304" y="2676528"/>
            <a:ext cx="3546911" cy="2939512"/>
          </a:xfrm>
          <a:prstGeom prst="rect">
            <a:avLst/>
          </a:prstGeom>
        </p:spPr>
      </p:pic>
    </p:spTree>
    <p:extLst>
      <p:ext uri="{BB962C8B-B14F-4D97-AF65-F5344CB8AC3E}">
        <p14:creationId xmlns:p14="http://schemas.microsoft.com/office/powerpoint/2010/main" val="1205617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Appendix B. Terminology</a:t>
            </a:r>
            <a:endParaRPr lang="ko-KR" altLang="en-US" dirty="0"/>
          </a:p>
        </p:txBody>
      </p:sp>
      <p:sp>
        <p:nvSpPr>
          <p:cNvPr id="288" name="제목 1">
            <a:extLst>
              <a:ext uri="{FF2B5EF4-FFF2-40B4-BE49-F238E27FC236}">
                <a16:creationId xmlns:a16="http://schemas.microsoft.com/office/drawing/2014/main" id="{AA4C1593-FE43-4A47-8F58-A14995BEA2BF}"/>
              </a:ext>
            </a:extLst>
          </p:cNvPr>
          <p:cNvSpPr txBox="1">
            <a:spLocks/>
          </p:cNvSpPr>
          <p:nvPr/>
        </p:nvSpPr>
        <p:spPr>
          <a:xfrm>
            <a:off x="443264" y="936607"/>
            <a:ext cx="7927013" cy="3881578"/>
          </a:xfrm>
          <a:prstGeom prst="rect">
            <a:avLst/>
          </a:prstGeom>
          <a:noFill/>
          <a:ln w="9525">
            <a:noFill/>
            <a:miter lim="800000"/>
            <a:headEnd/>
            <a:tailEnd/>
          </a:ln>
        </p:spPr>
        <p:txBody>
          <a:bodyPr vert="horz" wrap="square" lIns="91433" tIns="45716" rIns="91433" bIns="45716" numCol="1" rtlCol="0" anchor="t" anchorCtr="0" compatLnSpc="1">
            <a:prstTxWarp prst="textNoShape">
              <a:avLst/>
            </a:prstTxWarp>
            <a:noAutofit/>
          </a:bodyPr>
          <a:lstStyle>
            <a:lvl1pPr algn="l" defTabSz="914400" rtl="0" eaLnBrk="0" fontAlgn="base" latinLnBrk="1" hangingPunct="0">
              <a:lnSpc>
                <a:spcPct val="90000"/>
              </a:lnSpc>
              <a:spcBef>
                <a:spcPct val="0"/>
              </a:spcBef>
              <a:spcAft>
                <a:spcPct val="0"/>
              </a:spcAft>
              <a:buNone/>
              <a:defRPr lang="ko-KR" altLang="en-US" sz="1846" b="1" kern="1200" smtClean="0">
                <a:solidFill>
                  <a:schemeClr val="tx1"/>
                </a:solidFill>
                <a:latin typeface="+mn-ea"/>
                <a:ea typeface="+mn-ea"/>
                <a:cs typeface="맑은 고딕"/>
              </a:defRPr>
            </a:lvl1pPr>
          </a:lstStyle>
          <a:p>
            <a:r>
              <a:rPr lang="en-US" altLang="ko-KR" dirty="0">
                <a:latin typeface="+mj-ea"/>
                <a:ea typeface="+mj-ea"/>
              </a:rPr>
              <a:t>From </a:t>
            </a:r>
            <a:r>
              <a:rPr lang="en-US" altLang="ko-KR" i="1" dirty="0" err="1">
                <a:latin typeface="+mj-ea"/>
                <a:ea typeface="+mj-ea"/>
              </a:rPr>
              <a:t>BGPeep</a:t>
            </a:r>
            <a:r>
              <a:rPr lang="en-US" altLang="ko-KR" i="1" dirty="0">
                <a:latin typeface="+mj-ea"/>
                <a:ea typeface="+mj-ea"/>
              </a:rPr>
              <a:t>: An IP-Space Centered View for Internet Routing Data</a:t>
            </a:r>
          </a:p>
          <a:p>
            <a:endParaRPr lang="en-US" altLang="ko-KR" dirty="0">
              <a:latin typeface="+mj-ea"/>
              <a:ea typeface="+mj-ea"/>
            </a:endParaRPr>
          </a:p>
          <a:p>
            <a:pPr marL="800100" lvl="1" indent="-342900">
              <a:lnSpc>
                <a:spcPct val="150000"/>
              </a:lnSpc>
              <a:buFont typeface="Arial" panose="020B0604020202020204" pitchFamily="34" charset="0"/>
              <a:buChar char="•"/>
            </a:pPr>
            <a:endParaRPr lang="en-US" altLang="ko-KR" sz="1554" b="1" dirty="0">
              <a:latin typeface="+mj-ea"/>
              <a:ea typeface="+mj-ea"/>
            </a:endParaRPr>
          </a:p>
        </p:txBody>
      </p:sp>
      <p:pic>
        <p:nvPicPr>
          <p:cNvPr id="3" name="그림 2">
            <a:extLst>
              <a:ext uri="{FF2B5EF4-FFF2-40B4-BE49-F238E27FC236}">
                <a16:creationId xmlns:a16="http://schemas.microsoft.com/office/drawing/2014/main" id="{F56A45C0-8FEC-488D-89B8-30DE9420EF40}"/>
              </a:ext>
            </a:extLst>
          </p:cNvPr>
          <p:cNvPicPr>
            <a:picLocks noChangeAspect="1"/>
          </p:cNvPicPr>
          <p:nvPr/>
        </p:nvPicPr>
        <p:blipFill rotWithShape="1">
          <a:blip r:embed="rId2"/>
          <a:srcRect b="51308"/>
          <a:stretch/>
        </p:blipFill>
        <p:spPr>
          <a:xfrm>
            <a:off x="1192822" y="1303506"/>
            <a:ext cx="6078415" cy="2503560"/>
          </a:xfrm>
          <a:prstGeom prst="rect">
            <a:avLst/>
          </a:prstGeom>
        </p:spPr>
      </p:pic>
      <p:pic>
        <p:nvPicPr>
          <p:cNvPr id="4" name="그림 3">
            <a:extLst>
              <a:ext uri="{FF2B5EF4-FFF2-40B4-BE49-F238E27FC236}">
                <a16:creationId xmlns:a16="http://schemas.microsoft.com/office/drawing/2014/main" id="{0AD15C98-105D-466D-B064-E73C8C212A89}"/>
              </a:ext>
            </a:extLst>
          </p:cNvPr>
          <p:cNvPicPr>
            <a:picLocks noChangeAspect="1"/>
          </p:cNvPicPr>
          <p:nvPr/>
        </p:nvPicPr>
        <p:blipFill>
          <a:blip r:embed="rId3"/>
          <a:stretch>
            <a:fillRect/>
          </a:stretch>
        </p:blipFill>
        <p:spPr>
          <a:xfrm>
            <a:off x="1219197" y="3710353"/>
            <a:ext cx="6011270" cy="800099"/>
          </a:xfrm>
          <a:prstGeom prst="rect">
            <a:avLst/>
          </a:prstGeom>
        </p:spPr>
      </p:pic>
      <p:sp>
        <p:nvSpPr>
          <p:cNvPr id="8" name="직사각형 7">
            <a:extLst>
              <a:ext uri="{FF2B5EF4-FFF2-40B4-BE49-F238E27FC236}">
                <a16:creationId xmlns:a16="http://schemas.microsoft.com/office/drawing/2014/main" id="{D434F57E-A391-447E-B2A3-BCAB370A1BBF}"/>
              </a:ext>
            </a:extLst>
          </p:cNvPr>
          <p:cNvSpPr/>
          <p:nvPr/>
        </p:nvSpPr>
        <p:spPr>
          <a:xfrm>
            <a:off x="443265" y="4580115"/>
            <a:ext cx="8257472" cy="2001510"/>
          </a:xfrm>
          <a:prstGeom prst="rect">
            <a:avLst/>
          </a:prstGeom>
        </p:spPr>
        <p:txBody>
          <a:bodyPr wrap="square">
            <a:spAutoFit/>
          </a:bodyPr>
          <a:lstStyle/>
          <a:p>
            <a:pPr>
              <a:lnSpc>
                <a:spcPct val="150000"/>
              </a:lnSpc>
            </a:pPr>
            <a:r>
              <a:rPr lang="en-US" altLang="ko-KR" sz="1200" b="1" dirty="0">
                <a:latin typeface="+mj-ea"/>
                <a:ea typeface="+mj-ea"/>
              </a:rPr>
              <a:t>Peering</a:t>
            </a:r>
          </a:p>
          <a:p>
            <a:pPr algn="just">
              <a:lnSpc>
                <a:spcPct val="150000"/>
              </a:lnSpc>
            </a:pPr>
            <a:r>
              <a:rPr lang="en-US" altLang="ko-KR" sz="1200" b="1" dirty="0">
                <a:latin typeface="+mj-ea"/>
                <a:ea typeface="+mj-ea"/>
              </a:rPr>
              <a:t>Peering is the arrangement of traffic exchange between Internet service providers (ISPs). </a:t>
            </a:r>
            <a:r>
              <a:rPr lang="en-US" altLang="ko-KR" sz="1200" dirty="0">
                <a:latin typeface="+mj-ea"/>
                <a:ea typeface="+mj-ea"/>
              </a:rPr>
              <a:t>Larger ISPs with their own </a:t>
            </a:r>
            <a:r>
              <a:rPr lang="en-US" altLang="ko-KR" sz="1200" u="sng" dirty="0">
                <a:latin typeface="+mj-ea"/>
                <a:ea typeface="+mj-ea"/>
                <a:hlinkClick r:id="rId4">
                  <a:extLst>
                    <a:ext uri="{A12FA001-AC4F-418D-AE19-62706E023703}">
                      <ahyp:hlinkClr xmlns:ahyp="http://schemas.microsoft.com/office/drawing/2018/hyperlinkcolor" val="tx"/>
                    </a:ext>
                  </a:extLst>
                </a:hlinkClick>
              </a:rPr>
              <a:t>backbone</a:t>
            </a:r>
            <a:r>
              <a:rPr lang="en-US" altLang="ko-KR" sz="1200" dirty="0">
                <a:latin typeface="+mj-ea"/>
                <a:ea typeface="+mj-ea"/>
              </a:rPr>
              <a:t> networks agree to allow traffic from other large ISPs in exchange for traffic on their backbones. They also exchange traffic with smaller ISPs so that they can reach regional end points. Essentially, this is how a number of individual network owners put the Internet together. To do this, network owners and access providers, the ISPs, work out agreements that describe the terms and conditions to which both are subject. Bilateral peering is an agreement between two parties. Multilateral peering is an agreement between more than two parties.</a:t>
            </a:r>
            <a:endParaRPr lang="ko-KR" altLang="en-US" sz="1200" dirty="0">
              <a:latin typeface="+mj-ea"/>
              <a:ea typeface="+mj-ea"/>
            </a:endParaRPr>
          </a:p>
        </p:txBody>
      </p:sp>
    </p:spTree>
    <p:extLst>
      <p:ext uri="{BB962C8B-B14F-4D97-AF65-F5344CB8AC3E}">
        <p14:creationId xmlns:p14="http://schemas.microsoft.com/office/powerpoint/2010/main" val="4232985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Appendix B</a:t>
            </a:r>
            <a:endParaRPr lang="ko-KR" altLang="en-US" dirty="0"/>
          </a:p>
        </p:txBody>
      </p:sp>
      <p:sp>
        <p:nvSpPr>
          <p:cNvPr id="288" name="제목 1">
            <a:extLst>
              <a:ext uri="{FF2B5EF4-FFF2-40B4-BE49-F238E27FC236}">
                <a16:creationId xmlns:a16="http://schemas.microsoft.com/office/drawing/2014/main" id="{AA4C1593-FE43-4A47-8F58-A14995BEA2BF}"/>
              </a:ext>
            </a:extLst>
          </p:cNvPr>
          <p:cNvSpPr txBox="1">
            <a:spLocks/>
          </p:cNvSpPr>
          <p:nvPr/>
        </p:nvSpPr>
        <p:spPr>
          <a:xfrm>
            <a:off x="443264" y="936607"/>
            <a:ext cx="7927013" cy="5693214"/>
          </a:xfrm>
          <a:prstGeom prst="rect">
            <a:avLst/>
          </a:prstGeom>
          <a:noFill/>
          <a:ln w="9525">
            <a:noFill/>
            <a:miter lim="800000"/>
            <a:headEnd/>
            <a:tailEnd/>
          </a:ln>
        </p:spPr>
        <p:txBody>
          <a:bodyPr vert="horz" wrap="square" lIns="91433" tIns="45716" rIns="91433" bIns="45716" numCol="1" rtlCol="0" anchor="t" anchorCtr="0" compatLnSpc="1">
            <a:prstTxWarp prst="textNoShape">
              <a:avLst/>
            </a:prstTxWarp>
            <a:noAutofit/>
          </a:bodyPr>
          <a:lstStyle>
            <a:lvl1pPr algn="l" defTabSz="914400" rtl="0" eaLnBrk="0" fontAlgn="base" latinLnBrk="1" hangingPunct="0">
              <a:lnSpc>
                <a:spcPct val="90000"/>
              </a:lnSpc>
              <a:spcBef>
                <a:spcPct val="0"/>
              </a:spcBef>
              <a:spcAft>
                <a:spcPct val="0"/>
              </a:spcAft>
              <a:buNone/>
              <a:defRPr lang="ko-KR" altLang="en-US" sz="1846" b="1" kern="1200" smtClean="0">
                <a:solidFill>
                  <a:schemeClr val="tx1"/>
                </a:solidFill>
                <a:latin typeface="+mn-ea"/>
                <a:ea typeface="+mn-ea"/>
                <a:cs typeface="맑은 고딕"/>
              </a:defRPr>
            </a:lvl1pPr>
          </a:lstStyle>
          <a:p>
            <a:r>
              <a:rPr lang="en-US" altLang="ko-KR" dirty="0">
                <a:latin typeface="+mj-ea"/>
                <a:ea typeface="+mj-ea"/>
              </a:rPr>
              <a:t>Google CDN (YouTube)</a:t>
            </a:r>
          </a:p>
          <a:p>
            <a:endParaRPr lang="en-US" altLang="ko-KR" dirty="0">
              <a:latin typeface="+mj-ea"/>
              <a:ea typeface="+mj-ea"/>
            </a:endParaRPr>
          </a:p>
          <a:p>
            <a:r>
              <a:rPr lang="en-US" altLang="ko-KR" dirty="0">
                <a:latin typeface="+mj-ea"/>
                <a:ea typeface="+mj-ea"/>
              </a:rPr>
              <a:t>(bottleneck in IX)</a:t>
            </a:r>
          </a:p>
          <a:p>
            <a:endParaRPr lang="en-US" altLang="ko-KR" dirty="0">
              <a:latin typeface="+mj-ea"/>
              <a:ea typeface="+mj-ea"/>
            </a:endParaRPr>
          </a:p>
          <a:p>
            <a:endParaRPr lang="en-US" altLang="ko-KR" dirty="0">
              <a:latin typeface="+mj-ea"/>
              <a:ea typeface="+mj-ea"/>
            </a:endParaRPr>
          </a:p>
          <a:p>
            <a:endParaRPr lang="en-US" altLang="ko-KR" dirty="0">
              <a:latin typeface="+mj-ea"/>
              <a:ea typeface="+mj-ea"/>
            </a:endParaRPr>
          </a:p>
          <a:p>
            <a:endParaRPr lang="en-US" altLang="ko-KR" dirty="0">
              <a:latin typeface="+mj-ea"/>
              <a:ea typeface="+mj-ea"/>
            </a:endParaRPr>
          </a:p>
          <a:p>
            <a:endParaRPr lang="en-US" altLang="ko-KR" dirty="0">
              <a:latin typeface="+mj-ea"/>
              <a:ea typeface="+mj-ea"/>
            </a:endParaRPr>
          </a:p>
          <a:p>
            <a:endParaRPr lang="en-US" altLang="ko-KR" dirty="0">
              <a:latin typeface="+mj-ea"/>
              <a:ea typeface="+mj-ea"/>
            </a:endParaRPr>
          </a:p>
          <a:p>
            <a:endParaRPr lang="en-US" altLang="ko-KR" dirty="0">
              <a:latin typeface="+mj-ea"/>
              <a:ea typeface="+mj-ea"/>
            </a:endParaRPr>
          </a:p>
          <a:p>
            <a:endParaRPr lang="en-US" altLang="ko-KR" dirty="0">
              <a:latin typeface="+mj-ea"/>
              <a:ea typeface="+mj-ea"/>
            </a:endParaRPr>
          </a:p>
          <a:p>
            <a:endParaRPr lang="en-US" altLang="ko-KR" dirty="0">
              <a:latin typeface="+mj-ea"/>
              <a:ea typeface="+mj-ea"/>
            </a:endParaRPr>
          </a:p>
          <a:p>
            <a:endParaRPr lang="en-US" altLang="ko-KR" dirty="0">
              <a:latin typeface="+mj-ea"/>
              <a:ea typeface="+mj-ea"/>
            </a:endParaRPr>
          </a:p>
          <a:p>
            <a:endParaRPr lang="en-US" altLang="ko-KR" dirty="0">
              <a:latin typeface="+mj-ea"/>
              <a:ea typeface="+mj-ea"/>
            </a:endParaRPr>
          </a:p>
          <a:p>
            <a:endParaRPr lang="en-US" altLang="ko-KR" dirty="0">
              <a:latin typeface="+mj-ea"/>
              <a:ea typeface="+mj-ea"/>
            </a:endParaRPr>
          </a:p>
          <a:p>
            <a:r>
              <a:rPr lang="en-US" altLang="ko-KR" dirty="0">
                <a:latin typeface="+mj-ea"/>
                <a:ea typeface="+mj-ea"/>
              </a:rPr>
              <a:t>Netflix CDN</a:t>
            </a:r>
          </a:p>
          <a:p>
            <a:endParaRPr lang="en-US" altLang="ko-KR" dirty="0">
              <a:latin typeface="+mj-ea"/>
              <a:ea typeface="+mj-ea"/>
            </a:endParaRPr>
          </a:p>
          <a:p>
            <a:r>
              <a:rPr lang="en-US" altLang="ko-KR" dirty="0">
                <a:latin typeface="+mj-ea"/>
                <a:ea typeface="+mj-ea"/>
              </a:rPr>
              <a:t>(no bottleneck)</a:t>
            </a:r>
          </a:p>
          <a:p>
            <a:pPr marL="800100" lvl="1" indent="-342900">
              <a:lnSpc>
                <a:spcPct val="150000"/>
              </a:lnSpc>
              <a:buFont typeface="Arial" panose="020B0604020202020204" pitchFamily="34" charset="0"/>
              <a:buChar char="•"/>
            </a:pPr>
            <a:endParaRPr lang="en-US" altLang="ko-KR" sz="1554" b="1" dirty="0">
              <a:latin typeface="+mj-ea"/>
              <a:ea typeface="+mj-ea"/>
            </a:endParaRPr>
          </a:p>
        </p:txBody>
      </p:sp>
      <p:pic>
        <p:nvPicPr>
          <p:cNvPr id="2050" name="Picture 2" descr="Case Study: Netflix over Akamai CDNs&#10;Netflix&#10;Portal&#10;&#10;OTT (Netflix)&#10;&#10;Origin Server&#10;&#10;Akamai Parent Cache&#10;&#10;Akamai Global CDN&#10;...">
            <a:extLst>
              <a:ext uri="{FF2B5EF4-FFF2-40B4-BE49-F238E27FC236}">
                <a16:creationId xmlns:a16="http://schemas.microsoft.com/office/drawing/2014/main" id="{9893453F-5D27-4780-8DF3-CED1165128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4322" y="3937042"/>
            <a:ext cx="4164400" cy="288505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ase Study: YouTube (over Google CDNs)&#10;YouTube Portal&#10;&#10;OTT (YouTube)&#10;&#10;Origin Server&#10;&#10;Google Data Center&#10;&#10;Google Data Cente...">
            <a:extLst>
              <a:ext uri="{FF2B5EF4-FFF2-40B4-BE49-F238E27FC236}">
                <a16:creationId xmlns:a16="http://schemas.microsoft.com/office/drawing/2014/main" id="{1A75B2CF-1DAD-48F3-82F9-B03F8021F7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4322" y="763753"/>
            <a:ext cx="4164400" cy="2885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1440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a:t>0. </a:t>
            </a:r>
            <a:r>
              <a:rPr lang="en-US" altLang="ko-KR" dirty="0"/>
              <a:t>References</a:t>
            </a:r>
            <a:endParaRPr lang="ko-KR" altLang="en-US" dirty="0"/>
          </a:p>
        </p:txBody>
      </p:sp>
      <p:sp>
        <p:nvSpPr>
          <p:cNvPr id="288" name="제목 1">
            <a:extLst>
              <a:ext uri="{FF2B5EF4-FFF2-40B4-BE49-F238E27FC236}">
                <a16:creationId xmlns:a16="http://schemas.microsoft.com/office/drawing/2014/main" id="{AA4C1593-FE43-4A47-8F58-A14995BEA2BF}"/>
              </a:ext>
            </a:extLst>
          </p:cNvPr>
          <p:cNvSpPr txBox="1">
            <a:spLocks/>
          </p:cNvSpPr>
          <p:nvPr/>
        </p:nvSpPr>
        <p:spPr>
          <a:xfrm>
            <a:off x="443264" y="936608"/>
            <a:ext cx="5482721" cy="357190"/>
          </a:xfrm>
          <a:prstGeom prst="rect">
            <a:avLst/>
          </a:prstGeom>
          <a:noFill/>
          <a:ln w="9525">
            <a:noFill/>
            <a:miter lim="800000"/>
            <a:headEnd/>
            <a:tailEnd/>
          </a:ln>
        </p:spPr>
        <p:txBody>
          <a:bodyPr vert="horz" wrap="square" lIns="91433" tIns="45716" rIns="91433" bIns="45716" numCol="1" rtlCol="0" anchor="ctr" anchorCtr="0" compatLnSpc="1">
            <a:prstTxWarp prst="textNoShape">
              <a:avLst/>
            </a:prstTxWarp>
            <a:normAutofit/>
          </a:bodyPr>
          <a:lstStyle>
            <a:lvl1pPr algn="l" defTabSz="914400" rtl="0" eaLnBrk="0" fontAlgn="base" latinLnBrk="1" hangingPunct="0">
              <a:lnSpc>
                <a:spcPct val="90000"/>
              </a:lnSpc>
              <a:spcBef>
                <a:spcPct val="0"/>
              </a:spcBef>
              <a:spcAft>
                <a:spcPct val="0"/>
              </a:spcAft>
              <a:buNone/>
              <a:defRPr lang="ko-KR" altLang="en-US" sz="1846" b="1" kern="1200" smtClean="0">
                <a:solidFill>
                  <a:schemeClr val="tx1"/>
                </a:solidFill>
                <a:latin typeface="+mn-ea"/>
                <a:ea typeface="+mn-ea"/>
                <a:cs typeface="맑은 고딕"/>
              </a:defRPr>
            </a:lvl1pPr>
          </a:lstStyle>
          <a:p>
            <a:r>
              <a:rPr lang="en-US" altLang="ko-KR" dirty="0"/>
              <a:t>Real Reference</a:t>
            </a:r>
            <a:endParaRPr lang="en-GB" altLang="ko-KR" dirty="0"/>
          </a:p>
        </p:txBody>
      </p:sp>
      <p:sp>
        <p:nvSpPr>
          <p:cNvPr id="9" name="제목 1">
            <a:extLst>
              <a:ext uri="{FF2B5EF4-FFF2-40B4-BE49-F238E27FC236}">
                <a16:creationId xmlns:a16="http://schemas.microsoft.com/office/drawing/2014/main" id="{AA4C1593-FE43-4A47-8F58-A14995BEA2BF}"/>
              </a:ext>
            </a:extLst>
          </p:cNvPr>
          <p:cNvSpPr txBox="1">
            <a:spLocks/>
          </p:cNvSpPr>
          <p:nvPr/>
        </p:nvSpPr>
        <p:spPr>
          <a:xfrm>
            <a:off x="443264" y="2049221"/>
            <a:ext cx="5482721" cy="357190"/>
          </a:xfrm>
          <a:prstGeom prst="rect">
            <a:avLst/>
          </a:prstGeom>
          <a:noFill/>
          <a:ln w="9525">
            <a:noFill/>
            <a:miter lim="800000"/>
            <a:headEnd/>
            <a:tailEnd/>
          </a:ln>
        </p:spPr>
        <p:txBody>
          <a:bodyPr vert="horz" wrap="square" lIns="91433" tIns="45716" rIns="91433" bIns="45716" numCol="1" rtlCol="0" anchor="ctr" anchorCtr="0" compatLnSpc="1">
            <a:prstTxWarp prst="textNoShape">
              <a:avLst/>
            </a:prstTxWarp>
            <a:normAutofit/>
          </a:bodyPr>
          <a:lstStyle>
            <a:lvl1pPr algn="l" defTabSz="914400" rtl="0" eaLnBrk="0" fontAlgn="base" latinLnBrk="1" hangingPunct="0">
              <a:lnSpc>
                <a:spcPct val="90000"/>
              </a:lnSpc>
              <a:spcBef>
                <a:spcPct val="0"/>
              </a:spcBef>
              <a:spcAft>
                <a:spcPct val="0"/>
              </a:spcAft>
              <a:buNone/>
              <a:defRPr lang="ko-KR" altLang="en-US" sz="1846" b="1" kern="1200" smtClean="0">
                <a:solidFill>
                  <a:schemeClr val="tx1"/>
                </a:solidFill>
                <a:latin typeface="+mn-ea"/>
                <a:ea typeface="+mn-ea"/>
                <a:cs typeface="맑은 고딕"/>
              </a:defRPr>
            </a:lvl1pPr>
          </a:lstStyle>
          <a:p>
            <a:r>
              <a:rPr lang="en-US" altLang="ko-KR" dirty="0"/>
              <a:t>Recent Approaches</a:t>
            </a:r>
            <a:endParaRPr lang="en-GB" altLang="ko-KR" dirty="0"/>
          </a:p>
        </p:txBody>
      </p:sp>
      <p:sp>
        <p:nvSpPr>
          <p:cNvPr id="3" name="직사각형 2">
            <a:extLst>
              <a:ext uri="{FF2B5EF4-FFF2-40B4-BE49-F238E27FC236}">
                <a16:creationId xmlns:a16="http://schemas.microsoft.com/office/drawing/2014/main" id="{6781A2A3-A56C-4B42-A23F-8471F4D4D8E4}"/>
              </a:ext>
            </a:extLst>
          </p:cNvPr>
          <p:cNvSpPr/>
          <p:nvPr/>
        </p:nvSpPr>
        <p:spPr>
          <a:xfrm>
            <a:off x="791244" y="1293798"/>
            <a:ext cx="6408615" cy="646331"/>
          </a:xfrm>
          <a:prstGeom prst="rect">
            <a:avLst/>
          </a:prstGeom>
        </p:spPr>
        <p:txBody>
          <a:bodyPr wrap="square">
            <a:spAutoFit/>
          </a:bodyPr>
          <a:lstStyle/>
          <a:p>
            <a:r>
              <a:rPr lang="fr-FR" altLang="ko-KR" dirty="0">
                <a:latin typeface="NimbusRomNo9L-Regu"/>
              </a:rPr>
              <a:t>[1] Akamai, Inc. home page. </a:t>
            </a:r>
            <a:r>
              <a:rPr lang="fr-FR" altLang="ko-KR" dirty="0">
                <a:latin typeface="NimbusMonL-Regu"/>
                <a:hlinkClick r:id="rId2"/>
              </a:rPr>
              <a:t>http://www.akamai.com</a:t>
            </a:r>
            <a:r>
              <a:rPr lang="fr-FR" altLang="ko-KR" dirty="0">
                <a:latin typeface="NimbusRomNo9L-Regu"/>
              </a:rPr>
              <a:t>.</a:t>
            </a:r>
          </a:p>
          <a:p>
            <a:r>
              <a:rPr lang="fr-FR" altLang="ko-KR" dirty="0">
                <a:latin typeface="NimbusRomNo9L-Regu"/>
              </a:rPr>
              <a:t>     130 </a:t>
            </a:r>
            <a:r>
              <a:rPr lang="ko-KR" altLang="en-US" dirty="0">
                <a:latin typeface="NimbusRomNo9L-Regu"/>
              </a:rPr>
              <a:t>개국 </a:t>
            </a:r>
            <a:r>
              <a:rPr lang="en-US" altLang="ko-KR" dirty="0">
                <a:latin typeface="NimbusRomNo9L-Regu"/>
              </a:rPr>
              <a:t>23</a:t>
            </a:r>
            <a:r>
              <a:rPr lang="ko-KR" altLang="en-US" dirty="0">
                <a:latin typeface="NimbusRomNo9L-Regu"/>
              </a:rPr>
              <a:t>만대 이상 서버로 </a:t>
            </a:r>
            <a:r>
              <a:rPr lang="en-US" altLang="ko-KR" dirty="0">
                <a:latin typeface="NimbusRomNo9L-Regu"/>
              </a:rPr>
              <a:t>cache</a:t>
            </a:r>
            <a:r>
              <a:rPr lang="ko-KR" altLang="en-US" dirty="0">
                <a:latin typeface="NimbusRomNo9L-Regu"/>
              </a:rPr>
              <a:t> 서비스</a:t>
            </a:r>
            <a:endParaRPr lang="ko-KR" altLang="en-US" dirty="0"/>
          </a:p>
        </p:txBody>
      </p:sp>
      <p:pic>
        <p:nvPicPr>
          <p:cNvPr id="4" name="그림 3">
            <a:extLst>
              <a:ext uri="{FF2B5EF4-FFF2-40B4-BE49-F238E27FC236}">
                <a16:creationId xmlns:a16="http://schemas.microsoft.com/office/drawing/2014/main" id="{340BAA02-F82B-4697-9667-E7F466A7CA91}"/>
              </a:ext>
            </a:extLst>
          </p:cNvPr>
          <p:cNvPicPr>
            <a:picLocks noChangeAspect="1"/>
          </p:cNvPicPr>
          <p:nvPr/>
        </p:nvPicPr>
        <p:blipFill>
          <a:blip r:embed="rId3"/>
          <a:stretch>
            <a:fillRect/>
          </a:stretch>
        </p:blipFill>
        <p:spPr>
          <a:xfrm>
            <a:off x="902523" y="2559045"/>
            <a:ext cx="4105275" cy="447675"/>
          </a:xfrm>
          <a:prstGeom prst="rect">
            <a:avLst/>
          </a:prstGeom>
        </p:spPr>
      </p:pic>
      <p:pic>
        <p:nvPicPr>
          <p:cNvPr id="5" name="그림 4">
            <a:extLst>
              <a:ext uri="{FF2B5EF4-FFF2-40B4-BE49-F238E27FC236}">
                <a16:creationId xmlns:a16="http://schemas.microsoft.com/office/drawing/2014/main" id="{0E187074-95AF-4090-821C-B6FDF2B093CB}"/>
              </a:ext>
            </a:extLst>
          </p:cNvPr>
          <p:cNvPicPr>
            <a:picLocks noChangeAspect="1"/>
          </p:cNvPicPr>
          <p:nvPr/>
        </p:nvPicPr>
        <p:blipFill>
          <a:blip r:embed="rId4"/>
          <a:stretch>
            <a:fillRect/>
          </a:stretch>
        </p:blipFill>
        <p:spPr>
          <a:xfrm>
            <a:off x="902523" y="3114841"/>
            <a:ext cx="4333875" cy="457200"/>
          </a:xfrm>
          <a:prstGeom prst="rect">
            <a:avLst/>
          </a:prstGeom>
        </p:spPr>
      </p:pic>
      <p:pic>
        <p:nvPicPr>
          <p:cNvPr id="6" name="그림 5">
            <a:extLst>
              <a:ext uri="{FF2B5EF4-FFF2-40B4-BE49-F238E27FC236}">
                <a16:creationId xmlns:a16="http://schemas.microsoft.com/office/drawing/2014/main" id="{B795631A-03EE-46F2-85D4-E337B11332AB}"/>
              </a:ext>
            </a:extLst>
          </p:cNvPr>
          <p:cNvPicPr>
            <a:picLocks noChangeAspect="1"/>
          </p:cNvPicPr>
          <p:nvPr/>
        </p:nvPicPr>
        <p:blipFill>
          <a:blip r:embed="rId5"/>
          <a:stretch>
            <a:fillRect/>
          </a:stretch>
        </p:blipFill>
        <p:spPr>
          <a:xfrm>
            <a:off x="902523" y="3651821"/>
            <a:ext cx="4438650" cy="628650"/>
          </a:xfrm>
          <a:prstGeom prst="rect">
            <a:avLst/>
          </a:prstGeom>
        </p:spPr>
      </p:pic>
    </p:spTree>
    <p:extLst>
      <p:ext uri="{BB962C8B-B14F-4D97-AF65-F5344CB8AC3E}">
        <p14:creationId xmlns:p14="http://schemas.microsoft.com/office/powerpoint/2010/main" val="1334688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구름 64">
            <a:extLst>
              <a:ext uri="{FF2B5EF4-FFF2-40B4-BE49-F238E27FC236}">
                <a16:creationId xmlns:a16="http://schemas.microsoft.com/office/drawing/2014/main" id="{A6892024-7BFD-41B0-BD68-62FA85D5BAAB}"/>
              </a:ext>
            </a:extLst>
          </p:cNvPr>
          <p:cNvSpPr/>
          <p:nvPr/>
        </p:nvSpPr>
        <p:spPr>
          <a:xfrm>
            <a:off x="4498057" y="1297899"/>
            <a:ext cx="3287043" cy="2192109"/>
          </a:xfrm>
          <a:prstGeom prst="cloud">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1" name="구름 60">
            <a:extLst>
              <a:ext uri="{FF2B5EF4-FFF2-40B4-BE49-F238E27FC236}">
                <a16:creationId xmlns:a16="http://schemas.microsoft.com/office/drawing/2014/main" id="{BE9CAB83-0748-4370-8E63-FB71F2E0BD8A}"/>
              </a:ext>
            </a:extLst>
          </p:cNvPr>
          <p:cNvSpPr/>
          <p:nvPr/>
        </p:nvSpPr>
        <p:spPr>
          <a:xfrm>
            <a:off x="1258529" y="1350464"/>
            <a:ext cx="2537305" cy="1208490"/>
          </a:xfrm>
          <a:prstGeom prst="cloud">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25" name="Picture 28" descr="https://encrypted-tbn2.gstatic.com/images?q=tbn:ANd9GcT0plEH33K7uRroGmGhw88bODhpeGZILIWPzkd9968_zu_zPeJCZQ">
            <a:extLst>
              <a:ext uri="{FF2B5EF4-FFF2-40B4-BE49-F238E27FC236}">
                <a16:creationId xmlns:a16="http://schemas.microsoft.com/office/drawing/2014/main" id="{DC939EC6-DA78-4B5E-988F-4791DD0942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395" y="1520845"/>
            <a:ext cx="620970" cy="553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제목 1"/>
          <p:cNvSpPr>
            <a:spLocks noGrp="1"/>
          </p:cNvSpPr>
          <p:nvPr>
            <p:ph type="title"/>
          </p:nvPr>
        </p:nvSpPr>
        <p:spPr/>
        <p:txBody>
          <a:bodyPr/>
          <a:lstStyle/>
          <a:p>
            <a:r>
              <a:rPr lang="en-GB" altLang="ko-KR" dirty="0"/>
              <a:t>0. Abstract</a:t>
            </a:r>
            <a:endParaRPr lang="ko-KR" altLang="en-US" dirty="0"/>
          </a:p>
        </p:txBody>
      </p:sp>
      <p:sp>
        <p:nvSpPr>
          <p:cNvPr id="3" name="제목 3">
            <a:extLst>
              <a:ext uri="{FF2B5EF4-FFF2-40B4-BE49-F238E27FC236}">
                <a16:creationId xmlns:a16="http://schemas.microsoft.com/office/drawing/2014/main" id="{5F653CD2-FC3D-4016-BA30-4D12F6A870EA}"/>
              </a:ext>
            </a:extLst>
          </p:cNvPr>
          <p:cNvSpPr txBox="1">
            <a:spLocks/>
          </p:cNvSpPr>
          <p:nvPr/>
        </p:nvSpPr>
        <p:spPr>
          <a:xfrm>
            <a:off x="600072" y="4532763"/>
            <a:ext cx="8277546" cy="1956527"/>
          </a:xfrm>
          <a:prstGeom prst="rect">
            <a:avLst/>
          </a:prstGeom>
          <a:noFill/>
          <a:ln w="9525">
            <a:noFill/>
            <a:miter lim="800000"/>
            <a:headEnd/>
            <a:tailEnd/>
          </a:ln>
        </p:spPr>
        <p:txBody>
          <a:bodyPr vert="horz" wrap="square" lIns="91433" tIns="45716" rIns="91433" bIns="45716" numCol="1" rtlCol="0" anchor="t" anchorCtr="0" compatLnSpc="1">
            <a:prstTxWarp prst="textNoShape">
              <a:avLst/>
            </a:prstTxWarp>
            <a:noAutofit/>
          </a:bodyPr>
          <a:lstStyle>
            <a:lvl1pPr algn="l" defTabSz="914400" rtl="0" eaLnBrk="0" fontAlgn="base" latinLnBrk="1" hangingPunct="0">
              <a:lnSpc>
                <a:spcPct val="90000"/>
              </a:lnSpc>
              <a:spcBef>
                <a:spcPct val="0"/>
              </a:spcBef>
              <a:spcAft>
                <a:spcPct val="0"/>
              </a:spcAft>
              <a:buNone/>
              <a:defRPr lang="ko-KR" altLang="en-US" sz="1846" b="1" kern="1200" smtClean="0">
                <a:solidFill>
                  <a:schemeClr val="tx1"/>
                </a:solidFill>
                <a:latin typeface="+mn-ea"/>
                <a:ea typeface="+mn-ea"/>
                <a:cs typeface="맑은 고딕"/>
              </a:defRPr>
            </a:lvl1pPr>
          </a:lstStyle>
          <a:p>
            <a:pPr marL="342900" indent="-342900">
              <a:lnSpc>
                <a:spcPct val="150000"/>
              </a:lnSpc>
              <a:buFont typeface="Arial" panose="020B0604020202020204" pitchFamily="34" charset="0"/>
              <a:buChar char="•"/>
            </a:pPr>
            <a:r>
              <a:rPr lang="en-US" altLang="ko-KR" sz="1600" dirty="0"/>
              <a:t>CDN is a Contents-Delivery Network with </a:t>
            </a:r>
          </a:p>
          <a:p>
            <a:pPr marL="800100" lvl="1" indent="-342900">
              <a:lnSpc>
                <a:spcPct val="150000"/>
              </a:lnSpc>
              <a:buFont typeface="Arial" panose="020B0604020202020204" pitchFamily="34" charset="0"/>
              <a:buChar char="•"/>
            </a:pPr>
            <a:r>
              <a:rPr lang="en-US" altLang="ko-KR" sz="1600" b="1" dirty="0"/>
              <a:t>Short RTT </a:t>
            </a:r>
          </a:p>
          <a:p>
            <a:pPr marL="800100" lvl="1" indent="-342900">
              <a:lnSpc>
                <a:spcPct val="150000"/>
              </a:lnSpc>
              <a:buFont typeface="Arial" panose="020B0604020202020204" pitchFamily="34" charset="0"/>
              <a:buChar char="•"/>
            </a:pPr>
            <a:r>
              <a:rPr lang="en-US" altLang="ko-KR" sz="1600" b="1" dirty="0"/>
              <a:t>Core Network/Transport Network Offload</a:t>
            </a:r>
          </a:p>
          <a:p>
            <a:pPr marL="342900" indent="-342900">
              <a:lnSpc>
                <a:spcPct val="150000"/>
              </a:lnSpc>
              <a:buFont typeface="Arial" panose="020B0604020202020204" pitchFamily="34" charset="0"/>
              <a:buChar char="•"/>
            </a:pPr>
            <a:r>
              <a:rPr lang="en-US" altLang="ko-KR" sz="1600" b="1" dirty="0"/>
              <a:t>CDN is applicable for 80~85% internet traffic</a:t>
            </a:r>
            <a:endParaRPr lang="en-US" altLang="ko-KR" sz="1600" dirty="0"/>
          </a:p>
          <a:p>
            <a:pPr marL="800100" lvl="1" indent="-342900">
              <a:lnSpc>
                <a:spcPct val="150000"/>
              </a:lnSpc>
              <a:buFont typeface="Arial" panose="020B0604020202020204" pitchFamily="34" charset="0"/>
              <a:buChar char="•"/>
            </a:pPr>
            <a:r>
              <a:rPr lang="en-US" altLang="ko-KR" sz="1600" b="1" dirty="0"/>
              <a:t>IPTV, YouTube, Netflix …</a:t>
            </a:r>
          </a:p>
        </p:txBody>
      </p:sp>
      <p:sp>
        <p:nvSpPr>
          <p:cNvPr id="288" name="제목 1">
            <a:extLst>
              <a:ext uri="{FF2B5EF4-FFF2-40B4-BE49-F238E27FC236}">
                <a16:creationId xmlns:a16="http://schemas.microsoft.com/office/drawing/2014/main" id="{AA4C1593-FE43-4A47-8F58-A14995BEA2BF}"/>
              </a:ext>
            </a:extLst>
          </p:cNvPr>
          <p:cNvSpPr txBox="1">
            <a:spLocks/>
          </p:cNvSpPr>
          <p:nvPr/>
        </p:nvSpPr>
        <p:spPr>
          <a:xfrm>
            <a:off x="443264" y="936608"/>
            <a:ext cx="5482721" cy="357190"/>
          </a:xfrm>
          <a:prstGeom prst="rect">
            <a:avLst/>
          </a:prstGeom>
          <a:noFill/>
          <a:ln w="9525">
            <a:noFill/>
            <a:miter lim="800000"/>
            <a:headEnd/>
            <a:tailEnd/>
          </a:ln>
        </p:spPr>
        <p:txBody>
          <a:bodyPr vert="horz" wrap="square" lIns="91433" tIns="45716" rIns="91433" bIns="45716" numCol="1" rtlCol="0" anchor="ctr" anchorCtr="0" compatLnSpc="1">
            <a:prstTxWarp prst="textNoShape">
              <a:avLst/>
            </a:prstTxWarp>
            <a:normAutofit/>
          </a:bodyPr>
          <a:lstStyle>
            <a:lvl1pPr algn="l" defTabSz="914400" rtl="0" eaLnBrk="0" fontAlgn="base" latinLnBrk="1" hangingPunct="0">
              <a:lnSpc>
                <a:spcPct val="90000"/>
              </a:lnSpc>
              <a:spcBef>
                <a:spcPct val="0"/>
              </a:spcBef>
              <a:spcAft>
                <a:spcPct val="0"/>
              </a:spcAft>
              <a:buNone/>
              <a:defRPr lang="ko-KR" altLang="en-US" sz="1846" b="1" kern="1200" smtClean="0">
                <a:solidFill>
                  <a:schemeClr val="tx1"/>
                </a:solidFill>
                <a:latin typeface="+mn-ea"/>
                <a:ea typeface="+mn-ea"/>
                <a:cs typeface="맑은 고딕"/>
              </a:defRPr>
            </a:lvl1pPr>
          </a:lstStyle>
          <a:p>
            <a:r>
              <a:rPr lang="en-US" altLang="ko-KR" dirty="0"/>
              <a:t>What is CDN? (Contents-Delivery Network)</a:t>
            </a:r>
            <a:endParaRPr lang="en-GB" altLang="ko-KR" dirty="0"/>
          </a:p>
        </p:txBody>
      </p:sp>
      <p:pic>
        <p:nvPicPr>
          <p:cNvPr id="6" name="Picture 28" descr="https://encrypted-tbn2.gstatic.com/images?q=tbn:ANd9GcT0plEH33K7uRroGmGhw88bODhpeGZILIWPzkd9968_zu_zPeJCZQ">
            <a:extLst>
              <a:ext uri="{FF2B5EF4-FFF2-40B4-BE49-F238E27FC236}">
                <a16:creationId xmlns:a16="http://schemas.microsoft.com/office/drawing/2014/main" id="{F1D8E8EB-BA5B-4602-8D01-6B18EBA418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0383" y="1556562"/>
            <a:ext cx="620970" cy="553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ommittee Icon Tv - Led-backlit Lcd Display - Free Transparent PNG ...">
            <a:extLst>
              <a:ext uri="{FF2B5EF4-FFF2-40B4-BE49-F238E27FC236}">
                <a16:creationId xmlns:a16="http://schemas.microsoft.com/office/drawing/2014/main" id="{43BEF2BC-5167-4AB5-A1DF-FABE45898B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529" y="3718546"/>
            <a:ext cx="490653" cy="37757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스마트 폰 아이콘 블랙 컬러 개요 벡터 일러스트 레이 션 플랫 스타일 ...">
            <a:extLst>
              <a:ext uri="{FF2B5EF4-FFF2-40B4-BE49-F238E27FC236}">
                <a16:creationId xmlns:a16="http://schemas.microsoft.com/office/drawing/2014/main" id="{E5E11B22-5A51-4084-82E5-E6B456F5323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1787" y="3731745"/>
            <a:ext cx="636324" cy="63632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ommittee Icon Tv - Led-backlit Lcd Display - Free Transparent PNG ...">
            <a:extLst>
              <a:ext uri="{FF2B5EF4-FFF2-40B4-BE49-F238E27FC236}">
                <a16:creationId xmlns:a16="http://schemas.microsoft.com/office/drawing/2014/main" id="{9604871D-C5B7-4FEF-804D-56402E957A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7941" y="3726697"/>
            <a:ext cx="490653" cy="377573"/>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直接连接符 12">
            <a:extLst>
              <a:ext uri="{FF2B5EF4-FFF2-40B4-BE49-F238E27FC236}">
                <a16:creationId xmlns:a16="http://schemas.microsoft.com/office/drawing/2014/main" id="{0AB03F6C-4440-434B-9C22-4CC226518A38}"/>
              </a:ext>
            </a:extLst>
          </p:cNvPr>
          <p:cNvCxnSpPr>
            <a:cxnSpLocks/>
            <a:stCxn id="1026" idx="0"/>
            <a:endCxn id="6" idx="2"/>
          </p:cNvCxnSpPr>
          <p:nvPr/>
        </p:nvCxnSpPr>
        <p:spPr>
          <a:xfrm flipV="1">
            <a:off x="1503856" y="2110357"/>
            <a:ext cx="537012" cy="1608189"/>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5" name="直接连接符 12">
            <a:extLst>
              <a:ext uri="{FF2B5EF4-FFF2-40B4-BE49-F238E27FC236}">
                <a16:creationId xmlns:a16="http://schemas.microsoft.com/office/drawing/2014/main" id="{95B7C508-36D4-47AD-ADFA-CC6D00C12377}"/>
              </a:ext>
            </a:extLst>
          </p:cNvPr>
          <p:cNvCxnSpPr>
            <a:cxnSpLocks/>
            <a:stCxn id="10" idx="0"/>
            <a:endCxn id="6" idx="2"/>
          </p:cNvCxnSpPr>
          <p:nvPr/>
        </p:nvCxnSpPr>
        <p:spPr>
          <a:xfrm flipH="1" flipV="1">
            <a:off x="2040868" y="2110357"/>
            <a:ext cx="152400" cy="161634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8" name="直接连接符 12">
            <a:extLst>
              <a:ext uri="{FF2B5EF4-FFF2-40B4-BE49-F238E27FC236}">
                <a16:creationId xmlns:a16="http://schemas.microsoft.com/office/drawing/2014/main" id="{2A9D9F0A-CA62-48D9-975E-D7F6AE2FDCC5}"/>
              </a:ext>
            </a:extLst>
          </p:cNvPr>
          <p:cNvCxnSpPr>
            <a:cxnSpLocks/>
            <a:stCxn id="1028" idx="0"/>
            <a:endCxn id="6" idx="2"/>
          </p:cNvCxnSpPr>
          <p:nvPr/>
        </p:nvCxnSpPr>
        <p:spPr>
          <a:xfrm flipH="1" flipV="1">
            <a:off x="2040868" y="2110357"/>
            <a:ext cx="869081" cy="1621388"/>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pic>
        <p:nvPicPr>
          <p:cNvPr id="26" name="Picture 28" descr="https://encrypted-tbn2.gstatic.com/images?q=tbn:ANd9GcT0plEH33K7uRroGmGhw88bODhpeGZILIWPzkd9968_zu_zPeJCZQ">
            <a:extLst>
              <a:ext uri="{FF2B5EF4-FFF2-40B4-BE49-F238E27FC236}">
                <a16:creationId xmlns:a16="http://schemas.microsoft.com/office/drawing/2014/main" id="{D91BF6E0-84B2-4552-A7C0-6897DB4AD9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6636" y="1515502"/>
            <a:ext cx="620970" cy="553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8" descr="https://encrypted-tbn2.gstatic.com/images?q=tbn:ANd9GcT0plEH33K7uRroGmGhw88bODhpeGZILIWPzkd9968_zu_zPeJCZQ">
            <a:extLst>
              <a:ext uri="{FF2B5EF4-FFF2-40B4-BE49-F238E27FC236}">
                <a16:creationId xmlns:a16="http://schemas.microsoft.com/office/drawing/2014/main" id="{E9D2FAF3-294F-4FA1-95B7-23B1FE5D5F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3496" y="2625324"/>
            <a:ext cx="620970" cy="553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28" descr="https://encrypted-tbn2.gstatic.com/images?q=tbn:ANd9GcT0plEH33K7uRroGmGhw88bODhpeGZILIWPzkd9968_zu_zPeJCZQ">
            <a:extLst>
              <a:ext uri="{FF2B5EF4-FFF2-40B4-BE49-F238E27FC236}">
                <a16:creationId xmlns:a16="http://schemas.microsoft.com/office/drawing/2014/main" id="{D727D401-7B9D-44BB-98CF-DF60FD2C06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7019" y="1595291"/>
            <a:ext cx="620970" cy="553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2" descr="Committee Icon Tv - Led-backlit Lcd Display - Free Transparent PNG ...">
            <a:extLst>
              <a:ext uri="{FF2B5EF4-FFF2-40B4-BE49-F238E27FC236}">
                <a16:creationId xmlns:a16="http://schemas.microsoft.com/office/drawing/2014/main" id="{8D46EEFC-AC99-473E-8037-F5B7FA6545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313" y="3679180"/>
            <a:ext cx="490653" cy="377573"/>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4" descr="스마트 폰 아이콘 블랙 컬러 개요 벡터 일러스트 레이 션 플랫 스타일 ...">
            <a:extLst>
              <a:ext uri="{FF2B5EF4-FFF2-40B4-BE49-F238E27FC236}">
                <a16:creationId xmlns:a16="http://schemas.microsoft.com/office/drawing/2014/main" id="{75F97D5D-51C7-4BA8-A2AB-3F833C33CD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1835" y="3679180"/>
            <a:ext cx="636324" cy="636324"/>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Committee Icon Tv - Led-backlit Lcd Display - Free Transparent PNG ...">
            <a:extLst>
              <a:ext uri="{FF2B5EF4-FFF2-40B4-BE49-F238E27FC236}">
                <a16:creationId xmlns:a16="http://schemas.microsoft.com/office/drawing/2014/main" id="{016B452F-655C-4FC1-AB35-0E794BBBC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7989" y="3674132"/>
            <a:ext cx="490653" cy="377573"/>
          </a:xfrm>
          <a:prstGeom prst="rect">
            <a:avLst/>
          </a:prstGeom>
          <a:noFill/>
          <a:extLst>
            <a:ext uri="{909E8E84-426E-40DD-AFC4-6F175D3DCCD1}">
              <a14:hiddenFill xmlns:a14="http://schemas.microsoft.com/office/drawing/2010/main">
                <a:solidFill>
                  <a:srgbClr val="FFFFFF"/>
                </a:solidFill>
              </a14:hiddenFill>
            </a:ext>
          </a:extLst>
        </p:spPr>
      </p:pic>
      <p:cxnSp>
        <p:nvCxnSpPr>
          <p:cNvPr id="33" name="直接连接符 12">
            <a:extLst>
              <a:ext uri="{FF2B5EF4-FFF2-40B4-BE49-F238E27FC236}">
                <a16:creationId xmlns:a16="http://schemas.microsoft.com/office/drawing/2014/main" id="{D0ADA2E2-3D25-45C8-A780-E4DD2CE7C878}"/>
              </a:ext>
            </a:extLst>
          </p:cNvPr>
          <p:cNvCxnSpPr>
            <a:cxnSpLocks/>
            <a:stCxn id="30" idx="0"/>
            <a:endCxn id="28" idx="2"/>
          </p:cNvCxnSpPr>
          <p:nvPr/>
        </p:nvCxnSpPr>
        <p:spPr>
          <a:xfrm flipV="1">
            <a:off x="5121640" y="3179119"/>
            <a:ext cx="352341" cy="500061"/>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34" name="直接连接符 12">
            <a:extLst>
              <a:ext uri="{FF2B5EF4-FFF2-40B4-BE49-F238E27FC236}">
                <a16:creationId xmlns:a16="http://schemas.microsoft.com/office/drawing/2014/main" id="{86EC9869-BBF9-4D38-8C3E-1DC1218A8B4A}"/>
              </a:ext>
            </a:extLst>
          </p:cNvPr>
          <p:cNvCxnSpPr>
            <a:cxnSpLocks/>
            <a:stCxn id="32" idx="0"/>
            <a:endCxn id="36" idx="2"/>
          </p:cNvCxnSpPr>
          <p:nvPr/>
        </p:nvCxnSpPr>
        <p:spPr>
          <a:xfrm flipV="1">
            <a:off x="6273316" y="3173539"/>
            <a:ext cx="88034" cy="500593"/>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35" name="直接连接符 12">
            <a:extLst>
              <a:ext uri="{FF2B5EF4-FFF2-40B4-BE49-F238E27FC236}">
                <a16:creationId xmlns:a16="http://schemas.microsoft.com/office/drawing/2014/main" id="{77D95A43-BF7D-495E-8E2E-23AE5EA6277E}"/>
              </a:ext>
            </a:extLst>
          </p:cNvPr>
          <p:cNvCxnSpPr>
            <a:cxnSpLocks/>
            <a:stCxn id="31" idx="0"/>
            <a:endCxn id="36" idx="2"/>
          </p:cNvCxnSpPr>
          <p:nvPr/>
        </p:nvCxnSpPr>
        <p:spPr>
          <a:xfrm flipH="1" flipV="1">
            <a:off x="6361350" y="3173539"/>
            <a:ext cx="628647" cy="505641"/>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pic>
        <p:nvPicPr>
          <p:cNvPr id="36" name="Picture 28" descr="https://encrypted-tbn2.gstatic.com/images?q=tbn:ANd9GcT0plEH33K7uRroGmGhw88bODhpeGZILIWPzkd9968_zu_zPeJCZQ">
            <a:extLst>
              <a:ext uri="{FF2B5EF4-FFF2-40B4-BE49-F238E27FC236}">
                <a16:creationId xmlns:a16="http://schemas.microsoft.com/office/drawing/2014/main" id="{C603CC65-F7E6-4927-8B8E-5F412FEB4E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0865" y="2619744"/>
            <a:ext cx="620970" cy="553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6" name="直接连接符 12">
            <a:extLst>
              <a:ext uri="{FF2B5EF4-FFF2-40B4-BE49-F238E27FC236}">
                <a16:creationId xmlns:a16="http://schemas.microsoft.com/office/drawing/2014/main" id="{6BCC4D8C-BE0F-415B-A9F0-8BFF2A352063}"/>
              </a:ext>
            </a:extLst>
          </p:cNvPr>
          <p:cNvCxnSpPr>
            <a:cxnSpLocks/>
            <a:stCxn id="28" idx="0"/>
            <a:endCxn id="29" idx="2"/>
          </p:cNvCxnSpPr>
          <p:nvPr/>
        </p:nvCxnSpPr>
        <p:spPr>
          <a:xfrm flipV="1">
            <a:off x="5473981" y="2149086"/>
            <a:ext cx="243523" cy="476238"/>
          </a:xfrm>
          <a:prstGeom prst="line">
            <a:avLst/>
          </a:prstGeom>
          <a:ln w="25400">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9" name="直接连接符 12">
            <a:extLst>
              <a:ext uri="{FF2B5EF4-FFF2-40B4-BE49-F238E27FC236}">
                <a16:creationId xmlns:a16="http://schemas.microsoft.com/office/drawing/2014/main" id="{1CB6D0CB-6FF1-48A7-9F41-4E7454C49AB9}"/>
              </a:ext>
            </a:extLst>
          </p:cNvPr>
          <p:cNvCxnSpPr>
            <a:cxnSpLocks/>
            <a:stCxn id="28" idx="0"/>
            <a:endCxn id="36" idx="0"/>
          </p:cNvCxnSpPr>
          <p:nvPr/>
        </p:nvCxnSpPr>
        <p:spPr>
          <a:xfrm flipV="1">
            <a:off x="5473981" y="2619744"/>
            <a:ext cx="887369" cy="5580"/>
          </a:xfrm>
          <a:prstGeom prst="line">
            <a:avLst/>
          </a:prstGeom>
          <a:ln w="25400">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3" name="直接连接符 12">
            <a:extLst>
              <a:ext uri="{FF2B5EF4-FFF2-40B4-BE49-F238E27FC236}">
                <a16:creationId xmlns:a16="http://schemas.microsoft.com/office/drawing/2014/main" id="{85B95512-4AB5-4CD3-8BD1-2A5FE5AA7E8B}"/>
              </a:ext>
            </a:extLst>
          </p:cNvPr>
          <p:cNvCxnSpPr>
            <a:cxnSpLocks/>
            <a:stCxn id="29" idx="2"/>
            <a:endCxn id="36" idx="0"/>
          </p:cNvCxnSpPr>
          <p:nvPr/>
        </p:nvCxnSpPr>
        <p:spPr>
          <a:xfrm>
            <a:off x="5717504" y="2149086"/>
            <a:ext cx="643846" cy="470658"/>
          </a:xfrm>
          <a:prstGeom prst="line">
            <a:avLst/>
          </a:prstGeom>
          <a:ln w="25400">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cxnSp>
      <p:pic>
        <p:nvPicPr>
          <p:cNvPr id="56" name="Picture 28" descr="https://encrypted-tbn2.gstatic.com/images?q=tbn:ANd9GcT0plEH33K7uRroGmGhw88bODhpeGZILIWPzkd9968_zu_zPeJCZQ">
            <a:extLst>
              <a:ext uri="{FF2B5EF4-FFF2-40B4-BE49-F238E27FC236}">
                <a16:creationId xmlns:a16="http://schemas.microsoft.com/office/drawing/2014/main" id="{FE16EEAC-8600-432A-894E-9289BB4D2A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2162" y="1851188"/>
            <a:ext cx="620970" cy="553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7" name="直接连接符 12">
            <a:extLst>
              <a:ext uri="{FF2B5EF4-FFF2-40B4-BE49-F238E27FC236}">
                <a16:creationId xmlns:a16="http://schemas.microsoft.com/office/drawing/2014/main" id="{4799453D-8118-46A6-B5C1-542A9EDE5B0A}"/>
              </a:ext>
            </a:extLst>
          </p:cNvPr>
          <p:cNvCxnSpPr>
            <a:cxnSpLocks/>
            <a:stCxn id="29" idx="2"/>
            <a:endCxn id="56" idx="1"/>
          </p:cNvCxnSpPr>
          <p:nvPr/>
        </p:nvCxnSpPr>
        <p:spPr>
          <a:xfrm flipV="1">
            <a:off x="5717504" y="2128086"/>
            <a:ext cx="764658" cy="21000"/>
          </a:xfrm>
          <a:prstGeom prst="line">
            <a:avLst/>
          </a:prstGeom>
          <a:ln w="25400">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0" name="直接连接符 12">
            <a:extLst>
              <a:ext uri="{FF2B5EF4-FFF2-40B4-BE49-F238E27FC236}">
                <a16:creationId xmlns:a16="http://schemas.microsoft.com/office/drawing/2014/main" id="{D4A9D20F-1ABE-47E5-9E2E-A576A8327766}"/>
              </a:ext>
            </a:extLst>
          </p:cNvPr>
          <p:cNvCxnSpPr>
            <a:cxnSpLocks/>
            <a:stCxn id="36" idx="0"/>
            <a:endCxn id="56" idx="1"/>
          </p:cNvCxnSpPr>
          <p:nvPr/>
        </p:nvCxnSpPr>
        <p:spPr>
          <a:xfrm flipV="1">
            <a:off x="6361350" y="2128086"/>
            <a:ext cx="120812" cy="491658"/>
          </a:xfrm>
          <a:prstGeom prst="line">
            <a:avLst/>
          </a:prstGeom>
          <a:ln w="25400">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9" name="화살표: 오른쪽 58">
            <a:extLst>
              <a:ext uri="{FF2B5EF4-FFF2-40B4-BE49-F238E27FC236}">
                <a16:creationId xmlns:a16="http://schemas.microsoft.com/office/drawing/2014/main" id="{09298254-DAEF-472A-9A40-0AFE139F9115}"/>
              </a:ext>
            </a:extLst>
          </p:cNvPr>
          <p:cNvSpPr/>
          <p:nvPr/>
        </p:nvSpPr>
        <p:spPr>
          <a:xfrm>
            <a:off x="3932903" y="2418735"/>
            <a:ext cx="472056" cy="1130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68" name="直接连接符 12">
            <a:extLst>
              <a:ext uri="{FF2B5EF4-FFF2-40B4-BE49-F238E27FC236}">
                <a16:creationId xmlns:a16="http://schemas.microsoft.com/office/drawing/2014/main" id="{8BF65D41-BE11-472A-AB5A-0D9ED5304E70}"/>
              </a:ext>
            </a:extLst>
          </p:cNvPr>
          <p:cNvCxnSpPr>
            <a:cxnSpLocks/>
            <a:stCxn id="28" idx="0"/>
            <a:endCxn id="56" idx="1"/>
          </p:cNvCxnSpPr>
          <p:nvPr/>
        </p:nvCxnSpPr>
        <p:spPr>
          <a:xfrm flipV="1">
            <a:off x="5473981" y="2128086"/>
            <a:ext cx="1008181" cy="497238"/>
          </a:xfrm>
          <a:prstGeom prst="line">
            <a:avLst/>
          </a:prstGeom>
          <a:ln w="25400">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7152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a:t>0. Abstract</a:t>
            </a:r>
            <a:endParaRPr lang="ko-KR" altLang="en-US" dirty="0">
              <a:latin typeface="+mj-ea"/>
              <a:ea typeface="+mj-ea"/>
            </a:endParaRPr>
          </a:p>
        </p:txBody>
      </p:sp>
      <p:sp>
        <p:nvSpPr>
          <p:cNvPr id="3" name="제목 3">
            <a:extLst>
              <a:ext uri="{FF2B5EF4-FFF2-40B4-BE49-F238E27FC236}">
                <a16:creationId xmlns:a16="http://schemas.microsoft.com/office/drawing/2014/main" id="{5F653CD2-FC3D-4016-BA30-4D12F6A870EA}"/>
              </a:ext>
            </a:extLst>
          </p:cNvPr>
          <p:cNvSpPr txBox="1">
            <a:spLocks/>
          </p:cNvSpPr>
          <p:nvPr/>
        </p:nvSpPr>
        <p:spPr>
          <a:xfrm>
            <a:off x="600072" y="5260354"/>
            <a:ext cx="8277546" cy="1297193"/>
          </a:xfrm>
          <a:prstGeom prst="rect">
            <a:avLst/>
          </a:prstGeom>
          <a:noFill/>
          <a:ln w="9525">
            <a:noFill/>
            <a:miter lim="800000"/>
            <a:headEnd/>
            <a:tailEnd/>
          </a:ln>
        </p:spPr>
        <p:txBody>
          <a:bodyPr vert="horz" wrap="square" lIns="91433" tIns="45716" rIns="91433" bIns="45716" numCol="1" rtlCol="0" anchor="t" anchorCtr="0" compatLnSpc="1">
            <a:prstTxWarp prst="textNoShape">
              <a:avLst/>
            </a:prstTxWarp>
            <a:noAutofit/>
          </a:bodyPr>
          <a:lstStyle>
            <a:lvl1pPr algn="l" defTabSz="914400" rtl="0" eaLnBrk="0" fontAlgn="base" latinLnBrk="1" hangingPunct="0">
              <a:lnSpc>
                <a:spcPct val="90000"/>
              </a:lnSpc>
              <a:spcBef>
                <a:spcPct val="0"/>
              </a:spcBef>
              <a:spcAft>
                <a:spcPct val="0"/>
              </a:spcAft>
              <a:buNone/>
              <a:defRPr lang="ko-KR" altLang="en-US" sz="1846" b="1" kern="1200" smtClean="0">
                <a:solidFill>
                  <a:schemeClr val="tx1"/>
                </a:solidFill>
                <a:latin typeface="+mn-ea"/>
                <a:ea typeface="+mn-ea"/>
                <a:cs typeface="맑은 고딕"/>
              </a:defRPr>
            </a:lvl1pPr>
          </a:lstStyle>
          <a:p>
            <a:pPr marL="342900" indent="-342900">
              <a:lnSpc>
                <a:spcPct val="150000"/>
              </a:lnSpc>
              <a:buFont typeface="Arial" panose="020B0604020202020204" pitchFamily="34" charset="0"/>
              <a:buChar char="•"/>
            </a:pPr>
            <a:r>
              <a:rPr lang="en-US" altLang="ko-KR" sz="1600" dirty="0">
                <a:latin typeface="+mj-ea"/>
                <a:ea typeface="+mj-ea"/>
              </a:rPr>
              <a:t>Key Result</a:t>
            </a:r>
          </a:p>
          <a:p>
            <a:pPr marL="800100" lvl="1" indent="-342900">
              <a:lnSpc>
                <a:spcPct val="150000"/>
              </a:lnSpc>
              <a:buFont typeface="Arial" panose="020B0604020202020204" pitchFamily="34" charset="0"/>
              <a:buChar char="•"/>
            </a:pPr>
            <a:r>
              <a:rPr lang="en-US" altLang="ko-KR" sz="1508" b="1" dirty="0">
                <a:solidFill>
                  <a:srgbClr val="0000FF"/>
                </a:solidFill>
                <a:latin typeface="+mj-ea"/>
                <a:ea typeface="+mj-ea"/>
              </a:rPr>
              <a:t>‘Short RTT’ scheme does NOT always works. </a:t>
            </a:r>
          </a:p>
          <a:p>
            <a:pPr marL="800100" lvl="1" indent="-342900">
              <a:lnSpc>
                <a:spcPct val="150000"/>
              </a:lnSpc>
              <a:buFont typeface="Arial" panose="020B0604020202020204" pitchFamily="34" charset="0"/>
              <a:buChar char="•"/>
            </a:pPr>
            <a:r>
              <a:rPr lang="en-US" altLang="ko-KR" sz="1554" b="1" dirty="0">
                <a:latin typeface="+mj-ea"/>
                <a:ea typeface="+mj-ea"/>
              </a:rPr>
              <a:t>Queueing delay and other aspects need to be taken into account </a:t>
            </a:r>
          </a:p>
        </p:txBody>
      </p:sp>
      <p:sp>
        <p:nvSpPr>
          <p:cNvPr id="288" name="제목 1">
            <a:extLst>
              <a:ext uri="{FF2B5EF4-FFF2-40B4-BE49-F238E27FC236}">
                <a16:creationId xmlns:a16="http://schemas.microsoft.com/office/drawing/2014/main" id="{AA4C1593-FE43-4A47-8F58-A14995BEA2BF}"/>
              </a:ext>
            </a:extLst>
          </p:cNvPr>
          <p:cNvSpPr txBox="1">
            <a:spLocks/>
          </p:cNvSpPr>
          <p:nvPr/>
        </p:nvSpPr>
        <p:spPr>
          <a:xfrm>
            <a:off x="443264" y="936608"/>
            <a:ext cx="5482721" cy="357190"/>
          </a:xfrm>
          <a:prstGeom prst="rect">
            <a:avLst/>
          </a:prstGeom>
          <a:noFill/>
          <a:ln w="9525">
            <a:noFill/>
            <a:miter lim="800000"/>
            <a:headEnd/>
            <a:tailEnd/>
          </a:ln>
        </p:spPr>
        <p:txBody>
          <a:bodyPr vert="horz" wrap="square" lIns="91433" tIns="45716" rIns="91433" bIns="45716" numCol="1" rtlCol="0" anchor="ctr" anchorCtr="0" compatLnSpc="1">
            <a:prstTxWarp prst="textNoShape">
              <a:avLst/>
            </a:prstTxWarp>
            <a:normAutofit/>
          </a:bodyPr>
          <a:lstStyle>
            <a:lvl1pPr algn="l" defTabSz="914400" rtl="0" eaLnBrk="0" fontAlgn="base" latinLnBrk="1" hangingPunct="0">
              <a:lnSpc>
                <a:spcPct val="90000"/>
              </a:lnSpc>
              <a:spcBef>
                <a:spcPct val="0"/>
              </a:spcBef>
              <a:spcAft>
                <a:spcPct val="0"/>
              </a:spcAft>
              <a:buNone/>
              <a:defRPr lang="ko-KR" altLang="en-US" sz="1846" b="1" kern="1200" smtClean="0">
                <a:solidFill>
                  <a:schemeClr val="tx1"/>
                </a:solidFill>
                <a:latin typeface="+mn-ea"/>
                <a:ea typeface="+mn-ea"/>
                <a:cs typeface="맑은 고딕"/>
              </a:defRPr>
            </a:lvl1pPr>
          </a:lstStyle>
          <a:p>
            <a:r>
              <a:rPr lang="en-US" altLang="ko-KR" dirty="0">
                <a:latin typeface="+mj-ea"/>
                <a:ea typeface="+mj-ea"/>
              </a:rPr>
              <a:t>Abstract</a:t>
            </a:r>
            <a:endParaRPr lang="en-GB" altLang="ko-KR" dirty="0">
              <a:latin typeface="+mj-ea"/>
              <a:ea typeface="+mj-ea"/>
            </a:endParaRPr>
          </a:p>
        </p:txBody>
      </p:sp>
      <p:graphicFrame>
        <p:nvGraphicFramePr>
          <p:cNvPr id="24" name="표 23">
            <a:extLst>
              <a:ext uri="{FF2B5EF4-FFF2-40B4-BE49-F238E27FC236}">
                <a16:creationId xmlns:a16="http://schemas.microsoft.com/office/drawing/2014/main" id="{FCB8049E-A798-415D-9BF8-65F0A5A88C00}"/>
              </a:ext>
            </a:extLst>
          </p:cNvPr>
          <p:cNvGraphicFramePr>
            <a:graphicFrameLocks noGrp="1"/>
          </p:cNvGraphicFramePr>
          <p:nvPr>
            <p:extLst>
              <p:ext uri="{D42A27DB-BD31-4B8C-83A1-F6EECF244321}">
                <p14:modId xmlns:p14="http://schemas.microsoft.com/office/powerpoint/2010/main" val="2967538615"/>
              </p:ext>
            </p:extLst>
          </p:nvPr>
        </p:nvGraphicFramePr>
        <p:xfrm>
          <a:off x="1056891" y="3909565"/>
          <a:ext cx="7363907" cy="1020798"/>
        </p:xfrm>
        <a:graphic>
          <a:graphicData uri="http://schemas.openxmlformats.org/drawingml/2006/table">
            <a:tbl>
              <a:tblPr/>
              <a:tblGrid>
                <a:gridCol w="1776839">
                  <a:extLst>
                    <a:ext uri="{9D8B030D-6E8A-4147-A177-3AD203B41FA5}">
                      <a16:colId xmlns:a16="http://schemas.microsoft.com/office/drawing/2014/main" val="4126991996"/>
                    </a:ext>
                  </a:extLst>
                </a:gridCol>
                <a:gridCol w="1472329">
                  <a:extLst>
                    <a:ext uri="{9D8B030D-6E8A-4147-A177-3AD203B41FA5}">
                      <a16:colId xmlns:a16="http://schemas.microsoft.com/office/drawing/2014/main" val="1033147856"/>
                    </a:ext>
                  </a:extLst>
                </a:gridCol>
                <a:gridCol w="1921247">
                  <a:extLst>
                    <a:ext uri="{9D8B030D-6E8A-4147-A177-3AD203B41FA5}">
                      <a16:colId xmlns:a16="http://schemas.microsoft.com/office/drawing/2014/main" val="390418473"/>
                    </a:ext>
                  </a:extLst>
                </a:gridCol>
                <a:gridCol w="2193492">
                  <a:extLst>
                    <a:ext uri="{9D8B030D-6E8A-4147-A177-3AD203B41FA5}">
                      <a16:colId xmlns:a16="http://schemas.microsoft.com/office/drawing/2014/main" val="4201959902"/>
                    </a:ext>
                  </a:extLst>
                </a:gridCol>
              </a:tblGrid>
              <a:tr h="411353">
                <a:tc>
                  <a:txBody>
                    <a:bodyPr/>
                    <a:lstStyle/>
                    <a:p>
                      <a:pPr algn="ctr"/>
                      <a:r>
                        <a:rPr lang="en-US" sz="1400" b="0" dirty="0">
                          <a:latin typeface="+mn-ea"/>
                          <a:ea typeface="+mn-ea"/>
                        </a:rPr>
                        <a:t>\ Server</a:t>
                      </a:r>
                      <a:br>
                        <a:rPr lang="en-US" sz="1400" b="0" dirty="0">
                          <a:latin typeface="+mn-ea"/>
                          <a:ea typeface="+mn-ea"/>
                        </a:rPr>
                      </a:br>
                      <a:r>
                        <a:rPr lang="en-US" sz="1400" b="0" dirty="0">
                          <a:effectLst/>
                          <a:latin typeface="+mn-ea"/>
                          <a:ea typeface="+mn-ea"/>
                        </a:rPr>
                        <a:t>Client</a:t>
                      </a:r>
                      <a:endParaRPr lang="en-US" sz="1400" b="0" dirty="0">
                        <a:latin typeface="+mn-ea"/>
                        <a:ea typeface="+mn-ea"/>
                      </a:endParaRPr>
                    </a:p>
                  </a:txBody>
                  <a:tcPr marL="55786" marR="55786" marT="27893" marB="278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ko-KR" altLang="en-US" sz="1400" b="0" dirty="0">
                          <a:latin typeface="+mn-ea"/>
                          <a:ea typeface="+mn-ea"/>
                        </a:rPr>
                        <a:t>로컬 서버</a:t>
                      </a:r>
                    </a:p>
                    <a:p>
                      <a:pPr algn="ctr"/>
                      <a:r>
                        <a:rPr lang="en-US" altLang="ko-KR" sz="1400" b="0" dirty="0">
                          <a:latin typeface="+mn-ea"/>
                          <a:ea typeface="+mn-ea"/>
                        </a:rPr>
                        <a:t>211.188.145.xxx</a:t>
                      </a:r>
                    </a:p>
                  </a:txBody>
                  <a:tcPr marL="55786" marR="55786" marT="27893" marB="278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a:latin typeface="+mn-ea"/>
                          <a:ea typeface="+mn-ea"/>
                        </a:rPr>
                        <a:t>AWS Seoul </a:t>
                      </a:r>
                    </a:p>
                    <a:p>
                      <a:pPr algn="ctr"/>
                      <a:r>
                        <a:rPr lang="en-US" sz="1400" b="0" dirty="0">
                          <a:latin typeface="+mn-ea"/>
                          <a:ea typeface="+mn-ea"/>
                        </a:rPr>
                        <a:t>ec2-54-180-99-252.ap</a:t>
                      </a:r>
                    </a:p>
                  </a:txBody>
                  <a:tcPr marL="55786" marR="55786" marT="27893" marB="278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1400" b="0" dirty="0">
                          <a:latin typeface="+mn-ea"/>
                          <a:ea typeface="+mn-ea"/>
                        </a:rPr>
                        <a:t>AWS </a:t>
                      </a:r>
                      <a:r>
                        <a:rPr lang="en-US" sz="1400" b="0" dirty="0" err="1">
                          <a:latin typeface="+mn-ea"/>
                          <a:ea typeface="+mn-ea"/>
                        </a:rPr>
                        <a:t>N.Virginia</a:t>
                      </a:r>
                      <a:endParaRPr lang="en-US" sz="1400" b="0" dirty="0">
                        <a:latin typeface="+mn-ea"/>
                        <a:ea typeface="+mn-ea"/>
                      </a:endParaRPr>
                    </a:p>
                    <a:p>
                      <a:pPr algn="ctr"/>
                      <a:r>
                        <a:rPr lang="en-US" sz="1400" b="0" dirty="0">
                          <a:latin typeface="+mn-ea"/>
                          <a:ea typeface="+mn-ea"/>
                        </a:rPr>
                        <a:t>ec2-18-212-35-30...</a:t>
                      </a:r>
                    </a:p>
                  </a:txBody>
                  <a:tcPr marL="55786" marR="55786" marT="27893" marB="278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280501"/>
                  </a:ext>
                </a:extLst>
              </a:tr>
              <a:tr h="182793">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sz="1400" b="0" dirty="0">
                          <a:latin typeface="+mn-ea"/>
                          <a:ea typeface="+mn-ea"/>
                        </a:rPr>
                        <a:t>S10 5G</a:t>
                      </a:r>
                      <a:r>
                        <a:rPr lang="ko-KR" altLang="en-US" sz="1400" b="0" dirty="0">
                          <a:latin typeface="+mn-ea"/>
                          <a:ea typeface="+mn-ea"/>
                        </a:rPr>
                        <a:t>단말</a:t>
                      </a:r>
                      <a:r>
                        <a:rPr lang="en-US" sz="1400" b="0" dirty="0">
                          <a:latin typeface="+mn-ea"/>
                          <a:ea typeface="+mn-ea"/>
                        </a:rPr>
                        <a:t> </a:t>
                      </a:r>
                      <a:r>
                        <a:rPr lang="en-US" altLang="ko-KR" sz="1400" b="0" kern="1200" dirty="0">
                          <a:solidFill>
                            <a:schemeClr val="tx1"/>
                          </a:solidFill>
                          <a:latin typeface="+mn-ea"/>
                          <a:ea typeface="+mn-ea"/>
                          <a:cs typeface="+mn-cs"/>
                        </a:rPr>
                        <a:t>LTE</a:t>
                      </a:r>
                      <a:r>
                        <a:rPr lang="ko-KR" altLang="en-US" sz="1400" b="0" kern="1200" dirty="0">
                          <a:solidFill>
                            <a:schemeClr val="tx1"/>
                          </a:solidFill>
                          <a:latin typeface="+mn-ea"/>
                          <a:ea typeface="+mn-ea"/>
                          <a:cs typeface="+mn-cs"/>
                        </a:rPr>
                        <a:t>망</a:t>
                      </a:r>
                    </a:p>
                  </a:txBody>
                  <a:tcPr marL="55786" marR="55786" marT="27893" marB="278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sv-SE" sz="1400" b="0" dirty="0">
                          <a:latin typeface="+mn-ea"/>
                          <a:ea typeface="+mn-ea"/>
                        </a:rPr>
                        <a:t>54.851 ms </a:t>
                      </a:r>
                    </a:p>
                  </a:txBody>
                  <a:tcPr marL="55786" marR="55786" marT="27893" marB="278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a:latin typeface="+mn-ea"/>
                          <a:ea typeface="+mn-ea"/>
                        </a:rPr>
                        <a:t>59.063 </a:t>
                      </a:r>
                      <a:r>
                        <a:rPr lang="en-US" sz="1400" b="0" dirty="0" err="1">
                          <a:latin typeface="+mn-ea"/>
                          <a:ea typeface="+mn-ea"/>
                        </a:rPr>
                        <a:t>ms</a:t>
                      </a:r>
                      <a:r>
                        <a:rPr lang="en-US" sz="1400" b="0" dirty="0">
                          <a:latin typeface="+mn-ea"/>
                          <a:ea typeface="+mn-ea"/>
                        </a:rPr>
                        <a:t> </a:t>
                      </a:r>
                    </a:p>
                  </a:txBody>
                  <a:tcPr marL="55786" marR="55786" marT="27893" marB="278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1400" b="0" dirty="0">
                          <a:latin typeface="+mn-ea"/>
                          <a:ea typeface="+mn-ea"/>
                        </a:rPr>
                        <a:t>294.355 </a:t>
                      </a:r>
                      <a:r>
                        <a:rPr lang="en-US" sz="1400" b="0" dirty="0" err="1">
                          <a:latin typeface="+mn-ea"/>
                          <a:ea typeface="+mn-ea"/>
                        </a:rPr>
                        <a:t>ms</a:t>
                      </a:r>
                      <a:endParaRPr lang="en-US" sz="1400" b="0" dirty="0">
                        <a:latin typeface="+mn-ea"/>
                        <a:ea typeface="+mn-ea"/>
                      </a:endParaRPr>
                    </a:p>
                  </a:txBody>
                  <a:tcPr marL="55786" marR="55786" marT="27893" marB="278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3557291"/>
                  </a:ext>
                </a:extLst>
              </a:tr>
              <a:tr h="225604">
                <a:tc>
                  <a:txBody>
                    <a:bodyPr/>
                    <a:lstStyle/>
                    <a:p>
                      <a:pPr algn="ctr"/>
                      <a:r>
                        <a:rPr lang="en-US" sz="1400" b="0" dirty="0">
                          <a:latin typeface="+mn-ea"/>
                          <a:ea typeface="+mn-ea"/>
                        </a:rPr>
                        <a:t>S10 5G</a:t>
                      </a:r>
                      <a:r>
                        <a:rPr lang="ko-KR" altLang="en-US" sz="1400" b="0" dirty="0">
                          <a:latin typeface="+mn-ea"/>
                          <a:ea typeface="+mn-ea"/>
                        </a:rPr>
                        <a:t>단말</a:t>
                      </a:r>
                      <a:r>
                        <a:rPr lang="en-US" sz="1400" b="0" dirty="0">
                          <a:latin typeface="+mn-ea"/>
                          <a:ea typeface="+mn-ea"/>
                        </a:rPr>
                        <a:t> </a:t>
                      </a:r>
                      <a:r>
                        <a:rPr lang="en-US" altLang="ko-KR" sz="1400" b="0" kern="1200" dirty="0">
                          <a:solidFill>
                            <a:schemeClr val="tx1"/>
                          </a:solidFill>
                          <a:latin typeface="+mn-ea"/>
                          <a:ea typeface="+mn-ea"/>
                          <a:cs typeface="+mn-cs"/>
                        </a:rPr>
                        <a:t>5G</a:t>
                      </a:r>
                      <a:r>
                        <a:rPr lang="ko-KR" altLang="en-US" sz="1400" b="0" kern="1200" dirty="0">
                          <a:solidFill>
                            <a:schemeClr val="tx1"/>
                          </a:solidFill>
                          <a:latin typeface="+mn-ea"/>
                          <a:ea typeface="+mn-ea"/>
                          <a:cs typeface="+mn-cs"/>
                        </a:rPr>
                        <a:t>망</a:t>
                      </a:r>
                      <a:endParaRPr lang="en-US" sz="1400" b="0" dirty="0">
                        <a:latin typeface="+mn-ea"/>
                        <a:ea typeface="+mn-ea"/>
                      </a:endParaRPr>
                    </a:p>
                  </a:txBody>
                  <a:tcPr marL="55786" marR="55786" marT="27893" marB="278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a-DK" sz="1400" b="0" dirty="0">
                          <a:latin typeface="+mn-ea"/>
                          <a:ea typeface="+mn-ea"/>
                        </a:rPr>
                        <a:t>45.528 ms</a:t>
                      </a:r>
                    </a:p>
                  </a:txBody>
                  <a:tcPr marL="55786" marR="55786" marT="27893" marB="278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a:latin typeface="+mn-ea"/>
                          <a:ea typeface="+mn-ea"/>
                        </a:rPr>
                        <a:t>49.063 </a:t>
                      </a:r>
                      <a:r>
                        <a:rPr lang="en-US" sz="1400" b="0" dirty="0" err="1">
                          <a:latin typeface="+mn-ea"/>
                          <a:ea typeface="+mn-ea"/>
                        </a:rPr>
                        <a:t>ms</a:t>
                      </a:r>
                      <a:r>
                        <a:rPr lang="en-US" sz="1400" b="0" dirty="0">
                          <a:latin typeface="+mn-ea"/>
                          <a:ea typeface="+mn-ea"/>
                        </a:rPr>
                        <a:t> </a:t>
                      </a:r>
                    </a:p>
                  </a:txBody>
                  <a:tcPr marL="55786" marR="55786" marT="27893" marB="278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1400" b="0" dirty="0">
                          <a:latin typeface="+mn-ea"/>
                          <a:ea typeface="+mn-ea"/>
                        </a:rPr>
                        <a:t>436.710 </a:t>
                      </a:r>
                      <a:r>
                        <a:rPr lang="en-US" sz="1400" b="0" dirty="0" err="1">
                          <a:latin typeface="+mn-ea"/>
                          <a:ea typeface="+mn-ea"/>
                        </a:rPr>
                        <a:t>ms</a:t>
                      </a:r>
                      <a:r>
                        <a:rPr lang="en-US" sz="1400" b="0" dirty="0">
                          <a:latin typeface="+mn-ea"/>
                          <a:ea typeface="+mn-ea"/>
                        </a:rPr>
                        <a:t> </a:t>
                      </a:r>
                    </a:p>
                  </a:txBody>
                  <a:tcPr marL="55786" marR="55786" marT="27893" marB="278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8876394"/>
                  </a:ext>
                </a:extLst>
              </a:tr>
            </a:tbl>
          </a:graphicData>
        </a:graphic>
      </p:graphicFrame>
      <p:sp>
        <p:nvSpPr>
          <p:cNvPr id="27" name="제목 3">
            <a:extLst>
              <a:ext uri="{FF2B5EF4-FFF2-40B4-BE49-F238E27FC236}">
                <a16:creationId xmlns:a16="http://schemas.microsoft.com/office/drawing/2014/main" id="{54B00CBA-535A-4103-9E51-7ABC2256A731}"/>
              </a:ext>
            </a:extLst>
          </p:cNvPr>
          <p:cNvSpPr txBox="1">
            <a:spLocks/>
          </p:cNvSpPr>
          <p:nvPr/>
        </p:nvSpPr>
        <p:spPr>
          <a:xfrm>
            <a:off x="600072" y="3372476"/>
            <a:ext cx="8277546" cy="619421"/>
          </a:xfrm>
          <a:prstGeom prst="rect">
            <a:avLst/>
          </a:prstGeom>
          <a:noFill/>
          <a:ln w="9525">
            <a:noFill/>
            <a:miter lim="800000"/>
            <a:headEnd/>
            <a:tailEnd/>
          </a:ln>
        </p:spPr>
        <p:txBody>
          <a:bodyPr vert="horz" wrap="square" lIns="91433" tIns="45716" rIns="91433" bIns="45716" numCol="1" rtlCol="0" anchor="t" anchorCtr="0" compatLnSpc="1">
            <a:prstTxWarp prst="textNoShape">
              <a:avLst/>
            </a:prstTxWarp>
            <a:noAutofit/>
          </a:bodyPr>
          <a:lstStyle>
            <a:lvl1pPr algn="l" defTabSz="914400" rtl="0" eaLnBrk="0" fontAlgn="base" latinLnBrk="1" hangingPunct="0">
              <a:lnSpc>
                <a:spcPct val="90000"/>
              </a:lnSpc>
              <a:spcBef>
                <a:spcPct val="0"/>
              </a:spcBef>
              <a:spcAft>
                <a:spcPct val="0"/>
              </a:spcAft>
              <a:buNone/>
              <a:defRPr lang="ko-KR" altLang="en-US" sz="1846" b="1" kern="1200" smtClean="0">
                <a:solidFill>
                  <a:schemeClr val="tx1"/>
                </a:solidFill>
                <a:latin typeface="+mn-ea"/>
                <a:ea typeface="+mn-ea"/>
                <a:cs typeface="맑은 고딕"/>
              </a:defRPr>
            </a:lvl1pPr>
          </a:lstStyle>
          <a:p>
            <a:pPr marL="342900" indent="-342900">
              <a:lnSpc>
                <a:spcPct val="150000"/>
              </a:lnSpc>
              <a:buFont typeface="Arial" panose="020B0604020202020204" pitchFamily="34" charset="0"/>
              <a:buChar char="•"/>
            </a:pPr>
            <a:r>
              <a:rPr lang="en-US" altLang="ko-KR" sz="1600" dirty="0">
                <a:latin typeface="+mj-ea"/>
                <a:ea typeface="+mj-ea"/>
              </a:rPr>
              <a:t>Sample</a:t>
            </a:r>
            <a:r>
              <a:rPr lang="ko-KR" altLang="en-US" sz="1600" dirty="0">
                <a:latin typeface="+mj-ea"/>
                <a:ea typeface="+mj-ea"/>
              </a:rPr>
              <a:t> </a:t>
            </a:r>
            <a:r>
              <a:rPr lang="en-US" altLang="ko-KR" sz="1600" dirty="0">
                <a:latin typeface="+mj-ea"/>
                <a:ea typeface="+mj-ea"/>
              </a:rPr>
              <a:t>RTT Check</a:t>
            </a:r>
          </a:p>
        </p:txBody>
      </p:sp>
      <p:sp>
        <p:nvSpPr>
          <p:cNvPr id="55" name="구름 54">
            <a:extLst>
              <a:ext uri="{FF2B5EF4-FFF2-40B4-BE49-F238E27FC236}">
                <a16:creationId xmlns:a16="http://schemas.microsoft.com/office/drawing/2014/main" id="{7082DA45-75F3-48CF-B836-92A4A44D3625}"/>
              </a:ext>
            </a:extLst>
          </p:cNvPr>
          <p:cNvSpPr/>
          <p:nvPr/>
        </p:nvSpPr>
        <p:spPr>
          <a:xfrm>
            <a:off x="4232587" y="845558"/>
            <a:ext cx="3287043" cy="2192109"/>
          </a:xfrm>
          <a:prstGeom prst="cloud">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mj-ea"/>
              <a:ea typeface="+mj-ea"/>
            </a:endParaRPr>
          </a:p>
        </p:txBody>
      </p:sp>
      <p:pic>
        <p:nvPicPr>
          <p:cNvPr id="56" name="Picture 28" descr="https://encrypted-tbn2.gstatic.com/images?q=tbn:ANd9GcT0plEH33K7uRroGmGhw88bODhpeGZILIWPzkd9968_zu_zPeJCZQ">
            <a:extLst>
              <a:ext uri="{FF2B5EF4-FFF2-40B4-BE49-F238E27FC236}">
                <a16:creationId xmlns:a16="http://schemas.microsoft.com/office/drawing/2014/main" id="{40E620DC-FA5E-49FB-9605-640B77D9FF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8026" y="2172983"/>
            <a:ext cx="620970" cy="553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Picture 28" descr="https://encrypted-tbn2.gstatic.com/images?q=tbn:ANd9GcT0plEH33K7uRroGmGhw88bODhpeGZILIWPzkd9968_zu_zPeJCZQ">
            <a:extLst>
              <a:ext uri="{FF2B5EF4-FFF2-40B4-BE49-F238E27FC236}">
                <a16:creationId xmlns:a16="http://schemas.microsoft.com/office/drawing/2014/main" id="{958DC35C-8807-4248-AF8A-1E427C7324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1549" y="1142950"/>
            <a:ext cx="620970" cy="553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Picture 2" descr="Committee Icon Tv - Led-backlit Lcd Display - Free Transparent PNG ...">
            <a:extLst>
              <a:ext uri="{FF2B5EF4-FFF2-40B4-BE49-F238E27FC236}">
                <a16:creationId xmlns:a16="http://schemas.microsoft.com/office/drawing/2014/main" id="{3F16192D-F9DA-435A-9A16-9D2AB2E5AD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2519" y="3221791"/>
            <a:ext cx="490653" cy="377573"/>
          </a:xfrm>
          <a:prstGeom prst="rect">
            <a:avLst/>
          </a:prstGeom>
          <a:noFill/>
          <a:extLst>
            <a:ext uri="{909E8E84-426E-40DD-AFC4-6F175D3DCCD1}">
              <a14:hiddenFill xmlns:a14="http://schemas.microsoft.com/office/drawing/2010/main">
                <a:solidFill>
                  <a:srgbClr val="FFFFFF"/>
                </a:solidFill>
              </a14:hiddenFill>
            </a:ext>
          </a:extLst>
        </p:spPr>
      </p:pic>
      <p:cxnSp>
        <p:nvCxnSpPr>
          <p:cNvPr id="62" name="直接连接符 12">
            <a:extLst>
              <a:ext uri="{FF2B5EF4-FFF2-40B4-BE49-F238E27FC236}">
                <a16:creationId xmlns:a16="http://schemas.microsoft.com/office/drawing/2014/main" id="{7FB1E11F-DCAA-4B21-B791-761BEF4BC842}"/>
              </a:ext>
            </a:extLst>
          </p:cNvPr>
          <p:cNvCxnSpPr>
            <a:cxnSpLocks/>
            <a:stCxn id="60" idx="0"/>
            <a:endCxn id="64" idx="2"/>
          </p:cNvCxnSpPr>
          <p:nvPr/>
        </p:nvCxnSpPr>
        <p:spPr>
          <a:xfrm flipV="1">
            <a:off x="6007846" y="2721198"/>
            <a:ext cx="88034" cy="500593"/>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63" name="直接连接符 12">
            <a:extLst>
              <a:ext uri="{FF2B5EF4-FFF2-40B4-BE49-F238E27FC236}">
                <a16:creationId xmlns:a16="http://schemas.microsoft.com/office/drawing/2014/main" id="{41B92E51-6039-4193-B3EF-D4DA68C34FE2}"/>
              </a:ext>
            </a:extLst>
          </p:cNvPr>
          <p:cNvCxnSpPr>
            <a:cxnSpLocks/>
            <a:stCxn id="60" idx="0"/>
            <a:endCxn id="56" idx="2"/>
          </p:cNvCxnSpPr>
          <p:nvPr/>
        </p:nvCxnSpPr>
        <p:spPr>
          <a:xfrm flipH="1" flipV="1">
            <a:off x="5208511" y="2726778"/>
            <a:ext cx="799335" cy="495013"/>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pic>
        <p:nvPicPr>
          <p:cNvPr id="64" name="Picture 28" descr="https://encrypted-tbn2.gstatic.com/images?q=tbn:ANd9GcT0plEH33K7uRroGmGhw88bODhpeGZILIWPzkd9968_zu_zPeJCZQ">
            <a:extLst>
              <a:ext uri="{FF2B5EF4-FFF2-40B4-BE49-F238E27FC236}">
                <a16:creationId xmlns:a16="http://schemas.microsoft.com/office/drawing/2014/main" id="{E748A58B-AA83-4B1A-A4DB-310E87A7B5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5395" y="2167403"/>
            <a:ext cx="620970" cy="553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5" name="直接连接符 12">
            <a:extLst>
              <a:ext uri="{FF2B5EF4-FFF2-40B4-BE49-F238E27FC236}">
                <a16:creationId xmlns:a16="http://schemas.microsoft.com/office/drawing/2014/main" id="{1012AB1C-0774-4C49-914B-642B9EAAED05}"/>
              </a:ext>
            </a:extLst>
          </p:cNvPr>
          <p:cNvCxnSpPr>
            <a:cxnSpLocks/>
            <a:stCxn id="56" idx="0"/>
            <a:endCxn id="57" idx="2"/>
          </p:cNvCxnSpPr>
          <p:nvPr/>
        </p:nvCxnSpPr>
        <p:spPr>
          <a:xfrm flipV="1">
            <a:off x="5208511" y="1696745"/>
            <a:ext cx="243523" cy="476238"/>
          </a:xfrm>
          <a:prstGeom prst="line">
            <a:avLst/>
          </a:prstGeom>
          <a:ln w="25400">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6" name="直接连接符 12">
            <a:extLst>
              <a:ext uri="{FF2B5EF4-FFF2-40B4-BE49-F238E27FC236}">
                <a16:creationId xmlns:a16="http://schemas.microsoft.com/office/drawing/2014/main" id="{233C8E52-2855-453D-B296-00EA73A5840B}"/>
              </a:ext>
            </a:extLst>
          </p:cNvPr>
          <p:cNvCxnSpPr>
            <a:cxnSpLocks/>
            <a:stCxn id="56" idx="0"/>
            <a:endCxn id="64" idx="0"/>
          </p:cNvCxnSpPr>
          <p:nvPr/>
        </p:nvCxnSpPr>
        <p:spPr>
          <a:xfrm flipV="1">
            <a:off x="5208511" y="2167403"/>
            <a:ext cx="887369" cy="5580"/>
          </a:xfrm>
          <a:prstGeom prst="line">
            <a:avLst/>
          </a:prstGeom>
          <a:ln w="25400">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7" name="直接连接符 12">
            <a:extLst>
              <a:ext uri="{FF2B5EF4-FFF2-40B4-BE49-F238E27FC236}">
                <a16:creationId xmlns:a16="http://schemas.microsoft.com/office/drawing/2014/main" id="{8713ACAA-1A74-4A01-BB84-D22CE8D1E671}"/>
              </a:ext>
            </a:extLst>
          </p:cNvPr>
          <p:cNvCxnSpPr>
            <a:cxnSpLocks/>
            <a:stCxn id="57" idx="2"/>
            <a:endCxn id="64" idx="0"/>
          </p:cNvCxnSpPr>
          <p:nvPr/>
        </p:nvCxnSpPr>
        <p:spPr>
          <a:xfrm>
            <a:off x="5452034" y="1696745"/>
            <a:ext cx="643846" cy="470658"/>
          </a:xfrm>
          <a:prstGeom prst="line">
            <a:avLst/>
          </a:prstGeom>
          <a:ln w="25400">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cxnSp>
      <p:pic>
        <p:nvPicPr>
          <p:cNvPr id="68" name="Picture 28" descr="https://encrypted-tbn2.gstatic.com/images?q=tbn:ANd9GcT0plEH33K7uRroGmGhw88bODhpeGZILIWPzkd9968_zu_zPeJCZQ">
            <a:extLst>
              <a:ext uri="{FF2B5EF4-FFF2-40B4-BE49-F238E27FC236}">
                <a16:creationId xmlns:a16="http://schemas.microsoft.com/office/drawing/2014/main" id="{053317CD-38D6-4F1B-A057-679DADAD87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6692" y="1398847"/>
            <a:ext cx="620970" cy="553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9" name="直接连接符 12">
            <a:extLst>
              <a:ext uri="{FF2B5EF4-FFF2-40B4-BE49-F238E27FC236}">
                <a16:creationId xmlns:a16="http://schemas.microsoft.com/office/drawing/2014/main" id="{126210E0-46B6-4E25-87BD-12912218EE22}"/>
              </a:ext>
            </a:extLst>
          </p:cNvPr>
          <p:cNvCxnSpPr>
            <a:cxnSpLocks/>
            <a:stCxn id="57" idx="2"/>
            <a:endCxn id="68" idx="1"/>
          </p:cNvCxnSpPr>
          <p:nvPr/>
        </p:nvCxnSpPr>
        <p:spPr>
          <a:xfrm flipV="1">
            <a:off x="5452034" y="1675745"/>
            <a:ext cx="764658" cy="21000"/>
          </a:xfrm>
          <a:prstGeom prst="line">
            <a:avLst/>
          </a:prstGeom>
          <a:ln w="25400">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0" name="直接连接符 12">
            <a:extLst>
              <a:ext uri="{FF2B5EF4-FFF2-40B4-BE49-F238E27FC236}">
                <a16:creationId xmlns:a16="http://schemas.microsoft.com/office/drawing/2014/main" id="{8E20D770-D8B5-4ECA-91D4-71B096EC25DA}"/>
              </a:ext>
            </a:extLst>
          </p:cNvPr>
          <p:cNvCxnSpPr>
            <a:cxnSpLocks/>
            <a:stCxn id="64" idx="0"/>
            <a:endCxn id="68" idx="1"/>
          </p:cNvCxnSpPr>
          <p:nvPr/>
        </p:nvCxnSpPr>
        <p:spPr>
          <a:xfrm flipV="1">
            <a:off x="6095880" y="1675745"/>
            <a:ext cx="120812" cy="491658"/>
          </a:xfrm>
          <a:prstGeom prst="line">
            <a:avLst/>
          </a:prstGeom>
          <a:ln w="25400">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1" name="直接连接符 12">
            <a:extLst>
              <a:ext uri="{FF2B5EF4-FFF2-40B4-BE49-F238E27FC236}">
                <a16:creationId xmlns:a16="http://schemas.microsoft.com/office/drawing/2014/main" id="{15C575A4-DF0C-43C4-8675-1BDEAF369360}"/>
              </a:ext>
            </a:extLst>
          </p:cNvPr>
          <p:cNvCxnSpPr>
            <a:cxnSpLocks/>
            <a:stCxn id="56" idx="0"/>
            <a:endCxn id="68" idx="1"/>
          </p:cNvCxnSpPr>
          <p:nvPr/>
        </p:nvCxnSpPr>
        <p:spPr>
          <a:xfrm flipV="1">
            <a:off x="5208511" y="1675745"/>
            <a:ext cx="1008181" cy="497238"/>
          </a:xfrm>
          <a:prstGeom prst="line">
            <a:avLst/>
          </a:prstGeom>
          <a:ln w="25400">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72" name="제목 3">
            <a:extLst>
              <a:ext uri="{FF2B5EF4-FFF2-40B4-BE49-F238E27FC236}">
                <a16:creationId xmlns:a16="http://schemas.microsoft.com/office/drawing/2014/main" id="{2B11F36B-665A-4939-843A-91290E8BC333}"/>
              </a:ext>
            </a:extLst>
          </p:cNvPr>
          <p:cNvSpPr txBox="1">
            <a:spLocks/>
          </p:cNvSpPr>
          <p:nvPr/>
        </p:nvSpPr>
        <p:spPr>
          <a:xfrm>
            <a:off x="600071" y="1399981"/>
            <a:ext cx="8277546" cy="1044287"/>
          </a:xfrm>
          <a:prstGeom prst="rect">
            <a:avLst/>
          </a:prstGeom>
          <a:noFill/>
          <a:ln w="9525">
            <a:noFill/>
            <a:miter lim="800000"/>
            <a:headEnd/>
            <a:tailEnd/>
          </a:ln>
        </p:spPr>
        <p:txBody>
          <a:bodyPr vert="horz" wrap="square" lIns="91433" tIns="45716" rIns="91433" bIns="45716" numCol="1" rtlCol="0" anchor="t" anchorCtr="0" compatLnSpc="1">
            <a:prstTxWarp prst="textNoShape">
              <a:avLst/>
            </a:prstTxWarp>
            <a:noAutofit/>
          </a:bodyPr>
          <a:lstStyle>
            <a:lvl1pPr algn="l" defTabSz="914400" rtl="0" eaLnBrk="0" fontAlgn="base" latinLnBrk="1" hangingPunct="0">
              <a:lnSpc>
                <a:spcPct val="90000"/>
              </a:lnSpc>
              <a:spcBef>
                <a:spcPct val="0"/>
              </a:spcBef>
              <a:spcAft>
                <a:spcPct val="0"/>
              </a:spcAft>
              <a:buNone/>
              <a:defRPr lang="ko-KR" altLang="en-US" sz="1846" b="1" kern="1200" smtClean="0">
                <a:solidFill>
                  <a:schemeClr val="tx1"/>
                </a:solidFill>
                <a:latin typeface="+mn-ea"/>
                <a:ea typeface="+mn-ea"/>
                <a:cs typeface="맑은 고딕"/>
              </a:defRPr>
            </a:lvl1pPr>
          </a:lstStyle>
          <a:p>
            <a:pPr marL="342900" indent="-342900">
              <a:lnSpc>
                <a:spcPct val="150000"/>
              </a:lnSpc>
              <a:buFont typeface="Arial" panose="020B0604020202020204" pitchFamily="34" charset="0"/>
              <a:buChar char="•"/>
            </a:pPr>
            <a:r>
              <a:rPr lang="en-US" altLang="ko-KR" sz="1600" dirty="0">
                <a:latin typeface="+mj-ea"/>
                <a:ea typeface="+mj-ea"/>
              </a:rPr>
              <a:t>Topology</a:t>
            </a:r>
          </a:p>
          <a:p>
            <a:pPr marL="800100" lvl="1" indent="-342900">
              <a:lnSpc>
                <a:spcPct val="150000"/>
              </a:lnSpc>
              <a:buFont typeface="Arial" panose="020B0604020202020204" pitchFamily="34" charset="0"/>
              <a:buChar char="•"/>
            </a:pPr>
            <a:r>
              <a:rPr lang="en-US" altLang="ko-KR" sz="1600" dirty="0">
                <a:latin typeface="+mj-ea"/>
                <a:ea typeface="+mj-ea"/>
              </a:rPr>
              <a:t>Which server to subscribe?</a:t>
            </a:r>
          </a:p>
          <a:p>
            <a:pPr marL="800100" lvl="1" indent="-342900">
              <a:lnSpc>
                <a:spcPct val="150000"/>
              </a:lnSpc>
              <a:buFont typeface="Arial" panose="020B0604020202020204" pitchFamily="34" charset="0"/>
              <a:buChar char="•"/>
            </a:pPr>
            <a:r>
              <a:rPr lang="en-US" altLang="ko-KR" sz="1600" dirty="0">
                <a:latin typeface="+mj-ea"/>
                <a:ea typeface="+mj-ea"/>
              </a:rPr>
              <a:t>Shortest RTT?</a:t>
            </a:r>
          </a:p>
        </p:txBody>
      </p:sp>
      <p:pic>
        <p:nvPicPr>
          <p:cNvPr id="73" name="Picture 3" descr="C:\Users\acer\AppData\Local\Microsoft\Windows\Temporary Internet Files\Content.IE5\6FI8DAJQ\MM900178313[1].gif">
            <a:extLst>
              <a:ext uri="{FF2B5EF4-FFF2-40B4-BE49-F238E27FC236}">
                <a16:creationId xmlns:a16="http://schemas.microsoft.com/office/drawing/2014/main" id="{0DE42DA1-80BA-4DDB-BC6C-7301191B7D0E}"/>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241455" y="2998928"/>
            <a:ext cx="333375" cy="333375"/>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3" descr="C:\Users\acer\AppData\Local\Microsoft\Windows\Temporary Internet Files\Content.IE5\6FI8DAJQ\MM900178313[1].gif">
            <a:extLst>
              <a:ext uri="{FF2B5EF4-FFF2-40B4-BE49-F238E27FC236}">
                <a16:creationId xmlns:a16="http://schemas.microsoft.com/office/drawing/2014/main" id="{6B11A6B2-DC16-4F69-B4B0-CF624AA203C4}"/>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296751" y="2851024"/>
            <a:ext cx="333375" cy="3333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CC254ACE-76EE-418A-8C77-3C3917508E73}"/>
              </a:ext>
            </a:extLst>
          </p:cNvPr>
          <p:cNvSpPr txBox="1"/>
          <p:nvPr/>
        </p:nvSpPr>
        <p:spPr>
          <a:xfrm>
            <a:off x="6296751" y="4917398"/>
            <a:ext cx="2204106" cy="646331"/>
          </a:xfrm>
          <a:prstGeom prst="rect">
            <a:avLst/>
          </a:prstGeom>
          <a:noFill/>
        </p:spPr>
        <p:txBody>
          <a:bodyPr wrap="square" rtlCol="0">
            <a:spAutoFit/>
          </a:bodyPr>
          <a:lstStyle/>
          <a:p>
            <a:pPr algn="r"/>
            <a:r>
              <a:rPr lang="en-US" altLang="ko-KR" sz="1200" dirty="0">
                <a:latin typeface="+mj-ea"/>
                <a:ea typeface="+mj-ea"/>
              </a:rPr>
              <a:t>2020</a:t>
            </a:r>
            <a:r>
              <a:rPr lang="ko-KR" altLang="en-US" sz="1200" dirty="0">
                <a:latin typeface="+mj-ea"/>
                <a:ea typeface="+mj-ea"/>
              </a:rPr>
              <a:t>년에도 </a:t>
            </a:r>
            <a:endParaRPr lang="en-US" altLang="ko-KR" sz="1200" dirty="0">
              <a:latin typeface="+mj-ea"/>
              <a:ea typeface="+mj-ea"/>
            </a:endParaRPr>
          </a:p>
          <a:p>
            <a:pPr algn="r"/>
            <a:r>
              <a:rPr lang="ko-KR" altLang="en-US" sz="1200" dirty="0">
                <a:latin typeface="+mj-ea"/>
                <a:ea typeface="+mj-ea"/>
              </a:rPr>
              <a:t>지구반대편까지 가기에는 </a:t>
            </a:r>
            <a:endParaRPr lang="en-US" altLang="ko-KR" sz="1200" dirty="0">
              <a:latin typeface="+mj-ea"/>
              <a:ea typeface="+mj-ea"/>
            </a:endParaRPr>
          </a:p>
          <a:p>
            <a:pPr algn="r"/>
            <a:r>
              <a:rPr lang="ko-KR" altLang="en-US" sz="1200" dirty="0">
                <a:latin typeface="+mj-ea"/>
                <a:ea typeface="+mj-ea"/>
              </a:rPr>
              <a:t>지연시간이 크다 </a:t>
            </a:r>
          </a:p>
        </p:txBody>
      </p:sp>
    </p:spTree>
    <p:extLst>
      <p:ext uri="{BB962C8B-B14F-4D97-AF65-F5344CB8AC3E}">
        <p14:creationId xmlns:p14="http://schemas.microsoft.com/office/powerpoint/2010/main" val="1603221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a:t>I. </a:t>
            </a:r>
            <a:r>
              <a:rPr lang="en-US" altLang="ko-KR" dirty="0"/>
              <a:t>Introduction</a:t>
            </a:r>
            <a:endParaRPr lang="ko-KR" altLang="en-US" dirty="0"/>
          </a:p>
        </p:txBody>
      </p:sp>
      <p:sp>
        <p:nvSpPr>
          <p:cNvPr id="288" name="제목 1">
            <a:extLst>
              <a:ext uri="{FF2B5EF4-FFF2-40B4-BE49-F238E27FC236}">
                <a16:creationId xmlns:a16="http://schemas.microsoft.com/office/drawing/2014/main" id="{AA4C1593-FE43-4A47-8F58-A14995BEA2BF}"/>
              </a:ext>
            </a:extLst>
          </p:cNvPr>
          <p:cNvSpPr txBox="1">
            <a:spLocks/>
          </p:cNvSpPr>
          <p:nvPr/>
        </p:nvSpPr>
        <p:spPr>
          <a:xfrm>
            <a:off x="443264" y="936607"/>
            <a:ext cx="7557736" cy="5693213"/>
          </a:xfrm>
          <a:prstGeom prst="rect">
            <a:avLst/>
          </a:prstGeom>
          <a:noFill/>
          <a:ln w="9525">
            <a:noFill/>
            <a:miter lim="800000"/>
            <a:headEnd/>
            <a:tailEnd/>
          </a:ln>
        </p:spPr>
        <p:txBody>
          <a:bodyPr vert="horz" wrap="square" lIns="91433" tIns="45716" rIns="91433" bIns="45716" numCol="1" rtlCol="0" anchor="t" anchorCtr="0" compatLnSpc="1">
            <a:prstTxWarp prst="textNoShape">
              <a:avLst/>
            </a:prstTxWarp>
            <a:noAutofit/>
          </a:bodyPr>
          <a:lstStyle>
            <a:lvl1pPr algn="l" defTabSz="914400" rtl="0" eaLnBrk="0" fontAlgn="base" latinLnBrk="1" hangingPunct="0">
              <a:lnSpc>
                <a:spcPct val="90000"/>
              </a:lnSpc>
              <a:spcBef>
                <a:spcPct val="0"/>
              </a:spcBef>
              <a:spcAft>
                <a:spcPct val="0"/>
              </a:spcAft>
              <a:buNone/>
              <a:defRPr lang="ko-KR" altLang="en-US" sz="1846" b="1" kern="1200" smtClean="0">
                <a:solidFill>
                  <a:schemeClr val="tx1"/>
                </a:solidFill>
                <a:latin typeface="+mn-ea"/>
                <a:ea typeface="+mn-ea"/>
                <a:cs typeface="맑은 고딕"/>
              </a:defRPr>
            </a:lvl1pPr>
          </a:lstStyle>
          <a:p>
            <a:r>
              <a:rPr lang="en-US" altLang="ko-KR" dirty="0">
                <a:latin typeface="+mj-ea"/>
                <a:ea typeface="+mj-ea"/>
              </a:rPr>
              <a:t>Google CDN</a:t>
            </a:r>
          </a:p>
          <a:p>
            <a:pPr marL="342900" indent="-342900">
              <a:lnSpc>
                <a:spcPct val="150000"/>
              </a:lnSpc>
              <a:buFont typeface="Arial" panose="020B0604020202020204" pitchFamily="34" charset="0"/>
              <a:buChar char="•"/>
            </a:pPr>
            <a:r>
              <a:rPr lang="en-US" altLang="ko-KR" sz="1600" b="1" dirty="0">
                <a:latin typeface="+mj-ea"/>
                <a:ea typeface="+mj-ea"/>
              </a:rPr>
              <a:t>Latency</a:t>
            </a:r>
            <a:r>
              <a:rPr lang="en-US" altLang="ko-KR" sz="1600" dirty="0">
                <a:latin typeface="+mj-ea"/>
                <a:ea typeface="+mj-ea"/>
              </a:rPr>
              <a:t>-based</a:t>
            </a:r>
            <a:r>
              <a:rPr lang="ko-KR" altLang="en-US" sz="1600" dirty="0">
                <a:latin typeface="+mj-ea"/>
                <a:ea typeface="+mj-ea"/>
              </a:rPr>
              <a:t> </a:t>
            </a:r>
            <a:r>
              <a:rPr lang="en-US" altLang="ko-KR" sz="1600" dirty="0">
                <a:latin typeface="+mj-ea"/>
                <a:ea typeface="+mj-ea"/>
              </a:rPr>
              <a:t>Redirection</a:t>
            </a:r>
          </a:p>
          <a:p>
            <a:pPr marL="800100" lvl="1" indent="-342900">
              <a:lnSpc>
                <a:spcPct val="150000"/>
              </a:lnSpc>
              <a:buFont typeface="Arial" panose="020B0604020202020204" pitchFamily="34" charset="0"/>
              <a:buChar char="•"/>
            </a:pPr>
            <a:r>
              <a:rPr lang="en-US" altLang="ko-KR" sz="1508" b="1" dirty="0">
                <a:latin typeface="+mj-ea"/>
                <a:ea typeface="+mj-ea"/>
              </a:rPr>
              <a:t>“Proximity” first</a:t>
            </a:r>
          </a:p>
          <a:p>
            <a:pPr marL="800100" lvl="1" indent="-342900">
              <a:lnSpc>
                <a:spcPct val="150000"/>
              </a:lnSpc>
              <a:buFont typeface="Arial" panose="020B0604020202020204" pitchFamily="34" charset="0"/>
              <a:buChar char="•"/>
            </a:pPr>
            <a:r>
              <a:rPr lang="en-US" altLang="ko-KR" sz="1508" b="1" dirty="0">
                <a:latin typeface="+mj-ea"/>
                <a:ea typeface="+mj-ea"/>
              </a:rPr>
              <a:t>Adding new node to reduce RTT </a:t>
            </a:r>
          </a:p>
          <a:p>
            <a:pPr marL="800100" lvl="1" indent="-342900">
              <a:lnSpc>
                <a:spcPct val="150000"/>
              </a:lnSpc>
              <a:buFont typeface="Arial" panose="020B0604020202020204" pitchFamily="34" charset="0"/>
              <a:buChar char="•"/>
            </a:pPr>
            <a:r>
              <a:rPr lang="en-US" altLang="ko-KR" sz="1554" b="1" dirty="0">
                <a:latin typeface="+mj-ea"/>
                <a:ea typeface="+mj-ea"/>
              </a:rPr>
              <a:t>But it does not reduce the </a:t>
            </a:r>
            <a:r>
              <a:rPr lang="en-US" altLang="ko-KR" sz="1554" b="1" dirty="0">
                <a:solidFill>
                  <a:srgbClr val="0000FF"/>
                </a:solidFill>
                <a:latin typeface="+mj-ea"/>
                <a:ea typeface="+mj-ea"/>
              </a:rPr>
              <a:t>worst case RTT</a:t>
            </a:r>
            <a:r>
              <a:rPr lang="en-US" altLang="ko-KR" sz="1554" b="1" dirty="0">
                <a:latin typeface="+mj-ea"/>
                <a:ea typeface="+mj-ea"/>
              </a:rPr>
              <a:t> </a:t>
            </a:r>
          </a:p>
          <a:p>
            <a:pPr marL="342900" indent="-342900">
              <a:lnSpc>
                <a:spcPct val="150000"/>
              </a:lnSpc>
              <a:buFont typeface="Arial" panose="020B0604020202020204" pitchFamily="34" charset="0"/>
              <a:buChar char="•"/>
            </a:pPr>
            <a:r>
              <a:rPr lang="en-US" altLang="ko-KR" sz="1600" dirty="0">
                <a:latin typeface="+mj-ea"/>
                <a:ea typeface="+mj-ea"/>
              </a:rPr>
              <a:t>A deeper look</a:t>
            </a:r>
          </a:p>
          <a:p>
            <a:pPr marL="800100" lvl="1" indent="-342900">
              <a:lnSpc>
                <a:spcPct val="150000"/>
              </a:lnSpc>
              <a:buFont typeface="Arial" panose="020B0604020202020204" pitchFamily="34" charset="0"/>
              <a:buChar char="•"/>
            </a:pPr>
            <a:r>
              <a:rPr lang="en-US" altLang="ko-KR" sz="1508" b="1" dirty="0">
                <a:latin typeface="+mj-ea"/>
                <a:ea typeface="+mj-ea"/>
              </a:rPr>
              <a:t>RTT Analysis from clients of 170 prefixes worldwide</a:t>
            </a:r>
          </a:p>
          <a:p>
            <a:pPr marL="800100" lvl="1" indent="-342900">
              <a:lnSpc>
                <a:spcPct val="150000"/>
              </a:lnSpc>
              <a:buFont typeface="Arial" panose="020B0604020202020204" pitchFamily="34" charset="0"/>
              <a:buChar char="•"/>
            </a:pPr>
            <a:r>
              <a:rPr lang="en-US" altLang="ko-KR" sz="1554" b="1" dirty="0">
                <a:latin typeface="+mj-ea"/>
                <a:ea typeface="+mj-ea"/>
              </a:rPr>
              <a:t>Optimization of routing path</a:t>
            </a:r>
          </a:p>
          <a:p>
            <a:pPr marL="800100" lvl="1" indent="-342900">
              <a:lnSpc>
                <a:spcPct val="150000"/>
              </a:lnSpc>
              <a:buFont typeface="Arial" panose="020B0604020202020204" pitchFamily="34" charset="0"/>
              <a:buChar char="•"/>
            </a:pPr>
            <a:r>
              <a:rPr lang="en-US" altLang="ko-KR" sz="1554" b="1" dirty="0">
                <a:latin typeface="+mj-ea"/>
                <a:ea typeface="+mj-ea"/>
              </a:rPr>
              <a:t>Optimization of queueing delay</a:t>
            </a:r>
          </a:p>
          <a:p>
            <a:pPr marL="342900" indent="-342900">
              <a:lnSpc>
                <a:spcPct val="150000"/>
              </a:lnSpc>
              <a:buFont typeface="Arial" panose="020B0604020202020204" pitchFamily="34" charset="0"/>
              <a:buChar char="•"/>
            </a:pPr>
            <a:r>
              <a:rPr lang="en-US" altLang="ko-KR" sz="1600" dirty="0" err="1">
                <a:latin typeface="+mj-ea"/>
                <a:ea typeface="+mj-ea"/>
              </a:rPr>
              <a:t>WhyHigh</a:t>
            </a:r>
            <a:r>
              <a:rPr lang="en-US" altLang="ko-KR" sz="1600" dirty="0">
                <a:latin typeface="+mj-ea"/>
                <a:ea typeface="+mj-ea"/>
              </a:rPr>
              <a:t> tool </a:t>
            </a:r>
          </a:p>
          <a:p>
            <a:pPr marL="800100" lvl="1" indent="-342900">
              <a:lnSpc>
                <a:spcPct val="150000"/>
              </a:lnSpc>
              <a:buFont typeface="Arial" panose="020B0604020202020204" pitchFamily="34" charset="0"/>
              <a:buChar char="•"/>
            </a:pPr>
            <a:r>
              <a:rPr lang="en-US" altLang="ko-KR" sz="1554" b="1" dirty="0">
                <a:latin typeface="+mj-ea"/>
                <a:ea typeface="+mj-ea"/>
              </a:rPr>
              <a:t>CDN performance assessment system </a:t>
            </a:r>
          </a:p>
          <a:p>
            <a:pPr marL="1257300" lvl="2" indent="-342900">
              <a:lnSpc>
                <a:spcPct val="150000"/>
              </a:lnSpc>
              <a:buFont typeface="Arial" panose="020B0604020202020204" pitchFamily="34" charset="0"/>
              <a:buChar char="•"/>
            </a:pPr>
            <a:r>
              <a:rPr lang="en-US" altLang="ko-KR" sz="1554" b="1" dirty="0">
                <a:latin typeface="+mj-ea"/>
                <a:ea typeface="+mj-ea"/>
              </a:rPr>
              <a:t>Identification of clients with poor performance</a:t>
            </a:r>
          </a:p>
          <a:p>
            <a:pPr marL="1257300" lvl="2" indent="-342900">
              <a:lnSpc>
                <a:spcPct val="150000"/>
              </a:lnSpc>
              <a:buFont typeface="Arial" panose="020B0604020202020204" pitchFamily="34" charset="0"/>
              <a:buChar char="•"/>
            </a:pPr>
            <a:r>
              <a:rPr lang="en-US" altLang="ko-KR" sz="1554" b="1" dirty="0">
                <a:latin typeface="+mj-ea"/>
                <a:ea typeface="+mj-ea"/>
              </a:rPr>
              <a:t>Classification according to path</a:t>
            </a:r>
          </a:p>
          <a:p>
            <a:pPr marL="800100" lvl="1" indent="-342900">
              <a:lnSpc>
                <a:spcPct val="150000"/>
              </a:lnSpc>
              <a:buFont typeface="Arial" panose="020B0604020202020204" pitchFamily="34" charset="0"/>
              <a:buChar char="•"/>
            </a:pPr>
            <a:r>
              <a:rPr lang="en-US" altLang="ko-KR" sz="1554" b="1" dirty="0">
                <a:latin typeface="+mj-ea"/>
                <a:ea typeface="+mj-ea"/>
              </a:rPr>
              <a:t>Information </a:t>
            </a:r>
            <a:r>
              <a:rPr lang="en-US" altLang="ko-KR" sz="1554" b="1" dirty="0">
                <a:latin typeface="+mj-ea"/>
              </a:rPr>
              <a:t>Gathering</a:t>
            </a:r>
            <a:endParaRPr lang="en-US" altLang="ko-KR" sz="1554" b="1" dirty="0">
              <a:latin typeface="+mj-ea"/>
              <a:ea typeface="+mj-ea"/>
            </a:endParaRPr>
          </a:p>
          <a:p>
            <a:pPr marL="1257300" lvl="2" indent="-342900">
              <a:lnSpc>
                <a:spcPct val="150000"/>
              </a:lnSpc>
              <a:buFont typeface="Arial" panose="020B0604020202020204" pitchFamily="34" charset="0"/>
              <a:buChar char="•"/>
            </a:pPr>
            <a:r>
              <a:rPr lang="en-US" altLang="ko-KR" sz="1554" b="1" dirty="0">
                <a:latin typeface="+mj-ea"/>
                <a:ea typeface="+mj-ea"/>
              </a:rPr>
              <a:t>Routing tables(BGP table), Router locations, RTT logs, Traffic volume(</a:t>
            </a:r>
            <a:r>
              <a:rPr lang="en-US" altLang="ko-KR" sz="1554" b="1" dirty="0" err="1">
                <a:latin typeface="+mj-ea"/>
                <a:ea typeface="+mj-ea"/>
              </a:rPr>
              <a:t>Netflow</a:t>
            </a:r>
            <a:r>
              <a:rPr lang="en-US" altLang="ko-KR" sz="1554" b="1" dirty="0">
                <a:latin typeface="+mj-ea"/>
                <a:ea typeface="+mj-ea"/>
              </a:rPr>
              <a:t> log)</a:t>
            </a:r>
          </a:p>
          <a:p>
            <a:pPr marL="1257300" lvl="2" indent="-342900">
              <a:lnSpc>
                <a:spcPct val="150000"/>
              </a:lnSpc>
              <a:buFont typeface="Arial" panose="020B0604020202020204" pitchFamily="34" charset="0"/>
              <a:buChar char="•"/>
            </a:pPr>
            <a:r>
              <a:rPr lang="en-US" altLang="ko-KR" sz="1554" b="1" dirty="0">
                <a:latin typeface="+mj-ea"/>
                <a:ea typeface="+mj-ea"/>
              </a:rPr>
              <a:t>Active measure: traceroute, ping</a:t>
            </a:r>
          </a:p>
          <a:p>
            <a:pPr marL="800100" lvl="1" indent="-342900">
              <a:lnSpc>
                <a:spcPct val="150000"/>
              </a:lnSpc>
              <a:buFont typeface="Arial" panose="020B0604020202020204" pitchFamily="34" charset="0"/>
              <a:buChar char="•"/>
            </a:pPr>
            <a:endParaRPr lang="en-US" altLang="ko-KR" sz="1554" b="1" dirty="0">
              <a:latin typeface="+mj-ea"/>
              <a:ea typeface="+mj-ea"/>
            </a:endParaRPr>
          </a:p>
        </p:txBody>
      </p:sp>
      <p:pic>
        <p:nvPicPr>
          <p:cNvPr id="5" name="그림 4">
            <a:extLst>
              <a:ext uri="{FF2B5EF4-FFF2-40B4-BE49-F238E27FC236}">
                <a16:creationId xmlns:a16="http://schemas.microsoft.com/office/drawing/2014/main" id="{46B1E8FD-2791-4BDF-99AE-F2B220A05254}"/>
              </a:ext>
            </a:extLst>
          </p:cNvPr>
          <p:cNvPicPr>
            <a:picLocks noChangeAspect="1"/>
          </p:cNvPicPr>
          <p:nvPr/>
        </p:nvPicPr>
        <p:blipFill>
          <a:blip r:embed="rId2"/>
          <a:stretch>
            <a:fillRect/>
          </a:stretch>
        </p:blipFill>
        <p:spPr>
          <a:xfrm>
            <a:off x="5444033" y="1125414"/>
            <a:ext cx="3158508" cy="1907931"/>
          </a:xfrm>
          <a:prstGeom prst="rect">
            <a:avLst/>
          </a:prstGeom>
        </p:spPr>
      </p:pic>
    </p:spTree>
    <p:extLst>
      <p:ext uri="{BB962C8B-B14F-4D97-AF65-F5344CB8AC3E}">
        <p14:creationId xmlns:p14="http://schemas.microsoft.com/office/powerpoint/2010/main" val="3456703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a:t>II. </a:t>
            </a:r>
            <a:r>
              <a:rPr lang="en-US" altLang="ko-KR" dirty="0"/>
              <a:t>Overview</a:t>
            </a:r>
            <a:endParaRPr lang="ko-KR" altLang="en-US" dirty="0"/>
          </a:p>
        </p:txBody>
      </p:sp>
      <p:sp>
        <p:nvSpPr>
          <p:cNvPr id="288" name="제목 1">
            <a:extLst>
              <a:ext uri="{FF2B5EF4-FFF2-40B4-BE49-F238E27FC236}">
                <a16:creationId xmlns:a16="http://schemas.microsoft.com/office/drawing/2014/main" id="{AA4C1593-FE43-4A47-8F58-A14995BEA2BF}"/>
              </a:ext>
            </a:extLst>
          </p:cNvPr>
          <p:cNvSpPr txBox="1">
            <a:spLocks/>
          </p:cNvSpPr>
          <p:nvPr/>
        </p:nvSpPr>
        <p:spPr>
          <a:xfrm>
            <a:off x="443264" y="936607"/>
            <a:ext cx="7557736" cy="5693213"/>
          </a:xfrm>
          <a:prstGeom prst="rect">
            <a:avLst/>
          </a:prstGeom>
          <a:noFill/>
          <a:ln w="9525">
            <a:noFill/>
            <a:miter lim="800000"/>
            <a:headEnd/>
            <a:tailEnd/>
          </a:ln>
        </p:spPr>
        <p:txBody>
          <a:bodyPr vert="horz" wrap="square" lIns="91433" tIns="45716" rIns="91433" bIns="45716" numCol="1" rtlCol="0" anchor="t" anchorCtr="0" compatLnSpc="1">
            <a:prstTxWarp prst="textNoShape">
              <a:avLst/>
            </a:prstTxWarp>
            <a:noAutofit/>
          </a:bodyPr>
          <a:lstStyle>
            <a:lvl1pPr algn="l" defTabSz="914400" rtl="0" eaLnBrk="0" fontAlgn="base" latinLnBrk="1" hangingPunct="0">
              <a:lnSpc>
                <a:spcPct val="90000"/>
              </a:lnSpc>
              <a:spcBef>
                <a:spcPct val="0"/>
              </a:spcBef>
              <a:spcAft>
                <a:spcPct val="0"/>
              </a:spcAft>
              <a:buNone/>
              <a:defRPr lang="ko-KR" altLang="en-US" sz="1846" b="1" kern="1200" smtClean="0">
                <a:solidFill>
                  <a:schemeClr val="tx1"/>
                </a:solidFill>
                <a:latin typeface="+mn-ea"/>
                <a:ea typeface="+mn-ea"/>
                <a:cs typeface="맑은 고딕"/>
              </a:defRPr>
            </a:lvl1pPr>
          </a:lstStyle>
          <a:p>
            <a:pPr>
              <a:lnSpc>
                <a:spcPct val="150000"/>
              </a:lnSpc>
            </a:pPr>
            <a:r>
              <a:rPr lang="en-US" altLang="ko-KR" sz="1600" dirty="0">
                <a:latin typeface="+mj-ea"/>
                <a:ea typeface="+mj-ea"/>
              </a:rPr>
              <a:t>Measurement Goals</a:t>
            </a:r>
          </a:p>
          <a:p>
            <a:pPr marL="342900" indent="-342900">
              <a:lnSpc>
                <a:spcPct val="150000"/>
              </a:lnSpc>
              <a:buFont typeface="Arial" panose="020B0604020202020204" pitchFamily="34" charset="0"/>
              <a:buChar char="•"/>
            </a:pPr>
            <a:r>
              <a:rPr lang="en-US" altLang="ko-KR" sz="1600" dirty="0">
                <a:latin typeface="+mj-ea"/>
                <a:ea typeface="+mj-ea"/>
              </a:rPr>
              <a:t>Efficacy of latency-based redirection</a:t>
            </a:r>
          </a:p>
          <a:p>
            <a:pPr marL="342900" indent="-342900">
              <a:lnSpc>
                <a:spcPct val="150000"/>
              </a:lnSpc>
              <a:buFont typeface="Arial" panose="020B0604020202020204" pitchFamily="34" charset="0"/>
              <a:buChar char="•"/>
            </a:pPr>
            <a:r>
              <a:rPr lang="en-US" altLang="ko-KR" sz="1600" dirty="0">
                <a:latin typeface="+mj-ea"/>
                <a:ea typeface="+mj-ea"/>
              </a:rPr>
              <a:t>Identify cause of poor RTT</a:t>
            </a:r>
          </a:p>
          <a:p>
            <a:pPr marL="342900" indent="-342900">
              <a:lnSpc>
                <a:spcPct val="150000"/>
              </a:lnSpc>
              <a:buFont typeface="Arial" panose="020B0604020202020204" pitchFamily="34" charset="0"/>
              <a:buChar char="•"/>
            </a:pPr>
            <a:r>
              <a:rPr lang="en-US" altLang="ko-KR" sz="1600" dirty="0">
                <a:latin typeface="+mj-ea"/>
                <a:ea typeface="+mj-ea"/>
              </a:rPr>
              <a:t>Detect instances of poor RTT</a:t>
            </a:r>
          </a:p>
          <a:p>
            <a:pPr>
              <a:lnSpc>
                <a:spcPct val="150000"/>
              </a:lnSpc>
            </a:pPr>
            <a:r>
              <a:rPr lang="en-US" altLang="ko-KR" sz="1600" dirty="0">
                <a:latin typeface="+mj-ea"/>
                <a:ea typeface="+mj-ea"/>
              </a:rPr>
              <a:t>Measurement Dataset</a:t>
            </a:r>
            <a:endParaRPr lang="en-US" altLang="ko-KR" sz="1600" b="1" dirty="0">
              <a:latin typeface="+mj-ea"/>
              <a:ea typeface="+mj-ea"/>
            </a:endParaRPr>
          </a:p>
          <a:p>
            <a:pPr marL="342900" indent="-342900">
              <a:lnSpc>
                <a:spcPct val="150000"/>
              </a:lnSpc>
              <a:buFont typeface="Arial" panose="020B0604020202020204" pitchFamily="34" charset="0"/>
              <a:buChar char="•"/>
            </a:pPr>
            <a:r>
              <a:rPr lang="en-US" altLang="ko-KR" sz="1600" b="1" dirty="0">
                <a:latin typeface="+mj-ea"/>
                <a:ea typeface="+mj-ea"/>
              </a:rPr>
              <a:t>Google CDN 13 nodes</a:t>
            </a:r>
          </a:p>
          <a:p>
            <a:pPr marL="342900" indent="-342900">
              <a:lnSpc>
                <a:spcPct val="150000"/>
              </a:lnSpc>
              <a:buFont typeface="Arial" panose="020B0604020202020204" pitchFamily="34" charset="0"/>
              <a:buChar char="•"/>
            </a:pPr>
            <a:r>
              <a:rPr lang="en-US" altLang="ko-KR" sz="1600" dirty="0">
                <a:latin typeface="+mj-ea"/>
                <a:ea typeface="+mj-ea"/>
              </a:rPr>
              <a:t>170k network </a:t>
            </a:r>
            <a:r>
              <a:rPr lang="en-US" altLang="ko-KR" sz="1600" dirty="0" err="1">
                <a:latin typeface="+mj-ea"/>
                <a:ea typeface="+mj-ea"/>
              </a:rPr>
              <a:t>prefixs</a:t>
            </a:r>
            <a:endParaRPr lang="en-US" altLang="ko-KR" sz="1600" dirty="0">
              <a:latin typeface="+mj-ea"/>
              <a:ea typeface="+mj-ea"/>
            </a:endParaRPr>
          </a:p>
          <a:p>
            <a:pPr marL="342900" indent="-342900">
              <a:lnSpc>
                <a:spcPct val="150000"/>
              </a:lnSpc>
              <a:buFont typeface="Arial" panose="020B0604020202020204" pitchFamily="34" charset="0"/>
              <a:buChar char="•"/>
            </a:pPr>
            <a:r>
              <a:rPr lang="en-US" altLang="ko-KR" sz="1600" b="1" dirty="0">
                <a:latin typeface="+mj-ea"/>
                <a:ea typeface="+mj-ea"/>
              </a:rPr>
              <a:t>RTT measurement with TCP SYN/ACK or </a:t>
            </a:r>
            <a:r>
              <a:rPr lang="en-US" altLang="ko-KR" sz="1600" dirty="0">
                <a:latin typeface="+mj-ea"/>
                <a:ea typeface="+mj-ea"/>
              </a:rPr>
              <a:t>SYN/ACK/ACK</a:t>
            </a:r>
            <a:endParaRPr lang="en-US" altLang="ko-KR" sz="1600" b="1" dirty="0">
              <a:latin typeface="+mj-ea"/>
              <a:ea typeface="+mj-ea"/>
            </a:endParaRPr>
          </a:p>
          <a:p>
            <a:pPr marL="800100" lvl="1" indent="-342900">
              <a:lnSpc>
                <a:spcPct val="150000"/>
              </a:lnSpc>
              <a:buFont typeface="Arial" panose="020B0604020202020204" pitchFamily="34" charset="0"/>
              <a:buChar char="•"/>
            </a:pPr>
            <a:endParaRPr lang="en-US" altLang="ko-KR" sz="1600" b="1" dirty="0">
              <a:latin typeface="+mj-ea"/>
              <a:ea typeface="+mj-ea"/>
            </a:endParaRPr>
          </a:p>
        </p:txBody>
      </p:sp>
      <p:grpSp>
        <p:nvGrpSpPr>
          <p:cNvPr id="4" name="组合 5">
            <a:extLst>
              <a:ext uri="{FF2B5EF4-FFF2-40B4-BE49-F238E27FC236}">
                <a16:creationId xmlns:a16="http://schemas.microsoft.com/office/drawing/2014/main" id="{20CA4011-91D2-40C6-977A-5715DA832F3D}"/>
              </a:ext>
            </a:extLst>
          </p:cNvPr>
          <p:cNvGrpSpPr/>
          <p:nvPr/>
        </p:nvGrpSpPr>
        <p:grpSpPr>
          <a:xfrm>
            <a:off x="1054183" y="4164374"/>
            <a:ext cx="3288323" cy="1757019"/>
            <a:chOff x="467544" y="2636911"/>
            <a:chExt cx="8724095" cy="3718307"/>
          </a:xfrm>
        </p:grpSpPr>
        <p:pic>
          <p:nvPicPr>
            <p:cNvPr id="5" name="Picture 3">
              <a:extLst>
                <a:ext uri="{FF2B5EF4-FFF2-40B4-BE49-F238E27FC236}">
                  <a16:creationId xmlns:a16="http://schemas.microsoft.com/office/drawing/2014/main" id="{A463D7B9-A406-4CD1-A26D-DF34539D23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36911"/>
              <a:ext cx="7076778" cy="3718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右大括号 3">
              <a:extLst>
                <a:ext uri="{FF2B5EF4-FFF2-40B4-BE49-F238E27FC236}">
                  <a16:creationId xmlns:a16="http://schemas.microsoft.com/office/drawing/2014/main" id="{466BB4F5-2780-46CD-8342-AAED348DCB9A}"/>
                </a:ext>
              </a:extLst>
            </p:cNvPr>
            <p:cNvSpPr/>
            <p:nvPr/>
          </p:nvSpPr>
          <p:spPr>
            <a:xfrm>
              <a:off x="5436096" y="4293096"/>
              <a:ext cx="576064" cy="1656184"/>
            </a:xfrm>
            <a:prstGeom prst="rightBrace">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 name="TextBox 6">
              <a:extLst>
                <a:ext uri="{FF2B5EF4-FFF2-40B4-BE49-F238E27FC236}">
                  <a16:creationId xmlns:a16="http://schemas.microsoft.com/office/drawing/2014/main" id="{1135CAFF-F123-4FFA-AB7A-45116122B444}"/>
                </a:ext>
              </a:extLst>
            </p:cNvPr>
            <p:cNvSpPr txBox="1"/>
            <p:nvPr/>
          </p:nvSpPr>
          <p:spPr>
            <a:xfrm>
              <a:off x="6313055" y="4697819"/>
              <a:ext cx="2878584" cy="846736"/>
            </a:xfrm>
            <a:prstGeom prst="rect">
              <a:avLst/>
            </a:prstGeom>
            <a:noFill/>
          </p:spPr>
          <p:txBody>
            <a:bodyPr wrap="square" rtlCol="0">
              <a:spAutoFit/>
            </a:bodyPr>
            <a:lstStyle/>
            <a:p>
              <a:r>
                <a:rPr lang="en-US" altLang="zh-CN" sz="1000" dirty="0"/>
                <a:t>The RTT will be</a:t>
              </a:r>
            </a:p>
            <a:p>
              <a:r>
                <a:rPr lang="en-US" altLang="zh-CN" sz="1000" dirty="0"/>
                <a:t> measured</a:t>
              </a:r>
              <a:endParaRPr lang="zh-CN" altLang="en-US" sz="1000" dirty="0"/>
            </a:p>
          </p:txBody>
        </p:sp>
      </p:grpSp>
      <p:pic>
        <p:nvPicPr>
          <p:cNvPr id="3" name="그림 2">
            <a:extLst>
              <a:ext uri="{FF2B5EF4-FFF2-40B4-BE49-F238E27FC236}">
                <a16:creationId xmlns:a16="http://schemas.microsoft.com/office/drawing/2014/main" id="{2CB2E2B1-8FD3-41C1-84C4-E5A742001057}"/>
              </a:ext>
            </a:extLst>
          </p:cNvPr>
          <p:cNvPicPr>
            <a:picLocks noChangeAspect="1"/>
          </p:cNvPicPr>
          <p:nvPr/>
        </p:nvPicPr>
        <p:blipFill>
          <a:blip r:embed="rId3"/>
          <a:stretch>
            <a:fillRect/>
          </a:stretch>
        </p:blipFill>
        <p:spPr>
          <a:xfrm>
            <a:off x="4756217" y="4097063"/>
            <a:ext cx="3533537" cy="2482422"/>
          </a:xfrm>
          <a:prstGeom prst="rect">
            <a:avLst/>
          </a:prstGeom>
        </p:spPr>
      </p:pic>
      <p:sp>
        <p:nvSpPr>
          <p:cNvPr id="9" name="TextBox 8">
            <a:extLst>
              <a:ext uri="{FF2B5EF4-FFF2-40B4-BE49-F238E27FC236}">
                <a16:creationId xmlns:a16="http://schemas.microsoft.com/office/drawing/2014/main" id="{7AE177D8-6D01-4E11-A276-9F9C305D6160}"/>
              </a:ext>
            </a:extLst>
          </p:cNvPr>
          <p:cNvSpPr txBox="1"/>
          <p:nvPr/>
        </p:nvSpPr>
        <p:spPr>
          <a:xfrm>
            <a:off x="5401158" y="3912768"/>
            <a:ext cx="2632334" cy="246221"/>
          </a:xfrm>
          <a:prstGeom prst="rect">
            <a:avLst/>
          </a:prstGeom>
          <a:noFill/>
        </p:spPr>
        <p:txBody>
          <a:bodyPr wrap="square" rtlCol="0">
            <a:spAutoFit/>
          </a:bodyPr>
          <a:lstStyle/>
          <a:p>
            <a:r>
              <a:rPr lang="en-US" altLang="zh-CN" sz="1000" dirty="0"/>
              <a:t>40% </a:t>
            </a:r>
            <a:r>
              <a:rPr lang="ko-KR" altLang="en-US" sz="1000" dirty="0"/>
              <a:t>이상의 </a:t>
            </a:r>
            <a:r>
              <a:rPr lang="en-US" altLang="ko-KR" sz="1000" dirty="0"/>
              <a:t>client</a:t>
            </a:r>
            <a:r>
              <a:rPr lang="ko-KR" altLang="en-US" sz="1000" dirty="0"/>
              <a:t>는 </a:t>
            </a:r>
            <a:r>
              <a:rPr lang="en-US" altLang="ko-KR" sz="1000" dirty="0"/>
              <a:t>400m</a:t>
            </a:r>
            <a:r>
              <a:rPr lang="ko-KR" altLang="en-US" sz="1000" dirty="0"/>
              <a:t>초과하는 지연시간 </a:t>
            </a:r>
            <a:endParaRPr lang="zh-CN" altLang="en-US" sz="1000" dirty="0"/>
          </a:p>
        </p:txBody>
      </p:sp>
      <p:sp>
        <p:nvSpPr>
          <p:cNvPr id="8" name="타원 7">
            <a:extLst>
              <a:ext uri="{FF2B5EF4-FFF2-40B4-BE49-F238E27FC236}">
                <a16:creationId xmlns:a16="http://schemas.microsoft.com/office/drawing/2014/main" id="{38F4A099-EDC3-4FD4-9D71-2059BC70E193}"/>
              </a:ext>
            </a:extLst>
          </p:cNvPr>
          <p:cNvSpPr/>
          <p:nvPr/>
        </p:nvSpPr>
        <p:spPr>
          <a:xfrm>
            <a:off x="6717325" y="4334608"/>
            <a:ext cx="123092" cy="1055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404612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a:t>III. Understanding </a:t>
            </a:r>
            <a:r>
              <a:rPr lang="en-US" altLang="ko-KR" dirty="0"/>
              <a:t>Path Latency</a:t>
            </a:r>
            <a:endParaRPr lang="ko-KR" altLang="en-US" dirty="0"/>
          </a:p>
        </p:txBody>
      </p:sp>
      <p:sp>
        <p:nvSpPr>
          <p:cNvPr id="288" name="제목 1">
            <a:extLst>
              <a:ext uri="{FF2B5EF4-FFF2-40B4-BE49-F238E27FC236}">
                <a16:creationId xmlns:a16="http://schemas.microsoft.com/office/drawing/2014/main" id="{AA4C1593-FE43-4A47-8F58-A14995BEA2BF}"/>
              </a:ext>
            </a:extLst>
          </p:cNvPr>
          <p:cNvSpPr txBox="1">
            <a:spLocks/>
          </p:cNvSpPr>
          <p:nvPr/>
        </p:nvSpPr>
        <p:spPr>
          <a:xfrm>
            <a:off x="443264" y="936607"/>
            <a:ext cx="7557736" cy="5693213"/>
          </a:xfrm>
          <a:prstGeom prst="rect">
            <a:avLst/>
          </a:prstGeom>
          <a:noFill/>
          <a:ln w="9525">
            <a:noFill/>
            <a:miter lim="800000"/>
            <a:headEnd/>
            <a:tailEnd/>
          </a:ln>
        </p:spPr>
        <p:txBody>
          <a:bodyPr vert="horz" wrap="square" lIns="91433" tIns="45716" rIns="91433" bIns="45716" numCol="1" rtlCol="0" anchor="t" anchorCtr="0" compatLnSpc="1">
            <a:prstTxWarp prst="textNoShape">
              <a:avLst/>
            </a:prstTxWarp>
            <a:noAutofit/>
          </a:bodyPr>
          <a:lstStyle>
            <a:lvl1pPr algn="l" defTabSz="914400" rtl="0" eaLnBrk="0" fontAlgn="base" latinLnBrk="1" hangingPunct="0">
              <a:lnSpc>
                <a:spcPct val="90000"/>
              </a:lnSpc>
              <a:spcBef>
                <a:spcPct val="0"/>
              </a:spcBef>
              <a:spcAft>
                <a:spcPct val="0"/>
              </a:spcAft>
              <a:buNone/>
              <a:defRPr lang="ko-KR" altLang="en-US" sz="1846" b="1" kern="1200" smtClean="0">
                <a:solidFill>
                  <a:schemeClr val="tx1"/>
                </a:solidFill>
                <a:latin typeface="+mn-ea"/>
                <a:ea typeface="+mn-ea"/>
                <a:cs typeface="맑은 고딕"/>
              </a:defRPr>
            </a:lvl1pPr>
          </a:lstStyle>
          <a:p>
            <a:pPr>
              <a:lnSpc>
                <a:spcPct val="150000"/>
              </a:lnSpc>
            </a:pPr>
            <a:r>
              <a:rPr lang="en-US" altLang="ko-KR" dirty="0">
                <a:latin typeface="+mj-ea"/>
                <a:ea typeface="+mj-ea"/>
              </a:rPr>
              <a:t>Overall RTT</a:t>
            </a:r>
          </a:p>
          <a:p>
            <a:pPr marL="342900" lvl="0" indent="-342900" eaLnBrk="1" fontAlgn="auto" hangingPunct="1">
              <a:lnSpc>
                <a:spcPct val="150000"/>
              </a:lnSpc>
              <a:spcBef>
                <a:spcPts val="0"/>
              </a:spcBef>
              <a:spcAft>
                <a:spcPts val="0"/>
              </a:spcAft>
              <a:buFont typeface="Arial" panose="020B0604020202020204" pitchFamily="34" charset="0"/>
              <a:buChar char="•"/>
            </a:pPr>
            <a:r>
              <a:rPr lang="en-US" altLang="ko-KR" sz="1600" dirty="0">
                <a:solidFill>
                  <a:prstClr val="black"/>
                </a:solidFill>
                <a:cs typeface="+mn-cs"/>
              </a:rPr>
              <a:t>40% </a:t>
            </a:r>
            <a:r>
              <a:rPr lang="ko-KR" altLang="en-US" sz="1600" dirty="0">
                <a:solidFill>
                  <a:prstClr val="black"/>
                </a:solidFill>
                <a:cs typeface="+mn-cs"/>
              </a:rPr>
              <a:t>이상의 </a:t>
            </a:r>
            <a:r>
              <a:rPr lang="en-US" altLang="ko-KR" sz="1600" dirty="0">
                <a:solidFill>
                  <a:prstClr val="black"/>
                </a:solidFill>
                <a:cs typeface="+mn-cs"/>
              </a:rPr>
              <a:t>client</a:t>
            </a:r>
            <a:r>
              <a:rPr lang="ko-KR" altLang="en-US" sz="1600" dirty="0">
                <a:solidFill>
                  <a:prstClr val="black"/>
                </a:solidFill>
                <a:cs typeface="+mn-cs"/>
              </a:rPr>
              <a:t>는 </a:t>
            </a:r>
            <a:r>
              <a:rPr lang="en-US" altLang="ko-KR" sz="1600" dirty="0">
                <a:solidFill>
                  <a:prstClr val="black"/>
                </a:solidFill>
                <a:cs typeface="+mn-cs"/>
              </a:rPr>
              <a:t>400m</a:t>
            </a:r>
            <a:r>
              <a:rPr lang="ko-KR" altLang="en-US" sz="1600" dirty="0">
                <a:solidFill>
                  <a:prstClr val="black"/>
                </a:solidFill>
                <a:cs typeface="+mn-cs"/>
              </a:rPr>
              <a:t>초과</a:t>
            </a:r>
            <a:endParaRPr lang="en-US" altLang="ko-KR" dirty="0">
              <a:latin typeface="+mj-ea"/>
              <a:ea typeface="+mj-ea"/>
            </a:endParaRPr>
          </a:p>
          <a:p>
            <a:pPr>
              <a:lnSpc>
                <a:spcPct val="150000"/>
              </a:lnSpc>
            </a:pPr>
            <a:endParaRPr lang="en-US" altLang="ko-KR" dirty="0">
              <a:latin typeface="+mj-ea"/>
              <a:ea typeface="+mj-ea"/>
            </a:endParaRPr>
          </a:p>
          <a:p>
            <a:pPr>
              <a:lnSpc>
                <a:spcPct val="150000"/>
              </a:lnSpc>
            </a:pPr>
            <a:endParaRPr lang="en-US" altLang="ko-KR" dirty="0">
              <a:latin typeface="+mj-ea"/>
              <a:ea typeface="+mj-ea"/>
            </a:endParaRPr>
          </a:p>
          <a:p>
            <a:pPr>
              <a:lnSpc>
                <a:spcPct val="150000"/>
              </a:lnSpc>
            </a:pPr>
            <a:endParaRPr lang="en-US" altLang="ko-KR" dirty="0">
              <a:latin typeface="+mj-ea"/>
              <a:ea typeface="+mj-ea"/>
            </a:endParaRPr>
          </a:p>
          <a:p>
            <a:pPr>
              <a:lnSpc>
                <a:spcPct val="150000"/>
              </a:lnSpc>
            </a:pPr>
            <a:endParaRPr lang="en-US" altLang="ko-KR" dirty="0">
              <a:latin typeface="+mj-ea"/>
              <a:ea typeface="+mj-ea"/>
            </a:endParaRPr>
          </a:p>
          <a:p>
            <a:pPr>
              <a:lnSpc>
                <a:spcPct val="150000"/>
              </a:lnSpc>
            </a:pPr>
            <a:r>
              <a:rPr lang="en-US" altLang="ko-KR" dirty="0">
                <a:latin typeface="+mj-ea"/>
                <a:ea typeface="+mj-ea"/>
              </a:rPr>
              <a:t>RTT delay breakdown</a:t>
            </a:r>
          </a:p>
          <a:p>
            <a:pPr marL="342900" indent="-342900">
              <a:lnSpc>
                <a:spcPct val="150000"/>
              </a:lnSpc>
              <a:buFont typeface="Arial" panose="020B0604020202020204" pitchFamily="34" charset="0"/>
              <a:buChar char="•"/>
            </a:pPr>
            <a:r>
              <a:rPr lang="en-US" altLang="ko-KR" sz="1600" dirty="0">
                <a:latin typeface="+mj-ea"/>
                <a:ea typeface="+mj-ea"/>
              </a:rPr>
              <a:t>TCP layer delay </a:t>
            </a:r>
          </a:p>
          <a:p>
            <a:pPr marL="800100" lvl="1" indent="-342900">
              <a:lnSpc>
                <a:spcPct val="150000"/>
              </a:lnSpc>
              <a:buFont typeface="Arial" panose="020B0604020202020204" pitchFamily="34" charset="0"/>
              <a:buChar char="•"/>
            </a:pPr>
            <a:r>
              <a:rPr lang="en-US" altLang="ko-KR" sz="1508" b="1" dirty="0">
                <a:latin typeface="+mj-ea"/>
                <a:ea typeface="+mj-ea"/>
              </a:rPr>
              <a:t>Transmission delay</a:t>
            </a:r>
          </a:p>
          <a:p>
            <a:pPr marL="1257300" lvl="2" indent="-342900">
              <a:lnSpc>
                <a:spcPct val="150000"/>
              </a:lnSpc>
              <a:buFont typeface="Arial" panose="020B0604020202020204" pitchFamily="34" charset="0"/>
              <a:buChar char="•"/>
            </a:pPr>
            <a:r>
              <a:rPr lang="en-US" altLang="ko-KR" sz="1508" b="1" dirty="0">
                <a:latin typeface="+mj-ea"/>
                <a:ea typeface="+mj-ea"/>
              </a:rPr>
              <a:t>Client node</a:t>
            </a:r>
            <a:r>
              <a:rPr lang="ko-KR" altLang="en-US" sz="1508" b="1" dirty="0">
                <a:latin typeface="+mj-ea"/>
                <a:ea typeface="+mj-ea"/>
              </a:rPr>
              <a:t>에서 </a:t>
            </a:r>
            <a:r>
              <a:rPr lang="ko-KR" altLang="en-US" sz="1508" b="1" dirty="0" err="1">
                <a:latin typeface="+mj-ea"/>
                <a:ea typeface="+mj-ea"/>
              </a:rPr>
              <a:t>전송로</a:t>
            </a:r>
            <a:r>
              <a:rPr lang="en-US" altLang="ko-KR" sz="1508" b="1" dirty="0">
                <a:latin typeface="+mj-ea"/>
                <a:ea typeface="+mj-ea"/>
              </a:rPr>
              <a:t>(wire)</a:t>
            </a:r>
            <a:r>
              <a:rPr lang="ko-KR" altLang="en-US" sz="1508" b="1" dirty="0">
                <a:latin typeface="+mj-ea"/>
                <a:ea typeface="+mj-ea"/>
              </a:rPr>
              <a:t>로 </a:t>
            </a:r>
            <a:r>
              <a:rPr lang="ko-KR" altLang="en-US" sz="1508" b="1" dirty="0" err="1">
                <a:latin typeface="+mj-ea"/>
                <a:ea typeface="+mj-ea"/>
              </a:rPr>
              <a:t>보낼때까지의</a:t>
            </a:r>
            <a:r>
              <a:rPr lang="ko-KR" altLang="en-US" sz="1508" b="1" dirty="0">
                <a:latin typeface="+mj-ea"/>
                <a:ea typeface="+mj-ea"/>
              </a:rPr>
              <a:t> 지연시간</a:t>
            </a:r>
            <a:endParaRPr lang="en-US" altLang="ko-KR" sz="1508" b="1" dirty="0">
              <a:latin typeface="+mj-ea"/>
              <a:ea typeface="+mj-ea"/>
            </a:endParaRPr>
          </a:p>
          <a:p>
            <a:pPr marL="800100" lvl="1" indent="-342900">
              <a:lnSpc>
                <a:spcPct val="150000"/>
              </a:lnSpc>
              <a:buFont typeface="Arial" panose="020B0604020202020204" pitchFamily="34" charset="0"/>
              <a:buChar char="•"/>
            </a:pPr>
            <a:r>
              <a:rPr lang="en-US" altLang="ko-KR" sz="1508" b="1" dirty="0">
                <a:latin typeface="+mj-ea"/>
                <a:ea typeface="+mj-ea"/>
              </a:rPr>
              <a:t>Propagation delay</a:t>
            </a:r>
          </a:p>
          <a:p>
            <a:pPr marL="1257300" lvl="2" indent="-342900">
              <a:lnSpc>
                <a:spcPct val="150000"/>
              </a:lnSpc>
              <a:buFont typeface="Arial" panose="020B0604020202020204" pitchFamily="34" charset="0"/>
              <a:buChar char="•"/>
            </a:pPr>
            <a:r>
              <a:rPr lang="ko-KR" altLang="en-US" sz="1508" b="1" dirty="0" err="1">
                <a:latin typeface="+mj-ea"/>
                <a:ea typeface="+mj-ea"/>
              </a:rPr>
              <a:t>전송로</a:t>
            </a:r>
            <a:r>
              <a:rPr lang="ko-KR" altLang="en-US" sz="1508" b="1" dirty="0">
                <a:latin typeface="+mj-ea"/>
                <a:ea typeface="+mj-ea"/>
              </a:rPr>
              <a:t> 구간에서의 지연시간</a:t>
            </a:r>
            <a:r>
              <a:rPr lang="en-US" altLang="ko-KR" sz="1508" b="1" dirty="0">
                <a:latin typeface="+mj-ea"/>
                <a:ea typeface="+mj-ea"/>
              </a:rPr>
              <a:t>(</a:t>
            </a:r>
            <a:r>
              <a:rPr lang="ko-KR" altLang="en-US" sz="1508" b="1" dirty="0">
                <a:latin typeface="+mj-ea"/>
                <a:ea typeface="+mj-ea"/>
              </a:rPr>
              <a:t>물리적인 거리와 </a:t>
            </a:r>
            <a:r>
              <a:rPr lang="ko-KR" altLang="en-US" sz="1508" b="1" dirty="0" err="1">
                <a:latin typeface="+mj-ea"/>
                <a:ea typeface="+mj-ea"/>
              </a:rPr>
              <a:t>다를수있음</a:t>
            </a:r>
            <a:r>
              <a:rPr lang="en-US" altLang="ko-KR" sz="1508" b="1" dirty="0">
                <a:latin typeface="+mj-ea"/>
                <a:ea typeface="+mj-ea"/>
              </a:rPr>
              <a:t>)</a:t>
            </a:r>
          </a:p>
          <a:p>
            <a:pPr marL="800100" lvl="1" indent="-342900">
              <a:lnSpc>
                <a:spcPct val="150000"/>
              </a:lnSpc>
              <a:buFont typeface="Arial" panose="020B0604020202020204" pitchFamily="34" charset="0"/>
              <a:buChar char="•"/>
            </a:pPr>
            <a:r>
              <a:rPr lang="en-US" altLang="ko-KR" sz="1508" b="1" dirty="0">
                <a:latin typeface="+mj-ea"/>
                <a:ea typeface="+mj-ea"/>
              </a:rPr>
              <a:t>Queueing delay</a:t>
            </a:r>
          </a:p>
          <a:p>
            <a:pPr marL="1257300" lvl="2" indent="-342900">
              <a:lnSpc>
                <a:spcPct val="150000"/>
              </a:lnSpc>
              <a:buFont typeface="Arial" panose="020B0604020202020204" pitchFamily="34" charset="0"/>
              <a:buChar char="•"/>
            </a:pPr>
            <a:r>
              <a:rPr lang="en-US" altLang="ko-KR" sz="1508" b="1" dirty="0">
                <a:latin typeface="+mj-ea"/>
                <a:ea typeface="+mj-ea"/>
              </a:rPr>
              <a:t>Routing/forwarding</a:t>
            </a:r>
            <a:r>
              <a:rPr lang="ko-KR" altLang="en-US" sz="1508" b="1" dirty="0">
                <a:latin typeface="+mj-ea"/>
                <a:ea typeface="+mj-ea"/>
              </a:rPr>
              <a:t> 지연시간</a:t>
            </a:r>
            <a:endParaRPr lang="en-US" altLang="ko-KR" sz="1508" b="1" dirty="0">
              <a:latin typeface="+mj-ea"/>
              <a:ea typeface="+mj-ea"/>
            </a:endParaRPr>
          </a:p>
        </p:txBody>
      </p:sp>
      <p:pic>
        <p:nvPicPr>
          <p:cNvPr id="4" name="그림 3">
            <a:extLst>
              <a:ext uri="{FF2B5EF4-FFF2-40B4-BE49-F238E27FC236}">
                <a16:creationId xmlns:a16="http://schemas.microsoft.com/office/drawing/2014/main" id="{1F284F15-F8FE-4399-B34E-FFF6999113EA}"/>
              </a:ext>
            </a:extLst>
          </p:cNvPr>
          <p:cNvPicPr>
            <a:picLocks noChangeAspect="1"/>
          </p:cNvPicPr>
          <p:nvPr/>
        </p:nvPicPr>
        <p:blipFill>
          <a:blip r:embed="rId2"/>
          <a:stretch>
            <a:fillRect/>
          </a:stretch>
        </p:blipFill>
        <p:spPr>
          <a:xfrm>
            <a:off x="3929753" y="1301109"/>
            <a:ext cx="3533537" cy="2482422"/>
          </a:xfrm>
          <a:prstGeom prst="rect">
            <a:avLst/>
          </a:prstGeom>
        </p:spPr>
      </p:pic>
      <p:sp>
        <p:nvSpPr>
          <p:cNvPr id="5" name="TextBox 4">
            <a:extLst>
              <a:ext uri="{FF2B5EF4-FFF2-40B4-BE49-F238E27FC236}">
                <a16:creationId xmlns:a16="http://schemas.microsoft.com/office/drawing/2014/main" id="{E50D7DEC-AD0E-46A0-B208-19D8DA6910E1}"/>
              </a:ext>
            </a:extLst>
          </p:cNvPr>
          <p:cNvSpPr txBox="1"/>
          <p:nvPr/>
        </p:nvSpPr>
        <p:spPr>
          <a:xfrm>
            <a:off x="4574694" y="1116814"/>
            <a:ext cx="2632334" cy="246221"/>
          </a:xfrm>
          <a:prstGeom prst="rect">
            <a:avLst/>
          </a:prstGeom>
          <a:noFill/>
        </p:spPr>
        <p:txBody>
          <a:bodyPr wrap="square" rtlCol="0">
            <a:spAutoFit/>
          </a:bodyPr>
          <a:lstStyle/>
          <a:p>
            <a:r>
              <a:rPr lang="en-US" altLang="zh-CN" sz="1000" dirty="0"/>
              <a:t>40% </a:t>
            </a:r>
            <a:r>
              <a:rPr lang="ko-KR" altLang="en-US" sz="1000" dirty="0"/>
              <a:t>이상의 </a:t>
            </a:r>
            <a:r>
              <a:rPr lang="en-US" altLang="ko-KR" sz="1000" dirty="0"/>
              <a:t>client</a:t>
            </a:r>
            <a:r>
              <a:rPr lang="ko-KR" altLang="en-US" sz="1000" dirty="0"/>
              <a:t>는 </a:t>
            </a:r>
            <a:r>
              <a:rPr lang="en-US" altLang="ko-KR" sz="1000" dirty="0"/>
              <a:t>400m</a:t>
            </a:r>
            <a:r>
              <a:rPr lang="ko-KR" altLang="en-US" sz="1000" dirty="0"/>
              <a:t>초과하는 지연시간 </a:t>
            </a:r>
            <a:endParaRPr lang="zh-CN" altLang="en-US" sz="1000" dirty="0"/>
          </a:p>
        </p:txBody>
      </p:sp>
      <p:sp>
        <p:nvSpPr>
          <p:cNvPr id="6" name="타원 5">
            <a:extLst>
              <a:ext uri="{FF2B5EF4-FFF2-40B4-BE49-F238E27FC236}">
                <a16:creationId xmlns:a16="http://schemas.microsoft.com/office/drawing/2014/main" id="{EEC1DD80-55A7-431D-9671-C48BF86CA0FF}"/>
              </a:ext>
            </a:extLst>
          </p:cNvPr>
          <p:cNvSpPr/>
          <p:nvPr/>
        </p:nvSpPr>
        <p:spPr>
          <a:xfrm>
            <a:off x="5890861" y="1538654"/>
            <a:ext cx="123092" cy="1055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7" name="그래픽 6" descr="물음표">
            <a:extLst>
              <a:ext uri="{FF2B5EF4-FFF2-40B4-BE49-F238E27FC236}">
                <a16:creationId xmlns:a16="http://schemas.microsoft.com/office/drawing/2014/main" id="{5D30228B-EC99-4BC9-98E0-72215DD4AA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12835" y="1794973"/>
            <a:ext cx="747347" cy="747347"/>
          </a:xfrm>
          <a:prstGeom prst="rect">
            <a:avLst/>
          </a:prstGeom>
        </p:spPr>
      </p:pic>
    </p:spTree>
    <p:extLst>
      <p:ext uri="{BB962C8B-B14F-4D97-AF65-F5344CB8AC3E}">
        <p14:creationId xmlns:p14="http://schemas.microsoft.com/office/powerpoint/2010/main" val="3026551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a:t>III. Understanding </a:t>
            </a:r>
            <a:r>
              <a:rPr lang="en-US" altLang="ko-KR" dirty="0"/>
              <a:t>Path Latency</a:t>
            </a:r>
            <a:endParaRPr lang="ko-KR" altLang="en-US" dirty="0"/>
          </a:p>
        </p:txBody>
      </p:sp>
      <p:sp>
        <p:nvSpPr>
          <p:cNvPr id="288" name="제목 1">
            <a:extLst>
              <a:ext uri="{FF2B5EF4-FFF2-40B4-BE49-F238E27FC236}">
                <a16:creationId xmlns:a16="http://schemas.microsoft.com/office/drawing/2014/main" id="{AA4C1593-FE43-4A47-8F58-A14995BEA2BF}"/>
              </a:ext>
            </a:extLst>
          </p:cNvPr>
          <p:cNvSpPr txBox="1">
            <a:spLocks/>
          </p:cNvSpPr>
          <p:nvPr/>
        </p:nvSpPr>
        <p:spPr>
          <a:xfrm>
            <a:off x="443264" y="936607"/>
            <a:ext cx="7557736" cy="5693213"/>
          </a:xfrm>
          <a:prstGeom prst="rect">
            <a:avLst/>
          </a:prstGeom>
          <a:noFill/>
          <a:ln w="9525">
            <a:noFill/>
            <a:miter lim="800000"/>
            <a:headEnd/>
            <a:tailEnd/>
          </a:ln>
        </p:spPr>
        <p:txBody>
          <a:bodyPr vert="horz" wrap="square" lIns="91433" tIns="45716" rIns="91433" bIns="45716" numCol="1" rtlCol="0" anchor="t" anchorCtr="0" compatLnSpc="1">
            <a:prstTxWarp prst="textNoShape">
              <a:avLst/>
            </a:prstTxWarp>
            <a:noAutofit/>
          </a:bodyPr>
          <a:lstStyle>
            <a:lvl1pPr algn="l" defTabSz="914400" rtl="0" eaLnBrk="0" fontAlgn="base" latinLnBrk="1" hangingPunct="0">
              <a:lnSpc>
                <a:spcPct val="90000"/>
              </a:lnSpc>
              <a:spcBef>
                <a:spcPct val="0"/>
              </a:spcBef>
              <a:spcAft>
                <a:spcPct val="0"/>
              </a:spcAft>
              <a:buNone/>
              <a:defRPr lang="ko-KR" altLang="en-US" sz="1846" b="1" kern="1200" smtClean="0">
                <a:solidFill>
                  <a:schemeClr val="tx1"/>
                </a:solidFill>
                <a:latin typeface="+mn-ea"/>
                <a:ea typeface="+mn-ea"/>
                <a:cs typeface="맑은 고딕"/>
              </a:defRPr>
            </a:lvl1pPr>
          </a:lstStyle>
          <a:p>
            <a:pPr>
              <a:lnSpc>
                <a:spcPct val="150000"/>
              </a:lnSpc>
            </a:pPr>
            <a:r>
              <a:rPr lang="en-US" altLang="ko-KR" dirty="0">
                <a:latin typeface="+mj-ea"/>
                <a:ea typeface="+mj-ea"/>
              </a:rPr>
              <a:t>Geo-RTT</a:t>
            </a:r>
          </a:p>
          <a:p>
            <a:pPr marL="342900" lvl="0" indent="-342900" eaLnBrk="1" fontAlgn="auto" hangingPunct="1">
              <a:lnSpc>
                <a:spcPct val="150000"/>
              </a:lnSpc>
              <a:spcBef>
                <a:spcPts val="0"/>
              </a:spcBef>
              <a:spcAft>
                <a:spcPts val="0"/>
              </a:spcAft>
              <a:buFont typeface="Arial" panose="020B0604020202020204" pitchFamily="34" charset="0"/>
              <a:buChar char="•"/>
            </a:pPr>
            <a:r>
              <a:rPr lang="ko-KR" altLang="en-US" sz="1600" dirty="0">
                <a:solidFill>
                  <a:prstClr val="black"/>
                </a:solidFill>
                <a:latin typeface="+mj-ea"/>
                <a:ea typeface="+mj-ea"/>
                <a:cs typeface="+mn-cs"/>
              </a:rPr>
              <a:t>항상 가까운 </a:t>
            </a:r>
            <a:r>
              <a:rPr lang="en-US" altLang="ko-KR" sz="1600" dirty="0">
                <a:solidFill>
                  <a:prstClr val="black"/>
                </a:solidFill>
                <a:latin typeface="+mj-ea"/>
                <a:ea typeface="+mj-ea"/>
                <a:cs typeface="+mn-cs"/>
              </a:rPr>
              <a:t>node</a:t>
            </a:r>
            <a:r>
              <a:rPr lang="ko-KR" altLang="en-US" sz="1600" dirty="0">
                <a:solidFill>
                  <a:prstClr val="black"/>
                </a:solidFill>
                <a:latin typeface="+mj-ea"/>
                <a:ea typeface="+mj-ea"/>
                <a:cs typeface="+mn-cs"/>
              </a:rPr>
              <a:t>로 </a:t>
            </a:r>
            <a:r>
              <a:rPr lang="en-US" altLang="ko-KR" sz="1600" dirty="0">
                <a:solidFill>
                  <a:prstClr val="black"/>
                </a:solidFill>
                <a:latin typeface="+mj-ea"/>
                <a:ea typeface="+mj-ea"/>
                <a:cs typeface="+mn-cs"/>
              </a:rPr>
              <a:t>redirection</a:t>
            </a:r>
            <a:r>
              <a:rPr lang="ko-KR" altLang="en-US" sz="1600" dirty="0">
                <a:solidFill>
                  <a:prstClr val="black"/>
                </a:solidFill>
                <a:latin typeface="+mj-ea"/>
                <a:ea typeface="+mj-ea"/>
                <a:cs typeface="+mn-cs"/>
              </a:rPr>
              <a:t>되는 않음</a:t>
            </a:r>
            <a:endParaRPr lang="en-US" altLang="ko-KR" sz="1600" dirty="0">
              <a:solidFill>
                <a:prstClr val="black"/>
              </a:solidFill>
              <a:latin typeface="+mj-ea"/>
              <a:ea typeface="+mj-ea"/>
              <a:cs typeface="+mn-cs"/>
            </a:endParaRPr>
          </a:p>
          <a:p>
            <a:pPr marL="342900" lvl="0" indent="-342900" eaLnBrk="1" fontAlgn="auto" hangingPunct="1">
              <a:lnSpc>
                <a:spcPct val="150000"/>
              </a:lnSpc>
              <a:spcBef>
                <a:spcPts val="0"/>
              </a:spcBef>
              <a:spcAft>
                <a:spcPts val="0"/>
              </a:spcAft>
              <a:buFont typeface="Arial" panose="020B0604020202020204" pitchFamily="34" charset="0"/>
              <a:buChar char="•"/>
            </a:pPr>
            <a:r>
              <a:rPr lang="en-US" altLang="ko-KR" sz="1600" dirty="0">
                <a:solidFill>
                  <a:prstClr val="black"/>
                </a:solidFill>
                <a:latin typeface="+mj-ea"/>
                <a:ea typeface="+mj-ea"/>
                <a:cs typeface="+mn-cs"/>
              </a:rPr>
              <a:t>20%</a:t>
            </a:r>
            <a:r>
              <a:rPr lang="ko-KR" altLang="en-US" sz="1600" dirty="0">
                <a:solidFill>
                  <a:prstClr val="black"/>
                </a:solidFill>
                <a:latin typeface="+mj-ea"/>
                <a:ea typeface="+mj-ea"/>
                <a:cs typeface="+mn-cs"/>
              </a:rPr>
              <a:t>는 보다 </a:t>
            </a:r>
            <a:r>
              <a:rPr lang="ko-KR" altLang="en-US" sz="1600" dirty="0" err="1">
                <a:solidFill>
                  <a:prstClr val="black"/>
                </a:solidFill>
                <a:latin typeface="+mj-ea"/>
                <a:ea typeface="+mj-ea"/>
                <a:cs typeface="+mn-cs"/>
              </a:rPr>
              <a:t>먼곳으로</a:t>
            </a:r>
            <a:r>
              <a:rPr lang="ko-KR" altLang="en-US" sz="1600" dirty="0">
                <a:solidFill>
                  <a:prstClr val="black"/>
                </a:solidFill>
                <a:latin typeface="+mj-ea"/>
                <a:ea typeface="+mj-ea"/>
                <a:cs typeface="+mn-cs"/>
              </a:rPr>
              <a:t> </a:t>
            </a:r>
            <a:r>
              <a:rPr lang="en-US" altLang="ko-KR" sz="1600" dirty="0">
                <a:solidFill>
                  <a:prstClr val="black"/>
                </a:solidFill>
                <a:latin typeface="+mj-ea"/>
                <a:ea typeface="+mj-ea"/>
                <a:cs typeface="+mn-cs"/>
              </a:rPr>
              <a:t>redirection</a:t>
            </a:r>
          </a:p>
          <a:p>
            <a:pPr marL="342900" lvl="0" indent="-342900" eaLnBrk="1" fontAlgn="auto" hangingPunct="1">
              <a:lnSpc>
                <a:spcPct val="150000"/>
              </a:lnSpc>
              <a:spcBef>
                <a:spcPts val="0"/>
              </a:spcBef>
              <a:spcAft>
                <a:spcPts val="0"/>
              </a:spcAft>
              <a:buFont typeface="Arial" panose="020B0604020202020204" pitchFamily="34" charset="0"/>
              <a:buChar char="•"/>
            </a:pPr>
            <a:r>
              <a:rPr lang="ko-KR" altLang="en-US" sz="1600" dirty="0">
                <a:solidFill>
                  <a:prstClr val="black"/>
                </a:solidFill>
                <a:latin typeface="+mj-ea"/>
                <a:ea typeface="+mj-ea"/>
                <a:cs typeface="+mn-cs"/>
              </a:rPr>
              <a:t>일시적인 </a:t>
            </a:r>
            <a:r>
              <a:rPr lang="en-US" altLang="ko-KR" sz="1600" dirty="0">
                <a:solidFill>
                  <a:prstClr val="black"/>
                </a:solidFill>
                <a:latin typeface="+mj-ea"/>
                <a:ea typeface="+mj-ea"/>
                <a:cs typeface="+mn-cs"/>
              </a:rPr>
              <a:t>load </a:t>
            </a:r>
            <a:r>
              <a:rPr lang="ko-KR" altLang="en-US" sz="1600" dirty="0">
                <a:solidFill>
                  <a:prstClr val="black"/>
                </a:solidFill>
                <a:latin typeface="+mj-ea"/>
                <a:ea typeface="+mj-ea"/>
                <a:cs typeface="+mn-cs"/>
              </a:rPr>
              <a:t>상황</a:t>
            </a:r>
            <a:r>
              <a:rPr lang="en-US" altLang="ko-KR" sz="1600" dirty="0">
                <a:solidFill>
                  <a:prstClr val="black"/>
                </a:solidFill>
                <a:latin typeface="+mj-ea"/>
                <a:ea typeface="+mj-ea"/>
                <a:cs typeface="+mn-cs"/>
              </a:rPr>
              <a:t>, DNS </a:t>
            </a:r>
            <a:r>
              <a:rPr lang="ko-KR" altLang="en-US" sz="1600" dirty="0">
                <a:solidFill>
                  <a:prstClr val="black"/>
                </a:solidFill>
                <a:latin typeface="+mj-ea"/>
                <a:ea typeface="+mj-ea"/>
                <a:cs typeface="+mn-cs"/>
              </a:rPr>
              <a:t>서버 등이 원인</a:t>
            </a:r>
            <a:endParaRPr lang="en-US" altLang="ko-KR" dirty="0">
              <a:latin typeface="+mj-ea"/>
              <a:ea typeface="+mj-ea"/>
            </a:endParaRPr>
          </a:p>
          <a:p>
            <a:pPr>
              <a:lnSpc>
                <a:spcPct val="150000"/>
              </a:lnSpc>
            </a:pPr>
            <a:endParaRPr lang="en-US" altLang="ko-KR" dirty="0">
              <a:latin typeface="+mj-ea"/>
              <a:ea typeface="+mj-ea"/>
            </a:endParaRPr>
          </a:p>
          <a:p>
            <a:pPr>
              <a:lnSpc>
                <a:spcPct val="150000"/>
              </a:lnSpc>
            </a:pPr>
            <a:endParaRPr lang="en-US" altLang="ko-KR" dirty="0">
              <a:latin typeface="+mj-ea"/>
              <a:ea typeface="+mj-ea"/>
            </a:endParaRPr>
          </a:p>
          <a:p>
            <a:pPr>
              <a:lnSpc>
                <a:spcPct val="150000"/>
              </a:lnSpc>
            </a:pPr>
            <a:endParaRPr lang="en-US" altLang="ko-KR" dirty="0">
              <a:latin typeface="+mj-ea"/>
              <a:ea typeface="+mj-ea"/>
            </a:endParaRPr>
          </a:p>
          <a:p>
            <a:pPr>
              <a:lnSpc>
                <a:spcPct val="150000"/>
              </a:lnSpc>
            </a:pPr>
            <a:endParaRPr lang="en-US" altLang="ko-KR" dirty="0">
              <a:latin typeface="+mj-ea"/>
              <a:ea typeface="+mj-ea"/>
            </a:endParaRPr>
          </a:p>
          <a:p>
            <a:pPr>
              <a:lnSpc>
                <a:spcPct val="150000"/>
              </a:lnSpc>
            </a:pPr>
            <a:r>
              <a:rPr lang="en-US" altLang="ko-KR" sz="1600" dirty="0">
                <a:latin typeface="+mj-ea"/>
                <a:ea typeface="+mj-ea"/>
              </a:rPr>
              <a:t>Distribution of RTT, Compared to Min value</a:t>
            </a:r>
          </a:p>
        </p:txBody>
      </p:sp>
      <p:pic>
        <p:nvPicPr>
          <p:cNvPr id="3" name="그림 2">
            <a:extLst>
              <a:ext uri="{FF2B5EF4-FFF2-40B4-BE49-F238E27FC236}">
                <a16:creationId xmlns:a16="http://schemas.microsoft.com/office/drawing/2014/main" id="{02CE2EA1-9637-4285-B283-A1E8DE7C8F5C}"/>
              </a:ext>
            </a:extLst>
          </p:cNvPr>
          <p:cNvPicPr>
            <a:picLocks noChangeAspect="1"/>
          </p:cNvPicPr>
          <p:nvPr/>
        </p:nvPicPr>
        <p:blipFill>
          <a:blip r:embed="rId2"/>
          <a:stretch>
            <a:fillRect/>
          </a:stretch>
        </p:blipFill>
        <p:spPr>
          <a:xfrm>
            <a:off x="4994030" y="936606"/>
            <a:ext cx="3508132" cy="2974125"/>
          </a:xfrm>
          <a:prstGeom prst="rect">
            <a:avLst/>
          </a:prstGeom>
        </p:spPr>
      </p:pic>
      <p:pic>
        <p:nvPicPr>
          <p:cNvPr id="8" name="그림 7">
            <a:extLst>
              <a:ext uri="{FF2B5EF4-FFF2-40B4-BE49-F238E27FC236}">
                <a16:creationId xmlns:a16="http://schemas.microsoft.com/office/drawing/2014/main" id="{B2A7FC2B-AF92-4795-B46A-92AAF778D83E}"/>
              </a:ext>
            </a:extLst>
          </p:cNvPr>
          <p:cNvPicPr>
            <a:picLocks noChangeAspect="1"/>
          </p:cNvPicPr>
          <p:nvPr/>
        </p:nvPicPr>
        <p:blipFill>
          <a:blip r:embed="rId3"/>
          <a:stretch>
            <a:fillRect/>
          </a:stretch>
        </p:blipFill>
        <p:spPr>
          <a:xfrm>
            <a:off x="5156023" y="4116288"/>
            <a:ext cx="3346139" cy="2513532"/>
          </a:xfrm>
          <a:prstGeom prst="rect">
            <a:avLst/>
          </a:prstGeom>
        </p:spPr>
      </p:pic>
    </p:spTree>
    <p:extLst>
      <p:ext uri="{BB962C8B-B14F-4D97-AF65-F5344CB8AC3E}">
        <p14:creationId xmlns:p14="http://schemas.microsoft.com/office/powerpoint/2010/main" val="328955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a:t>III. Understanding </a:t>
            </a:r>
            <a:r>
              <a:rPr lang="en-US" altLang="ko-KR" dirty="0"/>
              <a:t>Path Latency</a:t>
            </a:r>
            <a:endParaRPr lang="ko-KR" altLang="en-US" dirty="0"/>
          </a:p>
        </p:txBody>
      </p:sp>
      <p:sp>
        <p:nvSpPr>
          <p:cNvPr id="288" name="제목 1">
            <a:extLst>
              <a:ext uri="{FF2B5EF4-FFF2-40B4-BE49-F238E27FC236}">
                <a16:creationId xmlns:a16="http://schemas.microsoft.com/office/drawing/2014/main" id="{AA4C1593-FE43-4A47-8F58-A14995BEA2BF}"/>
              </a:ext>
            </a:extLst>
          </p:cNvPr>
          <p:cNvSpPr txBox="1">
            <a:spLocks/>
          </p:cNvSpPr>
          <p:nvPr/>
        </p:nvSpPr>
        <p:spPr>
          <a:xfrm>
            <a:off x="443264" y="936607"/>
            <a:ext cx="7557736" cy="5693213"/>
          </a:xfrm>
          <a:prstGeom prst="rect">
            <a:avLst/>
          </a:prstGeom>
          <a:noFill/>
          <a:ln w="9525">
            <a:noFill/>
            <a:miter lim="800000"/>
            <a:headEnd/>
            <a:tailEnd/>
          </a:ln>
        </p:spPr>
        <p:txBody>
          <a:bodyPr vert="horz" wrap="square" lIns="91433" tIns="45716" rIns="91433" bIns="45716" numCol="1" rtlCol="0" anchor="t" anchorCtr="0" compatLnSpc="1">
            <a:prstTxWarp prst="textNoShape">
              <a:avLst/>
            </a:prstTxWarp>
            <a:noAutofit/>
          </a:bodyPr>
          <a:lstStyle>
            <a:lvl1pPr algn="l" defTabSz="914400" rtl="0" eaLnBrk="0" fontAlgn="base" latinLnBrk="1" hangingPunct="0">
              <a:lnSpc>
                <a:spcPct val="90000"/>
              </a:lnSpc>
              <a:spcBef>
                <a:spcPct val="0"/>
              </a:spcBef>
              <a:spcAft>
                <a:spcPct val="0"/>
              </a:spcAft>
              <a:buNone/>
              <a:defRPr lang="ko-KR" altLang="en-US" sz="1846" b="1" kern="1200" smtClean="0">
                <a:solidFill>
                  <a:schemeClr val="tx1"/>
                </a:solidFill>
                <a:latin typeface="+mn-ea"/>
                <a:ea typeface="+mn-ea"/>
                <a:cs typeface="맑은 고딕"/>
              </a:defRPr>
            </a:lvl1pPr>
          </a:lstStyle>
          <a:p>
            <a:pPr>
              <a:lnSpc>
                <a:spcPct val="150000"/>
              </a:lnSpc>
            </a:pPr>
            <a:r>
              <a:rPr lang="en-US" altLang="ko-KR" dirty="0">
                <a:latin typeface="+mj-ea"/>
                <a:ea typeface="+mj-ea"/>
              </a:rPr>
              <a:t>Latency Inflation</a:t>
            </a:r>
          </a:p>
          <a:p>
            <a:pPr marL="342900" lvl="0" indent="-342900" eaLnBrk="1" fontAlgn="auto" hangingPunct="1">
              <a:lnSpc>
                <a:spcPct val="150000"/>
              </a:lnSpc>
              <a:spcBef>
                <a:spcPts val="0"/>
              </a:spcBef>
              <a:spcAft>
                <a:spcPts val="0"/>
              </a:spcAft>
              <a:buFont typeface="Arial" panose="020B0604020202020204" pitchFamily="34" charset="0"/>
              <a:buChar char="•"/>
            </a:pPr>
            <a:r>
              <a:rPr lang="en-US" altLang="ko-KR" sz="1600" dirty="0">
                <a:solidFill>
                  <a:prstClr val="black"/>
                </a:solidFill>
                <a:latin typeface="+mj-ea"/>
                <a:ea typeface="+mj-ea"/>
                <a:cs typeface="+mn-cs"/>
              </a:rPr>
              <a:t>Due to (not proper) redirection to far nodes</a:t>
            </a:r>
            <a:endParaRPr lang="en-US" altLang="ko-KR" dirty="0">
              <a:latin typeface="+mj-ea"/>
              <a:ea typeface="+mj-ea"/>
            </a:endParaRPr>
          </a:p>
          <a:p>
            <a:pPr>
              <a:lnSpc>
                <a:spcPct val="150000"/>
              </a:lnSpc>
            </a:pPr>
            <a:endParaRPr lang="en-US" altLang="ko-KR" dirty="0">
              <a:latin typeface="+mj-ea"/>
              <a:ea typeface="+mj-ea"/>
            </a:endParaRPr>
          </a:p>
          <a:p>
            <a:pPr>
              <a:lnSpc>
                <a:spcPct val="150000"/>
              </a:lnSpc>
            </a:pPr>
            <a:endParaRPr lang="en-US" altLang="ko-KR" dirty="0">
              <a:latin typeface="+mj-ea"/>
              <a:ea typeface="+mj-ea"/>
            </a:endParaRPr>
          </a:p>
          <a:p>
            <a:pPr>
              <a:lnSpc>
                <a:spcPct val="150000"/>
              </a:lnSpc>
            </a:pPr>
            <a:endParaRPr lang="en-US" altLang="ko-KR" dirty="0">
              <a:latin typeface="+mj-ea"/>
              <a:ea typeface="+mj-ea"/>
            </a:endParaRPr>
          </a:p>
          <a:p>
            <a:pPr>
              <a:lnSpc>
                <a:spcPct val="150000"/>
              </a:lnSpc>
            </a:pPr>
            <a:r>
              <a:rPr lang="en-US" altLang="ko-KR" dirty="0">
                <a:latin typeface="+mj-ea"/>
                <a:ea typeface="+mj-ea"/>
              </a:rPr>
              <a:t>Summary</a:t>
            </a:r>
          </a:p>
          <a:p>
            <a:pPr marL="342900" lvl="0" indent="-342900" eaLnBrk="1" fontAlgn="auto" hangingPunct="1">
              <a:lnSpc>
                <a:spcPct val="150000"/>
              </a:lnSpc>
              <a:spcBef>
                <a:spcPts val="0"/>
              </a:spcBef>
              <a:spcAft>
                <a:spcPts val="0"/>
              </a:spcAft>
              <a:buFont typeface="Arial" panose="020B0604020202020204" pitchFamily="34" charset="0"/>
              <a:buChar char="•"/>
            </a:pPr>
            <a:r>
              <a:rPr lang="en-US" altLang="ko-KR" sz="1600" dirty="0">
                <a:solidFill>
                  <a:prstClr val="black"/>
                </a:solidFill>
                <a:cs typeface="+mn-cs"/>
              </a:rPr>
              <a:t>Latency inflation due to</a:t>
            </a:r>
          </a:p>
          <a:p>
            <a:pPr marL="800100" lvl="1" indent="-342900">
              <a:lnSpc>
                <a:spcPct val="150000"/>
              </a:lnSpc>
              <a:buFont typeface="Arial" panose="020B0604020202020204" pitchFamily="34" charset="0"/>
              <a:buChar char="•"/>
            </a:pPr>
            <a:r>
              <a:rPr lang="en-US" altLang="ko-KR" sz="1754" dirty="0">
                <a:solidFill>
                  <a:prstClr val="black"/>
                </a:solidFill>
                <a:cs typeface="+mn-cs"/>
              </a:rPr>
              <a:t>Inefficient routes to new nodes ( active &lt; 1 year)</a:t>
            </a:r>
          </a:p>
          <a:p>
            <a:pPr marL="800100" lvl="1" indent="-342900">
              <a:lnSpc>
                <a:spcPct val="150000"/>
              </a:lnSpc>
              <a:buFont typeface="Arial" panose="020B0604020202020204" pitchFamily="34" charset="0"/>
              <a:buChar char="•"/>
            </a:pPr>
            <a:r>
              <a:rPr lang="en-US" altLang="ko-KR" sz="1754" dirty="0">
                <a:solidFill>
                  <a:prstClr val="black"/>
                </a:solidFill>
              </a:rPr>
              <a:t>Queueing </a:t>
            </a:r>
            <a:endParaRPr lang="en-US" altLang="ko-KR" sz="1754" dirty="0">
              <a:solidFill>
                <a:prstClr val="black"/>
              </a:solidFill>
              <a:cs typeface="+mn-cs"/>
            </a:endParaRPr>
          </a:p>
          <a:p>
            <a:pPr>
              <a:lnSpc>
                <a:spcPct val="150000"/>
              </a:lnSpc>
            </a:pPr>
            <a:endParaRPr lang="en-US" altLang="ko-KR" dirty="0">
              <a:latin typeface="+mj-ea"/>
              <a:ea typeface="+mj-ea"/>
            </a:endParaRPr>
          </a:p>
          <a:p>
            <a:pPr>
              <a:lnSpc>
                <a:spcPct val="150000"/>
              </a:lnSpc>
            </a:pPr>
            <a:endParaRPr lang="en-US" altLang="ko-KR" dirty="0">
              <a:latin typeface="+mj-ea"/>
              <a:ea typeface="+mj-ea"/>
            </a:endParaRPr>
          </a:p>
          <a:p>
            <a:pPr>
              <a:lnSpc>
                <a:spcPct val="150000"/>
              </a:lnSpc>
            </a:pPr>
            <a:endParaRPr lang="en-US" altLang="ko-KR" dirty="0">
              <a:latin typeface="+mj-ea"/>
              <a:ea typeface="+mj-ea"/>
            </a:endParaRPr>
          </a:p>
          <a:p>
            <a:pPr>
              <a:lnSpc>
                <a:spcPct val="150000"/>
              </a:lnSpc>
            </a:pPr>
            <a:endParaRPr lang="en-US" altLang="ko-KR" dirty="0">
              <a:latin typeface="+mj-ea"/>
              <a:ea typeface="+mj-ea"/>
            </a:endParaRPr>
          </a:p>
        </p:txBody>
      </p:sp>
      <p:pic>
        <p:nvPicPr>
          <p:cNvPr id="4" name="그림 3">
            <a:extLst>
              <a:ext uri="{FF2B5EF4-FFF2-40B4-BE49-F238E27FC236}">
                <a16:creationId xmlns:a16="http://schemas.microsoft.com/office/drawing/2014/main" id="{0FD19718-D674-4044-8134-60E7069A4571}"/>
              </a:ext>
            </a:extLst>
          </p:cNvPr>
          <p:cNvPicPr>
            <a:picLocks noChangeAspect="1"/>
          </p:cNvPicPr>
          <p:nvPr/>
        </p:nvPicPr>
        <p:blipFill>
          <a:blip r:embed="rId2"/>
          <a:stretch>
            <a:fillRect/>
          </a:stretch>
        </p:blipFill>
        <p:spPr>
          <a:xfrm>
            <a:off x="5411572" y="864167"/>
            <a:ext cx="3289164" cy="2919046"/>
          </a:xfrm>
          <a:prstGeom prst="rect">
            <a:avLst/>
          </a:prstGeom>
        </p:spPr>
      </p:pic>
    </p:spTree>
    <p:extLst>
      <p:ext uri="{BB962C8B-B14F-4D97-AF65-F5344CB8AC3E}">
        <p14:creationId xmlns:p14="http://schemas.microsoft.com/office/powerpoint/2010/main" val="4078646854"/>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11336</TotalTime>
  <Words>914</Words>
  <Application>Microsoft Office PowerPoint</Application>
  <PresentationFormat>화면 슬라이드 쇼(4:3)</PresentationFormat>
  <Paragraphs>179</Paragraphs>
  <Slides>15</Slides>
  <Notes>0</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15</vt:i4>
      </vt:variant>
    </vt:vector>
  </HeadingPairs>
  <TitlesOfParts>
    <vt:vector size="24" baseType="lpstr">
      <vt:lpstr>DengXian</vt:lpstr>
      <vt:lpstr>NimbusMonL-Regu</vt:lpstr>
      <vt:lpstr>NimbusRomNo9L-Regu</vt:lpstr>
      <vt:lpstr>맑은 고딕</vt:lpstr>
      <vt:lpstr>Arial</vt:lpstr>
      <vt:lpstr>Calibri</vt:lpstr>
      <vt:lpstr>Calibri Light</vt:lpstr>
      <vt:lpstr>Wingdings</vt:lpstr>
      <vt:lpstr>Office 테마</vt:lpstr>
      <vt:lpstr>W14 paper #3</vt:lpstr>
      <vt:lpstr>0. References</vt:lpstr>
      <vt:lpstr>0. Abstract</vt:lpstr>
      <vt:lpstr>0. Abstract</vt:lpstr>
      <vt:lpstr>I. Introduction</vt:lpstr>
      <vt:lpstr>II. Overview</vt:lpstr>
      <vt:lpstr>III. Understanding Path Latency</vt:lpstr>
      <vt:lpstr>III. Understanding Path Latency</vt:lpstr>
      <vt:lpstr>III. Understanding Path Latency</vt:lpstr>
      <vt:lpstr>IV. WhyHigh</vt:lpstr>
      <vt:lpstr>IV. WhyHigh</vt:lpstr>
      <vt:lpstr>V. Result</vt:lpstr>
      <vt:lpstr>V. Result</vt:lpstr>
      <vt:lpstr>Appendix B. Terminology</vt:lpstr>
      <vt:lpstr>Appendix 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SKTelecom</dc:creator>
  <cp:lastModifiedBy>승표님 홍</cp:lastModifiedBy>
  <cp:revision>1195</cp:revision>
  <dcterms:created xsi:type="dcterms:W3CDTF">2018-12-14T08:22:40Z</dcterms:created>
  <dcterms:modified xsi:type="dcterms:W3CDTF">2020-06-15T00:26:16Z</dcterms:modified>
</cp:coreProperties>
</file>