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2" r:id="rId1"/>
  </p:sldMasterIdLst>
  <p:notesMasterIdLst>
    <p:notesMasterId r:id="rId38"/>
  </p:notesMasterIdLst>
  <p:handoutMasterIdLst>
    <p:handoutMasterId r:id="rId39"/>
  </p:handoutMasterIdLst>
  <p:sldIdLst>
    <p:sldId id="738" r:id="rId2"/>
    <p:sldId id="741" r:id="rId3"/>
    <p:sldId id="742" r:id="rId4"/>
    <p:sldId id="762" r:id="rId5"/>
    <p:sldId id="764" r:id="rId6"/>
    <p:sldId id="765" r:id="rId7"/>
    <p:sldId id="763" r:id="rId8"/>
    <p:sldId id="768" r:id="rId9"/>
    <p:sldId id="769" r:id="rId10"/>
    <p:sldId id="767" r:id="rId11"/>
    <p:sldId id="770" r:id="rId12"/>
    <p:sldId id="772" r:id="rId13"/>
    <p:sldId id="766" r:id="rId14"/>
    <p:sldId id="771" r:id="rId15"/>
    <p:sldId id="775" r:id="rId16"/>
    <p:sldId id="776" r:id="rId17"/>
    <p:sldId id="777" r:id="rId18"/>
    <p:sldId id="778" r:id="rId19"/>
    <p:sldId id="779" r:id="rId20"/>
    <p:sldId id="780" r:id="rId21"/>
    <p:sldId id="781" r:id="rId22"/>
    <p:sldId id="782" r:id="rId23"/>
    <p:sldId id="783" r:id="rId24"/>
    <p:sldId id="784" r:id="rId25"/>
    <p:sldId id="785" r:id="rId26"/>
    <p:sldId id="786" r:id="rId27"/>
    <p:sldId id="787" r:id="rId28"/>
    <p:sldId id="789" r:id="rId29"/>
    <p:sldId id="793" r:id="rId30"/>
    <p:sldId id="794" r:id="rId31"/>
    <p:sldId id="795" r:id="rId32"/>
    <p:sldId id="796" r:id="rId33"/>
    <p:sldId id="797" r:id="rId34"/>
    <p:sldId id="798" r:id="rId35"/>
    <p:sldId id="791" r:id="rId36"/>
    <p:sldId id="774" r:id="rId3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E84"/>
    <a:srgbClr val="0E2E86"/>
    <a:srgbClr val="164A72"/>
    <a:srgbClr val="5B9BD5"/>
    <a:srgbClr val="031320"/>
    <a:srgbClr val="B41010"/>
    <a:srgbClr val="FF00FF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77015" autoAdjust="0"/>
  </p:normalViewPr>
  <p:slideViewPr>
    <p:cSldViewPr snapToGrid="0">
      <p:cViewPr varScale="1">
        <p:scale>
          <a:sx n="53" d="100"/>
          <a:sy n="53" d="100"/>
        </p:scale>
        <p:origin x="1188" y="3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B1584-9F03-4405-BBB0-86BD290E359E}" type="datetimeFigureOut">
              <a:rPr lang="ko-KR" altLang="en-US" smtClean="0"/>
              <a:t>2020-06-15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5140A-3C65-436E-AB19-1FAD8AAB92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9597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2BA8C-FBDD-41BF-96C2-017F491ED041}" type="datetimeFigureOut">
              <a:rPr lang="ko-KR" altLang="en-US" smtClean="0"/>
              <a:t>2020-06-15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EE567-5C76-41B6-BF17-ACCA529E19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9016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EE567-5C76-41B6-BF17-ACCA529E19DC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5768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EE567-5C76-41B6-BF17-ACCA529E19DC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550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EE567-5C76-41B6-BF17-ACCA529E19DC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5586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EE567-5C76-41B6-BF17-ACCA529E19DC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0606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EE567-5C76-41B6-BF17-ACCA529E19DC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1963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EE567-5C76-41B6-BF17-ACCA529E19DC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2297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EE567-5C76-41B6-BF17-ACCA529E19DC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4903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EE567-5C76-41B6-BF17-ACCA529E19DC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1904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EE567-5C76-41B6-BF17-ACCA529E19DC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2826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EE567-5C76-41B6-BF17-ACCA529E19DC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1858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EE567-5C76-41B6-BF17-ACCA529E19DC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2566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EE567-5C76-41B6-BF17-ACCA529E19D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83575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EE567-5C76-41B6-BF17-ACCA529E19DC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38977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EE567-5C76-41B6-BF17-ACCA529E19DC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02545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EE567-5C76-41B6-BF17-ACCA529E19DC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84606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EE567-5C76-41B6-BF17-ACCA529E19DC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1877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EE567-5C76-41B6-BF17-ACCA529E19DC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05740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EE567-5C76-41B6-BF17-ACCA529E19DC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25022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EE567-5C76-41B6-BF17-ACCA529E19DC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71969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EE567-5C76-41B6-BF17-ACCA529E19DC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32620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EE567-5C76-41B6-BF17-ACCA529E19DC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56520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EE567-5C76-41B6-BF17-ACCA529E19DC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7784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EE567-5C76-41B6-BF17-ACCA529E19D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1461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EE567-5C76-41B6-BF17-ACCA529E19DC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4884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EE567-5C76-41B6-BF17-ACCA529E19DC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8832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EE567-5C76-41B6-BF17-ACCA529E19DC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20843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EE567-5C76-41B6-BF17-ACCA529E19DC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62227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EE567-5C76-41B6-BF17-ACCA529E19DC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72336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EE567-5C76-41B6-BF17-ACCA529E19DC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8969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EE567-5C76-41B6-BF17-ACCA529E19D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2960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EE567-5C76-41B6-BF17-ACCA529E19D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1627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EE567-5C76-41B6-BF17-ACCA529E19D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3104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EE567-5C76-41B6-BF17-ACCA529E19D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6689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EE567-5C76-41B6-BF17-ACCA529E19D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8669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EE567-5C76-41B6-BF17-ACCA529E19DC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5728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1B72F4BF-7FBE-463F-AD42-8227980AA5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2363"/>
            <a:ext cx="12192000" cy="340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2"/>
            <a:ext cx="7223760" cy="340285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0595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199" y="6492875"/>
            <a:ext cx="4837671" cy="365125"/>
          </a:xfrm>
        </p:spPr>
        <p:txBody>
          <a:bodyPr/>
          <a:lstStyle/>
          <a:p>
            <a:r>
              <a:rPr lang="en-US" altLang="ko-KR" dirty="0"/>
              <a:t>Software ICT Building #409-1 Information Security Lab</a:t>
            </a:r>
          </a:p>
        </p:txBody>
      </p:sp>
    </p:spTree>
    <p:extLst>
      <p:ext uri="{BB962C8B-B14F-4D97-AF65-F5344CB8AC3E}">
        <p14:creationId xmlns:p14="http://schemas.microsoft.com/office/powerpoint/2010/main" val="10693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Information Security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740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BBBF8B2D-6F51-4C85-82B0-5F37B22A13B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" r="23298" b="7584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72">
            <a:extLst>
              <a:ext uri="{FF2B5EF4-FFF2-40B4-BE49-F238E27FC236}">
                <a16:creationId xmlns:a16="http://schemas.microsoft.com/office/drawing/2014/main" id="{E47E6822-5309-4A2E-A4ED-8728E4247B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제목 3">
            <a:extLst>
              <a:ext uri="{FF2B5EF4-FFF2-40B4-BE49-F238E27FC236}">
                <a16:creationId xmlns:a16="http://schemas.microsoft.com/office/drawing/2014/main" id="{AF32431C-C5D4-411B-89CF-6C966096D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5262419" cy="3204134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pPr algn="l"/>
            <a:r>
              <a:rPr lang="ko-KR" altLang="en-US" dirty="0"/>
              <a:t>마스터 제목 스타일 편집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부제목 4">
            <a:extLst>
              <a:ext uri="{FF2B5EF4-FFF2-40B4-BE49-F238E27FC236}">
                <a16:creationId xmlns:a16="http://schemas.microsoft.com/office/drawing/2014/main" id="{5ED42F36-43A6-4D14-A132-151D7669C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5262418" cy="120814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ko-KR" altLang="en-US" sz="2000" dirty="0"/>
              <a:t>클릭하여 마스터 부제목 스타일 편집</a:t>
            </a:r>
            <a:endParaRPr lang="en-US" altLang="ko-KR" sz="2000" dirty="0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64569805-DBC4-46F8-BE8D-AAABEAC0A6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7298" t="36246" r="12061" b="23681"/>
          <a:stretch/>
        </p:blipFill>
        <p:spPr>
          <a:xfrm>
            <a:off x="0" y="6469143"/>
            <a:ext cx="791578" cy="369808"/>
          </a:xfrm>
          <a:prstGeom prst="rect">
            <a:avLst/>
          </a:prstGeom>
        </p:spPr>
      </p:pic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EF7AD8E5-871F-4718-B973-83B16D09D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92875"/>
            <a:ext cx="5653216" cy="365125"/>
          </a:xfrm>
        </p:spPr>
        <p:txBody>
          <a:bodyPr/>
          <a:lstStyle/>
          <a:p>
            <a:r>
              <a:rPr lang="en-US" altLang="ko-KR" dirty="0"/>
              <a:t>Information Security Lab</a:t>
            </a:r>
          </a:p>
        </p:txBody>
      </p:sp>
    </p:spTree>
    <p:extLst>
      <p:ext uri="{BB962C8B-B14F-4D97-AF65-F5344CB8AC3E}">
        <p14:creationId xmlns:p14="http://schemas.microsoft.com/office/powerpoint/2010/main" val="3192511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차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6105626F-8EF9-4CEA-BE10-8B209A73B4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CF45AC3-DF39-40B5-8C99-77C8C796A0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22C54B7-CF6B-4D99-B403-06F68F942FD3}"/>
              </a:ext>
            </a:extLst>
          </p:cNvPr>
          <p:cNvSpPr/>
          <p:nvPr userDrawn="1"/>
        </p:nvSpPr>
        <p:spPr>
          <a:xfrm>
            <a:off x="0" y="1"/>
            <a:ext cx="8010525" cy="6857999"/>
          </a:xfrm>
          <a:prstGeom prst="rect">
            <a:avLst/>
          </a:prstGeom>
          <a:solidFill>
            <a:srgbClr val="03132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1BEAAA7-28C6-4D36-8CA9-22F2BFA5C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7" y="365126"/>
            <a:ext cx="6800850" cy="7238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E6BE9D8-6DE7-40D3-9112-2599149A6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7" y="1328660"/>
            <a:ext cx="6800850" cy="49754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5AD751F-785D-4AD0-985B-D1FB24FE2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92875"/>
            <a:ext cx="3771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Information Security Lab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62315182-1DAD-4049-86F8-80483FFD25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3785" y="6467041"/>
            <a:ext cx="828674" cy="37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9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차례 슬라이드2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C57FD8BD-51CF-44A8-BA8C-F8114A5B64C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0" r="9968" b="4990"/>
          <a:stretch/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066C1AA6-542E-4298-B6F8-6BA4FDCBEA74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9F7D7A7-00F6-45CD-8564-144E9747B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8660"/>
            <a:ext cx="10515600" cy="49754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1F3A15C-B1CB-411F-BD83-816B1AF99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Information Security Lab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3591D92-81C7-4C81-9FC1-DE37FD50EA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45B5B8D2-1FAF-476D-8F45-12114F4CFD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785" y="6467041"/>
            <a:ext cx="828674" cy="376670"/>
          </a:xfrm>
          <a:prstGeom prst="rect">
            <a:avLst/>
          </a:prstGeom>
        </p:spPr>
      </p:pic>
      <p:sp>
        <p:nvSpPr>
          <p:cNvPr id="20" name="제목 1">
            <a:extLst>
              <a:ext uri="{FF2B5EF4-FFF2-40B4-BE49-F238E27FC236}">
                <a16:creationId xmlns:a16="http://schemas.microsoft.com/office/drawing/2014/main" id="{B933E4EE-1959-47A9-83D0-E6376FC8F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27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23115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130"/>
            <a:ext cx="10515600" cy="723842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Information Security Lab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36B07A17-5742-4F8F-B98D-2EC12742A573}"/>
              </a:ext>
            </a:extLst>
          </p:cNvPr>
          <p:cNvCxnSpPr/>
          <p:nvPr userDrawn="1"/>
        </p:nvCxnSpPr>
        <p:spPr>
          <a:xfrm>
            <a:off x="693821" y="810455"/>
            <a:ext cx="10844463" cy="1309"/>
          </a:xfrm>
          <a:prstGeom prst="line">
            <a:avLst/>
          </a:prstGeom>
          <a:ln w="1079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7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84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28659"/>
            <a:ext cx="5181600" cy="497546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28659"/>
            <a:ext cx="5181600" cy="497546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Information Security Lab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0DD60025-B832-43A6-8250-6E13F5EB3C9B}"/>
              </a:ext>
            </a:extLst>
          </p:cNvPr>
          <p:cNvCxnSpPr/>
          <p:nvPr userDrawn="1"/>
        </p:nvCxnSpPr>
        <p:spPr>
          <a:xfrm>
            <a:off x="693821" y="1107023"/>
            <a:ext cx="10844463" cy="1309"/>
          </a:xfrm>
          <a:prstGeom prst="line">
            <a:avLst/>
          </a:prstGeom>
          <a:ln w="1079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443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117601"/>
            <a:ext cx="5157787" cy="5532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20486"/>
            <a:ext cx="5157787" cy="4483637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17601"/>
            <a:ext cx="5183188" cy="5532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20486"/>
            <a:ext cx="5183188" cy="448363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Information Security Lab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D0ADF6-2544-491B-A1FC-AA5E2953A942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6"/>
            <a:ext cx="10515600" cy="723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A01616B9-D231-43B6-8A14-CA2592842882}"/>
              </a:ext>
            </a:extLst>
          </p:cNvPr>
          <p:cNvCxnSpPr/>
          <p:nvPr userDrawn="1"/>
        </p:nvCxnSpPr>
        <p:spPr>
          <a:xfrm>
            <a:off x="693821" y="1107023"/>
            <a:ext cx="10844463" cy="1309"/>
          </a:xfrm>
          <a:prstGeom prst="line">
            <a:avLst/>
          </a:prstGeom>
          <a:ln w="1079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37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84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Information Security Lab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622E356D-C252-45F1-8A2C-15D9019A010C}"/>
              </a:ext>
            </a:extLst>
          </p:cNvPr>
          <p:cNvCxnSpPr/>
          <p:nvPr userDrawn="1"/>
        </p:nvCxnSpPr>
        <p:spPr>
          <a:xfrm>
            <a:off x="693821" y="1107023"/>
            <a:ext cx="10844463" cy="1309"/>
          </a:xfrm>
          <a:prstGeom prst="line">
            <a:avLst/>
          </a:prstGeom>
          <a:ln w="1079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02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부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F2A480E-75CB-46E3-9C29-0DE067C23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Information Security Lab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6AFCB22-86F3-433A-9498-12A36DCC1C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7C3E79A-C640-4D77-95DE-6CADB291D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17601"/>
            <a:ext cx="10514012" cy="5532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B85485-0E10-4B09-8542-405ED49B1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842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D2E09B19-7823-4463-9960-80825AD4AD31}"/>
              </a:ext>
            </a:extLst>
          </p:cNvPr>
          <p:cNvCxnSpPr/>
          <p:nvPr userDrawn="1"/>
        </p:nvCxnSpPr>
        <p:spPr>
          <a:xfrm>
            <a:off x="693821" y="1107023"/>
            <a:ext cx="10844463" cy="1309"/>
          </a:xfrm>
          <a:prstGeom prst="line">
            <a:avLst/>
          </a:prstGeom>
          <a:ln w="1079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84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8660"/>
            <a:ext cx="10515600" cy="4975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92875"/>
            <a:ext cx="3898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rgbClr val="0E2E86"/>
                </a:solidFill>
              </a:defRPr>
            </a:lvl1pPr>
          </a:lstStyle>
          <a:p>
            <a:r>
              <a:rPr lang="en-US" dirty="0"/>
              <a:t>Information Security Lab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제목 개체 틀 10">
            <a:extLst>
              <a:ext uri="{FF2B5EF4-FFF2-40B4-BE49-F238E27FC236}">
                <a16:creationId xmlns:a16="http://schemas.microsoft.com/office/drawing/2014/main" id="{CE8F1A2A-EE19-4691-B350-AC95AF3D4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2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B6BADEE0-B3A8-4A3E-A598-4F6F42A285B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13785" y="6467041"/>
            <a:ext cx="828674" cy="37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0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42" r:id="rId2"/>
    <p:sldLayoutId id="2147483741" r:id="rId3"/>
    <p:sldLayoutId id="2147483743" r:id="rId4"/>
    <p:sldLayoutId id="2147483734" r:id="rId5"/>
    <p:sldLayoutId id="2147483736" r:id="rId6"/>
    <p:sldLayoutId id="2147483737" r:id="rId7"/>
    <p:sldLayoutId id="2147483738" r:id="rId8"/>
    <p:sldLayoutId id="2147483740" r:id="rId9"/>
    <p:sldLayoutId id="2147483739" r:id="rId10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ampllc.org/display/SCP/SCMS+CV+Pilots+Documentatio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6BB50A-FBFA-4B0B-BB74-B79C004EAD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3600" dirty="0"/>
              <a:t>A Security Credential Management </a:t>
            </a:r>
            <a:br>
              <a:rPr lang="en-US" altLang="ko-KR" sz="3600" dirty="0"/>
            </a:br>
            <a:r>
              <a:rPr lang="en-US" altLang="ko-KR" sz="3600" dirty="0"/>
              <a:t>          System for V2X Communications</a:t>
            </a:r>
            <a:br>
              <a:rPr lang="en-US" altLang="ko-KR" sz="3600" dirty="0"/>
            </a:br>
            <a:r>
              <a:rPr lang="en-US" altLang="ko-KR" sz="3600" dirty="0"/>
              <a:t>                              </a:t>
            </a:r>
            <a:r>
              <a:rPr lang="en-US" altLang="ko-KR" sz="1400" dirty="0" err="1"/>
              <a:t>Benedikt</a:t>
            </a:r>
            <a:r>
              <a:rPr lang="en-US" altLang="ko-KR" sz="1400" dirty="0"/>
              <a:t> Brecht, Dean </a:t>
            </a:r>
            <a:r>
              <a:rPr lang="en-US" altLang="ko-KR" sz="1400" dirty="0" err="1"/>
              <a:t>Therriault</a:t>
            </a:r>
            <a:r>
              <a:rPr lang="en-US" altLang="ko-KR" sz="1400" dirty="0"/>
              <a:t>, Andre </a:t>
            </a:r>
            <a:r>
              <a:rPr lang="en-US" altLang="ko-KR" sz="1400" dirty="0" err="1"/>
              <a:t>Weimerskirch</a:t>
            </a:r>
            <a:r>
              <a:rPr lang="en-US" altLang="ko-KR" sz="1400" dirty="0"/>
              <a:t>, </a:t>
            </a:r>
            <a:br>
              <a:rPr lang="en-US" altLang="ko-KR" sz="1400" dirty="0"/>
            </a:br>
            <a:r>
              <a:rPr lang="en-US" altLang="ko-KR" sz="1400" dirty="0"/>
              <a:t>                                                                              William Whyte, </a:t>
            </a:r>
            <a:r>
              <a:rPr lang="en-US" altLang="ko-KR" sz="1400" dirty="0" err="1"/>
              <a:t>Virendra</a:t>
            </a:r>
            <a:r>
              <a:rPr lang="en-US" altLang="ko-KR" sz="1400" dirty="0"/>
              <a:t> Kumar, Thorsten</a:t>
            </a:r>
            <a:endParaRPr lang="ko-KR" altLang="en-US" sz="14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BB7DEF9-C9B7-4547-8B86-05C545FF7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705956"/>
            <a:ext cx="12192000" cy="1655762"/>
          </a:xfrm>
        </p:spPr>
        <p:txBody>
          <a:bodyPr/>
          <a:lstStyle/>
          <a:p>
            <a:pPr algn="l"/>
            <a:r>
              <a:rPr lang="en-US" altLang="ko-KR" dirty="0">
                <a:latin typeface="Eras Medium ITC" panose="020B0602030504020804" pitchFamily="34" charset="0"/>
              </a:rPr>
              <a:t>                                                                         </a:t>
            </a:r>
            <a:r>
              <a:rPr lang="en-US" altLang="ko-KR" dirty="0">
                <a:latin typeface="+mj-lt"/>
              </a:rPr>
              <a:t>#</a:t>
            </a:r>
            <a:r>
              <a:rPr lang="ko-KR" altLang="en-US" dirty="0">
                <a:latin typeface="+mj-lt"/>
              </a:rPr>
              <a:t>모바일과 빅데이터                   </a:t>
            </a:r>
            <a:r>
              <a:rPr lang="en-US" altLang="ko-KR" dirty="0">
                <a:latin typeface="+mj-lt"/>
              </a:rPr>
              <a:t>2020. 06. 15</a:t>
            </a:r>
          </a:p>
          <a:p>
            <a:r>
              <a:rPr lang="ko-KR" altLang="en-US" dirty="0">
                <a:latin typeface="+mj-lt"/>
              </a:rPr>
              <a:t>                                                                                                                               </a:t>
            </a:r>
            <a:r>
              <a:rPr lang="en-US" altLang="ko-KR" dirty="0">
                <a:latin typeface="+mj-lt"/>
              </a:rPr>
              <a:t>Park Wang-</a:t>
            </a:r>
            <a:r>
              <a:rPr lang="en-US" altLang="ko-KR" dirty="0" err="1">
                <a:latin typeface="+mj-lt"/>
              </a:rPr>
              <a:t>Seok</a:t>
            </a:r>
            <a:endParaRPr lang="ko-KR" altLang="en-US" dirty="0">
              <a:latin typeface="+mj-lt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20D3EB2-9F96-4F39-ABA7-7402D3EAA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Software ICT Building #409-1 Information Security Lab</a:t>
            </a:r>
          </a:p>
        </p:txBody>
      </p:sp>
    </p:spTree>
    <p:extLst>
      <p:ext uri="{BB962C8B-B14F-4D97-AF65-F5344CB8AC3E}">
        <p14:creationId xmlns:p14="http://schemas.microsoft.com/office/powerpoint/2010/main" val="3299169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>
            <a:extLst>
              <a:ext uri="{FF2B5EF4-FFF2-40B4-BE49-F238E27FC236}">
                <a16:creationId xmlns:a16="http://schemas.microsoft.com/office/drawing/2014/main" id="{DF8BFF71-E641-42AD-8CBC-0A63BFCD9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32"/>
            <a:ext cx="10515600" cy="723842"/>
          </a:xfrm>
        </p:spPr>
        <p:txBody>
          <a:bodyPr>
            <a:normAutofit fontScale="90000"/>
          </a:bodyPr>
          <a:lstStyle/>
          <a:p>
            <a:r>
              <a:rPr lang="en-US" altLang="ko-KR" b="1" dirty="0">
                <a:latin typeface="+mj-ea"/>
              </a:rPr>
              <a:t>Security Credential Management System</a:t>
            </a:r>
            <a:endParaRPr lang="ko-KR" altLang="en-US" b="1" dirty="0">
              <a:latin typeface="+mj-ea"/>
            </a:endParaRPr>
          </a:p>
        </p:txBody>
      </p:sp>
      <p:sp>
        <p:nvSpPr>
          <p:cNvPr id="11" name="내용 개체 틀 10">
            <a:extLst>
              <a:ext uri="{FF2B5EF4-FFF2-40B4-BE49-F238E27FC236}">
                <a16:creationId xmlns:a16="http://schemas.microsoft.com/office/drawing/2014/main" id="{4C3EEE40-6E05-4504-9B42-4C0B5F5CD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16" y="1037719"/>
            <a:ext cx="5382736" cy="4975464"/>
          </a:xfrm>
        </p:spPr>
        <p:txBody>
          <a:bodyPr>
            <a:normAutofit/>
          </a:bodyPr>
          <a:lstStyle/>
          <a:p>
            <a:r>
              <a:rPr lang="en-US" altLang="ko-KR" b="1" dirty="0"/>
              <a:t>VPKI Requirement</a:t>
            </a:r>
          </a:p>
          <a:p>
            <a:pPr lvl="1"/>
            <a:r>
              <a:rPr lang="ko-KR" altLang="en-US" dirty="0"/>
              <a:t>안전성 보장</a:t>
            </a:r>
            <a:endParaRPr lang="en-US" altLang="ko-KR" dirty="0"/>
          </a:p>
          <a:p>
            <a:pPr lvl="2"/>
            <a:r>
              <a:rPr lang="ko-KR" altLang="en-US" sz="2400" dirty="0"/>
              <a:t>공격자 메시지 </a:t>
            </a:r>
            <a:r>
              <a:rPr lang="ko-KR" altLang="en-US" sz="2400" dirty="0" smtClean="0"/>
              <a:t>삽입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변조 </a:t>
            </a:r>
            <a:r>
              <a:rPr lang="ko-KR" altLang="en-US" sz="2400" dirty="0"/>
              <a:t>방지</a:t>
            </a:r>
            <a:endParaRPr lang="en-US" altLang="ko-KR" sz="2400" dirty="0"/>
          </a:p>
          <a:p>
            <a:pPr lvl="1"/>
            <a:r>
              <a:rPr lang="en-US" altLang="ko-KR" dirty="0"/>
              <a:t>Privacy </a:t>
            </a:r>
            <a:r>
              <a:rPr lang="ko-KR" altLang="en-US" dirty="0"/>
              <a:t>보장</a:t>
            </a:r>
            <a:endParaRPr lang="en-US" altLang="ko-KR" dirty="0"/>
          </a:p>
          <a:p>
            <a:pPr lvl="2"/>
            <a:r>
              <a:rPr lang="ko-KR" altLang="en-US" sz="2400" dirty="0"/>
              <a:t>신원 정보 노출 방지</a:t>
            </a:r>
            <a:endParaRPr lang="en-US" altLang="ko-KR" sz="2400" dirty="0"/>
          </a:p>
          <a:p>
            <a:pPr lvl="2"/>
            <a:r>
              <a:rPr lang="en-US" altLang="ko-KR" sz="2400" dirty="0" err="1"/>
              <a:t>Unlinkability</a:t>
            </a:r>
            <a:r>
              <a:rPr lang="en-US" altLang="ko-KR" sz="2400" dirty="0"/>
              <a:t> </a:t>
            </a:r>
            <a:r>
              <a:rPr lang="ko-KR" altLang="en-US" sz="2400" dirty="0"/>
              <a:t>보장</a:t>
            </a:r>
            <a:endParaRPr lang="en-US" altLang="ko-KR" sz="2400" dirty="0"/>
          </a:p>
          <a:p>
            <a:pPr lvl="2"/>
            <a:r>
              <a:rPr lang="en-US" altLang="ko-KR" sz="2400" dirty="0"/>
              <a:t>Pseudonym Certificate </a:t>
            </a:r>
            <a:r>
              <a:rPr lang="ko-KR" altLang="en-US" sz="2400" dirty="0"/>
              <a:t>사용</a:t>
            </a:r>
            <a:endParaRPr lang="en-US" altLang="ko-KR" sz="2400" dirty="0"/>
          </a:p>
          <a:p>
            <a:pPr lvl="1"/>
            <a:r>
              <a:rPr lang="ko-KR" altLang="en-US" dirty="0"/>
              <a:t>효율적인 인증서 발급 및 관리</a:t>
            </a:r>
            <a:endParaRPr lang="en-US" altLang="ko-KR" dirty="0"/>
          </a:p>
          <a:p>
            <a:pPr lvl="2"/>
            <a:r>
              <a:rPr lang="en-US" altLang="ko-KR" sz="2400" dirty="0"/>
              <a:t>Butterfly Key Expansion</a:t>
            </a:r>
            <a:endParaRPr lang="ko-KR" altLang="en-US" sz="2400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699AB64-3F90-446E-BCF8-84861E0E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Information Security Lab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325A09-5DE7-4B42-872F-8D7CD9B8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27" y="1037719"/>
            <a:ext cx="4032956" cy="536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18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>
            <a:extLst>
              <a:ext uri="{FF2B5EF4-FFF2-40B4-BE49-F238E27FC236}">
                <a16:creationId xmlns:a16="http://schemas.microsoft.com/office/drawing/2014/main" id="{DF8BFF71-E641-42AD-8CBC-0A63BFCD9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32"/>
            <a:ext cx="10515600" cy="723842"/>
          </a:xfrm>
        </p:spPr>
        <p:txBody>
          <a:bodyPr>
            <a:normAutofit fontScale="90000"/>
          </a:bodyPr>
          <a:lstStyle/>
          <a:p>
            <a:r>
              <a:rPr lang="en-US" altLang="ko-KR" b="1" dirty="0">
                <a:latin typeface="+mj-ea"/>
              </a:rPr>
              <a:t>Security Credential Management System</a:t>
            </a:r>
            <a:endParaRPr lang="ko-KR" altLang="en-US" b="1" dirty="0">
              <a:latin typeface="+mj-ea"/>
            </a:endParaRPr>
          </a:p>
        </p:txBody>
      </p:sp>
      <p:sp>
        <p:nvSpPr>
          <p:cNvPr id="11" name="내용 개체 틀 10">
            <a:extLst>
              <a:ext uri="{FF2B5EF4-FFF2-40B4-BE49-F238E27FC236}">
                <a16:creationId xmlns:a16="http://schemas.microsoft.com/office/drawing/2014/main" id="{4C3EEE40-6E05-4504-9B42-4C0B5F5CD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16" y="1037719"/>
            <a:ext cx="10964488" cy="4975464"/>
          </a:xfrm>
        </p:spPr>
        <p:txBody>
          <a:bodyPr>
            <a:normAutofit/>
          </a:bodyPr>
          <a:lstStyle/>
          <a:p>
            <a:r>
              <a:rPr lang="en-US" altLang="ko-KR" sz="2400" b="1" dirty="0"/>
              <a:t>Pseudonym Lifecycle</a:t>
            </a:r>
            <a:endParaRPr lang="ko-KR" altLang="en-US" sz="2400" b="1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699AB64-3F90-446E-BCF8-84861E0E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Information Security Lab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325A09-5DE7-4B42-872F-8D7CD9B8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CB17DBF-9710-435A-B6A5-A8CD477F1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147" y="1658478"/>
            <a:ext cx="751522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46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>
            <a:extLst>
              <a:ext uri="{FF2B5EF4-FFF2-40B4-BE49-F238E27FC236}">
                <a16:creationId xmlns:a16="http://schemas.microsoft.com/office/drawing/2014/main" id="{DF8BFF71-E641-42AD-8CBC-0A63BFCD9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32"/>
            <a:ext cx="10515600" cy="723842"/>
          </a:xfrm>
        </p:spPr>
        <p:txBody>
          <a:bodyPr>
            <a:normAutofit fontScale="90000"/>
          </a:bodyPr>
          <a:lstStyle/>
          <a:p>
            <a:r>
              <a:rPr lang="en-US" altLang="ko-KR" b="1" dirty="0">
                <a:latin typeface="+mj-ea"/>
              </a:rPr>
              <a:t>Security Credential Management System</a:t>
            </a:r>
            <a:endParaRPr lang="ko-KR" altLang="en-US" b="1" dirty="0">
              <a:latin typeface="+mj-ea"/>
            </a:endParaRPr>
          </a:p>
        </p:txBody>
      </p:sp>
      <p:sp>
        <p:nvSpPr>
          <p:cNvPr id="11" name="내용 개체 틀 10">
            <a:extLst>
              <a:ext uri="{FF2B5EF4-FFF2-40B4-BE49-F238E27FC236}">
                <a16:creationId xmlns:a16="http://schemas.microsoft.com/office/drawing/2014/main" id="{4C3EEE40-6E05-4504-9B42-4C0B5F5CD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16" y="1037719"/>
            <a:ext cx="10964488" cy="4975464"/>
          </a:xfrm>
        </p:spPr>
        <p:txBody>
          <a:bodyPr>
            <a:normAutofit/>
          </a:bodyPr>
          <a:lstStyle/>
          <a:p>
            <a:r>
              <a:rPr lang="en-US" altLang="ko-KR" b="1" dirty="0"/>
              <a:t>SCMS Component</a:t>
            </a:r>
          </a:p>
          <a:p>
            <a:pPr lvl="1"/>
            <a:r>
              <a:rPr lang="en-US" altLang="ko-KR" dirty="0"/>
              <a:t>Trusted Third Party(TTP)</a:t>
            </a:r>
          </a:p>
          <a:p>
            <a:pPr lvl="2"/>
            <a:r>
              <a:rPr lang="ko-KR" altLang="en-US" sz="2400" dirty="0" smtClean="0"/>
              <a:t>신뢰받은</a:t>
            </a:r>
            <a:r>
              <a:rPr lang="en-US" altLang="ko-KR" sz="2400" dirty="0" smtClean="0"/>
              <a:t> </a:t>
            </a:r>
            <a:r>
              <a:rPr lang="ko-KR" altLang="en-US" sz="2400" dirty="0"/>
              <a:t>안전한 기관 또는 대행기관</a:t>
            </a:r>
            <a:endParaRPr lang="en-US" altLang="ko-KR" sz="2400" dirty="0"/>
          </a:p>
          <a:p>
            <a:pPr lvl="2"/>
            <a:r>
              <a:rPr lang="ko-KR" altLang="en-US" sz="2400" dirty="0"/>
              <a:t>내부자 공격을 방지하기 위해 독립적으로 운영</a:t>
            </a:r>
            <a:endParaRPr lang="en-US" altLang="ko-KR" sz="2400" dirty="0"/>
          </a:p>
          <a:p>
            <a:pPr lvl="2"/>
            <a:r>
              <a:rPr lang="en-US" altLang="ko-KR" sz="2400" dirty="0"/>
              <a:t>Root CA, ICA, RA, ECA, PCA, LAs, MA </a:t>
            </a:r>
            <a:r>
              <a:rPr lang="ko-KR" altLang="en-US" sz="2400" dirty="0"/>
              <a:t>등</a:t>
            </a:r>
            <a:endParaRPr lang="en-US" altLang="ko-KR" sz="2400" dirty="0"/>
          </a:p>
          <a:p>
            <a:pPr lvl="1"/>
            <a:r>
              <a:rPr lang="en-US" altLang="ko-KR" dirty="0"/>
              <a:t>Entity</a:t>
            </a:r>
          </a:p>
          <a:p>
            <a:pPr lvl="2"/>
            <a:r>
              <a:rPr lang="ko-KR" altLang="en-US" sz="2400" dirty="0"/>
              <a:t>서비스에 참여하는 참여자</a:t>
            </a:r>
            <a:endParaRPr lang="en-US" altLang="ko-KR" sz="2400" dirty="0"/>
          </a:p>
          <a:p>
            <a:pPr lvl="2"/>
            <a:r>
              <a:rPr lang="en-US" altLang="ko-KR" sz="2400" dirty="0"/>
              <a:t>OBE(</a:t>
            </a:r>
            <a:r>
              <a:rPr lang="en-US" altLang="ko-KR" sz="2400" dirty="0" err="1"/>
              <a:t>OnBoard</a:t>
            </a:r>
            <a:r>
              <a:rPr lang="en-US" altLang="ko-KR" sz="2400" dirty="0"/>
              <a:t> Equipment) / OBU(</a:t>
            </a:r>
            <a:r>
              <a:rPr lang="en-US" altLang="ko-KR" sz="2400" dirty="0" err="1"/>
              <a:t>OnBoard</a:t>
            </a:r>
            <a:r>
              <a:rPr lang="en-US" altLang="ko-KR" sz="2400" dirty="0"/>
              <a:t> Unit)</a:t>
            </a:r>
          </a:p>
          <a:p>
            <a:pPr lvl="2"/>
            <a:r>
              <a:rPr lang="en-US" altLang="ko-KR" sz="2400" dirty="0"/>
              <a:t>RSE(Road Side Equipment) / RSU(Road Side Unit)</a:t>
            </a:r>
          </a:p>
          <a:p>
            <a:pPr marL="0" indent="0">
              <a:buNone/>
            </a:pPr>
            <a:endParaRPr lang="en-US" altLang="ko-KR" sz="2400" dirty="0"/>
          </a:p>
          <a:p>
            <a:endParaRPr lang="ko-KR" altLang="en-US" sz="2400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699AB64-3F90-446E-BCF8-84861E0E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Information Security Lab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325A09-5DE7-4B42-872F-8D7CD9B8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56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>
            <a:extLst>
              <a:ext uri="{FF2B5EF4-FFF2-40B4-BE49-F238E27FC236}">
                <a16:creationId xmlns:a16="http://schemas.microsoft.com/office/drawing/2014/main" id="{DF8BFF71-E641-42AD-8CBC-0A63BFCD9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32"/>
            <a:ext cx="10515600" cy="723842"/>
          </a:xfrm>
        </p:spPr>
        <p:txBody>
          <a:bodyPr>
            <a:normAutofit fontScale="90000"/>
          </a:bodyPr>
          <a:lstStyle/>
          <a:p>
            <a:r>
              <a:rPr lang="en-US" altLang="ko-KR" b="1" dirty="0">
                <a:latin typeface="+mj-ea"/>
              </a:rPr>
              <a:t>Security Credential Management System</a:t>
            </a:r>
            <a:endParaRPr lang="ko-KR" altLang="en-US" b="1" dirty="0">
              <a:latin typeface="+mj-ea"/>
            </a:endParaRPr>
          </a:p>
        </p:txBody>
      </p:sp>
      <p:sp>
        <p:nvSpPr>
          <p:cNvPr id="11" name="내용 개체 틀 10">
            <a:extLst>
              <a:ext uri="{FF2B5EF4-FFF2-40B4-BE49-F238E27FC236}">
                <a16:creationId xmlns:a16="http://schemas.microsoft.com/office/drawing/2014/main" id="{4C3EEE40-6E05-4504-9B42-4C0B5F5CD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16" y="1037719"/>
            <a:ext cx="10964488" cy="4975464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SCMS Component</a:t>
            </a: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699AB64-3F90-446E-BCF8-84861E0E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Information Security Lab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325A09-5DE7-4B42-872F-8D7CD9B8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050" name="Picture 2" descr="en_autocrypt_p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457" y="1468552"/>
            <a:ext cx="6886222" cy="493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6375" y="3573924"/>
            <a:ext cx="22574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37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>
            <a:extLst>
              <a:ext uri="{FF2B5EF4-FFF2-40B4-BE49-F238E27FC236}">
                <a16:creationId xmlns:a16="http://schemas.microsoft.com/office/drawing/2014/main" id="{DF8BFF71-E641-42AD-8CBC-0A63BFCD9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32"/>
            <a:ext cx="10515600" cy="723842"/>
          </a:xfrm>
        </p:spPr>
        <p:txBody>
          <a:bodyPr>
            <a:normAutofit fontScale="90000"/>
          </a:bodyPr>
          <a:lstStyle/>
          <a:p>
            <a:r>
              <a:rPr lang="en-US" altLang="ko-KR" b="1" dirty="0">
                <a:latin typeface="+mj-ea"/>
              </a:rPr>
              <a:t>Security Credential Management System</a:t>
            </a:r>
            <a:endParaRPr lang="ko-KR" altLang="en-US" b="1" dirty="0">
              <a:latin typeface="+mj-ea"/>
            </a:endParaRPr>
          </a:p>
        </p:txBody>
      </p:sp>
      <p:sp>
        <p:nvSpPr>
          <p:cNvPr id="11" name="내용 개체 틀 10">
            <a:extLst>
              <a:ext uri="{FF2B5EF4-FFF2-40B4-BE49-F238E27FC236}">
                <a16:creationId xmlns:a16="http://schemas.microsoft.com/office/drawing/2014/main" id="{4C3EEE40-6E05-4504-9B42-4C0B5F5CD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16" y="1037719"/>
            <a:ext cx="10964488" cy="4975464"/>
          </a:xfrm>
        </p:spPr>
        <p:txBody>
          <a:bodyPr>
            <a:normAutofit/>
          </a:bodyPr>
          <a:lstStyle/>
          <a:p>
            <a:r>
              <a:rPr lang="en-US" altLang="ko-KR" sz="2400" b="1" dirty="0"/>
              <a:t>Certification Type</a:t>
            </a:r>
          </a:p>
          <a:p>
            <a:pPr lvl="1"/>
            <a:r>
              <a:rPr lang="en-US" altLang="ko-KR" sz="2000" dirty="0"/>
              <a:t>TTP Certificate</a:t>
            </a:r>
          </a:p>
          <a:p>
            <a:pPr lvl="2"/>
            <a:r>
              <a:rPr lang="en-US" altLang="ko-KR" dirty="0"/>
              <a:t>Root CA </a:t>
            </a:r>
            <a:r>
              <a:rPr lang="ko-KR" altLang="en-US" dirty="0"/>
              <a:t>또는</a:t>
            </a:r>
            <a:r>
              <a:rPr lang="en-US" altLang="ko-KR" dirty="0"/>
              <a:t> ICA </a:t>
            </a:r>
            <a:r>
              <a:rPr lang="ko-KR" altLang="en-US" dirty="0"/>
              <a:t>가 </a:t>
            </a:r>
            <a:r>
              <a:rPr lang="en-US" altLang="ko-KR" dirty="0"/>
              <a:t>TTP</a:t>
            </a:r>
            <a:r>
              <a:rPr lang="ko-KR" altLang="en-US" dirty="0"/>
              <a:t>에게 발급하는 </a:t>
            </a:r>
            <a:r>
              <a:rPr lang="en-US" altLang="ko-KR" dirty="0"/>
              <a:t>Certificate</a:t>
            </a:r>
          </a:p>
          <a:p>
            <a:pPr lvl="1"/>
            <a:r>
              <a:rPr lang="en-US" altLang="ko-KR" sz="2000" dirty="0"/>
              <a:t>OBE Certificate</a:t>
            </a:r>
          </a:p>
          <a:p>
            <a:pPr lvl="2"/>
            <a:r>
              <a:rPr lang="en-US" altLang="ko-KR" dirty="0"/>
              <a:t>Enrollment Certificate</a:t>
            </a:r>
          </a:p>
          <a:p>
            <a:pPr lvl="3"/>
            <a:r>
              <a:rPr lang="en-US" altLang="ko-KR" sz="2000" dirty="0"/>
              <a:t>Pseudonym, Identification Certificate </a:t>
            </a:r>
            <a:r>
              <a:rPr lang="ko-KR" altLang="en-US" sz="2000" dirty="0"/>
              <a:t>발급 </a:t>
            </a:r>
            <a:r>
              <a:rPr lang="ko-KR" altLang="en-US" sz="2000" dirty="0" err="1"/>
              <a:t>요청시</a:t>
            </a:r>
            <a:r>
              <a:rPr lang="ko-KR" altLang="en-US" sz="2000" dirty="0"/>
              <a:t> 사용</a:t>
            </a:r>
            <a:endParaRPr lang="en-US" altLang="ko-KR" sz="2000" dirty="0"/>
          </a:p>
          <a:p>
            <a:pPr lvl="3"/>
            <a:r>
              <a:rPr lang="en-US" altLang="ko-KR" sz="2000" dirty="0"/>
              <a:t>1</a:t>
            </a:r>
            <a:r>
              <a:rPr lang="ko-KR" altLang="en-US" sz="2000" dirty="0"/>
              <a:t>개의 인증서로 계속해서 사용</a:t>
            </a:r>
            <a:endParaRPr lang="en-US" altLang="ko-KR" sz="2000" dirty="0"/>
          </a:p>
          <a:p>
            <a:pPr lvl="2"/>
            <a:r>
              <a:rPr lang="en-US" altLang="ko-KR" dirty="0"/>
              <a:t>Pseudonym Certificate</a:t>
            </a:r>
          </a:p>
          <a:p>
            <a:pPr lvl="3"/>
            <a:r>
              <a:rPr lang="en-US" altLang="ko-KR" sz="2000" dirty="0"/>
              <a:t>BSM, Misbehavior Reporting </a:t>
            </a:r>
            <a:r>
              <a:rPr lang="ko-KR" altLang="en-US" sz="2000" dirty="0" smtClean="0"/>
              <a:t>메시지 인증에 </a:t>
            </a:r>
            <a:r>
              <a:rPr lang="ko-KR" altLang="en-US" sz="2000" dirty="0"/>
              <a:t>사용</a:t>
            </a:r>
            <a:endParaRPr lang="en-US" altLang="ko-KR" sz="2000" dirty="0"/>
          </a:p>
          <a:p>
            <a:pPr lvl="3"/>
            <a:r>
              <a:rPr lang="ko-KR" altLang="en-US" sz="2000" dirty="0"/>
              <a:t>주기적으로 인증서를 교체</a:t>
            </a:r>
            <a:r>
              <a:rPr lang="en-US" altLang="ko-KR" sz="2000" dirty="0"/>
              <a:t>(</a:t>
            </a:r>
            <a:r>
              <a:rPr lang="ko-KR" altLang="en-US" sz="2000" dirty="0"/>
              <a:t>주행 거리 또는 시간</a:t>
            </a:r>
            <a:r>
              <a:rPr lang="en-US" altLang="ko-KR" sz="2000" dirty="0"/>
              <a:t>)</a:t>
            </a:r>
            <a:r>
              <a:rPr lang="ko-KR" altLang="en-US" sz="2000" dirty="0"/>
              <a:t>하여 사용</a:t>
            </a:r>
            <a:r>
              <a:rPr lang="en-US" altLang="ko-KR" sz="2000" dirty="0"/>
              <a:t> </a:t>
            </a:r>
          </a:p>
          <a:p>
            <a:pPr lvl="2"/>
            <a:r>
              <a:rPr lang="en-US" altLang="ko-KR" dirty="0"/>
              <a:t>Identification Certificate</a:t>
            </a:r>
          </a:p>
          <a:p>
            <a:pPr lvl="3"/>
            <a:r>
              <a:rPr lang="en-US" altLang="ko-KR" dirty="0"/>
              <a:t>V2I application </a:t>
            </a:r>
            <a:r>
              <a:rPr lang="ko-KR" altLang="en-US" dirty="0"/>
              <a:t>인증에 사용</a:t>
            </a:r>
            <a:endParaRPr lang="en-US" altLang="ko-KR" dirty="0"/>
          </a:p>
          <a:p>
            <a:endParaRPr lang="ko-KR" altLang="en-US" sz="2400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699AB64-3F90-446E-BCF8-84861E0E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Information Security Lab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325A09-5DE7-4B42-872F-8D7CD9B8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128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>
            <a:extLst>
              <a:ext uri="{FF2B5EF4-FFF2-40B4-BE49-F238E27FC236}">
                <a16:creationId xmlns:a16="http://schemas.microsoft.com/office/drawing/2014/main" id="{DF8BFF71-E641-42AD-8CBC-0A63BFCD9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32"/>
            <a:ext cx="10515600" cy="723842"/>
          </a:xfrm>
        </p:spPr>
        <p:txBody>
          <a:bodyPr>
            <a:normAutofit fontScale="90000"/>
          </a:bodyPr>
          <a:lstStyle/>
          <a:p>
            <a:r>
              <a:rPr lang="en-US" altLang="ko-KR" b="1" dirty="0">
                <a:latin typeface="+mj-ea"/>
              </a:rPr>
              <a:t>Security Credential Management System</a:t>
            </a:r>
            <a:endParaRPr lang="ko-KR" altLang="en-US" b="1" dirty="0">
              <a:latin typeface="+mj-ea"/>
            </a:endParaRPr>
          </a:p>
        </p:txBody>
      </p:sp>
      <p:sp>
        <p:nvSpPr>
          <p:cNvPr id="11" name="내용 개체 틀 10">
            <a:extLst>
              <a:ext uri="{FF2B5EF4-FFF2-40B4-BE49-F238E27FC236}">
                <a16:creationId xmlns:a16="http://schemas.microsoft.com/office/drawing/2014/main" id="{4C3EEE40-6E05-4504-9B42-4C0B5F5CD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16" y="1037719"/>
            <a:ext cx="10964488" cy="4975464"/>
          </a:xfrm>
        </p:spPr>
        <p:txBody>
          <a:bodyPr>
            <a:normAutofit/>
          </a:bodyPr>
          <a:lstStyle/>
          <a:p>
            <a:r>
              <a:rPr lang="en-US" altLang="ko-KR" sz="2400" b="1" dirty="0"/>
              <a:t>Certification Type</a:t>
            </a:r>
          </a:p>
          <a:p>
            <a:pPr lvl="1"/>
            <a:r>
              <a:rPr lang="en-US" altLang="ko-KR" sz="2000" dirty="0"/>
              <a:t>RSE Certificate</a:t>
            </a:r>
          </a:p>
          <a:p>
            <a:pPr lvl="2"/>
            <a:r>
              <a:rPr lang="en-US" altLang="ko-KR" dirty="0"/>
              <a:t>Enrollment Certificate</a:t>
            </a:r>
          </a:p>
          <a:p>
            <a:pPr lvl="3"/>
            <a:r>
              <a:rPr lang="en-US" altLang="ko-KR" sz="2000" dirty="0"/>
              <a:t>Application Certificate </a:t>
            </a:r>
            <a:r>
              <a:rPr lang="ko-KR" altLang="en-US" sz="2000" dirty="0"/>
              <a:t>발급 </a:t>
            </a:r>
            <a:r>
              <a:rPr lang="ko-KR" altLang="en-US" sz="2000" dirty="0" err="1"/>
              <a:t>요청시</a:t>
            </a:r>
            <a:r>
              <a:rPr lang="ko-KR" altLang="en-US" sz="2000" dirty="0"/>
              <a:t> 사용</a:t>
            </a:r>
            <a:endParaRPr lang="en-US" altLang="ko-KR" sz="2000" dirty="0"/>
          </a:p>
          <a:p>
            <a:pPr lvl="2"/>
            <a:r>
              <a:rPr lang="en-US" altLang="ko-KR" dirty="0"/>
              <a:t>Application Certificate</a:t>
            </a:r>
          </a:p>
          <a:p>
            <a:pPr lvl="3"/>
            <a:r>
              <a:rPr lang="en-US" altLang="ko-KR" sz="2000" dirty="0"/>
              <a:t>RSE</a:t>
            </a:r>
            <a:r>
              <a:rPr lang="ko-KR" altLang="en-US" sz="2000" dirty="0"/>
              <a:t>의 서비스를 위한 메시지 </a:t>
            </a:r>
            <a:r>
              <a:rPr lang="ko-KR" altLang="en-US" sz="2000" dirty="0" err="1"/>
              <a:t>전송시</a:t>
            </a:r>
            <a:r>
              <a:rPr lang="ko-KR" altLang="en-US" sz="2000" dirty="0"/>
              <a:t> 사용</a:t>
            </a:r>
            <a:endParaRPr lang="en-US" altLang="ko-KR" sz="2000" dirty="0"/>
          </a:p>
          <a:p>
            <a:endParaRPr lang="ko-KR" altLang="en-US" sz="2400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699AB64-3F90-446E-BCF8-84861E0E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Information Security Lab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325A09-5DE7-4B42-872F-8D7CD9B8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076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>
            <a:extLst>
              <a:ext uri="{FF2B5EF4-FFF2-40B4-BE49-F238E27FC236}">
                <a16:creationId xmlns:a16="http://schemas.microsoft.com/office/drawing/2014/main" id="{DF8BFF71-E641-42AD-8CBC-0A63BFCD9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32"/>
            <a:ext cx="10515600" cy="723842"/>
          </a:xfrm>
        </p:spPr>
        <p:txBody>
          <a:bodyPr>
            <a:normAutofit/>
          </a:bodyPr>
          <a:lstStyle/>
          <a:p>
            <a:r>
              <a:rPr lang="en-US" altLang="ko-KR" b="1" dirty="0">
                <a:latin typeface="+mj-ea"/>
              </a:rPr>
              <a:t>Service Flow</a:t>
            </a:r>
            <a:endParaRPr lang="ko-KR" altLang="en-US" b="1" dirty="0">
              <a:latin typeface="+mj-ea"/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699AB64-3F90-446E-BCF8-84861E0E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Information Security Lab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325A09-5DE7-4B42-872F-8D7CD9B8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E41BEEC-8BDD-44FB-913A-76B7874E0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952" y="866770"/>
            <a:ext cx="9242540" cy="575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12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>
            <a:extLst>
              <a:ext uri="{FF2B5EF4-FFF2-40B4-BE49-F238E27FC236}">
                <a16:creationId xmlns:a16="http://schemas.microsoft.com/office/drawing/2014/main" id="{DF8BFF71-E641-42AD-8CBC-0A63BFCD9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32"/>
            <a:ext cx="10515600" cy="723842"/>
          </a:xfrm>
        </p:spPr>
        <p:txBody>
          <a:bodyPr>
            <a:normAutofit/>
          </a:bodyPr>
          <a:lstStyle/>
          <a:p>
            <a:r>
              <a:rPr lang="en-US" altLang="ko-KR" b="1" dirty="0">
                <a:latin typeface="+mj-ea"/>
              </a:rPr>
              <a:t>Service Flow</a:t>
            </a:r>
            <a:endParaRPr lang="ko-KR" altLang="en-US" b="1" dirty="0">
              <a:latin typeface="+mj-ea"/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699AB64-3F90-446E-BCF8-84861E0E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Information Security Lab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325A09-5DE7-4B42-872F-8D7CD9B8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665" y="883294"/>
            <a:ext cx="8710670" cy="571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>
            <a:extLst>
              <a:ext uri="{FF2B5EF4-FFF2-40B4-BE49-F238E27FC236}">
                <a16:creationId xmlns:a16="http://schemas.microsoft.com/office/drawing/2014/main" id="{DF8BFF71-E641-42AD-8CBC-0A63BFCD9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32"/>
            <a:ext cx="10515600" cy="723842"/>
          </a:xfrm>
        </p:spPr>
        <p:txBody>
          <a:bodyPr>
            <a:normAutofit/>
          </a:bodyPr>
          <a:lstStyle/>
          <a:p>
            <a:r>
              <a:rPr lang="en-US" altLang="ko-KR" b="1" dirty="0">
                <a:latin typeface="+mj-ea"/>
              </a:rPr>
              <a:t>Service Flow</a:t>
            </a:r>
            <a:endParaRPr lang="ko-KR" altLang="en-US" b="1" dirty="0">
              <a:latin typeface="+mj-ea"/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699AB64-3F90-446E-BCF8-84861E0E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Information Security Lab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325A09-5DE7-4B42-872F-8D7CD9B8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481" y="884013"/>
            <a:ext cx="8717038" cy="572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14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>
            <a:extLst>
              <a:ext uri="{FF2B5EF4-FFF2-40B4-BE49-F238E27FC236}">
                <a16:creationId xmlns:a16="http://schemas.microsoft.com/office/drawing/2014/main" id="{DF8BFF71-E641-42AD-8CBC-0A63BFCD9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32"/>
            <a:ext cx="10515600" cy="723842"/>
          </a:xfrm>
        </p:spPr>
        <p:txBody>
          <a:bodyPr>
            <a:normAutofit/>
          </a:bodyPr>
          <a:lstStyle/>
          <a:p>
            <a:r>
              <a:rPr lang="en-US" altLang="ko-KR" b="1" dirty="0">
                <a:latin typeface="+mj-ea"/>
              </a:rPr>
              <a:t>Service Flow</a:t>
            </a:r>
            <a:endParaRPr lang="ko-KR" altLang="en-US" b="1" dirty="0">
              <a:latin typeface="+mj-ea"/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699AB64-3F90-446E-BCF8-84861E0E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Information Security Lab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325A09-5DE7-4B42-872F-8D7CD9B8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042" y="876042"/>
            <a:ext cx="8717915" cy="571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47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42C34EA8-1594-4E0D-9497-7B1724759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Index</a:t>
            </a:r>
            <a:endParaRPr lang="ko-KR" alt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03BBFF5-B47C-4DDF-9BD0-2EE8CF352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6" y="1328660"/>
            <a:ext cx="7376407" cy="4975464"/>
          </a:xfrm>
        </p:spPr>
        <p:txBody>
          <a:bodyPr/>
          <a:lstStyle/>
          <a:p>
            <a:r>
              <a:rPr lang="en-US" altLang="ko-KR" dirty="0"/>
              <a:t>Introduction</a:t>
            </a:r>
          </a:p>
          <a:p>
            <a:r>
              <a:rPr lang="en-US" altLang="ko-KR" dirty="0"/>
              <a:t>Security Credential Management System(SCMS)</a:t>
            </a:r>
          </a:p>
          <a:p>
            <a:pPr lvl="1"/>
            <a:r>
              <a:rPr lang="en-US" altLang="ko-KR" dirty="0"/>
              <a:t>Overview</a:t>
            </a:r>
          </a:p>
          <a:p>
            <a:pPr lvl="1"/>
            <a:r>
              <a:rPr lang="en-US" altLang="ko-KR" dirty="0"/>
              <a:t>V2X Component</a:t>
            </a:r>
          </a:p>
          <a:p>
            <a:pPr lvl="1"/>
            <a:r>
              <a:rPr lang="en-US" altLang="ko-KR" dirty="0"/>
              <a:t>Certificate Type</a:t>
            </a:r>
          </a:p>
          <a:p>
            <a:pPr lvl="1"/>
            <a:r>
              <a:rPr lang="en-US" altLang="ko-KR" dirty="0"/>
              <a:t>Service Flow</a:t>
            </a:r>
          </a:p>
          <a:p>
            <a:r>
              <a:rPr lang="en-US" altLang="ko-KR" dirty="0"/>
              <a:t>Pseudonym Certificate Scheme</a:t>
            </a:r>
          </a:p>
          <a:p>
            <a:pPr lvl="1"/>
            <a:r>
              <a:rPr lang="en-US" altLang="ko-KR" dirty="0"/>
              <a:t>Provisioning</a:t>
            </a:r>
          </a:p>
          <a:p>
            <a:pPr lvl="1"/>
            <a:r>
              <a:rPr lang="en-US" altLang="ko-KR" dirty="0"/>
              <a:t>Revocation</a:t>
            </a:r>
          </a:p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156DCD0-D6E2-4C9D-86E6-C38F484C89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Information Security Lab</a:t>
            </a:r>
          </a:p>
        </p:txBody>
      </p:sp>
    </p:spTree>
    <p:extLst>
      <p:ext uri="{BB962C8B-B14F-4D97-AF65-F5344CB8AC3E}">
        <p14:creationId xmlns:p14="http://schemas.microsoft.com/office/powerpoint/2010/main" val="350835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>
            <a:extLst>
              <a:ext uri="{FF2B5EF4-FFF2-40B4-BE49-F238E27FC236}">
                <a16:creationId xmlns:a16="http://schemas.microsoft.com/office/drawing/2014/main" id="{DF8BFF71-E641-42AD-8CBC-0A63BFCD9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32"/>
            <a:ext cx="10515600" cy="723842"/>
          </a:xfrm>
        </p:spPr>
        <p:txBody>
          <a:bodyPr>
            <a:normAutofit/>
          </a:bodyPr>
          <a:lstStyle/>
          <a:p>
            <a:r>
              <a:rPr lang="en-US" altLang="ko-KR" b="1" dirty="0">
                <a:latin typeface="+mj-ea"/>
              </a:rPr>
              <a:t>Service Flow</a:t>
            </a:r>
            <a:endParaRPr lang="ko-KR" altLang="en-US" b="1" dirty="0">
              <a:latin typeface="+mj-ea"/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699AB64-3F90-446E-BCF8-84861E0E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Information Security Lab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325A09-5DE7-4B42-872F-8D7CD9B8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899" y="870271"/>
            <a:ext cx="8742201" cy="573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81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>
            <a:extLst>
              <a:ext uri="{FF2B5EF4-FFF2-40B4-BE49-F238E27FC236}">
                <a16:creationId xmlns:a16="http://schemas.microsoft.com/office/drawing/2014/main" id="{DF8BFF71-E641-42AD-8CBC-0A63BFCD9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32"/>
            <a:ext cx="10515600" cy="723842"/>
          </a:xfrm>
        </p:spPr>
        <p:txBody>
          <a:bodyPr>
            <a:normAutofit/>
          </a:bodyPr>
          <a:lstStyle/>
          <a:p>
            <a:r>
              <a:rPr lang="en-US" altLang="ko-KR" b="1" dirty="0">
                <a:latin typeface="+mj-ea"/>
              </a:rPr>
              <a:t>Service Flow</a:t>
            </a:r>
            <a:endParaRPr lang="ko-KR" altLang="en-US" b="1" dirty="0">
              <a:latin typeface="+mj-ea"/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699AB64-3F90-446E-BCF8-84861E0E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Information Security Lab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325A09-5DE7-4B42-872F-8D7CD9B8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581" y="874683"/>
            <a:ext cx="8732838" cy="57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55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>
            <a:extLst>
              <a:ext uri="{FF2B5EF4-FFF2-40B4-BE49-F238E27FC236}">
                <a16:creationId xmlns:a16="http://schemas.microsoft.com/office/drawing/2014/main" id="{DF8BFF71-E641-42AD-8CBC-0A63BFCD9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32"/>
            <a:ext cx="10515600" cy="723842"/>
          </a:xfrm>
        </p:spPr>
        <p:txBody>
          <a:bodyPr>
            <a:normAutofit/>
          </a:bodyPr>
          <a:lstStyle/>
          <a:p>
            <a:r>
              <a:rPr lang="en-US" altLang="ko-KR" b="1" dirty="0">
                <a:latin typeface="+mj-ea"/>
              </a:rPr>
              <a:t>Service Flow</a:t>
            </a:r>
            <a:endParaRPr lang="ko-KR" altLang="en-US" b="1" dirty="0">
              <a:latin typeface="+mj-ea"/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699AB64-3F90-446E-BCF8-84861E0E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Information Security Lab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325A09-5DE7-4B42-872F-8D7CD9B8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853" y="880114"/>
            <a:ext cx="8709411" cy="570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83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>
            <a:extLst>
              <a:ext uri="{FF2B5EF4-FFF2-40B4-BE49-F238E27FC236}">
                <a16:creationId xmlns:a16="http://schemas.microsoft.com/office/drawing/2014/main" id="{DF8BFF71-E641-42AD-8CBC-0A63BFCD9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32"/>
            <a:ext cx="10515600" cy="723842"/>
          </a:xfrm>
        </p:spPr>
        <p:txBody>
          <a:bodyPr>
            <a:normAutofit/>
          </a:bodyPr>
          <a:lstStyle/>
          <a:p>
            <a:r>
              <a:rPr lang="en-US" altLang="ko-KR" b="1" dirty="0">
                <a:latin typeface="+mj-ea"/>
              </a:rPr>
              <a:t>Service Flow</a:t>
            </a:r>
            <a:endParaRPr lang="ko-KR" altLang="en-US" b="1" dirty="0">
              <a:latin typeface="+mj-ea"/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699AB64-3F90-446E-BCF8-84861E0E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Information Security Lab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325A09-5DE7-4B42-872F-8D7CD9B8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802" y="859794"/>
            <a:ext cx="8748395" cy="573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29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>
            <a:extLst>
              <a:ext uri="{FF2B5EF4-FFF2-40B4-BE49-F238E27FC236}">
                <a16:creationId xmlns:a16="http://schemas.microsoft.com/office/drawing/2014/main" id="{DF8BFF71-E641-42AD-8CBC-0A63BFCD9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32"/>
            <a:ext cx="10515600" cy="723842"/>
          </a:xfrm>
        </p:spPr>
        <p:txBody>
          <a:bodyPr>
            <a:normAutofit/>
          </a:bodyPr>
          <a:lstStyle/>
          <a:p>
            <a:r>
              <a:rPr lang="en-US" altLang="ko-KR" b="1" dirty="0">
                <a:latin typeface="+mj-ea"/>
              </a:rPr>
              <a:t>Service Flow</a:t>
            </a:r>
            <a:endParaRPr lang="ko-KR" altLang="en-US" b="1" dirty="0">
              <a:latin typeface="+mj-ea"/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699AB64-3F90-446E-BCF8-84861E0E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Information Security Lab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325A09-5DE7-4B42-872F-8D7CD9B8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605" y="880114"/>
            <a:ext cx="8738572" cy="572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70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>
            <a:extLst>
              <a:ext uri="{FF2B5EF4-FFF2-40B4-BE49-F238E27FC236}">
                <a16:creationId xmlns:a16="http://schemas.microsoft.com/office/drawing/2014/main" id="{DF8BFF71-E641-42AD-8CBC-0A63BFCD9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32"/>
            <a:ext cx="10515600" cy="723842"/>
          </a:xfrm>
        </p:spPr>
        <p:txBody>
          <a:bodyPr>
            <a:normAutofit/>
          </a:bodyPr>
          <a:lstStyle/>
          <a:p>
            <a:r>
              <a:rPr lang="en-US" altLang="ko-KR" b="1" dirty="0">
                <a:latin typeface="+mj-ea"/>
              </a:rPr>
              <a:t>Service Flow</a:t>
            </a:r>
            <a:endParaRPr lang="ko-KR" altLang="en-US" b="1" dirty="0">
              <a:latin typeface="+mj-ea"/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699AB64-3F90-446E-BCF8-84861E0E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Information Security Lab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325A09-5DE7-4B42-872F-8D7CD9B8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725" y="875625"/>
            <a:ext cx="8718550" cy="571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42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>
            <a:extLst>
              <a:ext uri="{FF2B5EF4-FFF2-40B4-BE49-F238E27FC236}">
                <a16:creationId xmlns:a16="http://schemas.microsoft.com/office/drawing/2014/main" id="{DF8BFF71-E641-42AD-8CBC-0A63BFCD9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32"/>
            <a:ext cx="10515600" cy="723842"/>
          </a:xfrm>
        </p:spPr>
        <p:txBody>
          <a:bodyPr>
            <a:normAutofit/>
          </a:bodyPr>
          <a:lstStyle/>
          <a:p>
            <a:r>
              <a:rPr lang="en-US" altLang="ko-KR" b="1" dirty="0">
                <a:latin typeface="+mj-ea"/>
              </a:rPr>
              <a:t>Pseudonym Certificate Scheme</a:t>
            </a:r>
            <a:endParaRPr lang="ko-KR" altLang="en-US" b="1" dirty="0">
              <a:latin typeface="+mj-ea"/>
            </a:endParaRPr>
          </a:p>
        </p:txBody>
      </p:sp>
      <p:sp>
        <p:nvSpPr>
          <p:cNvPr id="11" name="내용 개체 틀 10">
            <a:extLst>
              <a:ext uri="{FF2B5EF4-FFF2-40B4-BE49-F238E27FC236}">
                <a16:creationId xmlns:a16="http://schemas.microsoft.com/office/drawing/2014/main" id="{4C3EEE40-6E05-4504-9B42-4C0B5F5CD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16" y="834519"/>
            <a:ext cx="10964488" cy="4975464"/>
          </a:xfrm>
        </p:spPr>
        <p:txBody>
          <a:bodyPr>
            <a:normAutofit/>
          </a:bodyPr>
          <a:lstStyle/>
          <a:p>
            <a:r>
              <a:rPr lang="en-US" altLang="ko-KR" sz="2400" b="1" dirty="0"/>
              <a:t>Butterfly Key Expansion</a:t>
            </a:r>
            <a:endParaRPr lang="en-US" altLang="ko-KR" sz="2000" dirty="0"/>
          </a:p>
          <a:p>
            <a:pPr lvl="1"/>
            <a:r>
              <a:rPr lang="en-US" altLang="ko-KR" sz="2000" dirty="0"/>
              <a:t>1</a:t>
            </a:r>
            <a:r>
              <a:rPr lang="ko-KR" altLang="en-US" sz="2000" dirty="0"/>
              <a:t>개의 </a:t>
            </a:r>
            <a:r>
              <a:rPr lang="ko-KR" altLang="en-US" sz="2000" dirty="0" err="1"/>
              <a:t>공개키를</a:t>
            </a:r>
            <a:r>
              <a:rPr lang="ko-KR" altLang="en-US" sz="2000" dirty="0"/>
              <a:t> 이용하여 여러 개의 인증서를 발급 받는 기법</a:t>
            </a: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699AB64-3F90-446E-BCF8-84861E0E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Information Security Lab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325A09-5DE7-4B42-872F-8D7CD9B8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596870"/>
              </p:ext>
            </p:extLst>
          </p:nvPr>
        </p:nvGraphicFramePr>
        <p:xfrm>
          <a:off x="838201" y="1573519"/>
          <a:ext cx="10724803" cy="5248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6342">
                  <a:extLst>
                    <a:ext uri="{9D8B030D-6E8A-4147-A177-3AD203B41FA5}">
                      <a16:colId xmlns:a16="http://schemas.microsoft.com/office/drawing/2014/main" val="3995244624"/>
                    </a:ext>
                  </a:extLst>
                </a:gridCol>
                <a:gridCol w="3423526">
                  <a:extLst>
                    <a:ext uri="{9D8B030D-6E8A-4147-A177-3AD203B41FA5}">
                      <a16:colId xmlns:a16="http://schemas.microsoft.com/office/drawing/2014/main" val="2775170067"/>
                    </a:ext>
                  </a:extLst>
                </a:gridCol>
                <a:gridCol w="3574935">
                  <a:extLst>
                    <a:ext uri="{9D8B030D-6E8A-4147-A177-3AD203B41FA5}">
                      <a16:colId xmlns:a16="http://schemas.microsoft.com/office/drawing/2014/main" val="202547597"/>
                    </a:ext>
                  </a:extLst>
                </a:gridCol>
              </a:tblGrid>
              <a:tr h="3042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Device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RA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PCA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057857"/>
                  </a:ext>
                </a:extLst>
              </a:tr>
              <a:tr h="1429883">
                <a:tc>
                  <a:txBody>
                    <a:bodyPr/>
                    <a:lstStyle/>
                    <a:p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 Generate:</a:t>
                      </a:r>
                    </a:p>
                    <a:p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a)</a:t>
                      </a:r>
                      <a:r>
                        <a:rPr lang="en-US" altLang="ko-KR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AES key </a:t>
                      </a:r>
                      <a:r>
                        <a:rPr lang="en-US" altLang="ko-KR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ck</a:t>
                      </a:r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(signing expansion function)</a:t>
                      </a:r>
                    </a:p>
                    <a:p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b) AES key </a:t>
                      </a:r>
                      <a:r>
                        <a:rPr lang="en-US" altLang="ko-KR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</a:t>
                      </a:r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(encryption expansion function)</a:t>
                      </a:r>
                    </a:p>
                    <a:p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c) ECC key pair (a, A = </a:t>
                      </a:r>
                      <a:r>
                        <a:rPr lang="en-US" altLang="ko-KR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</a:t>
                      </a:r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for </a:t>
                      </a:r>
                      <a:r>
                        <a:rPr lang="en-US" altLang="ko-KR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signing</a:t>
                      </a:r>
                      <a:endParaRPr lang="en-US" altLang="ko-KR" sz="11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d) ECC key pair (p, P = </a:t>
                      </a:r>
                      <a:r>
                        <a:rPr lang="en-US" altLang="ko-KR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</a:t>
                      </a:r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for </a:t>
                      </a:r>
                      <a:r>
                        <a:rPr lang="en-US" altLang="ko-KR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encryption</a:t>
                      </a:r>
                    </a:p>
                    <a:p>
                      <a:endParaRPr lang="en-US" altLang="ko-KR" sz="11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Send (</a:t>
                      </a:r>
                      <a:r>
                        <a:rPr lang="en-US" altLang="ko-KR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ck</a:t>
                      </a:r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altLang="ko-KR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</a:t>
                      </a:r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A, P) to RA</a:t>
                      </a:r>
                    </a:p>
                    <a:p>
                      <a:pPr latinLnBrk="1"/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For each </a:t>
                      </a:r>
                      <a:r>
                        <a:rPr lang="el-GR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ι, </a:t>
                      </a:r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compute:</a:t>
                      </a:r>
                    </a:p>
                    <a:p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a) Signing public keys for requests </a:t>
                      </a:r>
                    </a:p>
                    <a:p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B</a:t>
                      </a:r>
                      <a:r>
                        <a:rPr lang="el-GR" altLang="ko-KR" sz="11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ι</a:t>
                      </a:r>
                      <a:r>
                        <a:rPr lang="el-GR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= </a:t>
                      </a:r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+ f1(</a:t>
                      </a:r>
                      <a:r>
                        <a:rPr lang="en-US" altLang="ko-KR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ck</a:t>
                      </a:r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l-GR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ι) * </a:t>
                      </a:r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</a:p>
                    <a:p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b) Encryption public keys for encrypting</a:t>
                      </a:r>
                    </a:p>
                    <a:p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the certificate response</a:t>
                      </a:r>
                    </a:p>
                    <a:p>
                      <a:r>
                        <a:rPr lang="en-US" altLang="ko-KR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el-GR" altLang="ko-KR" sz="11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ι</a:t>
                      </a:r>
                      <a:r>
                        <a:rPr lang="el-GR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= </a:t>
                      </a:r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 + f2(</a:t>
                      </a:r>
                      <a:r>
                        <a:rPr lang="en-US" altLang="ko-KR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</a:t>
                      </a:r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l-GR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ι) * </a:t>
                      </a:r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</a:p>
                    <a:p>
                      <a:endParaRPr lang="en-US" altLang="ko-KR" sz="11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4) For each </a:t>
                      </a:r>
                      <a:r>
                        <a:rPr lang="el-GR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ι, </a:t>
                      </a:r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send (B</a:t>
                      </a:r>
                      <a:r>
                        <a:rPr lang="el-GR" altLang="ko-KR" sz="11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ι</a:t>
                      </a:r>
                      <a:r>
                        <a:rPr lang="el-GR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el-GR" altLang="ko-KR" sz="11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ι</a:t>
                      </a:r>
                      <a:r>
                        <a:rPr lang="el-GR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individually to</a:t>
                      </a:r>
                      <a:r>
                        <a:rPr lang="en-US" altLang="ko-KR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5)</a:t>
                      </a:r>
                      <a:r>
                        <a:rPr lang="en-US" altLang="ko-KR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Generate an ECC key pair</a:t>
                      </a:r>
                    </a:p>
                    <a:p>
                      <a:r>
                        <a:rPr lang="en-US" altLang="ko-KR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(</a:t>
                      </a:r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c, C = </a:t>
                      </a:r>
                      <a:r>
                        <a:rPr lang="en-US" altLang="ko-KR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cG</a:t>
                      </a:r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for hiding the signing public key </a:t>
                      </a:r>
                    </a:p>
                    <a:p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6) Compute the “butterfly” public key (</a:t>
                      </a:r>
                      <a:r>
                        <a:rPr lang="en-US" altLang="ko-KR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altLang="ko-KR" sz="1100" b="0" i="0" kern="1200" baseline="-25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ι</a:t>
                      </a:r>
                      <a:r>
                        <a:rPr lang="en-US" altLang="ko-KR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+C</a:t>
                      </a:r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7) Generate an explicit certificate on butterfly  </a:t>
                      </a:r>
                    </a:p>
                    <a:p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public key (</a:t>
                      </a:r>
                      <a:r>
                        <a:rPr lang="en-US" altLang="ko-KR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altLang="ko-KR" sz="1100" b="0" i="0" kern="1200" baseline="-25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ι</a:t>
                      </a:r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C), </a:t>
                      </a:r>
                    </a:p>
                    <a:p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encrypt (certificate, c) with </a:t>
                      </a:r>
                      <a:r>
                        <a:rPr lang="en-US" altLang="ko-KR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en-US" altLang="ko-KR" sz="1100" b="0" i="0" kern="1200" baseline="-25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ι</a:t>
                      </a:r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sign the </a:t>
                      </a:r>
                      <a:r>
                        <a:rPr lang="en-US" altLang="ko-KR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ciphertext</a:t>
                      </a:r>
                      <a:r>
                        <a:rPr lang="en-US" altLang="ko-KR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PCA private key </a:t>
                      </a:r>
                    </a:p>
                    <a:p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8) Send the signed </a:t>
                      </a:r>
                      <a:r>
                        <a:rPr lang="en-US" altLang="ko-KR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ciphertext</a:t>
                      </a:r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88421"/>
                  </a:ext>
                </a:extLst>
              </a:tr>
              <a:tr h="593250">
                <a:tc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9)</a:t>
                      </a:r>
                      <a:r>
                        <a:rPr lang="en-US" altLang="ko-KR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Collate all the signed </a:t>
                      </a:r>
                      <a:r>
                        <a:rPr lang="en-US" altLang="ko-KR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ciphertexts</a:t>
                      </a:r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along </a:t>
                      </a:r>
                    </a:p>
                    <a:p>
                      <a:pPr latinLnBrk="1"/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with the corresponding ι value for a device   </a:t>
                      </a:r>
                    </a:p>
                    <a:p>
                      <a:pPr latinLnBrk="1"/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and send them to device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627181"/>
                  </a:ext>
                </a:extLst>
              </a:tr>
              <a:tr h="2916478">
                <a:tc>
                  <a:txBody>
                    <a:bodyPr/>
                    <a:lstStyle/>
                    <a:p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10) For each </a:t>
                      </a:r>
                      <a:r>
                        <a:rPr lang="el-GR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ι, </a:t>
                      </a:r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compute: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a) Signing private keys, b</a:t>
                      </a:r>
                      <a:r>
                        <a:rPr lang="el-GR" altLang="ko-KR" sz="11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ι</a:t>
                      </a:r>
                      <a:r>
                        <a:rPr lang="el-GR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= </a:t>
                      </a:r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+ f1(</a:t>
                      </a:r>
                      <a:r>
                        <a:rPr lang="en-US" altLang="ko-KR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ck</a:t>
                      </a:r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l-GR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ι) (</a:t>
                      </a:r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 l)</a:t>
                      </a:r>
                    </a:p>
                    <a:p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b) Decryption keys for decrypting the certificate </a:t>
                      </a:r>
                    </a:p>
                    <a:p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response, q</a:t>
                      </a:r>
                      <a:r>
                        <a:rPr lang="el-GR" altLang="ko-KR" sz="11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ι</a:t>
                      </a:r>
                      <a:r>
                        <a:rPr lang="el-GR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= </a:t>
                      </a:r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 + f2(</a:t>
                      </a:r>
                      <a:r>
                        <a:rPr lang="en-US" altLang="ko-KR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</a:t>
                      </a:r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l-GR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ι) (</a:t>
                      </a:r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 l)</a:t>
                      </a:r>
                    </a:p>
                    <a:p>
                      <a:endParaRPr lang="en-US" altLang="ko-KR" sz="11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11) For each </a:t>
                      </a:r>
                      <a:r>
                        <a:rPr lang="el-GR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ι, </a:t>
                      </a:r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verify PCA’s signature on the </a:t>
                      </a:r>
                    </a:p>
                    <a:p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altLang="ko-KR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ciphertext</a:t>
                      </a:r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a) If verification succeeds, </a:t>
                      </a:r>
                    </a:p>
                    <a:p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Decrypt the </a:t>
                      </a:r>
                      <a:r>
                        <a:rPr lang="en-US" altLang="ko-KR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ciphertext</a:t>
                      </a:r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using q</a:t>
                      </a:r>
                      <a:r>
                        <a:rPr lang="el-GR" altLang="ko-KR" sz="11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ι</a:t>
                      </a:r>
                      <a:r>
                        <a:rPr lang="el-GR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obtain    </a:t>
                      </a:r>
                    </a:p>
                    <a:p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(certificate, c). </a:t>
                      </a:r>
                    </a:p>
                    <a:p>
                      <a:endParaRPr lang="en-US" altLang="ko-KR" sz="11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Compute the “butterfly” private key    </a:t>
                      </a:r>
                    </a:p>
                    <a:p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corresponding to the public key in the   </a:t>
                      </a:r>
                    </a:p>
                    <a:p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certificate: (b</a:t>
                      </a:r>
                      <a:r>
                        <a:rPr lang="el-GR" altLang="ko-KR" sz="11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ι</a:t>
                      </a:r>
                      <a:r>
                        <a:rPr lang="el-GR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+ </a:t>
                      </a:r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c) (mod l)</a:t>
                      </a:r>
                    </a:p>
                    <a:p>
                      <a:endParaRPr lang="en-US" altLang="ko-KR" sz="11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b) If verification fails, abort and report to MA.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453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49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>
            <a:extLst>
              <a:ext uri="{FF2B5EF4-FFF2-40B4-BE49-F238E27FC236}">
                <a16:creationId xmlns:a16="http://schemas.microsoft.com/office/drawing/2014/main" id="{DF8BFF71-E641-42AD-8CBC-0A63BFCD9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32"/>
            <a:ext cx="10515600" cy="723842"/>
          </a:xfrm>
        </p:spPr>
        <p:txBody>
          <a:bodyPr>
            <a:normAutofit/>
          </a:bodyPr>
          <a:lstStyle/>
          <a:p>
            <a:r>
              <a:rPr lang="en-US" altLang="ko-KR" b="1" dirty="0">
                <a:latin typeface="+mj-ea"/>
              </a:rPr>
              <a:t>Pseudonym Certificate Scheme</a:t>
            </a:r>
            <a:endParaRPr lang="ko-KR" altLang="en-US" b="1" dirty="0">
              <a:latin typeface="+mj-ea"/>
            </a:endParaRPr>
          </a:p>
        </p:txBody>
      </p:sp>
      <p:sp>
        <p:nvSpPr>
          <p:cNvPr id="11" name="내용 개체 틀 10">
            <a:extLst>
              <a:ext uri="{FF2B5EF4-FFF2-40B4-BE49-F238E27FC236}">
                <a16:creationId xmlns:a16="http://schemas.microsoft.com/office/drawing/2014/main" id="{4C3EEE40-6E05-4504-9B42-4C0B5F5CD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16" y="1037719"/>
            <a:ext cx="10964488" cy="4975464"/>
          </a:xfrm>
        </p:spPr>
        <p:txBody>
          <a:bodyPr>
            <a:normAutofit/>
          </a:bodyPr>
          <a:lstStyle/>
          <a:p>
            <a:r>
              <a:rPr lang="en-US" altLang="ko-KR" sz="2400" b="1" dirty="0"/>
              <a:t>Linkage Value</a:t>
            </a:r>
          </a:p>
          <a:p>
            <a:pPr lvl="1"/>
            <a:r>
              <a:rPr lang="ko-KR" altLang="en-US" sz="2000" dirty="0" smtClean="0"/>
              <a:t>인증서의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효율적인 폐기를 위해 사용</a:t>
            </a:r>
            <a:endParaRPr lang="en-US" altLang="ko-KR" sz="2000" dirty="0" smtClean="0"/>
          </a:p>
          <a:p>
            <a:pPr lvl="1"/>
            <a:r>
              <a:rPr lang="en-US" altLang="ko-KR" sz="2000" dirty="0" smtClean="0"/>
              <a:t>Hash chain </a:t>
            </a:r>
            <a:r>
              <a:rPr lang="ko-KR" altLang="en-US" sz="2000" dirty="0" smtClean="0"/>
              <a:t>형태로 구성</a:t>
            </a:r>
            <a:r>
              <a:rPr lang="en-US" altLang="ko-KR" sz="2000" dirty="0" smtClean="0"/>
              <a:t>.</a:t>
            </a:r>
            <a:r>
              <a:rPr lang="ko-KR" altLang="en-US" sz="2000" dirty="0" smtClean="0"/>
              <a:t> 폐기할 인증서의 </a:t>
            </a:r>
            <a:r>
              <a:rPr lang="en-US" altLang="ko-KR" sz="2000" dirty="0" smtClean="0"/>
              <a:t>Linkage value seed</a:t>
            </a:r>
            <a:r>
              <a:rPr lang="ko-KR" altLang="en-US" sz="2000" dirty="0" smtClean="0"/>
              <a:t>와 연관된 모든 인증서 폐기 가능</a:t>
            </a:r>
            <a:endParaRPr lang="en-US" altLang="ko-KR" sz="2000" dirty="0" smtClean="0"/>
          </a:p>
          <a:p>
            <a:pPr lvl="1"/>
            <a:r>
              <a:rPr lang="ko-KR" altLang="en-US" sz="2000" dirty="0" smtClean="0"/>
              <a:t>내부 공격자로부터 </a:t>
            </a:r>
            <a:r>
              <a:rPr lang="en-US" altLang="ko-KR" sz="2000" dirty="0" smtClean="0"/>
              <a:t>Privacy</a:t>
            </a:r>
            <a:r>
              <a:rPr lang="ko-KR" altLang="en-US" sz="2000" dirty="0" smtClean="0"/>
              <a:t>를 보호하기 위해 독립적인 </a:t>
            </a:r>
            <a:r>
              <a:rPr lang="en-US" altLang="ko-KR" sz="2000" dirty="0" smtClean="0"/>
              <a:t>2</a:t>
            </a:r>
            <a:r>
              <a:rPr lang="ko-KR" altLang="en-US" sz="2000" dirty="0" smtClean="0"/>
              <a:t>개의 </a:t>
            </a:r>
            <a:r>
              <a:rPr lang="en-US" altLang="ko-KR" sz="2000" dirty="0" smtClean="0"/>
              <a:t>LA</a:t>
            </a:r>
            <a:r>
              <a:rPr lang="ko-KR" altLang="en-US" sz="2000" dirty="0" smtClean="0"/>
              <a:t>가 존재</a:t>
            </a:r>
            <a:r>
              <a:rPr lang="en-US" altLang="ko-KR" sz="2000" dirty="0" smtClean="0"/>
              <a:t>(LA1, LA2)</a:t>
            </a:r>
            <a:endParaRPr lang="en-US" altLang="ko-KR" sz="2000" dirty="0"/>
          </a:p>
          <a:p>
            <a:endParaRPr lang="ko-KR" altLang="en-US" sz="2400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699AB64-3F90-446E-BCF8-84861E0E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Information Security Lab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325A09-5DE7-4B42-872F-8D7CD9B8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957" y="2478438"/>
            <a:ext cx="6098167" cy="436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73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>
            <a:extLst>
              <a:ext uri="{FF2B5EF4-FFF2-40B4-BE49-F238E27FC236}">
                <a16:creationId xmlns:a16="http://schemas.microsoft.com/office/drawing/2014/main" id="{DF8BFF71-E641-42AD-8CBC-0A63BFCD9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32"/>
            <a:ext cx="10515600" cy="723842"/>
          </a:xfrm>
        </p:spPr>
        <p:txBody>
          <a:bodyPr>
            <a:normAutofit/>
          </a:bodyPr>
          <a:lstStyle/>
          <a:p>
            <a:r>
              <a:rPr lang="en-US" altLang="ko-KR" b="1" dirty="0">
                <a:latin typeface="+mj-ea"/>
              </a:rPr>
              <a:t>Pseudonym Certificate Scheme</a:t>
            </a:r>
            <a:endParaRPr lang="ko-KR" altLang="en-US" b="1" dirty="0">
              <a:latin typeface="+mj-ea"/>
            </a:endParaRPr>
          </a:p>
        </p:txBody>
      </p:sp>
      <p:sp>
        <p:nvSpPr>
          <p:cNvPr id="11" name="내용 개체 틀 10">
            <a:extLst>
              <a:ext uri="{FF2B5EF4-FFF2-40B4-BE49-F238E27FC236}">
                <a16:creationId xmlns:a16="http://schemas.microsoft.com/office/drawing/2014/main" id="{4C3EEE40-6E05-4504-9B42-4C0B5F5CD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16" y="1037719"/>
            <a:ext cx="10964488" cy="4975464"/>
          </a:xfrm>
        </p:spPr>
        <p:txBody>
          <a:bodyPr>
            <a:normAutofit/>
          </a:bodyPr>
          <a:lstStyle/>
          <a:p>
            <a:r>
              <a:rPr lang="en-US" altLang="ko-KR" sz="2400" b="1" dirty="0"/>
              <a:t>Enrollment Certificate Provisioning</a:t>
            </a:r>
            <a:endParaRPr lang="en-US" altLang="ko-KR" sz="2000" dirty="0"/>
          </a:p>
          <a:p>
            <a:endParaRPr lang="ko-KR" altLang="en-US" sz="2400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699AB64-3F90-446E-BCF8-84861E0E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Information Security Lab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325A09-5DE7-4B42-872F-8D7CD9B8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73" y="1655367"/>
            <a:ext cx="5465745" cy="35973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0DA5CE-E467-4BA7-8D02-4CEAB3B66061}"/>
              </a:ext>
            </a:extLst>
          </p:cNvPr>
          <p:cNvSpPr txBox="1"/>
          <p:nvPr/>
        </p:nvSpPr>
        <p:spPr>
          <a:xfrm>
            <a:off x="6338558" y="1054869"/>
            <a:ext cx="52641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-. Device</a:t>
            </a:r>
            <a:r>
              <a:rPr lang="ko-KR" altLang="en-US" sz="1600" dirty="0"/>
              <a:t>의 </a:t>
            </a:r>
            <a:r>
              <a:rPr lang="en-US" altLang="ko-KR" sz="1600" dirty="0"/>
              <a:t>bootstrapping </a:t>
            </a:r>
            <a:r>
              <a:rPr lang="ko-KR" altLang="en-US" sz="1600" dirty="0"/>
              <a:t>단계에서 진행됨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-. Device </a:t>
            </a:r>
            <a:r>
              <a:rPr lang="ko-KR" altLang="en-US" sz="1600" dirty="0"/>
              <a:t>제작 단계에서 </a:t>
            </a:r>
            <a:r>
              <a:rPr lang="en-US" altLang="ko-KR" sz="1600" dirty="0"/>
              <a:t>Certification Services</a:t>
            </a:r>
            <a:r>
              <a:rPr lang="ko-KR" altLang="en-US" sz="1600" dirty="0"/>
              <a:t>에서 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   Device</a:t>
            </a:r>
            <a:r>
              <a:rPr lang="ko-KR" altLang="en-US" sz="1600" dirty="0"/>
              <a:t>에 대한 </a:t>
            </a:r>
            <a:r>
              <a:rPr lang="ko-KR" altLang="en-US" sz="1600" dirty="0" err="1"/>
              <a:t>표준적합성</a:t>
            </a:r>
            <a:r>
              <a:rPr lang="ko-KR" altLang="en-US" sz="1600" dirty="0"/>
              <a:t> 및 성능 등에 대한 인증이 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   </a:t>
            </a:r>
            <a:r>
              <a:rPr lang="ko-KR" altLang="en-US" sz="1600" dirty="0"/>
              <a:t>완료된 상태에서 진행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1. Device(OBE, RSE)</a:t>
            </a:r>
            <a:r>
              <a:rPr lang="ko-KR" altLang="en-US" sz="1600" dirty="0"/>
              <a:t>는 </a:t>
            </a:r>
            <a:r>
              <a:rPr lang="en-US" altLang="ko-KR" sz="1600" dirty="0"/>
              <a:t>key pair </a:t>
            </a:r>
            <a:r>
              <a:rPr lang="ko-KR" altLang="en-US" sz="1600" dirty="0" err="1"/>
              <a:t>생성후</a:t>
            </a:r>
            <a:r>
              <a:rPr lang="ko-KR" altLang="en-US" sz="1600" dirty="0"/>
              <a:t> </a:t>
            </a:r>
            <a:r>
              <a:rPr lang="en-US" altLang="ko-KR" sz="1600" dirty="0"/>
              <a:t>DCM</a:t>
            </a:r>
            <a:r>
              <a:rPr lang="ko-KR" altLang="en-US" sz="1600" dirty="0"/>
              <a:t>에 인증서 요청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2. DCM</a:t>
            </a:r>
            <a:r>
              <a:rPr lang="ko-KR" altLang="en-US" sz="1600" dirty="0"/>
              <a:t>은 </a:t>
            </a:r>
            <a:r>
              <a:rPr lang="en-US" altLang="ko-KR" sz="1600" dirty="0"/>
              <a:t>Certification Service</a:t>
            </a:r>
            <a:r>
              <a:rPr lang="ko-KR" altLang="en-US" sz="1600" dirty="0"/>
              <a:t>에 </a:t>
            </a:r>
            <a:r>
              <a:rPr lang="en-US" altLang="ko-KR" sz="1600" dirty="0"/>
              <a:t>Device</a:t>
            </a:r>
            <a:r>
              <a:rPr lang="ko-KR" altLang="en-US" sz="1600" dirty="0"/>
              <a:t>에 대해 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   </a:t>
            </a:r>
            <a:r>
              <a:rPr lang="ko-KR" altLang="en-US" sz="1600" dirty="0"/>
              <a:t>사전에 진행된 </a:t>
            </a:r>
            <a:r>
              <a:rPr lang="ko-KR" altLang="en-US" sz="1600" dirty="0" err="1"/>
              <a:t>인증사항</a:t>
            </a:r>
            <a:r>
              <a:rPr lang="ko-KR" altLang="en-US" sz="1600" dirty="0"/>
              <a:t> 확인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3. ECA</a:t>
            </a:r>
            <a:r>
              <a:rPr lang="ko-KR" altLang="en-US" sz="1600" dirty="0"/>
              <a:t>에 </a:t>
            </a:r>
            <a:r>
              <a:rPr lang="en-US" altLang="ko-KR" sz="1600" dirty="0"/>
              <a:t>Device</a:t>
            </a:r>
            <a:r>
              <a:rPr lang="ko-KR" altLang="en-US" sz="1600" dirty="0"/>
              <a:t> 인증서 요청 </a:t>
            </a:r>
            <a:r>
              <a:rPr lang="en-US" altLang="ko-KR" sz="1600" dirty="0"/>
              <a:t>forward</a:t>
            </a:r>
          </a:p>
          <a:p>
            <a:pPr>
              <a:lnSpc>
                <a:spcPct val="150000"/>
              </a:lnSpc>
            </a:pPr>
            <a:r>
              <a:rPr lang="en-US" altLang="ko-KR" sz="1600" dirty="0"/>
              <a:t>4. Enrollment Certificate </a:t>
            </a:r>
            <a:r>
              <a:rPr lang="ko-KR" altLang="en-US" sz="1600" dirty="0"/>
              <a:t>발급 및 </a:t>
            </a:r>
            <a:r>
              <a:rPr lang="en-US" altLang="ko-KR" sz="1600" dirty="0"/>
              <a:t>DCM</a:t>
            </a:r>
            <a:r>
              <a:rPr lang="ko-KR" altLang="en-US" sz="1600" dirty="0"/>
              <a:t>에 전송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5. </a:t>
            </a:r>
            <a:r>
              <a:rPr lang="ko-KR" altLang="en-US" sz="1600" dirty="0"/>
              <a:t>발급된 </a:t>
            </a:r>
            <a:r>
              <a:rPr lang="en-US" altLang="ko-KR" sz="1600" dirty="0"/>
              <a:t>Enrollment Certificate, ECA Certificate, </a:t>
            </a:r>
          </a:p>
          <a:p>
            <a:pPr>
              <a:lnSpc>
                <a:spcPct val="150000"/>
              </a:lnSpc>
            </a:pPr>
            <a:r>
              <a:rPr lang="en-US" altLang="ko-KR" sz="1600" dirty="0"/>
              <a:t>   RA Certificate </a:t>
            </a:r>
            <a:r>
              <a:rPr lang="ko-KR" altLang="en-US" sz="1600" dirty="0"/>
              <a:t>및 </a:t>
            </a:r>
            <a:r>
              <a:rPr lang="en-US" altLang="ko-KR" sz="1600" dirty="0"/>
              <a:t>RA</a:t>
            </a:r>
            <a:r>
              <a:rPr lang="ko-KR" altLang="en-US" sz="1600" dirty="0"/>
              <a:t>에 대한 정보를 전달받아 저장 </a:t>
            </a:r>
            <a:endParaRPr lang="en-US" altLang="ko-KR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0DA5CE-E467-4BA7-8D02-4CEAB3B66061}"/>
              </a:ext>
            </a:extLst>
          </p:cNvPr>
          <p:cNvSpPr txBox="1"/>
          <p:nvPr/>
        </p:nvSpPr>
        <p:spPr>
          <a:xfrm>
            <a:off x="559466" y="5716478"/>
            <a:ext cx="11557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-. Device</a:t>
            </a:r>
            <a:r>
              <a:rPr lang="ko-KR" altLang="en-US" sz="1600" dirty="0"/>
              <a:t>의 </a:t>
            </a:r>
            <a:r>
              <a:rPr lang="en-US" altLang="ko-KR" sz="1600" dirty="0"/>
              <a:t>bootstrapping </a:t>
            </a:r>
            <a:r>
              <a:rPr lang="ko-KR" altLang="en-US" sz="1600" dirty="0"/>
              <a:t>단계에서 </a:t>
            </a:r>
            <a:r>
              <a:rPr lang="en-US" altLang="ko-KR" sz="1600" dirty="0"/>
              <a:t>Electors, RCA, ICA, PCA </a:t>
            </a:r>
            <a:r>
              <a:rPr lang="ko-KR" altLang="en-US" sz="1600" dirty="0"/>
              <a:t>인증서를</a:t>
            </a:r>
            <a:r>
              <a:rPr lang="en-US" altLang="ko-KR" sz="1600" dirty="0"/>
              <a:t> </a:t>
            </a:r>
            <a:r>
              <a:rPr lang="ko-KR" altLang="en-US" sz="1600" dirty="0"/>
              <a:t>전달 받음</a:t>
            </a:r>
            <a:endParaRPr lang="en-US" altLang="ko-KR" sz="1600" dirty="0"/>
          </a:p>
          <a:p>
            <a:r>
              <a:rPr lang="en-US" altLang="ko-KR" sz="1600" dirty="0"/>
              <a:t>-. Misbehavior report </a:t>
            </a:r>
            <a:r>
              <a:rPr lang="ko-KR" altLang="en-US" sz="1600" dirty="0"/>
              <a:t>및 </a:t>
            </a:r>
            <a:r>
              <a:rPr lang="en-US" altLang="ko-KR" sz="1600" dirty="0"/>
              <a:t>CRL</a:t>
            </a:r>
            <a:r>
              <a:rPr lang="ko-KR" altLang="en-US" sz="1600" dirty="0"/>
              <a:t>검증과 </a:t>
            </a:r>
            <a:r>
              <a:rPr lang="en-US" altLang="ko-KR" sz="1600" dirty="0"/>
              <a:t>policy file</a:t>
            </a:r>
            <a:r>
              <a:rPr lang="ko-KR" altLang="en-US" sz="1600" dirty="0"/>
              <a:t>에 필요한 </a:t>
            </a:r>
            <a:r>
              <a:rPr lang="en-US" altLang="ko-KR" sz="1600" dirty="0"/>
              <a:t>MA, Policy Generator, CRL generator </a:t>
            </a:r>
            <a:r>
              <a:rPr lang="ko-KR" altLang="en-US" sz="1600" dirty="0"/>
              <a:t>정보 및 인증서를 전달 받음</a:t>
            </a:r>
            <a:r>
              <a:rPr lang="en-US" altLang="ko-KR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4029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736" y="1481339"/>
            <a:ext cx="8496048" cy="5376661"/>
          </a:xfrm>
          <a:prstGeom prst="rect">
            <a:avLst/>
          </a:prstGeom>
        </p:spPr>
      </p:pic>
      <p:sp>
        <p:nvSpPr>
          <p:cNvPr id="10" name="제목 9">
            <a:extLst>
              <a:ext uri="{FF2B5EF4-FFF2-40B4-BE49-F238E27FC236}">
                <a16:creationId xmlns:a16="http://schemas.microsoft.com/office/drawing/2014/main" id="{DF8BFF71-E641-42AD-8CBC-0A63BFCD9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32"/>
            <a:ext cx="10515600" cy="723842"/>
          </a:xfrm>
        </p:spPr>
        <p:txBody>
          <a:bodyPr>
            <a:normAutofit/>
          </a:bodyPr>
          <a:lstStyle/>
          <a:p>
            <a:r>
              <a:rPr lang="en-US" altLang="ko-KR" b="1" dirty="0">
                <a:latin typeface="+mj-ea"/>
              </a:rPr>
              <a:t>Pseudonym Certificate Scheme</a:t>
            </a:r>
            <a:endParaRPr lang="ko-KR" altLang="en-US" b="1" dirty="0">
              <a:latin typeface="+mj-ea"/>
            </a:endParaRPr>
          </a:p>
        </p:txBody>
      </p:sp>
      <p:sp>
        <p:nvSpPr>
          <p:cNvPr id="11" name="내용 개체 틀 10">
            <a:extLst>
              <a:ext uri="{FF2B5EF4-FFF2-40B4-BE49-F238E27FC236}">
                <a16:creationId xmlns:a16="http://schemas.microsoft.com/office/drawing/2014/main" id="{4C3EEE40-6E05-4504-9B42-4C0B5F5CD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16" y="1037719"/>
            <a:ext cx="10964488" cy="4975464"/>
          </a:xfrm>
        </p:spPr>
        <p:txBody>
          <a:bodyPr>
            <a:normAutofit/>
          </a:bodyPr>
          <a:lstStyle/>
          <a:p>
            <a:r>
              <a:rPr lang="en-US" altLang="ko-KR" sz="2400" b="1" dirty="0"/>
              <a:t>Pseudonym Certificate Provisioning</a:t>
            </a:r>
            <a:endParaRPr lang="en-US" altLang="ko-KR" sz="2000" dirty="0"/>
          </a:p>
          <a:p>
            <a:endParaRPr lang="ko-KR" altLang="en-US" sz="2400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699AB64-3F90-446E-BCF8-84861E0E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Information Security Lab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325A09-5DE7-4B42-872F-8D7CD9B8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24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>
            <a:extLst>
              <a:ext uri="{FF2B5EF4-FFF2-40B4-BE49-F238E27FC236}">
                <a16:creationId xmlns:a16="http://schemas.microsoft.com/office/drawing/2014/main" id="{DF8BFF71-E641-42AD-8CBC-0A63BFCD9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32"/>
            <a:ext cx="10515600" cy="723842"/>
          </a:xfrm>
        </p:spPr>
        <p:txBody>
          <a:bodyPr/>
          <a:lstStyle/>
          <a:p>
            <a:r>
              <a:rPr lang="en-US" altLang="ko-KR" b="1" dirty="0">
                <a:latin typeface="+mj-ea"/>
              </a:rPr>
              <a:t>Introduction</a:t>
            </a:r>
            <a:endParaRPr lang="ko-KR" altLang="en-US" b="1" dirty="0">
              <a:latin typeface="+mj-ea"/>
            </a:endParaRPr>
          </a:p>
        </p:txBody>
      </p:sp>
      <p:sp>
        <p:nvSpPr>
          <p:cNvPr id="11" name="내용 개체 틀 10">
            <a:extLst>
              <a:ext uri="{FF2B5EF4-FFF2-40B4-BE49-F238E27FC236}">
                <a16:creationId xmlns:a16="http://schemas.microsoft.com/office/drawing/2014/main" id="{4C3EEE40-6E05-4504-9B42-4C0B5F5CD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16" y="1037718"/>
            <a:ext cx="10964488" cy="5284059"/>
          </a:xfrm>
        </p:spPr>
        <p:txBody>
          <a:bodyPr>
            <a:normAutofit/>
          </a:bodyPr>
          <a:lstStyle/>
          <a:p>
            <a:r>
              <a:rPr lang="ko-KR" altLang="en-US" sz="2400" b="1" dirty="0"/>
              <a:t>지능형 자동차</a:t>
            </a:r>
            <a:endParaRPr lang="en-US" altLang="ko-KR" sz="2400" b="1" dirty="0"/>
          </a:p>
          <a:p>
            <a:pPr lvl="1"/>
            <a:r>
              <a:rPr lang="ko-KR" altLang="en-US" sz="2000" dirty="0"/>
              <a:t>차량내 센서 및 </a:t>
            </a:r>
            <a:r>
              <a:rPr lang="ko-KR" altLang="en-US" sz="2000" dirty="0" err="1"/>
              <a:t>엑추에이터를</a:t>
            </a:r>
            <a:r>
              <a:rPr lang="ko-KR" altLang="en-US" sz="2000" dirty="0"/>
              <a:t> 포함하는 전기</a:t>
            </a:r>
            <a:r>
              <a:rPr lang="en-US" altLang="ko-KR" sz="2000" dirty="0"/>
              <a:t>. </a:t>
            </a:r>
            <a:r>
              <a:rPr lang="ko-KR" altLang="en-US" sz="2000" dirty="0"/>
              <a:t>전자 시스템이 장착된 지능화된 자동차</a:t>
            </a:r>
            <a:endParaRPr lang="en-US" altLang="ko-KR" sz="2000" dirty="0"/>
          </a:p>
          <a:p>
            <a:pPr lvl="1"/>
            <a:r>
              <a:rPr lang="ko-KR" altLang="en-US" sz="2000" dirty="0"/>
              <a:t>통신을 이용해 교통 운영 시스템과 같은 교통 인프라와 협업을 통해 안전성 및 운전 효율성을 극대화시키는 스마트 자동차</a:t>
            </a:r>
            <a:endParaRPr lang="en-US" altLang="ko-KR" sz="500" dirty="0"/>
          </a:p>
          <a:p>
            <a:endParaRPr lang="en-US" altLang="ko-KR" sz="2400" b="1" dirty="0"/>
          </a:p>
          <a:p>
            <a:r>
              <a:rPr lang="ko-KR" altLang="en-US" sz="2400" b="1" dirty="0"/>
              <a:t>연구 동향</a:t>
            </a:r>
            <a:endParaRPr lang="en-US" altLang="ko-KR" sz="2400" b="1" dirty="0"/>
          </a:p>
          <a:p>
            <a:pPr lvl="1"/>
            <a:r>
              <a:rPr lang="ko-KR" altLang="en-US" dirty="0"/>
              <a:t>주변 환경 인지 기술</a:t>
            </a:r>
            <a:endParaRPr lang="en-US" altLang="ko-KR" dirty="0"/>
          </a:p>
          <a:p>
            <a:pPr lvl="2"/>
            <a:r>
              <a:rPr lang="ko-KR" altLang="en-US" dirty="0"/>
              <a:t>차량내 센서를 이용한 주변 차량 인식</a:t>
            </a:r>
            <a:r>
              <a:rPr lang="en-US" altLang="ko-KR" dirty="0"/>
              <a:t>, </a:t>
            </a:r>
            <a:r>
              <a:rPr lang="ko-KR" altLang="en-US" dirty="0"/>
              <a:t>차선 이탈</a:t>
            </a:r>
            <a:r>
              <a:rPr lang="en-US" altLang="ko-KR" dirty="0"/>
              <a:t>, </a:t>
            </a:r>
            <a:r>
              <a:rPr lang="ko-KR" altLang="en-US" dirty="0"/>
              <a:t>장애물 경보 등의 정보를 이용하는 기술</a:t>
            </a:r>
            <a:endParaRPr lang="en-US" altLang="ko-KR" dirty="0"/>
          </a:p>
          <a:p>
            <a:pPr lvl="1"/>
            <a:r>
              <a:rPr lang="ko-KR" altLang="en-US" dirty="0"/>
              <a:t>통신 기반 인지 기술</a:t>
            </a:r>
            <a:endParaRPr lang="en-US" altLang="ko-KR" dirty="0"/>
          </a:p>
          <a:p>
            <a:pPr lvl="2"/>
            <a:r>
              <a:rPr lang="ko-KR" altLang="en-US" dirty="0"/>
              <a:t>차량</a:t>
            </a:r>
            <a:r>
              <a:rPr lang="en-US" altLang="ko-KR" dirty="0"/>
              <a:t>, </a:t>
            </a:r>
            <a:r>
              <a:rPr lang="ko-KR" altLang="en-US" dirty="0"/>
              <a:t>인프라</a:t>
            </a:r>
            <a:r>
              <a:rPr lang="en-US" altLang="ko-KR" dirty="0"/>
              <a:t>, </a:t>
            </a:r>
            <a:r>
              <a:rPr lang="ko-KR" altLang="en-US" dirty="0"/>
              <a:t>보행자의 </a:t>
            </a:r>
            <a:r>
              <a:rPr lang="en-US" altLang="ko-KR" dirty="0"/>
              <a:t>IT </a:t>
            </a:r>
            <a:r>
              <a:rPr lang="ko-KR" altLang="en-US" dirty="0"/>
              <a:t>기기를 연결하여 안전성</a:t>
            </a:r>
            <a:r>
              <a:rPr lang="en-US" altLang="ko-KR" dirty="0"/>
              <a:t>, </a:t>
            </a:r>
            <a:r>
              <a:rPr lang="ko-KR" altLang="en-US" dirty="0"/>
              <a:t>이동성 등 효율을 극대화하기 위한 기술</a:t>
            </a:r>
            <a:endParaRPr lang="en-US" altLang="ko-KR" dirty="0"/>
          </a:p>
          <a:p>
            <a:pPr lvl="1"/>
            <a:r>
              <a:rPr lang="ko-KR" altLang="en-US" dirty="0"/>
              <a:t>운전자 인지 기술</a:t>
            </a:r>
            <a:endParaRPr lang="en-US" altLang="ko-KR" dirty="0"/>
          </a:p>
          <a:p>
            <a:pPr lvl="2"/>
            <a:r>
              <a:rPr lang="ko-KR" altLang="en-US" dirty="0"/>
              <a:t>운전자 감시 센서를 이용하여 운전자의 이상 행동 패턴을 인지하는 기술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699AB64-3F90-446E-BCF8-84861E0E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Information Security Lab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325A09-5DE7-4B42-872F-8D7CD9B8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958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>
            <a:extLst>
              <a:ext uri="{FF2B5EF4-FFF2-40B4-BE49-F238E27FC236}">
                <a16:creationId xmlns:a16="http://schemas.microsoft.com/office/drawing/2014/main" id="{DF8BFF71-E641-42AD-8CBC-0A63BFCD9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32"/>
            <a:ext cx="10515600" cy="723842"/>
          </a:xfrm>
        </p:spPr>
        <p:txBody>
          <a:bodyPr>
            <a:normAutofit/>
          </a:bodyPr>
          <a:lstStyle/>
          <a:p>
            <a:r>
              <a:rPr lang="en-US" altLang="ko-KR" b="1" dirty="0">
                <a:latin typeface="+mj-ea"/>
              </a:rPr>
              <a:t>Pseudonym Certificate Scheme</a:t>
            </a:r>
            <a:endParaRPr lang="ko-KR" altLang="en-US" b="1" dirty="0">
              <a:latin typeface="+mj-ea"/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699AB64-3F90-446E-BCF8-84861E0E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Information Security Lab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325A09-5DE7-4B42-872F-8D7CD9B8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0DA5CE-E467-4BA7-8D02-4CEAB3B66061}"/>
              </a:ext>
            </a:extLst>
          </p:cNvPr>
          <p:cNvSpPr txBox="1"/>
          <p:nvPr/>
        </p:nvSpPr>
        <p:spPr>
          <a:xfrm>
            <a:off x="838200" y="1141031"/>
            <a:ext cx="11123802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ko-KR" sz="2000" b="1" dirty="0"/>
              <a:t>Pseudonym Certificate Provisioning Process</a:t>
            </a:r>
            <a:r>
              <a:rPr lang="en-US" altLang="ko-KR" sz="2000" dirty="0"/>
              <a:t> </a:t>
            </a:r>
          </a:p>
          <a:p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Step 1) Device -&gt; LOP -&gt; RA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  -. </a:t>
            </a:r>
            <a:r>
              <a:rPr lang="ko-KR" altLang="en-US" dirty="0"/>
              <a:t>인증서 요청에 필요한 </a:t>
            </a:r>
            <a:r>
              <a:rPr lang="ko-KR" altLang="en-US" dirty="0" err="1"/>
              <a:t>파라미터</a:t>
            </a:r>
            <a:r>
              <a:rPr lang="ko-KR" altLang="en-US" dirty="0"/>
              <a:t> 생성 및 서명</a:t>
            </a:r>
            <a:r>
              <a:rPr lang="en-US" altLang="ko-KR" dirty="0"/>
              <a:t>(Device Enrollment Cert.),</a:t>
            </a:r>
            <a:r>
              <a:rPr lang="ko-KR" altLang="en-US" dirty="0"/>
              <a:t> 암호화</a:t>
            </a:r>
            <a:r>
              <a:rPr lang="en-US" altLang="ko-KR" dirty="0"/>
              <a:t>(RA Cert. encryption key)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  -. LOP</a:t>
            </a:r>
            <a:r>
              <a:rPr lang="ko-KR" altLang="en-US" dirty="0"/>
              <a:t>를 거치면서 </a:t>
            </a:r>
            <a:r>
              <a:rPr lang="en-US" altLang="ko-KR" dirty="0"/>
              <a:t>source IP</a:t>
            </a:r>
            <a:r>
              <a:rPr lang="ko-KR" altLang="en-US" dirty="0"/>
              <a:t>가 </a:t>
            </a:r>
            <a:r>
              <a:rPr lang="en-US" altLang="ko-KR" dirty="0"/>
              <a:t>LOP</a:t>
            </a:r>
            <a:r>
              <a:rPr lang="ko-KR" altLang="en-US" dirty="0"/>
              <a:t>의 </a:t>
            </a:r>
            <a:r>
              <a:rPr lang="en-US" altLang="ko-KR" dirty="0"/>
              <a:t>IP</a:t>
            </a:r>
            <a:r>
              <a:rPr lang="ko-KR" altLang="en-US" dirty="0"/>
              <a:t>로 변경됨</a:t>
            </a:r>
            <a:r>
              <a:rPr lang="en-US" altLang="ko-KR" dirty="0"/>
              <a:t>(masquerading)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Step 2) RA with Las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  -. RA</a:t>
            </a:r>
            <a:r>
              <a:rPr lang="ko-KR" altLang="en-US" dirty="0"/>
              <a:t>는 메시지를 </a:t>
            </a:r>
            <a:r>
              <a:rPr lang="ko-KR" altLang="en-US" dirty="0" err="1"/>
              <a:t>복호화</a:t>
            </a:r>
            <a:r>
              <a:rPr lang="ko-KR" altLang="en-US" dirty="0"/>
              <a:t> 및 </a:t>
            </a:r>
            <a:r>
              <a:rPr lang="en-US" altLang="ko-KR" dirty="0" err="1"/>
              <a:t>devic</a:t>
            </a:r>
            <a:r>
              <a:rPr lang="ko-KR" altLang="en-US" dirty="0"/>
              <a:t>의 </a:t>
            </a:r>
            <a:r>
              <a:rPr lang="en-US" altLang="ko-KR" dirty="0"/>
              <a:t>Enrollment Cert. </a:t>
            </a:r>
            <a:r>
              <a:rPr lang="ko-KR" altLang="en-US" dirty="0"/>
              <a:t>유효성 검증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  -. </a:t>
            </a:r>
            <a:r>
              <a:rPr lang="ko-KR" altLang="en-US" dirty="0" err="1"/>
              <a:t>성공시</a:t>
            </a:r>
            <a:r>
              <a:rPr lang="ko-KR" altLang="en-US" dirty="0"/>
              <a:t> </a:t>
            </a:r>
            <a:r>
              <a:rPr lang="en-US" altLang="ko-KR" dirty="0"/>
              <a:t>Device</a:t>
            </a:r>
            <a:r>
              <a:rPr lang="ko-KR" altLang="en-US" dirty="0"/>
              <a:t>에 </a:t>
            </a:r>
            <a:r>
              <a:rPr lang="en-US" altLang="ko-KR" dirty="0"/>
              <a:t>ack. </a:t>
            </a:r>
            <a:r>
              <a:rPr lang="ko-KR" altLang="en-US" dirty="0"/>
              <a:t>전송</a:t>
            </a:r>
            <a:r>
              <a:rPr lang="en-US" altLang="ko-KR" dirty="0"/>
              <a:t>. </a:t>
            </a:r>
            <a:r>
              <a:rPr lang="ko-KR" altLang="en-US" dirty="0" err="1"/>
              <a:t>실패시</a:t>
            </a:r>
            <a:r>
              <a:rPr lang="ko-KR" altLang="en-US" dirty="0"/>
              <a:t> 인증서 요청 </a:t>
            </a:r>
            <a:r>
              <a:rPr lang="en-US" altLang="ko-KR" dirty="0"/>
              <a:t>reject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  -. Las</a:t>
            </a:r>
            <a:r>
              <a:rPr lang="ko-KR" altLang="en-US" dirty="0"/>
              <a:t>로 부터 </a:t>
            </a:r>
            <a:r>
              <a:rPr lang="en-US" altLang="ko-KR" dirty="0"/>
              <a:t>pre-linkage value</a:t>
            </a:r>
            <a:r>
              <a:rPr lang="ko-KR" altLang="en-US" dirty="0"/>
              <a:t>를 전송 받음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  -. Butterfly key expansion </a:t>
            </a:r>
            <a:r>
              <a:rPr lang="ko-KR" altLang="en-US" dirty="0"/>
              <a:t>수행 및 </a:t>
            </a:r>
            <a:r>
              <a:rPr lang="en-US" altLang="ko-KR" dirty="0"/>
              <a:t>shuffling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Step 3) RA -&gt; PCA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  -. Butterfly key pair, LAs Pre-linkage value</a:t>
            </a:r>
            <a:r>
              <a:rPr lang="ko-KR" altLang="en-US" dirty="0"/>
              <a:t>를 포함한 </a:t>
            </a:r>
            <a:r>
              <a:rPr lang="en-US" altLang="ko-KR" dirty="0"/>
              <a:t>Device </a:t>
            </a:r>
            <a:r>
              <a:rPr lang="ko-KR" altLang="en-US" dirty="0"/>
              <a:t>인증</a:t>
            </a:r>
            <a:r>
              <a:rPr lang="en-US" altLang="ko-KR" dirty="0"/>
              <a:t> </a:t>
            </a:r>
            <a:r>
              <a:rPr lang="ko-KR" altLang="en-US" dirty="0" err="1"/>
              <a:t>요청메세지</a:t>
            </a:r>
            <a:r>
              <a:rPr lang="ko-KR" altLang="en-US" dirty="0"/>
              <a:t> 전송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  -. </a:t>
            </a:r>
            <a:r>
              <a:rPr lang="ko-KR" altLang="en-US" dirty="0"/>
              <a:t>인증 요청 메시지에 대한 </a:t>
            </a:r>
            <a:r>
              <a:rPr lang="en-US" altLang="ko-KR" dirty="0"/>
              <a:t>hash </a:t>
            </a:r>
            <a:r>
              <a:rPr lang="ko-KR" altLang="en-US" dirty="0"/>
              <a:t>값 전송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4174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>
            <a:extLst>
              <a:ext uri="{FF2B5EF4-FFF2-40B4-BE49-F238E27FC236}">
                <a16:creationId xmlns:a16="http://schemas.microsoft.com/office/drawing/2014/main" id="{DF8BFF71-E641-42AD-8CBC-0A63BFCD9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32"/>
            <a:ext cx="10515600" cy="723842"/>
          </a:xfrm>
        </p:spPr>
        <p:txBody>
          <a:bodyPr>
            <a:normAutofit/>
          </a:bodyPr>
          <a:lstStyle/>
          <a:p>
            <a:r>
              <a:rPr lang="en-US" altLang="ko-KR" b="1" dirty="0">
                <a:latin typeface="+mj-ea"/>
              </a:rPr>
              <a:t>Pseudonym Certificate Scheme</a:t>
            </a:r>
            <a:endParaRPr lang="ko-KR" altLang="en-US" b="1" dirty="0">
              <a:latin typeface="+mj-ea"/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699AB64-3F90-446E-BCF8-84861E0E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Information Security Lab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325A09-5DE7-4B42-872F-8D7CD9B8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0DA5CE-E467-4BA7-8D02-4CEAB3B66061}"/>
              </a:ext>
            </a:extLst>
          </p:cNvPr>
          <p:cNvSpPr txBox="1"/>
          <p:nvPr/>
        </p:nvSpPr>
        <p:spPr>
          <a:xfrm>
            <a:off x="697218" y="1034685"/>
            <a:ext cx="1112380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ko-KR" dirty="0"/>
              <a:t>Step 4) PCA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  -. Pre-linkage value</a:t>
            </a:r>
            <a:r>
              <a:rPr lang="ko-KR" altLang="en-US" dirty="0"/>
              <a:t>를 이용한 </a:t>
            </a:r>
            <a:r>
              <a:rPr lang="en-US" altLang="ko-KR" dirty="0"/>
              <a:t>Linkage value </a:t>
            </a:r>
            <a:r>
              <a:rPr lang="ko-KR" altLang="en-US" dirty="0"/>
              <a:t>계산</a:t>
            </a:r>
            <a:r>
              <a:rPr lang="en-US" altLang="ko-KR" dirty="0"/>
              <a:t>(lv = plv1 ⊕ plv2)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  -. </a:t>
            </a:r>
            <a:r>
              <a:rPr lang="ko-KR" altLang="en-US" dirty="0"/>
              <a:t>각 인증 요청서에 대해 </a:t>
            </a:r>
            <a:r>
              <a:rPr lang="en-US" altLang="ko-KR" dirty="0"/>
              <a:t>Linkage value</a:t>
            </a:r>
            <a:r>
              <a:rPr lang="ko-KR" altLang="en-US" dirty="0"/>
              <a:t>를 포함시킨 인증서 메시지 생성</a:t>
            </a:r>
            <a:r>
              <a:rPr lang="en-US" altLang="ko-KR" dirty="0"/>
              <a:t>(reconstruction key value) </a:t>
            </a:r>
            <a:r>
              <a:rPr lang="ko-KR" altLang="en-US" dirty="0"/>
              <a:t>및 암호화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  -. Pre-linkage value, Linkage value </a:t>
            </a:r>
            <a:r>
              <a:rPr lang="ko-KR" altLang="en-US" dirty="0"/>
              <a:t>및 인증 요청 메시지에 대한 </a:t>
            </a:r>
            <a:r>
              <a:rPr lang="en-US" altLang="ko-KR" dirty="0"/>
              <a:t>hash</a:t>
            </a:r>
            <a:r>
              <a:rPr lang="ko-KR" altLang="en-US" dirty="0"/>
              <a:t>값 저장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Step 5) PCA -&gt; RA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  -. Step4</a:t>
            </a:r>
            <a:r>
              <a:rPr lang="ko-KR" altLang="en-US" dirty="0"/>
              <a:t>에서 생성된 각각의 암호화된 메시지에 </a:t>
            </a:r>
            <a:r>
              <a:rPr lang="en-US" altLang="ko-KR" dirty="0"/>
              <a:t>PCA </a:t>
            </a:r>
            <a:r>
              <a:rPr lang="ko-KR" altLang="en-US" dirty="0"/>
              <a:t>개인키로 서명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  -. RA</a:t>
            </a:r>
            <a:r>
              <a:rPr lang="ko-KR" altLang="en-US" dirty="0"/>
              <a:t>에게 전송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Step 6) RA -&gt; Device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  -. Device</a:t>
            </a:r>
            <a:r>
              <a:rPr lang="ko-KR" altLang="en-US" dirty="0"/>
              <a:t>의 </a:t>
            </a:r>
            <a:r>
              <a:rPr lang="en-US" altLang="ko-KR" dirty="0"/>
              <a:t>enrollment cert. </a:t>
            </a:r>
            <a:r>
              <a:rPr lang="ko-KR" altLang="en-US" dirty="0"/>
              <a:t>및 </a:t>
            </a:r>
            <a:r>
              <a:rPr lang="en-US" altLang="ko-KR" dirty="0"/>
              <a:t>PCA</a:t>
            </a:r>
            <a:r>
              <a:rPr lang="ko-KR" altLang="en-US" dirty="0"/>
              <a:t>에 전달했던 인증 요청 메시지에 대한 </a:t>
            </a:r>
            <a:r>
              <a:rPr lang="en-US" altLang="ko-KR" dirty="0"/>
              <a:t>hash</a:t>
            </a:r>
            <a:r>
              <a:rPr lang="ko-KR" altLang="en-US" dirty="0"/>
              <a:t>값 저장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  -. </a:t>
            </a:r>
            <a:r>
              <a:rPr lang="ko-KR" altLang="en-US" dirty="0"/>
              <a:t>요청한 </a:t>
            </a:r>
            <a:r>
              <a:rPr lang="en-US" altLang="ko-KR" dirty="0"/>
              <a:t>device</a:t>
            </a:r>
            <a:r>
              <a:rPr lang="ko-KR" altLang="en-US" dirty="0"/>
              <a:t>에게 </a:t>
            </a:r>
            <a:r>
              <a:rPr lang="en-US" altLang="ko-KR" dirty="0"/>
              <a:t>PCA</a:t>
            </a:r>
            <a:r>
              <a:rPr lang="ko-KR" altLang="en-US" dirty="0"/>
              <a:t>에게서 전달 받은 암호화된 메시지를 </a:t>
            </a:r>
            <a:r>
              <a:rPr lang="en-US" altLang="ko-KR" dirty="0"/>
              <a:t>bundle</a:t>
            </a:r>
            <a:r>
              <a:rPr lang="ko-KR" altLang="en-US" dirty="0"/>
              <a:t>로 만들어서</a:t>
            </a:r>
            <a:r>
              <a:rPr lang="en-US" altLang="ko-KR" dirty="0"/>
              <a:t>(batch)</a:t>
            </a:r>
            <a:r>
              <a:rPr lang="ko-KR" altLang="en-US" dirty="0"/>
              <a:t> 전송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26813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814" y="1422140"/>
            <a:ext cx="8773891" cy="5395220"/>
          </a:xfrm>
          <a:prstGeom prst="rect">
            <a:avLst/>
          </a:prstGeom>
        </p:spPr>
      </p:pic>
      <p:sp>
        <p:nvSpPr>
          <p:cNvPr id="10" name="제목 9">
            <a:extLst>
              <a:ext uri="{FF2B5EF4-FFF2-40B4-BE49-F238E27FC236}">
                <a16:creationId xmlns:a16="http://schemas.microsoft.com/office/drawing/2014/main" id="{DF8BFF71-E641-42AD-8CBC-0A63BFCD9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32"/>
            <a:ext cx="10515600" cy="723842"/>
          </a:xfrm>
        </p:spPr>
        <p:txBody>
          <a:bodyPr>
            <a:normAutofit/>
          </a:bodyPr>
          <a:lstStyle/>
          <a:p>
            <a:r>
              <a:rPr lang="en-US" altLang="ko-KR" b="1" dirty="0">
                <a:latin typeface="+mj-ea"/>
              </a:rPr>
              <a:t>Pseudonym Certificate Scheme</a:t>
            </a:r>
            <a:endParaRPr lang="ko-KR" altLang="en-US" b="1" dirty="0">
              <a:latin typeface="+mj-ea"/>
            </a:endParaRPr>
          </a:p>
        </p:txBody>
      </p:sp>
      <p:sp>
        <p:nvSpPr>
          <p:cNvPr id="11" name="내용 개체 틀 10">
            <a:extLst>
              <a:ext uri="{FF2B5EF4-FFF2-40B4-BE49-F238E27FC236}">
                <a16:creationId xmlns:a16="http://schemas.microsoft.com/office/drawing/2014/main" id="{4C3EEE40-6E05-4504-9B42-4C0B5F5CD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16" y="1037719"/>
            <a:ext cx="10964488" cy="4975464"/>
          </a:xfrm>
        </p:spPr>
        <p:txBody>
          <a:bodyPr>
            <a:normAutofit/>
          </a:bodyPr>
          <a:lstStyle/>
          <a:p>
            <a:r>
              <a:rPr lang="en-US" altLang="ko-KR" sz="2400" b="1" dirty="0"/>
              <a:t>Pseudonym Certificate Revocation</a:t>
            </a:r>
          </a:p>
          <a:p>
            <a:endParaRPr lang="ko-KR" altLang="en-US" sz="2400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699AB64-3F90-446E-BCF8-84861E0E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Information Security Lab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325A09-5DE7-4B42-872F-8D7CD9B8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564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>
            <a:extLst>
              <a:ext uri="{FF2B5EF4-FFF2-40B4-BE49-F238E27FC236}">
                <a16:creationId xmlns:a16="http://schemas.microsoft.com/office/drawing/2014/main" id="{DF8BFF71-E641-42AD-8CBC-0A63BFCD9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32"/>
            <a:ext cx="10515600" cy="723842"/>
          </a:xfrm>
        </p:spPr>
        <p:txBody>
          <a:bodyPr>
            <a:normAutofit/>
          </a:bodyPr>
          <a:lstStyle/>
          <a:p>
            <a:r>
              <a:rPr lang="en-US" altLang="ko-KR" b="1" dirty="0">
                <a:latin typeface="+mj-ea"/>
              </a:rPr>
              <a:t>Pseudonym Certificate Scheme</a:t>
            </a:r>
            <a:endParaRPr lang="ko-KR" altLang="en-US" b="1" dirty="0">
              <a:latin typeface="+mj-ea"/>
            </a:endParaRPr>
          </a:p>
        </p:txBody>
      </p:sp>
      <p:sp>
        <p:nvSpPr>
          <p:cNvPr id="11" name="내용 개체 틀 10">
            <a:extLst>
              <a:ext uri="{FF2B5EF4-FFF2-40B4-BE49-F238E27FC236}">
                <a16:creationId xmlns:a16="http://schemas.microsoft.com/office/drawing/2014/main" id="{4C3EEE40-6E05-4504-9B42-4C0B5F5CD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16" y="1037719"/>
            <a:ext cx="10964488" cy="4975464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sz="2400" b="1" dirty="0"/>
              <a:t>Pseudonym Certificate Revocation</a:t>
            </a:r>
          </a:p>
          <a:p>
            <a:pPr marL="457200" lvl="1" indent="0">
              <a:buNone/>
            </a:pPr>
            <a:r>
              <a:rPr lang="en-US" altLang="ko-KR" sz="2200" dirty="0"/>
              <a:t>Step 1) Device -&gt; MA</a:t>
            </a:r>
          </a:p>
          <a:p>
            <a:pPr marL="457200" lvl="1" indent="0">
              <a:buNone/>
            </a:pPr>
            <a:r>
              <a:rPr lang="en-US" altLang="ko-KR" sz="2200" dirty="0"/>
              <a:t>  -. MA</a:t>
            </a:r>
            <a:r>
              <a:rPr lang="ko-KR" altLang="en-US" sz="2200" dirty="0"/>
              <a:t>가 </a:t>
            </a:r>
            <a:r>
              <a:rPr lang="en-US" altLang="ko-KR" sz="2200" dirty="0"/>
              <a:t>Misbehavior report </a:t>
            </a:r>
            <a:r>
              <a:rPr lang="ko-KR" altLang="en-US" sz="2200" dirty="0"/>
              <a:t>수신</a:t>
            </a:r>
            <a:r>
              <a:rPr lang="en-US" altLang="ko-KR" sz="2200" dirty="0"/>
              <a:t>(Cert.</a:t>
            </a:r>
            <a:r>
              <a:rPr lang="ko-KR" altLang="en-US" sz="2200" dirty="0"/>
              <a:t>에 </a:t>
            </a:r>
            <a:r>
              <a:rPr lang="en-US" altLang="ko-KR" sz="2200" dirty="0"/>
              <a:t>Linkage value(lv = plv1 ⊕ plv2)</a:t>
            </a:r>
            <a:r>
              <a:rPr lang="ko-KR" altLang="en-US" sz="2200" dirty="0"/>
              <a:t>가</a:t>
            </a:r>
            <a:r>
              <a:rPr lang="en-US" altLang="ko-KR" sz="2200" dirty="0"/>
              <a:t> </a:t>
            </a:r>
            <a:r>
              <a:rPr lang="ko-KR" altLang="en-US" sz="2200" dirty="0"/>
              <a:t>포함</a:t>
            </a:r>
            <a:r>
              <a:rPr lang="en-US" altLang="ko-KR" sz="2200" dirty="0"/>
              <a:t>)</a:t>
            </a:r>
          </a:p>
          <a:p>
            <a:pPr marL="457200" lvl="1" indent="0">
              <a:buNone/>
            </a:pPr>
            <a:endParaRPr lang="en-US" altLang="ko-KR" sz="2200" dirty="0"/>
          </a:p>
          <a:p>
            <a:pPr marL="457200" lvl="1" indent="0">
              <a:buNone/>
            </a:pPr>
            <a:r>
              <a:rPr lang="en-US" altLang="ko-KR" sz="2200" dirty="0"/>
              <a:t>Step 2) MA</a:t>
            </a:r>
          </a:p>
          <a:p>
            <a:pPr marL="457200" lvl="1" indent="0">
              <a:buNone/>
            </a:pPr>
            <a:r>
              <a:rPr lang="en-US" altLang="ko-KR" sz="2200" dirty="0"/>
              <a:t>  -. Global misbehavior detection algorithm</a:t>
            </a:r>
            <a:r>
              <a:rPr lang="ko-KR" altLang="en-US" sz="2200" dirty="0"/>
              <a:t>을 이용하여 </a:t>
            </a:r>
            <a:r>
              <a:rPr lang="en-US" altLang="ko-KR" sz="2200" dirty="0"/>
              <a:t>misbehavior </a:t>
            </a:r>
            <a:r>
              <a:rPr lang="ko-KR" altLang="en-US" sz="2200" dirty="0"/>
              <a:t>여부 판단</a:t>
            </a:r>
            <a:endParaRPr lang="en-US" altLang="ko-KR" sz="2200" dirty="0"/>
          </a:p>
          <a:p>
            <a:pPr marL="457200" lvl="1" indent="0">
              <a:buNone/>
            </a:pPr>
            <a:endParaRPr lang="en-US" altLang="ko-KR" sz="2200" dirty="0"/>
          </a:p>
          <a:p>
            <a:pPr marL="457200" lvl="1" indent="0">
              <a:buNone/>
            </a:pPr>
            <a:r>
              <a:rPr lang="en-US" altLang="ko-KR" sz="2200" dirty="0"/>
              <a:t>Step 3) MA &lt;-&gt; PCA</a:t>
            </a:r>
          </a:p>
          <a:p>
            <a:pPr marL="457200" lvl="1" indent="0">
              <a:buNone/>
            </a:pPr>
            <a:r>
              <a:rPr lang="en-US" altLang="ko-KR" sz="2200" dirty="0"/>
              <a:t>  -. MA</a:t>
            </a:r>
            <a:r>
              <a:rPr lang="ko-KR" altLang="en-US" sz="2200" dirty="0"/>
              <a:t>는 </a:t>
            </a:r>
            <a:r>
              <a:rPr lang="en-US" altLang="ko-KR" sz="2200" dirty="0"/>
              <a:t>PCA</a:t>
            </a:r>
            <a:r>
              <a:rPr lang="ko-KR" altLang="en-US" sz="2200" dirty="0"/>
              <a:t>에게 </a:t>
            </a:r>
            <a:r>
              <a:rPr lang="en-US" altLang="ko-KR" sz="2200" dirty="0"/>
              <a:t>misbehavior</a:t>
            </a:r>
            <a:r>
              <a:rPr lang="ko-KR" altLang="en-US" sz="2200" dirty="0"/>
              <a:t>에 사용된 인증서의 </a:t>
            </a:r>
            <a:r>
              <a:rPr lang="en-US" altLang="ko-KR" sz="2200" dirty="0"/>
              <a:t>Linkage value </a:t>
            </a:r>
            <a:r>
              <a:rPr lang="ko-KR" altLang="en-US" sz="2200" dirty="0"/>
              <a:t>전송</a:t>
            </a:r>
            <a:endParaRPr lang="en-US" altLang="ko-KR" sz="2200" dirty="0"/>
          </a:p>
          <a:p>
            <a:pPr marL="457200" lvl="1" indent="0">
              <a:buNone/>
            </a:pPr>
            <a:r>
              <a:rPr lang="en-US" altLang="ko-KR" sz="2200" dirty="0"/>
              <a:t>  -. PCA</a:t>
            </a:r>
            <a:r>
              <a:rPr lang="ko-KR" altLang="en-US" sz="2200" dirty="0"/>
              <a:t>는 </a:t>
            </a:r>
            <a:r>
              <a:rPr lang="en-US" altLang="ko-KR" sz="2200" dirty="0"/>
              <a:t>Linkage value</a:t>
            </a:r>
            <a:r>
              <a:rPr lang="ko-KR" altLang="en-US" sz="2200" dirty="0"/>
              <a:t>에 대한 </a:t>
            </a:r>
            <a:r>
              <a:rPr lang="en-US" altLang="ko-KR" sz="2200" dirty="0"/>
              <a:t>Pre-linkage value(plv1, plv2)</a:t>
            </a:r>
            <a:r>
              <a:rPr lang="ko-KR" altLang="en-US" sz="2200" dirty="0"/>
              <a:t>와 그에 해당하는 </a:t>
            </a:r>
            <a:r>
              <a:rPr lang="en-US" altLang="ko-KR" sz="2200" dirty="0"/>
              <a:t>device</a:t>
            </a:r>
            <a:r>
              <a:rPr lang="ko-KR" altLang="en-US" sz="2200" dirty="0"/>
              <a:t>의 인증서 요청 </a:t>
            </a:r>
            <a:endParaRPr lang="en-US" altLang="ko-KR" sz="2200" dirty="0"/>
          </a:p>
          <a:p>
            <a:pPr marL="457200" lvl="1" indent="0">
              <a:buNone/>
            </a:pPr>
            <a:r>
              <a:rPr lang="en-US" altLang="ko-KR" sz="2200" dirty="0"/>
              <a:t>     </a:t>
            </a:r>
            <a:r>
              <a:rPr lang="ko-KR" altLang="en-US" sz="2200" dirty="0" err="1"/>
              <a:t>해쉬값</a:t>
            </a:r>
            <a:r>
              <a:rPr lang="ko-KR" altLang="en-US" sz="2200" dirty="0"/>
              <a:t> </a:t>
            </a:r>
            <a:r>
              <a:rPr lang="en-US" altLang="ko-KR" sz="2200" dirty="0"/>
              <a:t>h </a:t>
            </a:r>
            <a:r>
              <a:rPr lang="ko-KR" altLang="en-US" sz="2200" dirty="0"/>
              <a:t>및 </a:t>
            </a:r>
            <a:r>
              <a:rPr lang="en-US" altLang="ko-KR" sz="2200" dirty="0"/>
              <a:t>RA </a:t>
            </a:r>
            <a:r>
              <a:rPr lang="ko-KR" altLang="en-US" sz="2200" dirty="0"/>
              <a:t>정보</a:t>
            </a:r>
            <a:r>
              <a:rPr lang="en-US" altLang="ko-KR" sz="2200" dirty="0"/>
              <a:t>(host name)</a:t>
            </a:r>
            <a:r>
              <a:rPr lang="ko-KR" altLang="en-US" sz="2200" dirty="0"/>
              <a:t>를 </a:t>
            </a:r>
            <a:r>
              <a:rPr lang="en-US" altLang="ko-KR" sz="2200" dirty="0"/>
              <a:t>MA </a:t>
            </a:r>
            <a:r>
              <a:rPr lang="ko-KR" altLang="en-US" sz="2200" dirty="0"/>
              <a:t>전송</a:t>
            </a:r>
            <a:endParaRPr lang="en-US" altLang="ko-KR" sz="2200" dirty="0"/>
          </a:p>
          <a:p>
            <a:pPr marL="457200" lvl="1" indent="0">
              <a:buNone/>
            </a:pPr>
            <a:endParaRPr lang="en-US" altLang="ko-KR" sz="2200" dirty="0"/>
          </a:p>
          <a:p>
            <a:pPr marL="457200" lvl="1" indent="0">
              <a:buNone/>
            </a:pPr>
            <a:r>
              <a:rPr lang="en-US" altLang="ko-KR" sz="2200" dirty="0"/>
              <a:t>Step 4) MA &lt;-&gt; RA</a:t>
            </a:r>
          </a:p>
          <a:p>
            <a:pPr marL="457200" lvl="1" indent="0">
              <a:buNone/>
            </a:pPr>
            <a:r>
              <a:rPr lang="en-US" altLang="ko-KR" sz="2200" dirty="0"/>
              <a:t>  -. MA</a:t>
            </a:r>
            <a:r>
              <a:rPr lang="ko-KR" altLang="en-US" sz="2200" dirty="0"/>
              <a:t>는 </a:t>
            </a:r>
            <a:r>
              <a:rPr lang="en-US" altLang="ko-KR" sz="2200" dirty="0"/>
              <a:t>device </a:t>
            </a:r>
            <a:r>
              <a:rPr lang="ko-KR" altLang="en-US" sz="2200" dirty="0"/>
              <a:t>인증서 요청 </a:t>
            </a:r>
            <a:r>
              <a:rPr lang="ko-KR" altLang="en-US" sz="2200" dirty="0" err="1"/>
              <a:t>해쉬값</a:t>
            </a:r>
            <a:r>
              <a:rPr lang="ko-KR" altLang="en-US" sz="2200" dirty="0"/>
              <a:t> </a:t>
            </a:r>
            <a:r>
              <a:rPr lang="en-US" altLang="ko-KR" sz="2200" dirty="0"/>
              <a:t>h</a:t>
            </a:r>
            <a:r>
              <a:rPr lang="ko-KR" altLang="en-US" sz="2200" dirty="0"/>
              <a:t>를 </a:t>
            </a:r>
            <a:r>
              <a:rPr lang="en-US" altLang="ko-KR" sz="2200" dirty="0"/>
              <a:t>RA</a:t>
            </a:r>
            <a:r>
              <a:rPr lang="ko-KR" altLang="en-US" sz="2200" dirty="0"/>
              <a:t>에 전송</a:t>
            </a:r>
            <a:endParaRPr lang="en-US" altLang="ko-KR" sz="2200" dirty="0"/>
          </a:p>
          <a:p>
            <a:pPr marL="457200" lvl="1" indent="0">
              <a:buNone/>
            </a:pPr>
            <a:r>
              <a:rPr lang="en-US" altLang="ko-KR" sz="2200" dirty="0"/>
              <a:t>  -. RA</a:t>
            </a:r>
            <a:r>
              <a:rPr lang="ko-KR" altLang="en-US" sz="2200" dirty="0"/>
              <a:t>는 해당 </a:t>
            </a:r>
            <a:r>
              <a:rPr lang="en-US" altLang="ko-KR" sz="2200" dirty="0"/>
              <a:t>hash </a:t>
            </a:r>
            <a:r>
              <a:rPr lang="ko-KR" altLang="en-US" sz="2200" dirty="0"/>
              <a:t>값을 검색하여 사용된 </a:t>
            </a:r>
            <a:r>
              <a:rPr lang="en-US" altLang="ko-KR" sz="2200" dirty="0"/>
              <a:t>enrollment cert.</a:t>
            </a:r>
            <a:r>
              <a:rPr lang="ko-KR" altLang="en-US" sz="2200" dirty="0"/>
              <a:t>를 </a:t>
            </a:r>
            <a:r>
              <a:rPr lang="en-US" altLang="ko-KR" sz="2200" dirty="0"/>
              <a:t>RA blacklist</a:t>
            </a:r>
            <a:r>
              <a:rPr lang="ko-KR" altLang="en-US" sz="2200" dirty="0"/>
              <a:t>에 추가</a:t>
            </a:r>
            <a:endParaRPr lang="en-US" altLang="ko-KR" sz="2200" dirty="0"/>
          </a:p>
          <a:p>
            <a:pPr marL="457200" lvl="1" indent="0">
              <a:buNone/>
            </a:pPr>
            <a:r>
              <a:rPr lang="en-US" altLang="ko-KR" sz="2200" dirty="0"/>
              <a:t>  -. </a:t>
            </a:r>
            <a:r>
              <a:rPr lang="ko-KR" altLang="en-US" sz="2200" dirty="0"/>
              <a:t>해당</a:t>
            </a:r>
            <a:r>
              <a:rPr lang="en-US" altLang="ko-KR" sz="2200" dirty="0"/>
              <a:t> enrollment cert.</a:t>
            </a:r>
            <a:r>
              <a:rPr lang="ko-KR" altLang="en-US" sz="2200" dirty="0"/>
              <a:t>는 더 이상 인증서 발급에 사용되지 못함</a:t>
            </a:r>
            <a:endParaRPr lang="en-US" altLang="ko-KR" sz="2200" dirty="0"/>
          </a:p>
          <a:p>
            <a:pPr marL="457200" lvl="1" indent="0">
              <a:buNone/>
            </a:pPr>
            <a:r>
              <a:rPr lang="en-US" altLang="ko-KR" sz="2200" dirty="0"/>
              <a:t>  -. RA</a:t>
            </a:r>
            <a:r>
              <a:rPr lang="ko-KR" altLang="en-US" sz="2200" dirty="0"/>
              <a:t>는 </a:t>
            </a:r>
            <a:r>
              <a:rPr lang="en-US" altLang="ko-KR" sz="2200" dirty="0"/>
              <a:t>pre-linkage value</a:t>
            </a:r>
            <a:r>
              <a:rPr lang="ko-KR" altLang="en-US" sz="2200" dirty="0"/>
              <a:t>를 발급한 </a:t>
            </a:r>
            <a:r>
              <a:rPr lang="en-US" altLang="ko-KR" sz="2200" dirty="0"/>
              <a:t>Las </a:t>
            </a:r>
            <a:r>
              <a:rPr lang="ko-KR" altLang="en-US" sz="2200" dirty="0"/>
              <a:t>정보와 각</a:t>
            </a:r>
            <a:r>
              <a:rPr lang="en-US" altLang="ko-KR" sz="2200" dirty="0"/>
              <a:t> LA</a:t>
            </a:r>
            <a:r>
              <a:rPr lang="ko-KR" altLang="en-US" sz="2200" dirty="0"/>
              <a:t>에 대한 </a:t>
            </a:r>
            <a:r>
              <a:rPr lang="en-US" altLang="ko-KR" sz="2200" dirty="0"/>
              <a:t>LCI </a:t>
            </a:r>
            <a:r>
              <a:rPr lang="ko-KR" altLang="en-US" sz="2200" dirty="0"/>
              <a:t>정보를 </a:t>
            </a:r>
            <a:r>
              <a:rPr lang="en-US" altLang="ko-KR" sz="2200" dirty="0"/>
              <a:t>MA</a:t>
            </a:r>
            <a:r>
              <a:rPr lang="ko-KR" altLang="en-US" sz="2200" dirty="0"/>
              <a:t>에 전송</a:t>
            </a:r>
            <a:endParaRPr lang="en-US" altLang="ko-KR" sz="2200" b="1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699AB64-3F90-446E-BCF8-84861E0E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Information Security Lab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325A09-5DE7-4B42-872F-8D7CD9B8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8891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>
            <a:extLst>
              <a:ext uri="{FF2B5EF4-FFF2-40B4-BE49-F238E27FC236}">
                <a16:creationId xmlns:a16="http://schemas.microsoft.com/office/drawing/2014/main" id="{DF8BFF71-E641-42AD-8CBC-0A63BFCD9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32"/>
            <a:ext cx="10515600" cy="723842"/>
          </a:xfrm>
        </p:spPr>
        <p:txBody>
          <a:bodyPr>
            <a:normAutofit/>
          </a:bodyPr>
          <a:lstStyle/>
          <a:p>
            <a:r>
              <a:rPr lang="en-US" altLang="ko-KR" b="1" dirty="0">
                <a:latin typeface="+mj-ea"/>
              </a:rPr>
              <a:t>Pseudonym Certificate Scheme</a:t>
            </a:r>
            <a:endParaRPr lang="ko-KR" altLang="en-US" b="1" dirty="0">
              <a:latin typeface="+mj-ea"/>
            </a:endParaRPr>
          </a:p>
        </p:txBody>
      </p:sp>
      <p:sp>
        <p:nvSpPr>
          <p:cNvPr id="11" name="내용 개체 틀 10">
            <a:extLst>
              <a:ext uri="{FF2B5EF4-FFF2-40B4-BE49-F238E27FC236}">
                <a16:creationId xmlns:a16="http://schemas.microsoft.com/office/drawing/2014/main" id="{4C3EEE40-6E05-4504-9B42-4C0B5F5CD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16" y="1037719"/>
            <a:ext cx="10964488" cy="497546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altLang="ko-KR" sz="2000" dirty="0"/>
              <a:t>Step 5) MA &lt;-&gt; LAs</a:t>
            </a:r>
          </a:p>
          <a:p>
            <a:pPr marL="457200" lvl="1" indent="0">
              <a:buNone/>
            </a:pPr>
            <a:r>
              <a:rPr lang="en-US" altLang="ko-KR" sz="2000" dirty="0"/>
              <a:t>  -. MA</a:t>
            </a:r>
            <a:r>
              <a:rPr lang="ko-KR" altLang="en-US" sz="2000" dirty="0"/>
              <a:t>는 각 </a:t>
            </a:r>
            <a:r>
              <a:rPr lang="en-US" altLang="ko-KR" sz="2000" dirty="0"/>
              <a:t>LA</a:t>
            </a:r>
            <a:r>
              <a:rPr lang="ko-KR" altLang="en-US" sz="2000" dirty="0"/>
              <a:t>에게 </a:t>
            </a:r>
            <a:r>
              <a:rPr lang="en-US" altLang="ko-KR" sz="2000" dirty="0"/>
              <a:t>LCI </a:t>
            </a:r>
            <a:r>
              <a:rPr lang="ko-KR" altLang="en-US" sz="2000" dirty="0"/>
              <a:t>정보를</a:t>
            </a:r>
            <a:r>
              <a:rPr lang="en-US" altLang="ko-KR" sz="2000" dirty="0"/>
              <a:t> </a:t>
            </a:r>
            <a:r>
              <a:rPr lang="ko-KR" altLang="en-US" sz="2000" dirty="0"/>
              <a:t>전송</a:t>
            </a:r>
            <a:endParaRPr lang="en-US" altLang="ko-KR" sz="2000" dirty="0"/>
          </a:p>
          <a:p>
            <a:pPr marL="457200" lvl="1" indent="0">
              <a:buNone/>
            </a:pPr>
            <a:r>
              <a:rPr lang="en-US" altLang="ko-KR" sz="2000" dirty="0"/>
              <a:t>  -. </a:t>
            </a:r>
            <a:r>
              <a:rPr lang="ko-KR" altLang="en-US" sz="2000" dirty="0"/>
              <a:t>각</a:t>
            </a:r>
            <a:r>
              <a:rPr lang="en-US" altLang="ko-KR" sz="2000" dirty="0"/>
              <a:t> LA</a:t>
            </a:r>
            <a:r>
              <a:rPr lang="ko-KR" altLang="en-US" sz="2000" dirty="0"/>
              <a:t>는</a:t>
            </a:r>
            <a:r>
              <a:rPr lang="en-US" altLang="ko-KR" sz="2000" dirty="0"/>
              <a:t> linkage seed </a:t>
            </a:r>
            <a:r>
              <a:rPr lang="ko-KR" altLang="en-US" sz="2000" dirty="0"/>
              <a:t>값</a:t>
            </a:r>
            <a:r>
              <a:rPr lang="en-US" altLang="ko-KR" sz="2000" dirty="0"/>
              <a:t>(ls)</a:t>
            </a:r>
            <a:r>
              <a:rPr lang="ko-KR" altLang="en-US" sz="2000" dirty="0"/>
              <a:t>과 사용된 </a:t>
            </a:r>
            <a:r>
              <a:rPr lang="en-US" altLang="ko-KR" sz="2000" dirty="0"/>
              <a:t>LA ID(</a:t>
            </a:r>
            <a:r>
              <a:rPr lang="en-US" altLang="ko-KR" sz="2000" dirty="0" err="1"/>
              <a:t>la_id</a:t>
            </a:r>
            <a:r>
              <a:rPr lang="en-US" altLang="ko-KR" sz="2000" dirty="0"/>
              <a:t>) </a:t>
            </a:r>
            <a:r>
              <a:rPr lang="ko-KR" altLang="en-US" sz="2000" dirty="0"/>
              <a:t>값을 </a:t>
            </a:r>
            <a:r>
              <a:rPr lang="en-US" altLang="ko-KR" sz="2000" dirty="0"/>
              <a:t>MA</a:t>
            </a:r>
            <a:r>
              <a:rPr lang="ko-KR" altLang="en-US" sz="2000" dirty="0"/>
              <a:t>에 전송</a:t>
            </a:r>
            <a:endParaRPr lang="en-US" altLang="ko-KR" sz="2000" dirty="0"/>
          </a:p>
          <a:p>
            <a:pPr marL="457200" lvl="1" indent="0">
              <a:buNone/>
            </a:pPr>
            <a:endParaRPr lang="en-US" altLang="ko-KR" sz="2000" dirty="0"/>
          </a:p>
          <a:p>
            <a:pPr marL="457200" lvl="1" indent="0">
              <a:buNone/>
            </a:pPr>
            <a:r>
              <a:rPr lang="en-US" altLang="ko-KR" sz="2000" dirty="0"/>
              <a:t>Step 6) MA</a:t>
            </a:r>
          </a:p>
          <a:p>
            <a:pPr marL="457200" lvl="1" indent="0">
              <a:buNone/>
            </a:pPr>
            <a:r>
              <a:rPr lang="en-US" altLang="ko-KR" sz="2000" dirty="0"/>
              <a:t>  -. </a:t>
            </a:r>
            <a:r>
              <a:rPr lang="ko-KR" altLang="en-US" sz="2000" dirty="0"/>
              <a:t>전송</a:t>
            </a:r>
            <a:r>
              <a:rPr lang="en-US" altLang="ko-KR" sz="2000" dirty="0"/>
              <a:t> </a:t>
            </a:r>
            <a:r>
              <a:rPr lang="ko-KR" altLang="en-US" sz="2000" dirty="0"/>
              <a:t>받은 </a:t>
            </a:r>
            <a:r>
              <a:rPr lang="en-US" altLang="ko-KR" sz="2000" dirty="0"/>
              <a:t>linkage seeds(ls1(</a:t>
            </a:r>
            <a:r>
              <a:rPr lang="en-US" altLang="ko-KR" sz="2000" dirty="0" err="1"/>
              <a:t>i</a:t>
            </a:r>
            <a:r>
              <a:rPr lang="en-US" altLang="ko-KR" sz="2000" dirty="0"/>
              <a:t>), ls2(</a:t>
            </a:r>
            <a:r>
              <a:rPr lang="en-US" altLang="ko-KR" sz="2000" dirty="0" err="1"/>
              <a:t>i</a:t>
            </a:r>
            <a:r>
              <a:rPr lang="en-US" altLang="ko-KR" sz="2000" dirty="0"/>
              <a:t>))</a:t>
            </a:r>
            <a:r>
              <a:rPr lang="ko-KR" altLang="en-US" sz="2000" dirty="0"/>
              <a:t>와 각 </a:t>
            </a:r>
            <a:r>
              <a:rPr lang="en-US" altLang="ko-KR" sz="2000" dirty="0"/>
              <a:t>LA ID(la_id1, la_id2)</a:t>
            </a:r>
            <a:r>
              <a:rPr lang="ko-KR" altLang="en-US" sz="2000" dirty="0"/>
              <a:t>를 </a:t>
            </a:r>
            <a:r>
              <a:rPr lang="en-US" altLang="ko-KR" sz="2000" dirty="0"/>
              <a:t>CRL</a:t>
            </a:r>
            <a:r>
              <a:rPr lang="ko-KR" altLang="en-US" sz="2000" dirty="0"/>
              <a:t>에 추가</a:t>
            </a:r>
            <a:endParaRPr lang="en-US" altLang="ko-KR" sz="2000" dirty="0"/>
          </a:p>
          <a:p>
            <a:pPr marL="457200" lvl="1" indent="0">
              <a:buNone/>
            </a:pPr>
            <a:r>
              <a:rPr lang="en-US" altLang="ko-KR" sz="2000" dirty="0"/>
              <a:t>  -. MA</a:t>
            </a:r>
            <a:r>
              <a:rPr lang="ko-KR" altLang="en-US" sz="2000" dirty="0"/>
              <a:t>의 </a:t>
            </a:r>
            <a:r>
              <a:rPr lang="en-US" altLang="ko-KR" sz="2000" dirty="0"/>
              <a:t>CRL Generator</a:t>
            </a:r>
            <a:r>
              <a:rPr lang="ko-KR" altLang="en-US" sz="2000" dirty="0"/>
              <a:t>는 업데이트된 </a:t>
            </a:r>
            <a:r>
              <a:rPr lang="en-US" altLang="ko-KR" sz="2000" dirty="0"/>
              <a:t>CRL</a:t>
            </a:r>
            <a:r>
              <a:rPr lang="ko-KR" altLang="en-US" sz="2000" dirty="0"/>
              <a:t>에 </a:t>
            </a:r>
            <a:r>
              <a:rPr lang="ko-KR" altLang="en-US" sz="2000" dirty="0" err="1"/>
              <a:t>서명후</a:t>
            </a:r>
            <a:r>
              <a:rPr lang="ko-KR" altLang="en-US" sz="2000" dirty="0"/>
              <a:t> 배포</a:t>
            </a:r>
            <a:endParaRPr lang="en-US" altLang="ko-KR" sz="2000" dirty="0"/>
          </a:p>
          <a:p>
            <a:endParaRPr lang="ko-KR" altLang="en-US" sz="2400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699AB64-3F90-446E-BCF8-84861E0E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Information Security Lab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325A09-5DE7-4B42-872F-8D7CD9B8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2773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>
            <a:extLst>
              <a:ext uri="{FF2B5EF4-FFF2-40B4-BE49-F238E27FC236}">
                <a16:creationId xmlns:a16="http://schemas.microsoft.com/office/drawing/2014/main" id="{DF8BFF71-E641-42AD-8CBC-0A63BFCD9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32"/>
            <a:ext cx="10515600" cy="723842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+mj-ea"/>
              </a:rPr>
              <a:t>Conclusion</a:t>
            </a:r>
            <a:endParaRPr lang="ko-KR" altLang="en-US" b="1" dirty="0">
              <a:latin typeface="+mj-ea"/>
            </a:endParaRPr>
          </a:p>
        </p:txBody>
      </p:sp>
      <p:sp>
        <p:nvSpPr>
          <p:cNvPr id="11" name="내용 개체 틀 10">
            <a:extLst>
              <a:ext uri="{FF2B5EF4-FFF2-40B4-BE49-F238E27FC236}">
                <a16:creationId xmlns:a16="http://schemas.microsoft.com/office/drawing/2014/main" id="{4C3EEE40-6E05-4504-9B42-4C0B5F5CD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16" y="1037719"/>
            <a:ext cx="10964488" cy="4975464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SCMS</a:t>
            </a:r>
            <a:r>
              <a:rPr lang="ko-KR" altLang="en-US" sz="2400" dirty="0" smtClean="0"/>
              <a:t>는 안전한 </a:t>
            </a:r>
            <a:r>
              <a:rPr lang="en-US" altLang="ko-KR" sz="2400" dirty="0" smtClean="0"/>
              <a:t>V2X </a:t>
            </a:r>
            <a:r>
              <a:rPr lang="ko-KR" altLang="en-US" sz="2400" dirty="0" smtClean="0"/>
              <a:t>통신을 위해 </a:t>
            </a:r>
            <a:r>
              <a:rPr lang="en-US" altLang="ko-KR" sz="2400" dirty="0" smtClean="0"/>
              <a:t>VPKI</a:t>
            </a:r>
            <a:r>
              <a:rPr lang="ko-KR" altLang="en-US" sz="2400" dirty="0" smtClean="0"/>
              <a:t>를 사용하도록 제안</a:t>
            </a:r>
            <a:endParaRPr lang="en-US" altLang="ko-KR" sz="2400" dirty="0" smtClean="0"/>
          </a:p>
          <a:p>
            <a:r>
              <a:rPr lang="en-US" altLang="ko-KR" sz="2400" dirty="0" smtClean="0"/>
              <a:t>ESCRYPT, </a:t>
            </a:r>
            <a:r>
              <a:rPr lang="en-US" altLang="ko-KR" sz="2400" dirty="0" err="1" smtClean="0"/>
              <a:t>Penta</a:t>
            </a:r>
            <a:r>
              <a:rPr lang="en-US" altLang="ko-KR" sz="2400" dirty="0" smtClean="0"/>
              <a:t> Security </a:t>
            </a:r>
            <a:r>
              <a:rPr lang="ko-KR" altLang="en-US" sz="2400" dirty="0" smtClean="0"/>
              <a:t>업체 등에서 </a:t>
            </a:r>
            <a:r>
              <a:rPr lang="en-US" altLang="ko-KR" sz="2400" dirty="0" smtClean="0"/>
              <a:t>SCMS VPKI </a:t>
            </a:r>
            <a:r>
              <a:rPr lang="ko-KR" altLang="en-US" sz="2400" dirty="0" smtClean="0"/>
              <a:t>솔루션 지원</a:t>
            </a:r>
            <a:endParaRPr lang="en-US" altLang="ko-KR" sz="2400" dirty="0" smtClean="0"/>
          </a:p>
          <a:p>
            <a:r>
              <a:rPr lang="ko-KR" altLang="en-US" sz="2400" dirty="0" smtClean="0"/>
              <a:t>전세계적으로 활발하게 연구 및 </a:t>
            </a:r>
            <a:r>
              <a:rPr lang="ko-KR" altLang="en-US" sz="2400" smtClean="0"/>
              <a:t>시범 </a:t>
            </a:r>
            <a:r>
              <a:rPr lang="ko-KR" altLang="en-US" sz="2400" smtClean="0"/>
              <a:t>시스템 구축 </a:t>
            </a:r>
            <a:r>
              <a:rPr lang="ko-KR" altLang="en-US" sz="2400" dirty="0" smtClean="0"/>
              <a:t>중</a:t>
            </a:r>
            <a:endParaRPr lang="ko-KR" altLang="en-US" sz="2400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699AB64-3F90-446E-BCF8-84861E0E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Information Security Lab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325A09-5DE7-4B42-872F-8D7CD9B8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2373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Information Security Lab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36</a:t>
            </a:fld>
            <a:endParaRPr lang="en-US" dirty="0"/>
          </a:p>
        </p:txBody>
      </p:sp>
      <p:pic>
        <p:nvPicPr>
          <p:cNvPr id="7172" name="Picture 4" descr="QNA Transparent Background | PNG M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1182864"/>
            <a:ext cx="7148336" cy="48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829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>
            <a:extLst>
              <a:ext uri="{FF2B5EF4-FFF2-40B4-BE49-F238E27FC236}">
                <a16:creationId xmlns:a16="http://schemas.microsoft.com/office/drawing/2014/main" id="{DF8BFF71-E641-42AD-8CBC-0A63BFCD9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32"/>
            <a:ext cx="10515600" cy="723842"/>
          </a:xfrm>
        </p:spPr>
        <p:txBody>
          <a:bodyPr/>
          <a:lstStyle/>
          <a:p>
            <a:r>
              <a:rPr lang="en-US" altLang="ko-KR" b="1" dirty="0">
                <a:latin typeface="+mj-ea"/>
              </a:rPr>
              <a:t>Introduction</a:t>
            </a:r>
            <a:endParaRPr lang="ko-KR" altLang="en-US" b="1" dirty="0">
              <a:latin typeface="+mj-ea"/>
            </a:endParaRPr>
          </a:p>
        </p:txBody>
      </p:sp>
      <p:sp>
        <p:nvSpPr>
          <p:cNvPr id="11" name="내용 개체 틀 10">
            <a:extLst>
              <a:ext uri="{FF2B5EF4-FFF2-40B4-BE49-F238E27FC236}">
                <a16:creationId xmlns:a16="http://schemas.microsoft.com/office/drawing/2014/main" id="{4C3EEE40-6E05-4504-9B42-4C0B5F5CD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16" y="1037719"/>
            <a:ext cx="10964488" cy="4975464"/>
          </a:xfrm>
        </p:spPr>
        <p:txBody>
          <a:bodyPr>
            <a:normAutofit/>
          </a:bodyPr>
          <a:lstStyle/>
          <a:p>
            <a:r>
              <a:rPr lang="ko-KR" altLang="en-US" sz="2400" b="1" dirty="0"/>
              <a:t>지능형 자동차 보안 영역</a:t>
            </a:r>
            <a:endParaRPr lang="en-US" altLang="ko-KR" sz="2400" b="1" dirty="0"/>
          </a:p>
          <a:p>
            <a:r>
              <a:rPr lang="ko-KR" altLang="en-US" sz="2400" dirty="0"/>
              <a:t>내부 시스템 보안</a:t>
            </a:r>
            <a:endParaRPr lang="en-US" altLang="ko-KR" sz="2400" dirty="0"/>
          </a:p>
          <a:p>
            <a:pPr lvl="1"/>
            <a:r>
              <a:rPr lang="en-US" altLang="ko-KR" dirty="0"/>
              <a:t>Electronic Control Unit(ECU) </a:t>
            </a:r>
            <a:r>
              <a:rPr lang="ko-KR" altLang="en-US" dirty="0"/>
              <a:t>보안</a:t>
            </a:r>
            <a:endParaRPr lang="en-US" altLang="ko-KR" dirty="0"/>
          </a:p>
          <a:p>
            <a:pPr lvl="2"/>
            <a:r>
              <a:rPr lang="en-US" altLang="ko-KR" dirty="0"/>
              <a:t>ECU</a:t>
            </a:r>
            <a:r>
              <a:rPr lang="ko-KR" altLang="en-US" dirty="0"/>
              <a:t>의 보안 취약점을 이용한 공격</a:t>
            </a:r>
            <a:r>
              <a:rPr lang="en-US" altLang="ko-KR" dirty="0"/>
              <a:t>(</a:t>
            </a:r>
            <a:r>
              <a:rPr lang="ko-KR" altLang="en-US" dirty="0"/>
              <a:t>불법 접근</a:t>
            </a:r>
            <a:r>
              <a:rPr lang="en-US" altLang="ko-KR" dirty="0"/>
              <a:t>, </a:t>
            </a:r>
            <a:r>
              <a:rPr lang="ko-KR" altLang="en-US" dirty="0"/>
              <a:t>권한 상승</a:t>
            </a:r>
            <a:r>
              <a:rPr lang="en-US" altLang="ko-KR" dirty="0"/>
              <a:t>, </a:t>
            </a:r>
            <a:r>
              <a:rPr lang="ko-KR" altLang="en-US" dirty="0"/>
              <a:t>인증 우회 등</a:t>
            </a:r>
            <a:r>
              <a:rPr lang="en-US" altLang="ko-KR" dirty="0"/>
              <a:t>)</a:t>
            </a:r>
          </a:p>
          <a:p>
            <a:pPr lvl="1"/>
            <a:r>
              <a:rPr lang="en-US" altLang="ko-KR" dirty="0"/>
              <a:t>Sensor </a:t>
            </a:r>
            <a:r>
              <a:rPr lang="ko-KR" altLang="en-US" dirty="0"/>
              <a:t>보안</a:t>
            </a:r>
            <a:endParaRPr lang="en-US" altLang="ko-KR" dirty="0"/>
          </a:p>
          <a:p>
            <a:pPr lvl="2"/>
            <a:r>
              <a:rPr lang="en-US" altLang="ko-KR" dirty="0"/>
              <a:t>Sensor</a:t>
            </a:r>
            <a:r>
              <a:rPr lang="ko-KR" altLang="en-US" dirty="0"/>
              <a:t>의 측정값 오류를 발생시켜 </a:t>
            </a:r>
            <a:r>
              <a:rPr lang="ko-KR" altLang="en-US" dirty="0" err="1"/>
              <a:t>오동작을</a:t>
            </a:r>
            <a:r>
              <a:rPr lang="ko-KR" altLang="en-US" dirty="0"/>
              <a:t> 유도 </a:t>
            </a:r>
            <a:endParaRPr lang="en-US" altLang="ko-KR" dirty="0"/>
          </a:p>
          <a:p>
            <a:pPr lvl="1"/>
            <a:r>
              <a:rPr lang="ko-KR" altLang="en-US" dirty="0"/>
              <a:t>자동차 내부 통신 보안</a:t>
            </a:r>
            <a:endParaRPr lang="en-US" altLang="ko-KR" dirty="0"/>
          </a:p>
          <a:p>
            <a:pPr lvl="2"/>
            <a:r>
              <a:rPr lang="ko-KR" altLang="en-US" dirty="0"/>
              <a:t>프로토콜의 제약사항 및 단순성 등을 이용</a:t>
            </a:r>
            <a:endParaRPr lang="en-US" altLang="ko-KR" dirty="0"/>
          </a:p>
          <a:p>
            <a:pPr lvl="2"/>
            <a:endParaRPr lang="en-US" altLang="ko-KR" dirty="0"/>
          </a:p>
          <a:p>
            <a:r>
              <a:rPr lang="ko-KR" altLang="en-US" sz="2400" dirty="0"/>
              <a:t>외부 통신 보안</a:t>
            </a:r>
            <a:endParaRPr lang="en-US" altLang="ko-KR" sz="2400" dirty="0"/>
          </a:p>
          <a:p>
            <a:pPr lvl="1"/>
            <a:r>
              <a:rPr lang="en-US" altLang="ko-KR" dirty="0"/>
              <a:t>V2X </a:t>
            </a:r>
            <a:r>
              <a:rPr lang="ko-KR" altLang="en-US" dirty="0"/>
              <a:t>통신 위협</a:t>
            </a:r>
            <a:endParaRPr lang="en-US" altLang="ko-KR" dirty="0"/>
          </a:p>
          <a:p>
            <a:pPr lvl="2"/>
            <a:r>
              <a:rPr lang="ko-KR" altLang="en-US" dirty="0"/>
              <a:t>데이터 변조 및 생성 등을 통해 잘못된 데이터를 전송</a:t>
            </a:r>
            <a:endParaRPr lang="en-US" altLang="ko-KR" dirty="0"/>
          </a:p>
          <a:p>
            <a:pPr lvl="1"/>
            <a:endParaRPr lang="ko-KR" altLang="en-US" sz="2000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699AB64-3F90-446E-BCF8-84861E0E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Information Security Lab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325A09-5DE7-4B42-872F-8D7CD9B8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641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10">
            <a:extLst>
              <a:ext uri="{FF2B5EF4-FFF2-40B4-BE49-F238E27FC236}">
                <a16:creationId xmlns:a16="http://schemas.microsoft.com/office/drawing/2014/main" id="{4C3EEE40-6E05-4504-9B42-4C0B5F5CD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16" y="1037719"/>
            <a:ext cx="10964488" cy="4975464"/>
          </a:xfrm>
        </p:spPr>
        <p:txBody>
          <a:bodyPr>
            <a:normAutofit/>
          </a:bodyPr>
          <a:lstStyle/>
          <a:p>
            <a:r>
              <a:rPr lang="en-US" altLang="ko-KR" sz="2400" b="1" dirty="0"/>
              <a:t>V2X(Vehicle to Everything) Communication</a:t>
            </a:r>
            <a:endParaRPr lang="en-US" altLang="ko-KR" dirty="0"/>
          </a:p>
          <a:p>
            <a:pPr lvl="1"/>
            <a:endParaRPr lang="ko-KR" altLang="en-US" sz="2000" dirty="0"/>
          </a:p>
        </p:txBody>
      </p:sp>
      <p:sp>
        <p:nvSpPr>
          <p:cNvPr id="10" name="제목 9">
            <a:extLst>
              <a:ext uri="{FF2B5EF4-FFF2-40B4-BE49-F238E27FC236}">
                <a16:creationId xmlns:a16="http://schemas.microsoft.com/office/drawing/2014/main" id="{DF8BFF71-E641-42AD-8CBC-0A63BFCD9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27"/>
            <a:ext cx="10515600" cy="723842"/>
          </a:xfrm>
        </p:spPr>
        <p:txBody>
          <a:bodyPr/>
          <a:lstStyle/>
          <a:p>
            <a:r>
              <a:rPr lang="en-US" altLang="ko-KR" b="1" dirty="0">
                <a:latin typeface="+mj-ea"/>
              </a:rPr>
              <a:t>Introduction</a:t>
            </a:r>
            <a:endParaRPr lang="ko-KR" altLang="en-US" b="1" dirty="0">
              <a:latin typeface="+mj-ea"/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699AB64-3F90-446E-BCF8-84861E0E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Information Security Lab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325A09-5DE7-4B42-872F-8D7CD9B8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Picture 2" descr="2019년에 만나는 C-V2X 기술 (1편) : 네이버 포스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922" y="1497521"/>
            <a:ext cx="7030156" cy="48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716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>
            <a:extLst>
              <a:ext uri="{FF2B5EF4-FFF2-40B4-BE49-F238E27FC236}">
                <a16:creationId xmlns:a16="http://schemas.microsoft.com/office/drawing/2014/main" id="{DF8BFF71-E641-42AD-8CBC-0A63BFCD9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32"/>
            <a:ext cx="10515600" cy="723842"/>
          </a:xfrm>
        </p:spPr>
        <p:txBody>
          <a:bodyPr/>
          <a:lstStyle/>
          <a:p>
            <a:r>
              <a:rPr lang="en-US" altLang="ko-KR" b="1" dirty="0">
                <a:latin typeface="+mj-ea"/>
              </a:rPr>
              <a:t>Introduction</a:t>
            </a:r>
            <a:endParaRPr lang="ko-KR" altLang="en-US" b="1" dirty="0">
              <a:latin typeface="+mj-ea"/>
            </a:endParaRPr>
          </a:p>
        </p:txBody>
      </p:sp>
      <p:sp>
        <p:nvSpPr>
          <p:cNvPr id="11" name="내용 개체 틀 10">
            <a:extLst>
              <a:ext uri="{FF2B5EF4-FFF2-40B4-BE49-F238E27FC236}">
                <a16:creationId xmlns:a16="http://schemas.microsoft.com/office/drawing/2014/main" id="{4C3EEE40-6E05-4504-9B42-4C0B5F5CD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16" y="1037719"/>
            <a:ext cx="10964488" cy="4975464"/>
          </a:xfrm>
        </p:spPr>
        <p:txBody>
          <a:bodyPr>
            <a:normAutofit/>
          </a:bodyPr>
          <a:lstStyle/>
          <a:p>
            <a:r>
              <a:rPr lang="ko-KR" altLang="en-US" sz="2400" b="1" dirty="0"/>
              <a:t>차량 외부 통신 환경</a:t>
            </a:r>
            <a:endParaRPr lang="en-US" altLang="ko-KR" sz="2400" b="1" dirty="0"/>
          </a:p>
          <a:p>
            <a:pPr lvl="1"/>
            <a:endParaRPr lang="ko-KR" altLang="en-US" sz="2000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699AB64-3F90-446E-BCF8-84861E0E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Information Security Lab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325A09-5DE7-4B42-872F-8D7CD9B8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734453"/>
              </p:ext>
            </p:extLst>
          </p:nvPr>
        </p:nvGraphicFramePr>
        <p:xfrm>
          <a:off x="838200" y="1706149"/>
          <a:ext cx="10631310" cy="3599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7129">
                  <a:extLst>
                    <a:ext uri="{9D8B030D-6E8A-4147-A177-3AD203B41FA5}">
                      <a16:colId xmlns:a16="http://schemas.microsoft.com/office/drawing/2014/main" val="3716855485"/>
                    </a:ext>
                  </a:extLst>
                </a:gridCol>
                <a:gridCol w="4615919">
                  <a:extLst>
                    <a:ext uri="{9D8B030D-6E8A-4147-A177-3AD203B41FA5}">
                      <a16:colId xmlns:a16="http://schemas.microsoft.com/office/drawing/2014/main" val="1564177073"/>
                    </a:ext>
                  </a:extLst>
                </a:gridCol>
                <a:gridCol w="4458262">
                  <a:extLst>
                    <a:ext uri="{9D8B030D-6E8A-4147-A177-3AD203B41FA5}">
                      <a16:colId xmlns:a16="http://schemas.microsoft.com/office/drawing/2014/main" val="993630933"/>
                    </a:ext>
                  </a:extLst>
                </a:gridCol>
              </a:tblGrid>
              <a:tr h="42866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구분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WAVE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C-V2X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777007"/>
                  </a:ext>
                </a:extLst>
              </a:tr>
              <a:tr h="5989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개요</a:t>
                      </a:r>
                      <a:endParaRPr lang="en-US" altLang="ko-K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무선랜</a:t>
                      </a:r>
                      <a:r>
                        <a:rPr lang="en-US" altLang="ko-KR" sz="1400" dirty="0"/>
                        <a:t> </a:t>
                      </a:r>
                      <a:r>
                        <a:rPr lang="ko-KR" altLang="en-US" sz="1400" dirty="0"/>
                        <a:t>기술을 차량용 통신에 적합하도록 커버리지 및 접속 시간을 개선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LTE</a:t>
                      </a:r>
                      <a:r>
                        <a:rPr lang="ko-KR" altLang="en-US" sz="1400" dirty="0"/>
                        <a:t>를 차량 통신에 적합하도록 직접 통신 및 자원 할당 방식 개선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224499"/>
                  </a:ext>
                </a:extLst>
              </a:tr>
              <a:tr h="42866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표준화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완료</a:t>
                      </a:r>
                      <a:r>
                        <a:rPr lang="en-US" altLang="ko-KR" sz="1400" dirty="0"/>
                        <a:t>(2012</a:t>
                      </a:r>
                      <a:r>
                        <a:rPr lang="ko-KR" altLang="en-US" sz="1400" dirty="0"/>
                        <a:t>년</a:t>
                      </a:r>
                      <a:r>
                        <a:rPr lang="en-US" altLang="ko-KR" sz="1400" dirty="0"/>
                        <a:t>)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V2V</a:t>
                      </a:r>
                      <a:r>
                        <a:rPr lang="ko-KR" altLang="en-US" sz="1400" dirty="0"/>
                        <a:t>완료</a:t>
                      </a:r>
                      <a:r>
                        <a:rPr lang="en-US" altLang="ko-KR" sz="1400" dirty="0"/>
                        <a:t>. V2I </a:t>
                      </a:r>
                      <a:r>
                        <a:rPr lang="ko-KR" altLang="en-US" sz="1400" dirty="0"/>
                        <a:t>진행 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43957"/>
                  </a:ext>
                </a:extLst>
              </a:tr>
              <a:tr h="42866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필드 시험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2012</a:t>
                      </a:r>
                      <a:r>
                        <a:rPr lang="ko-KR" altLang="en-US" sz="1400" dirty="0"/>
                        <a:t>년부터 유럽</a:t>
                      </a:r>
                      <a:r>
                        <a:rPr lang="en-US" altLang="ko-KR" sz="1400" dirty="0"/>
                        <a:t>/</a:t>
                      </a:r>
                      <a:r>
                        <a:rPr lang="ko-KR" altLang="en-US" sz="1400" dirty="0"/>
                        <a:t>미국</a:t>
                      </a:r>
                      <a:r>
                        <a:rPr lang="en-US" altLang="ko-KR" sz="1400" dirty="0"/>
                        <a:t>/</a:t>
                      </a:r>
                      <a:r>
                        <a:rPr lang="ko-KR" altLang="en-US" sz="1400" dirty="0"/>
                        <a:t>일본 주도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2015</a:t>
                      </a:r>
                      <a:r>
                        <a:rPr lang="ko-KR" altLang="en-US" sz="1400" dirty="0"/>
                        <a:t>년부터 </a:t>
                      </a:r>
                      <a:r>
                        <a:rPr lang="ko-KR" altLang="en-US" sz="1400" dirty="0" err="1"/>
                        <a:t>화웨이</a:t>
                      </a:r>
                      <a:r>
                        <a:rPr lang="en-US" altLang="ko-KR" sz="1400" dirty="0"/>
                        <a:t>,</a:t>
                      </a:r>
                      <a:r>
                        <a:rPr lang="ko-KR" altLang="en-US" sz="1400" dirty="0"/>
                        <a:t> 노키아 등 통신 장비 업체 주도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219809"/>
                  </a:ext>
                </a:extLst>
              </a:tr>
              <a:tr h="42866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대역폭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최대 </a:t>
                      </a:r>
                      <a:r>
                        <a:rPr lang="en-US" altLang="ko-KR" sz="1400" dirty="0"/>
                        <a:t>27Mbps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최대 </a:t>
                      </a:r>
                      <a:r>
                        <a:rPr lang="en-US" altLang="ko-KR" sz="1400" dirty="0"/>
                        <a:t>75Mbps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152677"/>
                  </a:ext>
                </a:extLst>
              </a:tr>
              <a:tr h="42866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무선지연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10ms </a:t>
                      </a:r>
                      <a:r>
                        <a:rPr lang="ko-KR" altLang="en-US" sz="1400" dirty="0"/>
                        <a:t>내외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20~30ms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436618"/>
                  </a:ext>
                </a:extLst>
              </a:tr>
              <a:tr h="42866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커버리지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별도 기지국 구축</a:t>
                      </a:r>
                      <a:r>
                        <a:rPr lang="en-US" altLang="ko-KR" sz="1400" dirty="0"/>
                        <a:t>. </a:t>
                      </a:r>
                      <a:r>
                        <a:rPr lang="ko-KR" altLang="en-US" sz="1400" dirty="0"/>
                        <a:t>최대 </a:t>
                      </a:r>
                      <a:r>
                        <a:rPr lang="en-US" altLang="ko-KR" sz="1400" dirty="0"/>
                        <a:t>1km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LTE </a:t>
                      </a:r>
                      <a:r>
                        <a:rPr lang="ko-KR" altLang="en-US" sz="1400" dirty="0"/>
                        <a:t>기지국 </a:t>
                      </a:r>
                      <a:r>
                        <a:rPr lang="en-US" altLang="ko-KR" sz="1400" dirty="0"/>
                        <a:t>1~5km(</a:t>
                      </a:r>
                      <a:r>
                        <a:rPr lang="ko-KR" altLang="en-US" sz="1400" dirty="0" err="1"/>
                        <a:t>전국망</a:t>
                      </a:r>
                      <a:r>
                        <a:rPr lang="en-US" altLang="ko-KR" sz="1400" dirty="0"/>
                        <a:t>)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401488"/>
                  </a:ext>
                </a:extLst>
              </a:tr>
              <a:tr h="4286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Ecosystem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교통 인프라</a:t>
                      </a:r>
                      <a:r>
                        <a:rPr lang="en-US" altLang="ko-KR" sz="1400" dirty="0"/>
                        <a:t>. </a:t>
                      </a:r>
                      <a:r>
                        <a:rPr lang="ko-KR" altLang="en-US" sz="1400" dirty="0"/>
                        <a:t>무선랜 제조사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기존 </a:t>
                      </a:r>
                      <a:r>
                        <a:rPr lang="en-US" altLang="ko-KR" sz="1400" dirty="0"/>
                        <a:t>LTE </a:t>
                      </a:r>
                      <a:r>
                        <a:rPr lang="ko-KR" altLang="en-US" sz="1400" dirty="0"/>
                        <a:t>통신 장비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단말 제조사</a:t>
                      </a:r>
                      <a:r>
                        <a:rPr lang="en-US" altLang="ko-KR" sz="1400" dirty="0"/>
                        <a:t>. </a:t>
                      </a:r>
                      <a:r>
                        <a:rPr lang="ko-KR" altLang="en-US" sz="1400" dirty="0" err="1"/>
                        <a:t>이통사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481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768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>
            <a:extLst>
              <a:ext uri="{FF2B5EF4-FFF2-40B4-BE49-F238E27FC236}">
                <a16:creationId xmlns:a16="http://schemas.microsoft.com/office/drawing/2014/main" id="{DF8BFF71-E641-42AD-8CBC-0A63BFCD9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32"/>
            <a:ext cx="10515600" cy="723842"/>
          </a:xfrm>
        </p:spPr>
        <p:txBody>
          <a:bodyPr>
            <a:normAutofit fontScale="90000"/>
          </a:bodyPr>
          <a:lstStyle/>
          <a:p>
            <a:r>
              <a:rPr lang="en-US" altLang="ko-KR" b="1" dirty="0">
                <a:latin typeface="+mj-ea"/>
              </a:rPr>
              <a:t>Security Credential Management System</a:t>
            </a:r>
            <a:endParaRPr lang="ko-KR" altLang="en-US" b="1" dirty="0">
              <a:latin typeface="+mj-ea"/>
            </a:endParaRPr>
          </a:p>
        </p:txBody>
      </p:sp>
      <p:sp>
        <p:nvSpPr>
          <p:cNvPr id="11" name="내용 개체 틀 10">
            <a:extLst>
              <a:ext uri="{FF2B5EF4-FFF2-40B4-BE49-F238E27FC236}">
                <a16:creationId xmlns:a16="http://schemas.microsoft.com/office/drawing/2014/main" id="{4C3EEE40-6E05-4504-9B42-4C0B5F5CD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16" y="1037719"/>
            <a:ext cx="10964488" cy="4975464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Overview</a:t>
            </a:r>
          </a:p>
          <a:p>
            <a:pPr lvl="1"/>
            <a:r>
              <a:rPr lang="en-US" altLang="ko-KR" sz="2000" dirty="0"/>
              <a:t>Crash Avoidance Metrics Partners(CAMP)</a:t>
            </a:r>
          </a:p>
          <a:p>
            <a:pPr lvl="1"/>
            <a:r>
              <a:rPr lang="en-US" altLang="ko-KR" sz="2000" dirty="0"/>
              <a:t>V2V, V2I </a:t>
            </a:r>
            <a:r>
              <a:rPr lang="ko-KR" altLang="en-US" sz="2000" dirty="0"/>
              <a:t>통신의 신뢰성 확보를 위한 </a:t>
            </a:r>
            <a:r>
              <a:rPr lang="en-US" altLang="ko-KR" sz="2000" dirty="0"/>
              <a:t>VPKI(Vehicular PKI)</a:t>
            </a:r>
            <a:r>
              <a:rPr lang="ko-KR" altLang="en-US" sz="2000" dirty="0"/>
              <a:t>를</a:t>
            </a:r>
            <a:r>
              <a:rPr lang="en-US" altLang="ko-KR" sz="2000" dirty="0"/>
              <a:t> </a:t>
            </a:r>
            <a:r>
              <a:rPr lang="ko-KR" altLang="en-US" sz="2000" dirty="0"/>
              <a:t>이용</a:t>
            </a:r>
            <a:endParaRPr lang="en-US" altLang="ko-KR" sz="2000" dirty="0"/>
          </a:p>
          <a:p>
            <a:pPr lvl="1"/>
            <a:r>
              <a:rPr lang="ko-KR" altLang="en-US" sz="2000" dirty="0"/>
              <a:t>연간 최대 </a:t>
            </a:r>
            <a:r>
              <a:rPr lang="en-US" altLang="ko-KR" sz="2000" dirty="0"/>
              <a:t>3</a:t>
            </a:r>
            <a:r>
              <a:rPr lang="ko-KR" altLang="en-US" sz="2000" dirty="0"/>
              <a:t>억대의 차량에 대해 </a:t>
            </a:r>
            <a:r>
              <a:rPr lang="en-US" altLang="ko-KR" sz="2000" dirty="0"/>
              <a:t>3000</a:t>
            </a:r>
            <a:r>
              <a:rPr lang="ko-KR" altLang="en-US" sz="2000" dirty="0" err="1"/>
              <a:t>억개의</a:t>
            </a:r>
            <a:r>
              <a:rPr lang="ko-KR" altLang="en-US" sz="2000" dirty="0"/>
              <a:t> 인증서를 발급하고 관리</a:t>
            </a:r>
            <a:endParaRPr lang="en-US" altLang="ko-KR" sz="2000" dirty="0"/>
          </a:p>
          <a:p>
            <a:pPr lvl="1"/>
            <a:r>
              <a:rPr lang="ko-KR" altLang="en-US" sz="2000" dirty="0"/>
              <a:t>내부자 및 외부자의 공격에 대한 방어 및 </a:t>
            </a:r>
            <a:r>
              <a:rPr lang="en-US" altLang="ko-KR" sz="2000" dirty="0"/>
              <a:t>Privacy</a:t>
            </a:r>
            <a:r>
              <a:rPr lang="ko-KR" altLang="en-US" sz="2000" dirty="0"/>
              <a:t>를 보호</a:t>
            </a:r>
            <a:r>
              <a:rPr lang="en-US" altLang="ko-KR" sz="2000" dirty="0"/>
              <a:t> </a:t>
            </a:r>
            <a:endParaRPr lang="en-US" altLang="ko-KR" sz="2000" dirty="0" smtClean="0"/>
          </a:p>
          <a:p>
            <a:pPr lvl="1"/>
            <a:r>
              <a:rPr lang="en-US" altLang="ko-KR" sz="2000" dirty="0">
                <a:hlinkClick r:id="rId3"/>
              </a:rPr>
              <a:t>https://wiki.campllc.org/display/SCP/SCMS+CV+Pilots+Documentation</a:t>
            </a:r>
            <a:endParaRPr lang="ko-KR" altLang="en-US" sz="2000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699AB64-3F90-446E-BCF8-84861E0E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Information Security Lab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325A09-5DE7-4B42-872F-8D7CD9B8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7100" y="3292893"/>
            <a:ext cx="52578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87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>
            <a:extLst>
              <a:ext uri="{FF2B5EF4-FFF2-40B4-BE49-F238E27FC236}">
                <a16:creationId xmlns:a16="http://schemas.microsoft.com/office/drawing/2014/main" id="{DF8BFF71-E641-42AD-8CBC-0A63BFCD9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32"/>
            <a:ext cx="10515600" cy="723842"/>
          </a:xfrm>
        </p:spPr>
        <p:txBody>
          <a:bodyPr>
            <a:normAutofit fontScale="90000"/>
          </a:bodyPr>
          <a:lstStyle/>
          <a:p>
            <a:r>
              <a:rPr lang="en-US" altLang="ko-KR" b="1" dirty="0">
                <a:latin typeface="+mj-ea"/>
              </a:rPr>
              <a:t>Security Credential Management System</a:t>
            </a:r>
            <a:endParaRPr lang="ko-KR" altLang="en-US" b="1" dirty="0">
              <a:latin typeface="+mj-ea"/>
            </a:endParaRPr>
          </a:p>
        </p:txBody>
      </p:sp>
      <p:sp>
        <p:nvSpPr>
          <p:cNvPr id="11" name="내용 개체 틀 10">
            <a:extLst>
              <a:ext uri="{FF2B5EF4-FFF2-40B4-BE49-F238E27FC236}">
                <a16:creationId xmlns:a16="http://schemas.microsoft.com/office/drawing/2014/main" id="{4C3EEE40-6E05-4504-9B42-4C0B5F5CD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16" y="1037719"/>
            <a:ext cx="10964488" cy="4975464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V2V, V2I </a:t>
            </a:r>
            <a:r>
              <a:rPr lang="ko-KR" altLang="en-US" sz="2400" dirty="0"/>
              <a:t>메시지 통신 보안에 중점</a:t>
            </a:r>
            <a:endParaRPr lang="en-US" altLang="ko-KR" sz="2400" dirty="0"/>
          </a:p>
          <a:p>
            <a:r>
              <a:rPr lang="en-US" altLang="ko-KR" sz="2400" dirty="0"/>
              <a:t>Basic Safety Message(BSM)</a:t>
            </a:r>
          </a:p>
          <a:p>
            <a:pPr lvl="1"/>
            <a:r>
              <a:rPr lang="ko-KR" altLang="en-US" sz="2000" dirty="0">
                <a:latin typeface="+mn-ea"/>
              </a:rPr>
              <a:t>송신</a:t>
            </a:r>
            <a:r>
              <a:rPr lang="en-US" altLang="ko-KR" sz="2000" dirty="0">
                <a:latin typeface="+mn-ea"/>
              </a:rPr>
              <a:t> </a:t>
            </a:r>
            <a:r>
              <a:rPr lang="ko-KR" altLang="en-US" sz="2000" dirty="0">
                <a:latin typeface="+mn-ea"/>
              </a:rPr>
              <a:t>차량의 시간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위치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속도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 smtClean="0">
                <a:latin typeface="+mn-ea"/>
              </a:rPr>
              <a:t>단기간 </a:t>
            </a:r>
            <a:r>
              <a:rPr lang="ko-KR" altLang="en-US" sz="2000" dirty="0">
                <a:latin typeface="+mn-ea"/>
              </a:rPr>
              <a:t>경로 기록 등 기타 차량 관련 정보 포함</a:t>
            </a:r>
            <a:endParaRPr lang="en-US" altLang="ko-KR" sz="2000" dirty="0">
              <a:latin typeface="+mn-ea"/>
            </a:endParaRPr>
          </a:p>
          <a:p>
            <a:pPr lvl="1"/>
            <a:r>
              <a:rPr lang="en-US" altLang="ko-KR" sz="2000" dirty="0">
                <a:latin typeface="+mn-ea"/>
              </a:rPr>
              <a:t>1</a:t>
            </a:r>
            <a:r>
              <a:rPr lang="ko-KR" altLang="en-US" sz="2000" dirty="0">
                <a:latin typeface="+mn-ea"/>
              </a:rPr>
              <a:t>초에 최대 </a:t>
            </a:r>
            <a:r>
              <a:rPr lang="en-US" altLang="ko-KR" sz="2000" dirty="0">
                <a:latin typeface="+mn-ea"/>
              </a:rPr>
              <a:t>10</a:t>
            </a:r>
            <a:r>
              <a:rPr lang="ko-KR" altLang="en-US" sz="2000" dirty="0">
                <a:latin typeface="+mn-ea"/>
              </a:rPr>
              <a:t>회 </a:t>
            </a:r>
            <a:r>
              <a:rPr lang="en-US" altLang="ko-KR" sz="2000" dirty="0">
                <a:latin typeface="+mn-ea"/>
              </a:rPr>
              <a:t>Broadcast </a:t>
            </a:r>
            <a:r>
              <a:rPr lang="ko-KR" altLang="en-US" sz="2000" dirty="0">
                <a:latin typeface="+mn-ea"/>
              </a:rPr>
              <a:t>전송</a:t>
            </a:r>
            <a:endParaRPr lang="en-US" altLang="ko-KR" sz="2000" dirty="0">
              <a:latin typeface="+mn-ea"/>
            </a:endParaRPr>
          </a:p>
          <a:p>
            <a:r>
              <a:rPr lang="ko-KR" altLang="en-US" sz="2000" dirty="0"/>
              <a:t>보안 기법</a:t>
            </a:r>
            <a:endParaRPr lang="en-US" altLang="ko-KR" sz="2000" dirty="0"/>
          </a:p>
          <a:p>
            <a:pPr lvl="1"/>
            <a:r>
              <a:rPr lang="ko-KR" altLang="en-US" sz="2000" dirty="0"/>
              <a:t>공격자가 잘못된 메시지를 삽입하는 것을 방지하기 위해 송신 차량은 </a:t>
            </a:r>
            <a:r>
              <a:rPr lang="en-US" altLang="ko-KR" sz="2000" dirty="0"/>
              <a:t>BSM</a:t>
            </a:r>
            <a:r>
              <a:rPr lang="ko-KR" altLang="en-US" sz="2000" dirty="0"/>
              <a:t>에 디지털 서명</a:t>
            </a:r>
            <a:endParaRPr lang="en-US" altLang="ko-KR" sz="2000" dirty="0"/>
          </a:p>
          <a:p>
            <a:pPr lvl="1"/>
            <a:r>
              <a:rPr lang="ko-KR" altLang="en-US" sz="2000" dirty="0" err="1"/>
              <a:t>수신차량은</a:t>
            </a:r>
            <a:r>
              <a:rPr lang="ko-KR" altLang="en-US" sz="2000" dirty="0"/>
              <a:t> </a:t>
            </a:r>
            <a:r>
              <a:rPr lang="en-US" altLang="ko-KR" sz="2000" dirty="0"/>
              <a:t>BSM</a:t>
            </a:r>
            <a:r>
              <a:rPr lang="ko-KR" altLang="en-US" sz="2000" dirty="0"/>
              <a:t>의 디지털 서명을 확인</a:t>
            </a:r>
            <a:endParaRPr lang="en-US" altLang="ko-KR" sz="2000" dirty="0"/>
          </a:p>
          <a:p>
            <a:endParaRPr lang="ko-KR" altLang="en-US" sz="2000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699AB64-3F90-446E-BCF8-84861E0E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Information Security Lab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325A09-5DE7-4B42-872F-8D7CD9B8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6" name="Picture 2" descr="Shaping Smarter Cities:&lt;br&gt;Is Vehicle to Infrastructure (V2I) D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19" y="3459476"/>
            <a:ext cx="3791749" cy="303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006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>
            <a:extLst>
              <a:ext uri="{FF2B5EF4-FFF2-40B4-BE49-F238E27FC236}">
                <a16:creationId xmlns:a16="http://schemas.microsoft.com/office/drawing/2014/main" id="{DF8BFF71-E641-42AD-8CBC-0A63BFCD9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32"/>
            <a:ext cx="10515600" cy="723842"/>
          </a:xfrm>
        </p:spPr>
        <p:txBody>
          <a:bodyPr>
            <a:normAutofit fontScale="90000"/>
          </a:bodyPr>
          <a:lstStyle/>
          <a:p>
            <a:r>
              <a:rPr lang="en-US" altLang="ko-KR" b="1" dirty="0">
                <a:latin typeface="+mj-ea"/>
              </a:rPr>
              <a:t>Security Credential Management System</a:t>
            </a:r>
            <a:endParaRPr lang="ko-KR" altLang="en-US" b="1" dirty="0">
              <a:latin typeface="+mj-ea"/>
            </a:endParaRPr>
          </a:p>
        </p:txBody>
      </p:sp>
      <p:sp>
        <p:nvSpPr>
          <p:cNvPr id="11" name="내용 개체 틀 10">
            <a:extLst>
              <a:ext uri="{FF2B5EF4-FFF2-40B4-BE49-F238E27FC236}">
                <a16:creationId xmlns:a16="http://schemas.microsoft.com/office/drawing/2014/main" id="{4C3EEE40-6E05-4504-9B42-4C0B5F5CD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16" y="1037719"/>
            <a:ext cx="10964488" cy="4975464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VPKI</a:t>
            </a:r>
            <a:r>
              <a:rPr lang="ko-KR" altLang="en-US" sz="2000" dirty="0"/>
              <a:t>를 이용한 메시지 보안</a:t>
            </a: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699AB64-3F90-446E-BCF8-84861E0E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Information Security Lab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325A09-5DE7-4B42-872F-8D7CD9B8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EF3747C-2F7A-4128-A846-DB6CA2886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46" y="1900656"/>
            <a:ext cx="5897461" cy="368560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549B26D-954B-4F77-B685-099A734BB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820" y="1900656"/>
            <a:ext cx="5632953" cy="34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23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1619</Words>
  <Application>Microsoft Office PowerPoint</Application>
  <PresentationFormat>와이드스크린</PresentationFormat>
  <Paragraphs>371</Paragraphs>
  <Slides>36</Slides>
  <Notes>35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43" baseType="lpstr">
      <vt:lpstr>맑은 고딕</vt:lpstr>
      <vt:lpstr>Arial</vt:lpstr>
      <vt:lpstr>Calibri</vt:lpstr>
      <vt:lpstr>Calibri Light</vt:lpstr>
      <vt:lpstr>Eras Medium ITC</vt:lpstr>
      <vt:lpstr>Wingdings</vt:lpstr>
      <vt:lpstr>Office Theme</vt:lpstr>
      <vt:lpstr>A Security Credential Management            System for V2X Communications                               Benedikt Brecht, Dean Therriault, Andre Weimerskirch,                                                                                William Whyte, Virendra Kumar, Thorsten</vt:lpstr>
      <vt:lpstr>Index</vt:lpstr>
      <vt:lpstr>Introduction</vt:lpstr>
      <vt:lpstr>Introduction</vt:lpstr>
      <vt:lpstr>Introduction</vt:lpstr>
      <vt:lpstr>Introduction</vt:lpstr>
      <vt:lpstr>Security Credential Management System</vt:lpstr>
      <vt:lpstr>Security Credential Management System</vt:lpstr>
      <vt:lpstr>Security Credential Management System</vt:lpstr>
      <vt:lpstr>Security Credential Management System</vt:lpstr>
      <vt:lpstr>Security Credential Management System</vt:lpstr>
      <vt:lpstr>Security Credential Management System</vt:lpstr>
      <vt:lpstr>Security Credential Management System</vt:lpstr>
      <vt:lpstr>Security Credential Management System</vt:lpstr>
      <vt:lpstr>Security Credential Management System</vt:lpstr>
      <vt:lpstr>Service Flow</vt:lpstr>
      <vt:lpstr>Service Flow</vt:lpstr>
      <vt:lpstr>Service Flow</vt:lpstr>
      <vt:lpstr>Service Flow</vt:lpstr>
      <vt:lpstr>Service Flow</vt:lpstr>
      <vt:lpstr>Service Flow</vt:lpstr>
      <vt:lpstr>Service Flow</vt:lpstr>
      <vt:lpstr>Service Flow</vt:lpstr>
      <vt:lpstr>Service Flow</vt:lpstr>
      <vt:lpstr>Service Flow</vt:lpstr>
      <vt:lpstr>Pseudonym Certificate Scheme</vt:lpstr>
      <vt:lpstr>Pseudonym Certificate Scheme</vt:lpstr>
      <vt:lpstr>Pseudonym Certificate Scheme</vt:lpstr>
      <vt:lpstr>Pseudonym Certificate Scheme</vt:lpstr>
      <vt:lpstr>Pseudonym Certificate Scheme</vt:lpstr>
      <vt:lpstr>Pseudonym Certificate Scheme</vt:lpstr>
      <vt:lpstr>Pseudonym Certificate Scheme</vt:lpstr>
      <vt:lpstr>Pseudonym Certificate Scheme</vt:lpstr>
      <vt:lpstr>Pseudonym Certificate Scheme</vt:lpstr>
      <vt:lpstr>Conclusion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박 찬호</dc:creator>
  <cp:lastModifiedBy>wspark</cp:lastModifiedBy>
  <cp:revision>145</cp:revision>
  <dcterms:created xsi:type="dcterms:W3CDTF">2020-06-01T12:54:50Z</dcterms:created>
  <dcterms:modified xsi:type="dcterms:W3CDTF">2020-06-15T00:35:41Z</dcterms:modified>
</cp:coreProperties>
</file>