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71" r:id="rId2"/>
    <p:sldId id="386" r:id="rId3"/>
    <p:sldId id="384" r:id="rId4"/>
    <p:sldId id="363" r:id="rId5"/>
    <p:sldId id="366" r:id="rId6"/>
    <p:sldId id="385" r:id="rId7"/>
    <p:sldId id="383" r:id="rId8"/>
    <p:sldId id="369" r:id="rId9"/>
    <p:sldId id="368" r:id="rId10"/>
    <p:sldId id="375" r:id="rId11"/>
    <p:sldId id="380" r:id="rId12"/>
    <p:sldId id="381" r:id="rId13"/>
    <p:sldId id="382" r:id="rId1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FF"/>
    <a:srgbClr val="99CCFF"/>
    <a:srgbClr val="FF6600"/>
    <a:srgbClr val="6600FF"/>
    <a:srgbClr val="FF3300"/>
    <a:srgbClr val="008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86562" autoAdjust="0"/>
  </p:normalViewPr>
  <p:slideViewPr>
    <p:cSldViewPr>
      <p:cViewPr varScale="1">
        <p:scale>
          <a:sx n="56" d="100"/>
          <a:sy n="56" d="100"/>
        </p:scale>
        <p:origin x="870" y="45"/>
      </p:cViewPr>
      <p:guideLst>
        <p:guide orient="horz" pos="816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0C271346-AD50-4852-8323-4BC5E5A714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670D3AE1-68F1-4618-82C4-9D07EE4E6A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A1703BB3-60CD-4032-A50C-CD6359AD298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5" name="Rectangle 1029">
            <a:extLst>
              <a:ext uri="{FF2B5EF4-FFF2-40B4-BE49-F238E27FC236}">
                <a16:creationId xmlns:a16="http://schemas.microsoft.com/office/drawing/2014/main" id="{E3A8FED9-48B3-4C84-9731-BD849218DF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C4260220-3F76-4A8A-9BA2-EDE495D56B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4FC739D-DD2C-4BE8-B8E4-738F8F3719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76B9533-94FB-4BE0-A471-2B35925F63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0923097-F36C-4732-903C-EF178F6A0EA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6175" y="685800"/>
            <a:ext cx="4570413" cy="34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FBE40CFD-3DFB-4450-969E-E939F1445F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CCA2B99-A86E-4027-9849-361084D89A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A604F045-7CD6-4A06-AECD-B51D53381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/>
            </a:lvl1pPr>
          </a:lstStyle>
          <a:p>
            <a:pPr>
              <a:defRPr/>
            </a:pPr>
            <a:fld id="{0206253C-06D7-4AFF-9C6E-B13CE33D72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F7DAF4B-DB8A-4B88-B4F9-0CE30AA0B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7297821-DA6F-4041-9665-015A0FEFA227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3912C89-833C-43F2-80F8-9A8E05D4D5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DCC10E1-9211-41D7-B629-0DE3D848E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>
            <a:extLst>
              <a:ext uri="{FF2B5EF4-FFF2-40B4-BE49-F238E27FC236}">
                <a16:creationId xmlns:a16="http://schemas.microsoft.com/office/drawing/2014/main" id="{4DB8713E-4E3D-45D5-A3FC-7F44EBACE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슬라이드 노트 개체 틀 2">
            <a:extLst>
              <a:ext uri="{FF2B5EF4-FFF2-40B4-BE49-F238E27FC236}">
                <a16:creationId xmlns:a16="http://schemas.microsoft.com/office/drawing/2014/main" id="{11ED6E6C-D63E-484C-9A36-0D1FDE091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Development Environment: </a:t>
            </a:r>
          </a:p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- https://webnautes.tistory.com/448</a:t>
            </a:r>
          </a:p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- https://webnautes.tistory.com/1198</a:t>
            </a: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388" name="슬라이드 번호 개체 틀 3">
            <a:extLst>
              <a:ext uri="{FF2B5EF4-FFF2-40B4-BE49-F238E27FC236}">
                <a16:creationId xmlns:a16="http://schemas.microsoft.com/office/drawing/2014/main" id="{CE5EE12C-7CF9-4C36-A7F2-19B62F36A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2BA3F607-5D9C-4000-8877-98EC13500006}" type="slidenum">
              <a:rPr lang="en-US" altLang="ko-KR" b="0" smtClean="0"/>
              <a:pPr/>
              <a:t>9</a:t>
            </a:fld>
            <a:endParaRPr lang="en-US" altLang="ko-KR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96633296-6CCD-4BEF-A608-405358ED89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6507163"/>
            <a:ext cx="7804150" cy="90487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DA6C3053-A01F-498D-828A-78C23586D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6405563"/>
            <a:ext cx="11334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tx2"/>
                </a:solidFill>
                <a:latin typeface="굴림" pitchFamily="50" charset="-127"/>
              </a:rPr>
              <a:t>J. Choi, DKU</a:t>
            </a:r>
            <a:endParaRPr lang="ko-KR" altLang="en-US" sz="1200" dirty="0">
              <a:solidFill>
                <a:schemeClr val="tx2"/>
              </a:solidFill>
              <a:latin typeface="굴림" pitchFamily="50" charset="-127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2BCD31E-E1F3-47A2-B94A-27663EECC4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58888" y="249238"/>
            <a:ext cx="7743825" cy="1555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FF902C0-D2B7-486B-87A1-5FCDE89889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07950"/>
            <a:ext cx="1260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9832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51520" y="838200"/>
            <a:ext cx="8712968" cy="5486400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9303B36-9F2D-4067-BB6B-0EAC288555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915-51C2-4CB1-A7A5-583CB6AAC9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998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486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038600" cy="2667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038600" cy="2667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3105091-15E7-4D89-8F62-E9DBC31980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E878C-C069-4135-8C87-1046A0D8FF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D36596C-7DEB-453D-8EF9-DA48C4C08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705600"/>
            <a:ext cx="3581400" cy="152400"/>
          </a:xfrm>
          <a:prstGeom prst="rect">
            <a:avLst/>
          </a:prstGeom>
        </p:spPr>
        <p:txBody>
          <a:bodyPr/>
          <a:lstStyle>
            <a:lvl1pPr eaLnBrk="1" latinLnBrk="1" hangingPunct="1">
              <a:defRPr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338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DF3DCA-8F30-40F6-AEEC-FABA83E7D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57817C-0E6A-40D6-B0DB-C127A82F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838200"/>
            <a:ext cx="8642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</p:txBody>
      </p:sp>
      <p:sp>
        <p:nvSpPr>
          <p:cNvPr id="1028" name="Line 13">
            <a:extLst>
              <a:ext uri="{FF2B5EF4-FFF2-40B4-BE49-F238E27FC236}">
                <a16:creationId xmlns:a16="http://schemas.microsoft.com/office/drawing/2014/main" id="{A074743D-9A8A-4CE9-9C26-7206541B1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>
            <a:solidFill>
              <a:srgbClr val="BE9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074D9AE9-303A-4C8C-95F9-F72C403C9D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0" y="6677025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400" b="0">
                <a:solidFill>
                  <a:schemeClr val="bg2"/>
                </a:solidFill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0FCCDF84-B0C1-4609-B726-A6A98435C8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18">
            <a:extLst>
              <a:ext uri="{FF2B5EF4-FFF2-40B4-BE49-F238E27FC236}">
                <a16:creationId xmlns:a16="http://schemas.microsoft.com/office/drawing/2014/main" id="{DCFEA106-CDB9-4541-B9B9-FA583613377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" y="6553200"/>
            <a:ext cx="7804150" cy="115888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1031" name="Text Box 21">
            <a:extLst>
              <a:ext uri="{FF2B5EF4-FFF2-40B4-BE49-F238E27FC236}">
                <a16:creationId xmlns:a16="http://schemas.microsoft.com/office/drawing/2014/main" id="{C75C6AE7-A8C6-4489-A126-8218380E3D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56550" y="6469063"/>
            <a:ext cx="11699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tx2"/>
                </a:solidFill>
                <a:latin typeface="굴림" pitchFamily="50" charset="-127"/>
              </a:rPr>
              <a:t>J. Choi, DKU</a:t>
            </a:r>
            <a:endParaRPr lang="ko-KR" altLang="en-US" sz="1200" dirty="0">
              <a:solidFill>
                <a:schemeClr val="tx2"/>
              </a:solidFill>
              <a:latin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95" r:id="rId3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Blip>
          <a:blip r:embed="rId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mbedded.dankook.ac.kr/~choij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docid=bapbKtExMHPWwM&amp;tbnid=c9QF_sBrCMO_gM:&amp;ved=0CAUQjRw&amp;url=http%3A%2F%2Fwww.km.kongsberg.com%2Fks%2Fweb%2Fnokbg0237.nsf%2FAllWeb%2F9ADA6ECFC2E67FEEC12577F4003D497A%3FOpenDocument&amp;ei=OOsyUb7fBc6KmQXIhoGwCA&amp;bvm=bv.43148975,d.dGI&amp;psig=AFQjCNE8EJuRnxk2P6VlodMIYv6xZTgkPg&amp;ust=136237783897428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.kr/url?sa=i&amp;rct=j&amp;q=&amp;esrc=s&amp;frm=1&amp;source=images&amp;cd=&amp;cad=rja&amp;docid=LnZZaTIFHn9aZM&amp;tbnid=rtZzSCEdXbOgMM:&amp;ved=0CAUQjRw&amp;url=http%3A%2F%2Fchamonixvue.wordpress.com%2F2012%2F01%2F24%2Fbusiness-intelligence-project-teams%2F&amp;ei=YPEyUa-gHqXsmAWb9IHQBg&amp;bvm=bv.43148975,d.dGI&amp;psig=AFQjCNFtU_94trjUKAfvw1l7FgU0vw782Q&amp;ust=13623794645845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0FF7A8-3F52-49F2-B095-F6BC34A4EC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989138"/>
            <a:ext cx="8713788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4000" b="1" dirty="0">
                <a:latin typeface="+mn-lt"/>
              </a:rPr>
              <a:t>Lecture</a:t>
            </a:r>
            <a:r>
              <a:rPr lang="ko-KR" altLang="en-US" sz="4000" b="1" dirty="0">
                <a:latin typeface="+mn-lt"/>
              </a:rPr>
              <a:t> </a:t>
            </a:r>
            <a:r>
              <a:rPr lang="en-US" altLang="ko-KR" sz="4000" b="1" dirty="0">
                <a:latin typeface="+mn-lt"/>
              </a:rPr>
              <a:t>Note 0: Course Introduction</a:t>
            </a:r>
            <a:r>
              <a:rPr lang="ko-KR" altLang="en-US" sz="4000" b="1" dirty="0">
                <a:latin typeface="+mn-lt"/>
              </a:rPr>
              <a:t> </a:t>
            </a:r>
            <a:endParaRPr lang="ko-KR" altLang="en-US" sz="4000" b="1" dirty="0"/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DB531241-A22B-41E5-A39A-876C2FDE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221163"/>
            <a:ext cx="5661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</a:rPr>
              <a:t>February 25, 2020</a:t>
            </a:r>
            <a:endParaRPr lang="ko-KR" altLang="en-US" sz="18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</a:rPr>
              <a:t>Jongmoo Choi</a:t>
            </a:r>
            <a:endParaRPr lang="ko-KR" altLang="en-US" sz="18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8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</a:rPr>
              <a:t>Dept. of software</a:t>
            </a:r>
            <a:endParaRPr lang="ko-KR" altLang="en-US" sz="18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</a:rPr>
              <a:t>Dankook University</a:t>
            </a:r>
            <a:endParaRPr lang="ko-KR" altLang="en-US" sz="18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  <a:hlinkClick r:id="rId4"/>
              </a:rPr>
              <a:t>http://embedded.dankook.ac.kr/~choijm</a:t>
            </a:r>
            <a:r>
              <a:rPr lang="en-US" altLang="ko-KR" sz="1800" b="0">
                <a:latin typeface="Tahoma" panose="020B0604030504040204" pitchFamily="34" charset="0"/>
              </a:rPr>
              <a:t>     </a:t>
            </a:r>
          </a:p>
        </p:txBody>
      </p:sp>
    </p:spTree>
  </p:cSld>
  <p:clrMapOvr>
    <a:masterClrMapping/>
  </p:clrMapOvr>
  <p:transition spd="slow" advTm="98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>
            <a:extLst>
              <a:ext uri="{FF2B5EF4-FFF2-40B4-BE49-F238E27FC236}">
                <a16:creationId xmlns:a16="http://schemas.microsoft.com/office/drawing/2014/main" id="{7C65EA6D-86C7-4085-B6B0-D18785DA1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Discussion </a:t>
            </a:r>
            <a:endParaRPr lang="ko-KR" altLang="en-US"/>
          </a:p>
        </p:txBody>
      </p:sp>
      <p:sp>
        <p:nvSpPr>
          <p:cNvPr id="17411" name="텍스트 개체 틀 2">
            <a:extLst>
              <a:ext uri="{FF2B5EF4-FFF2-40B4-BE49-F238E27FC236}">
                <a16:creationId xmlns:a16="http://schemas.microsoft.com/office/drawing/2014/main" id="{8D4077E9-C658-4ABF-9DB3-015141D315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7412" name="슬라이드 번호 개체 틀 3">
            <a:extLst>
              <a:ext uri="{FF2B5EF4-FFF2-40B4-BE49-F238E27FC236}">
                <a16:creationId xmlns:a16="http://schemas.microsoft.com/office/drawing/2014/main" id="{11C8F409-8795-4ABC-9A95-73C325848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5F44B9-30FE-47C1-9C26-E1FDCECDC0A1}" type="slidenum">
              <a:rPr kumimoji="0" lang="en-US" altLang="ko-KR" sz="1400" smtClean="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7413" name="그림 5">
            <a:extLst>
              <a:ext uri="{FF2B5EF4-FFF2-40B4-BE49-F238E27FC236}">
                <a16:creationId xmlns:a16="http://schemas.microsoft.com/office/drawing/2014/main" id="{7963D7B0-A978-4D1E-8F00-55C7F7D39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4352925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41D8F-BD03-4778-BBC3-A7CB4D06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5381625"/>
            <a:ext cx="7921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Any questions? Send an email to me: choijm@dankook.ac.kr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8B6D9-EF81-4E68-8EE6-937658C7B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5780088"/>
            <a:ext cx="792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Simple question to take attendance: find out a philosopher in the chap. 1 of the OSTEP (Dialogue) and send his name to me using email (Until 6 PM, March 18</a:t>
            </a:r>
            <a:r>
              <a:rPr lang="en-US" altLang="ko-KR" sz="1600" b="0" baseline="3000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th</a:t>
            </a: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>
            <a:extLst>
              <a:ext uri="{FF2B5EF4-FFF2-40B4-BE49-F238E27FC236}">
                <a16:creationId xmlns:a16="http://schemas.microsoft.com/office/drawing/2014/main" id="{458BA68B-E134-429C-834B-C44C11208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EE6EBD-D7FE-4F05-BA96-FDC0CA4E2FD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765175"/>
            <a:ext cx="8713788" cy="6019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dirty="0"/>
              <a:t>Operating Systems Concepts </a:t>
            </a:r>
          </a:p>
          <a:p>
            <a:pPr lvl="1">
              <a:defRPr/>
            </a:pPr>
            <a:r>
              <a:rPr lang="en-US" altLang="ko-KR" dirty="0"/>
              <a:t>Chapter 1: Introduction </a:t>
            </a:r>
          </a:p>
          <a:p>
            <a:pPr lvl="1">
              <a:defRPr/>
            </a:pPr>
            <a:r>
              <a:rPr lang="en-US" altLang="ko-KR" dirty="0"/>
              <a:t>Chapter 2: Operating System Structure </a:t>
            </a:r>
          </a:p>
          <a:p>
            <a:pPr lvl="1">
              <a:defRPr/>
            </a:pPr>
            <a:r>
              <a:rPr lang="en-US" altLang="ko-KR" dirty="0"/>
              <a:t>Chapter 3: Processes </a:t>
            </a:r>
          </a:p>
          <a:p>
            <a:pPr lvl="1">
              <a:defRPr/>
            </a:pPr>
            <a:r>
              <a:rPr lang="en-US" altLang="ko-KR" dirty="0"/>
              <a:t>Chapter 4: Threads </a:t>
            </a:r>
          </a:p>
          <a:p>
            <a:pPr lvl="1">
              <a:defRPr/>
            </a:pPr>
            <a:r>
              <a:rPr lang="en-US" altLang="ko-KR" dirty="0"/>
              <a:t>Chapter 5: Process Synchronization</a:t>
            </a:r>
          </a:p>
          <a:p>
            <a:pPr lvl="1">
              <a:defRPr/>
            </a:pPr>
            <a:r>
              <a:rPr lang="en-US" altLang="ko-KR" dirty="0"/>
              <a:t>Chapter 6: CPU Scheduling </a:t>
            </a:r>
          </a:p>
          <a:p>
            <a:pPr lvl="1">
              <a:defRPr/>
            </a:pPr>
            <a:r>
              <a:rPr lang="en-US" altLang="ko-KR" dirty="0"/>
              <a:t>Chapter 7: Deadlocks </a:t>
            </a:r>
          </a:p>
          <a:p>
            <a:pPr lvl="1">
              <a:defRPr/>
            </a:pPr>
            <a:r>
              <a:rPr lang="en-US" altLang="ko-KR" dirty="0"/>
              <a:t>Chapter 8: Main Memory </a:t>
            </a:r>
          </a:p>
          <a:p>
            <a:pPr lvl="1">
              <a:defRPr/>
            </a:pPr>
            <a:r>
              <a:rPr lang="en-US" altLang="ko-KR" dirty="0"/>
              <a:t>Chapter 9: Virtual Memory</a:t>
            </a:r>
          </a:p>
          <a:p>
            <a:pPr lvl="1">
              <a:defRPr/>
            </a:pPr>
            <a:r>
              <a:rPr lang="en-US" altLang="ko-KR" dirty="0"/>
              <a:t>Chapter 10: Mass-Storage Structure</a:t>
            </a:r>
          </a:p>
          <a:p>
            <a:pPr lvl="1">
              <a:defRPr/>
            </a:pPr>
            <a:r>
              <a:rPr lang="en-US" altLang="ko-KR" dirty="0"/>
              <a:t>Chapter 11: File System Interface  </a:t>
            </a:r>
          </a:p>
          <a:p>
            <a:pPr lvl="1">
              <a:defRPr/>
            </a:pPr>
            <a:r>
              <a:rPr lang="en-US" altLang="ko-KR" dirty="0"/>
              <a:t>Chapter 12: File System Implementation  </a:t>
            </a:r>
          </a:p>
          <a:p>
            <a:pPr lvl="1">
              <a:defRPr/>
            </a:pPr>
            <a:r>
              <a:rPr lang="en-US" altLang="ko-KR" dirty="0"/>
              <a:t>Chapter 13: I/O Systems</a:t>
            </a:r>
          </a:p>
          <a:p>
            <a:pPr lvl="1">
              <a:defRPr/>
            </a:pPr>
            <a:r>
              <a:rPr lang="en-US" altLang="ko-KR" dirty="0"/>
              <a:t>Chapter 14: Protection</a:t>
            </a:r>
          </a:p>
          <a:p>
            <a:pPr lvl="1">
              <a:defRPr/>
            </a:pPr>
            <a:r>
              <a:rPr lang="en-US" altLang="ko-KR" dirty="0"/>
              <a:t>Chapter 15: Security</a:t>
            </a:r>
          </a:p>
          <a:p>
            <a:pPr lvl="1">
              <a:defRPr/>
            </a:pPr>
            <a:r>
              <a:rPr lang="en-US" altLang="ko-KR" dirty="0"/>
              <a:t>Chapter 16: Virtual machine</a:t>
            </a:r>
          </a:p>
          <a:p>
            <a:pPr lvl="1">
              <a:defRPr/>
            </a:pPr>
            <a:r>
              <a:rPr lang="en-US" altLang="ko-KR" dirty="0"/>
              <a:t>Chapter 17: Distributed Systems</a:t>
            </a:r>
          </a:p>
          <a:p>
            <a:pPr lvl="1">
              <a:defRPr/>
            </a:pPr>
            <a:r>
              <a:rPr lang="en-US" altLang="ko-KR" dirty="0"/>
              <a:t>Chapter 18: The Linux System</a:t>
            </a:r>
          </a:p>
          <a:p>
            <a:pPr lvl="1">
              <a:defRPr/>
            </a:pPr>
            <a:r>
              <a:rPr lang="en-US" altLang="ko-KR" dirty="0"/>
              <a:t>Chapter 19: Windows 7 </a:t>
            </a:r>
          </a:p>
          <a:p>
            <a:pPr lvl="1">
              <a:defRPr/>
            </a:pPr>
            <a:r>
              <a:rPr lang="en-US" altLang="ko-KR" dirty="0"/>
              <a:t>Chapter 20: Influential OSes</a:t>
            </a:r>
          </a:p>
          <a:p>
            <a:pPr lvl="1">
              <a:defRPr/>
            </a:pPr>
            <a:r>
              <a:rPr lang="en-US" altLang="ko-KR" dirty="0"/>
              <a:t>Appendix: Mach, BSD</a:t>
            </a:r>
            <a:endParaRPr lang="ko-KR" altLang="en-US" dirty="0"/>
          </a:p>
        </p:txBody>
      </p:sp>
      <p:sp>
        <p:nvSpPr>
          <p:cNvPr id="18436" name="슬라이드 번호 개체 틀 3">
            <a:extLst>
              <a:ext uri="{FF2B5EF4-FFF2-40B4-BE49-F238E27FC236}">
                <a16:creationId xmlns:a16="http://schemas.microsoft.com/office/drawing/2014/main" id="{F5912E8D-F4C1-44B4-A929-E2ACD2C63E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AC26F9-8B2A-40F6-85F4-E42E1DCF2DFA}" type="slidenum">
              <a:rPr kumimoji="0" lang="en-US" altLang="ko-KR" sz="1400" smtClean="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8437" name="그림 7">
            <a:extLst>
              <a:ext uri="{FF2B5EF4-FFF2-40B4-BE49-F238E27FC236}">
                <a16:creationId xmlns:a16="http://schemas.microsoft.com/office/drawing/2014/main" id="{D2EA3D75-2E69-4FA8-AB72-235067B95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268413"/>
            <a:ext cx="23764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>
            <a:extLst>
              <a:ext uri="{FF2B5EF4-FFF2-40B4-BE49-F238E27FC236}">
                <a16:creationId xmlns:a16="http://schemas.microsoft.com/office/drawing/2014/main" id="{2A0BC587-22E0-4DB3-9FBA-6F0C8C077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</a:t>
            </a:r>
            <a:endParaRPr lang="ko-KR" altLang="en-US"/>
          </a:p>
        </p:txBody>
      </p:sp>
      <p:sp>
        <p:nvSpPr>
          <p:cNvPr id="12291" name="텍스트 개체 틀 2">
            <a:extLst>
              <a:ext uri="{FF2B5EF4-FFF2-40B4-BE49-F238E27FC236}">
                <a16:creationId xmlns:a16="http://schemas.microsoft.com/office/drawing/2014/main" id="{E067AAC6-4DB1-4A0E-AC8C-6C73CB3300A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822325"/>
            <a:ext cx="8713788" cy="5486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ko-KR" dirty="0"/>
              <a:t>Operating Systems: Internals and Design Principles </a:t>
            </a:r>
          </a:p>
          <a:p>
            <a:pPr lvl="1">
              <a:defRPr/>
            </a:pPr>
            <a:r>
              <a:rPr lang="en-US" altLang="ko-KR" dirty="0"/>
              <a:t>Chapter 1. Computer system overview</a:t>
            </a:r>
          </a:p>
          <a:p>
            <a:pPr lvl="1">
              <a:defRPr/>
            </a:pPr>
            <a:r>
              <a:rPr lang="en-US" altLang="ko-KR" dirty="0"/>
              <a:t>Chapter 2. Operating system overview</a:t>
            </a:r>
          </a:p>
          <a:p>
            <a:pPr lvl="1">
              <a:defRPr/>
            </a:pPr>
            <a:r>
              <a:rPr lang="en-US" altLang="ko-KR" dirty="0"/>
              <a:t>Chapter 3. Process description and control</a:t>
            </a:r>
          </a:p>
          <a:p>
            <a:pPr lvl="1">
              <a:defRPr/>
            </a:pPr>
            <a:r>
              <a:rPr lang="en-US" altLang="ko-KR" dirty="0"/>
              <a:t>Chapter 4. Threads</a:t>
            </a:r>
          </a:p>
          <a:p>
            <a:pPr lvl="1">
              <a:defRPr/>
            </a:pPr>
            <a:r>
              <a:rPr lang="en-US" altLang="ko-KR" dirty="0"/>
              <a:t>Chapter 5. Concurrency: Mutual exclusion &amp; synchronization</a:t>
            </a:r>
          </a:p>
          <a:p>
            <a:pPr lvl="1">
              <a:defRPr/>
            </a:pPr>
            <a:r>
              <a:rPr lang="en-US" altLang="ko-KR" dirty="0"/>
              <a:t>Chapter 6. Concurrency: Deadlock &amp; Starvation</a:t>
            </a:r>
          </a:p>
          <a:p>
            <a:pPr lvl="1">
              <a:defRPr/>
            </a:pPr>
            <a:r>
              <a:rPr lang="en-US" altLang="ko-KR" dirty="0"/>
              <a:t>Chapter 7. Memory management</a:t>
            </a:r>
          </a:p>
          <a:p>
            <a:pPr lvl="1">
              <a:defRPr/>
            </a:pPr>
            <a:r>
              <a:rPr lang="en-US" altLang="ko-KR" dirty="0"/>
              <a:t>Chapter 8. Virtual memory</a:t>
            </a:r>
          </a:p>
          <a:p>
            <a:pPr lvl="1">
              <a:defRPr/>
            </a:pPr>
            <a:r>
              <a:rPr lang="en-US" altLang="ko-KR" dirty="0"/>
              <a:t>Chapter 9. Uniprocessor scheduling </a:t>
            </a:r>
          </a:p>
          <a:p>
            <a:pPr lvl="1">
              <a:defRPr/>
            </a:pPr>
            <a:r>
              <a:rPr lang="en-US" altLang="ko-KR" dirty="0"/>
              <a:t>Chapter 10. Multiprocessor and RT scheduling</a:t>
            </a:r>
          </a:p>
          <a:p>
            <a:pPr lvl="1">
              <a:defRPr/>
            </a:pPr>
            <a:r>
              <a:rPr lang="en-US" altLang="ko-KR" dirty="0"/>
              <a:t>Chapter 11. I/O management and disk scheduling</a:t>
            </a:r>
          </a:p>
          <a:p>
            <a:pPr lvl="1">
              <a:defRPr/>
            </a:pPr>
            <a:r>
              <a:rPr lang="en-US" altLang="ko-KR" dirty="0"/>
              <a:t>Chapter 12. File management</a:t>
            </a:r>
          </a:p>
          <a:p>
            <a:pPr lvl="1">
              <a:defRPr/>
            </a:pPr>
            <a:r>
              <a:rPr lang="en-US" altLang="ko-KR" dirty="0"/>
              <a:t>Chapter 13. Embedded operating system</a:t>
            </a:r>
          </a:p>
          <a:p>
            <a:pPr lvl="1">
              <a:defRPr/>
            </a:pPr>
            <a:r>
              <a:rPr lang="en-US" altLang="ko-KR" dirty="0"/>
              <a:t>Chapter 14. Virtual machine</a:t>
            </a:r>
          </a:p>
          <a:p>
            <a:pPr lvl="1">
              <a:defRPr/>
            </a:pPr>
            <a:r>
              <a:rPr lang="en-US" altLang="ko-KR" dirty="0"/>
              <a:t>Chapter 15. Operating system security</a:t>
            </a:r>
          </a:p>
          <a:p>
            <a:pPr lvl="1">
              <a:defRPr/>
            </a:pPr>
            <a:r>
              <a:rPr lang="en-US" altLang="ko-KR" dirty="0"/>
              <a:t>Chapter 16. Distributed processing, Client/Server, and Cluster</a:t>
            </a:r>
          </a:p>
          <a:p>
            <a:pPr lvl="1">
              <a:defRPr/>
            </a:pPr>
            <a:r>
              <a:rPr lang="en-US" altLang="ko-KR" dirty="0"/>
              <a:t>Appendix and Online chapter</a:t>
            </a:r>
          </a:p>
        </p:txBody>
      </p:sp>
      <p:sp>
        <p:nvSpPr>
          <p:cNvPr id="19460" name="슬라이드 번호 개체 틀 3">
            <a:extLst>
              <a:ext uri="{FF2B5EF4-FFF2-40B4-BE49-F238E27FC236}">
                <a16:creationId xmlns:a16="http://schemas.microsoft.com/office/drawing/2014/main" id="{9B6CE6BE-DBAC-4D6D-B746-A62150DE60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12E185-139A-41CF-8F3E-8E997D9F5745}" type="slidenum">
              <a:rPr kumimoji="0" lang="en-US" altLang="ko-KR" sz="1400" smtClean="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9461" name="그림 2">
            <a:extLst>
              <a:ext uri="{FF2B5EF4-FFF2-40B4-BE49-F238E27FC236}">
                <a16:creationId xmlns:a16="http://schemas.microsoft.com/office/drawing/2014/main" id="{11D66F47-A65A-4B53-BFC3-7F17C21A7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00213"/>
            <a:ext cx="17287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>
            <a:extLst>
              <a:ext uri="{FF2B5EF4-FFF2-40B4-BE49-F238E27FC236}">
                <a16:creationId xmlns:a16="http://schemas.microsoft.com/office/drawing/2014/main" id="{5B756F2C-1915-4C6D-BAB5-F5796D705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</a:t>
            </a:r>
            <a:endParaRPr lang="ko-KR" altLang="en-US"/>
          </a:p>
        </p:txBody>
      </p:sp>
      <p:sp>
        <p:nvSpPr>
          <p:cNvPr id="20483" name="텍스트 개체 틀 2">
            <a:extLst>
              <a:ext uri="{FF2B5EF4-FFF2-40B4-BE49-F238E27FC236}">
                <a16:creationId xmlns:a16="http://schemas.microsoft.com/office/drawing/2014/main" id="{4C927458-57F8-452C-A2E6-68464C2FF0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Modern Operating Systems </a:t>
            </a:r>
          </a:p>
          <a:p>
            <a:pPr lvl="1"/>
            <a:r>
              <a:rPr lang="en-US" altLang="ko-KR"/>
              <a:t>Chapter 1. Introduction</a:t>
            </a:r>
            <a:r>
              <a:rPr lang="ko-KR" altLang="en-US"/>
              <a:t> </a:t>
            </a:r>
            <a:endParaRPr lang="en-US" altLang="ko-KR"/>
          </a:p>
          <a:p>
            <a:pPr lvl="1"/>
            <a:r>
              <a:rPr lang="en-US" altLang="ko-KR"/>
              <a:t>Chapter 2. Process and Thread</a:t>
            </a:r>
          </a:p>
          <a:p>
            <a:pPr lvl="1"/>
            <a:r>
              <a:rPr lang="en-US" altLang="ko-KR"/>
              <a:t>Chapter 3. Memory Management</a:t>
            </a:r>
          </a:p>
          <a:p>
            <a:pPr lvl="1"/>
            <a:r>
              <a:rPr lang="en-US" altLang="ko-KR"/>
              <a:t>Chapter 4. File Systems</a:t>
            </a:r>
          </a:p>
          <a:p>
            <a:pPr lvl="1"/>
            <a:r>
              <a:rPr lang="en-US" altLang="ko-KR"/>
              <a:t>Chapter 5. Input/Output</a:t>
            </a:r>
          </a:p>
          <a:p>
            <a:pPr lvl="1"/>
            <a:r>
              <a:rPr lang="en-US" altLang="ko-KR"/>
              <a:t>Chapter 6. Deadlocks</a:t>
            </a:r>
          </a:p>
          <a:p>
            <a:pPr lvl="1"/>
            <a:r>
              <a:rPr lang="en-US" altLang="ko-KR"/>
              <a:t>Chapter 7. Virtualization and Cloud</a:t>
            </a:r>
          </a:p>
          <a:p>
            <a:pPr lvl="1"/>
            <a:r>
              <a:rPr lang="en-US" altLang="ko-KR"/>
              <a:t>Chapter 8. Multiple Processor Systems</a:t>
            </a:r>
          </a:p>
          <a:p>
            <a:pPr lvl="1"/>
            <a:r>
              <a:rPr lang="en-US" altLang="ko-KR"/>
              <a:t>Chapter 9. Security</a:t>
            </a:r>
          </a:p>
          <a:p>
            <a:pPr lvl="1"/>
            <a:r>
              <a:rPr lang="en-US" altLang="ko-KR"/>
              <a:t>Chapter 10. Case Study 1: UNIX, Linux, &amp; Android </a:t>
            </a:r>
          </a:p>
          <a:p>
            <a:pPr lvl="1"/>
            <a:r>
              <a:rPr lang="en-US" altLang="ko-KR"/>
              <a:t>Chapter 11. Case Study 2: Windows 8</a:t>
            </a:r>
          </a:p>
          <a:p>
            <a:pPr lvl="1"/>
            <a:r>
              <a:rPr lang="en-US" altLang="ko-KR"/>
              <a:t>Chapter 13. Operating System Design</a:t>
            </a:r>
          </a:p>
          <a:p>
            <a:pPr lvl="1"/>
            <a:r>
              <a:rPr lang="en-US" altLang="ko-KR"/>
              <a:t>Chapter 14. Reading List and Bibliography</a:t>
            </a:r>
          </a:p>
          <a:p>
            <a:pPr lvl="1"/>
            <a:endParaRPr lang="en-US" altLang="ko-KR"/>
          </a:p>
        </p:txBody>
      </p:sp>
      <p:sp>
        <p:nvSpPr>
          <p:cNvPr id="20484" name="슬라이드 번호 개체 틀 3">
            <a:extLst>
              <a:ext uri="{FF2B5EF4-FFF2-40B4-BE49-F238E27FC236}">
                <a16:creationId xmlns:a16="http://schemas.microsoft.com/office/drawing/2014/main" id="{BF1239FA-E57A-49F9-B0D0-732378451F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7B8CA5-9D8C-4452-B2E5-B6AB104BC8DC}" type="slidenum">
              <a:rPr kumimoji="0" lang="en-US" altLang="ko-KR" sz="1400" smtClean="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0485" name="그림 5">
            <a:extLst>
              <a:ext uri="{FF2B5EF4-FFF2-40B4-BE49-F238E27FC236}">
                <a16:creationId xmlns:a16="http://schemas.microsoft.com/office/drawing/2014/main" id="{BB062B77-FF22-4BA5-B040-16CC70A6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96975"/>
            <a:ext cx="20351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>
            <a:extLst>
              <a:ext uri="{FF2B5EF4-FFF2-40B4-BE49-F238E27FC236}">
                <a16:creationId xmlns:a16="http://schemas.microsoft.com/office/drawing/2014/main" id="{6C926D8C-01CF-4DAE-8C5B-780ADC4CC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How to get the Lecture note?</a:t>
            </a:r>
            <a:endParaRPr lang="ko-KR" altLang="en-US"/>
          </a:p>
        </p:txBody>
      </p:sp>
      <p:sp>
        <p:nvSpPr>
          <p:cNvPr id="8195" name="텍스트 개체 틀 2">
            <a:extLst>
              <a:ext uri="{FF2B5EF4-FFF2-40B4-BE49-F238E27FC236}">
                <a16:creationId xmlns:a16="http://schemas.microsoft.com/office/drawing/2014/main" id="{65620850-6261-49BB-8589-B9C35E6E94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Lecture site</a:t>
            </a:r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8D8F4E6E-52C4-42A2-B776-C498C56C8F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D17FDDE6-7CF0-4E10-9DBD-760B80FBAEEB}" type="slidenum">
              <a:rPr kumimoji="0" lang="en-US" altLang="ko-KR" b="0" smtClean="0">
                <a:solidFill>
                  <a:schemeClr val="bg2"/>
                </a:solidFill>
                <a:latin typeface="굴림" panose="020B0600000101010101" pitchFamily="50" charset="-127"/>
              </a:rPr>
              <a:pPr/>
              <a:t>2</a:t>
            </a:fld>
            <a:endParaRPr kumimoji="0" lang="en-US" altLang="ko-KR" b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8197" name="그림 4">
            <a:extLst>
              <a:ext uri="{FF2B5EF4-FFF2-40B4-BE49-F238E27FC236}">
                <a16:creationId xmlns:a16="http://schemas.microsoft.com/office/drawing/2014/main" id="{2B39B0C1-0380-4792-94E6-06C919AE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997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그림 5">
            <a:extLst>
              <a:ext uri="{FF2B5EF4-FFF2-40B4-BE49-F238E27FC236}">
                <a16:creationId xmlns:a16="http://schemas.microsoft.com/office/drawing/2014/main" id="{6A3598BC-0D30-4812-BAD4-46DFACFA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997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6FA4785-D788-4237-9690-B3E52028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328738"/>
            <a:ext cx="8523287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제목 1">
            <a:extLst>
              <a:ext uri="{FF2B5EF4-FFF2-40B4-BE49-F238E27FC236}">
                <a16:creationId xmlns:a16="http://schemas.microsoft.com/office/drawing/2014/main" id="{036942BB-F0BB-43BA-8FC6-B98D6071C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What is Operating System?</a:t>
            </a:r>
            <a:endParaRPr lang="ko-KR" altLang="en-US"/>
          </a:p>
        </p:txBody>
      </p:sp>
      <p:sp>
        <p:nvSpPr>
          <p:cNvPr id="9220" name="텍스트 개체 틀 2">
            <a:extLst>
              <a:ext uri="{FF2B5EF4-FFF2-40B4-BE49-F238E27FC236}">
                <a16:creationId xmlns:a16="http://schemas.microsoft.com/office/drawing/2014/main" id="{CD616EB0-C05C-498C-88C0-0A7B20B2C3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7813" y="877888"/>
            <a:ext cx="8713787" cy="5486400"/>
          </a:xfrm>
        </p:spPr>
        <p:txBody>
          <a:bodyPr/>
          <a:lstStyle/>
          <a:p>
            <a:r>
              <a:rPr lang="en-US" altLang="ko-KR"/>
              <a:t>Definition (from wikipedia.org)</a:t>
            </a:r>
            <a:endParaRPr lang="ko-KR" altLang="en-US"/>
          </a:p>
          <a:p>
            <a:endParaRPr lang="ko-KR" altLang="en-US"/>
          </a:p>
        </p:txBody>
      </p:sp>
      <p:sp>
        <p:nvSpPr>
          <p:cNvPr id="9221" name="슬라이드 번호 개체 틀 3">
            <a:extLst>
              <a:ext uri="{FF2B5EF4-FFF2-40B4-BE49-F238E27FC236}">
                <a16:creationId xmlns:a16="http://schemas.microsoft.com/office/drawing/2014/main" id="{A9DFB777-DF6A-48C4-A70B-6DAD57EC37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A7EAB6-4899-4DD2-91B3-7129CBC29383}" type="slidenum">
              <a:rPr kumimoji="0" lang="en-US" altLang="ko-KR" sz="1400" smtClean="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D929A33-CE36-46AA-ACFA-3348E8F70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2636838"/>
            <a:ext cx="4824413" cy="158750"/>
          </a:xfrm>
          <a:prstGeom prst="rect">
            <a:avLst/>
          </a:prstGeom>
          <a:noFill/>
          <a:ln w="952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46D1CBD-7AC2-40CD-A094-A5ACCEF69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068638"/>
            <a:ext cx="1008063" cy="133350"/>
          </a:xfrm>
          <a:prstGeom prst="rect">
            <a:avLst/>
          </a:prstGeom>
          <a:noFill/>
          <a:ln w="952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1886863-5672-4787-B5FC-55EF4165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888" y="4452938"/>
            <a:ext cx="5167312" cy="1503362"/>
          </a:xfrm>
          <a:prstGeom prst="rect">
            <a:avLst/>
          </a:prstGeom>
          <a:noFill/>
          <a:ln w="952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B5FA6A2-9D98-4AD2-9412-3E287D99E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636838"/>
            <a:ext cx="1584325" cy="2892425"/>
          </a:xfrm>
          <a:prstGeom prst="rect">
            <a:avLst/>
          </a:prstGeom>
          <a:noFill/>
          <a:ln w="952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8ABF05-7FA2-4AB4-ADA4-347E84F4F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495675"/>
            <a:ext cx="1944687" cy="125413"/>
          </a:xfrm>
          <a:prstGeom prst="rect">
            <a:avLst/>
          </a:prstGeom>
          <a:noFill/>
          <a:ln w="952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465677A-A1CF-436A-8AB3-773925058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3860800"/>
            <a:ext cx="1943100" cy="123825"/>
          </a:xfrm>
          <a:prstGeom prst="rect">
            <a:avLst/>
          </a:prstGeom>
          <a:noFill/>
          <a:ln w="952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>
            <a:extLst>
              <a:ext uri="{FF2B5EF4-FFF2-40B4-BE49-F238E27FC236}">
                <a16:creationId xmlns:a16="http://schemas.microsoft.com/office/drawing/2014/main" id="{29DBCD0B-2522-48F0-BE34-1F3333A2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Course Objectives</a:t>
            </a:r>
            <a:endParaRPr lang="ko-KR" altLang="en-US"/>
          </a:p>
        </p:txBody>
      </p:sp>
      <p:sp>
        <p:nvSpPr>
          <p:cNvPr id="10243" name="텍스트 개체 틀 2">
            <a:extLst>
              <a:ext uri="{FF2B5EF4-FFF2-40B4-BE49-F238E27FC236}">
                <a16:creationId xmlns:a16="http://schemas.microsoft.com/office/drawing/2014/main" id="{116C32F3-6941-4823-B413-3C48DED429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8200"/>
            <a:ext cx="8820150" cy="5486400"/>
          </a:xfrm>
        </p:spPr>
        <p:txBody>
          <a:bodyPr/>
          <a:lstStyle/>
          <a:p>
            <a:r>
              <a:rPr lang="en-US" altLang="ko-KR"/>
              <a:t>Understand the </a:t>
            </a:r>
            <a:r>
              <a:rPr lang="en-US" altLang="ko-KR">
                <a:solidFill>
                  <a:srgbClr val="FF0000"/>
                </a:solidFill>
              </a:rPr>
              <a:t>definition</a:t>
            </a:r>
            <a:r>
              <a:rPr lang="en-US" altLang="ko-KR"/>
              <a:t>, role and goal of OS</a:t>
            </a:r>
          </a:p>
          <a:p>
            <a:pPr lvl="1"/>
            <a:r>
              <a:rPr lang="en-US" altLang="ko-KR"/>
              <a:t>Resource manager, computing environments, …</a:t>
            </a:r>
          </a:p>
          <a:p>
            <a:r>
              <a:rPr lang="en-US" altLang="ko-KR"/>
              <a:t>Know the existing operating systems</a:t>
            </a:r>
          </a:p>
          <a:p>
            <a:pPr lvl="1"/>
            <a:r>
              <a:rPr lang="en-US" altLang="ko-KR"/>
              <a:t>UNIX, Windows, Apple OS X, Linux, Android, iOS, WebOS, Mach, …</a:t>
            </a:r>
          </a:p>
          <a:p>
            <a:r>
              <a:rPr lang="en-US" altLang="ko-KR"/>
              <a:t>Learn the </a:t>
            </a:r>
            <a:r>
              <a:rPr lang="en-US" altLang="ko-KR">
                <a:solidFill>
                  <a:srgbClr val="FF0000"/>
                </a:solidFill>
              </a:rPr>
              <a:t>internal structure </a:t>
            </a:r>
            <a:r>
              <a:rPr lang="en-US" altLang="ko-KR"/>
              <a:t>of OS</a:t>
            </a:r>
          </a:p>
          <a:p>
            <a:pPr lvl="1"/>
            <a:r>
              <a:rPr lang="en-US" altLang="ko-KR"/>
              <a:t>Process, Virtual memory, File system, Driver, Protocol, Interrupt, …</a:t>
            </a:r>
          </a:p>
          <a:p>
            <a:r>
              <a:rPr lang="en-US" altLang="ko-KR"/>
              <a:t>Comprehend the </a:t>
            </a:r>
            <a:r>
              <a:rPr lang="en-US" altLang="ko-KR">
                <a:solidFill>
                  <a:srgbClr val="FF0000"/>
                </a:solidFill>
              </a:rPr>
              <a:t>policies</a:t>
            </a:r>
            <a:r>
              <a:rPr lang="en-US" altLang="ko-KR"/>
              <a:t> and </a:t>
            </a:r>
            <a:r>
              <a:rPr lang="en-US" altLang="ko-KR">
                <a:solidFill>
                  <a:srgbClr val="FF0000"/>
                </a:solidFill>
              </a:rPr>
              <a:t>mechanisms</a:t>
            </a:r>
            <a:r>
              <a:rPr lang="en-US" altLang="ko-KR"/>
              <a:t> used by OS</a:t>
            </a:r>
          </a:p>
          <a:p>
            <a:pPr lvl="1"/>
            <a:r>
              <a:rPr lang="en-US" altLang="ko-KR"/>
              <a:t>CPU scheduling, Demand paging, LRU, inode, System call, …</a:t>
            </a:r>
          </a:p>
          <a:p>
            <a:r>
              <a:rPr lang="en-US" altLang="ko-KR"/>
              <a:t>Grasp the idea of abstraction</a:t>
            </a:r>
          </a:p>
          <a:p>
            <a:pPr lvl="1"/>
            <a:r>
              <a:rPr lang="en-US" altLang="ko-KR"/>
              <a:t>Hiding, Illusion, Interface, Layered architecture, …</a:t>
            </a:r>
          </a:p>
          <a:p>
            <a:r>
              <a:rPr lang="en-US" altLang="ko-KR">
                <a:solidFill>
                  <a:srgbClr val="FF0000"/>
                </a:solidFill>
              </a:rPr>
              <a:t>Demonstrate</a:t>
            </a:r>
            <a:r>
              <a:rPr lang="en-US" altLang="ko-KR"/>
              <a:t> what we have learned</a:t>
            </a:r>
          </a:p>
          <a:p>
            <a:pPr lvl="1"/>
            <a:r>
              <a:rPr lang="en-US" altLang="ko-KR"/>
              <a:t>Personal/Team project</a:t>
            </a:r>
            <a:endParaRPr lang="ko-KR" altLang="en-US"/>
          </a:p>
        </p:txBody>
      </p:sp>
      <p:sp>
        <p:nvSpPr>
          <p:cNvPr id="10244" name="슬라이드 번호 개체 틀 3">
            <a:extLst>
              <a:ext uri="{FF2B5EF4-FFF2-40B4-BE49-F238E27FC236}">
                <a16:creationId xmlns:a16="http://schemas.microsoft.com/office/drawing/2014/main" id="{D36528B5-370A-4925-BBC2-6D2CCB08E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DEECC7-3BC5-44F8-B5B1-D3EFB0A7226F}" type="slidenum">
              <a:rPr kumimoji="0" lang="en-US" altLang="ko-KR" sz="1400" smtClean="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0245" name="Picture 6" descr="http://www.km.kongsberg.com/ks/web/nokbg0239.nsf/obj/objective-128x201.jpg/$File/objective-128x201.jpg?OpenElement">
            <a:hlinkClick r:id="rId3"/>
            <a:extLst>
              <a:ext uri="{FF2B5EF4-FFF2-40B4-BE49-F238E27FC236}">
                <a16:creationId xmlns:a16="http://schemas.microsoft.com/office/drawing/2014/main" id="{103724FE-98E7-4631-AF8E-146A2F70C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322763"/>
            <a:ext cx="208756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56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>
            <a:extLst>
              <a:ext uri="{FF2B5EF4-FFF2-40B4-BE49-F238E27FC236}">
                <a16:creationId xmlns:a16="http://schemas.microsoft.com/office/drawing/2014/main" id="{FCB7B976-9B3D-4DE4-84B9-C8A5A936C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Traditional Textbook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62E2E4-0B5E-4F94-B06E-AB60F924E2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838200"/>
            <a:ext cx="8713788" cy="20145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ko-KR" dirty="0"/>
              <a:t>Three representative textbooks for operating system course</a:t>
            </a:r>
          </a:p>
          <a:p>
            <a:pPr lvl="1">
              <a:defRPr/>
            </a:pPr>
            <a:r>
              <a:rPr lang="en-US" altLang="ko-KR" dirty="0"/>
              <a:t>Operating Systems Concepts (10</a:t>
            </a:r>
            <a:r>
              <a:rPr lang="en-US" altLang="ko-KR" baseline="30000" dirty="0"/>
              <a:t>th</a:t>
            </a:r>
            <a:r>
              <a:rPr lang="en-US" altLang="ko-KR" dirty="0"/>
              <a:t> edition), by A. Silberschatz, P. Galvin and G. Gagne </a:t>
            </a:r>
          </a:p>
          <a:p>
            <a:pPr lvl="1">
              <a:defRPr/>
            </a:pPr>
            <a:r>
              <a:rPr lang="en-US" altLang="ko-KR" dirty="0"/>
              <a:t>Operating Systems: Internals and Design Principles (9</a:t>
            </a:r>
            <a:r>
              <a:rPr lang="en-US" altLang="ko-KR" baseline="30000" dirty="0"/>
              <a:t>th</a:t>
            </a:r>
            <a:r>
              <a:rPr lang="en-US" altLang="ko-KR" dirty="0"/>
              <a:t> edition), by W. Stalling</a:t>
            </a:r>
          </a:p>
          <a:p>
            <a:pPr lvl="1">
              <a:defRPr/>
            </a:pPr>
            <a:r>
              <a:rPr lang="en-US" altLang="ko-KR" dirty="0"/>
              <a:t>Modern Operating Systems (5</a:t>
            </a:r>
            <a:r>
              <a:rPr lang="en-US" altLang="ko-KR" baseline="30000" dirty="0"/>
              <a:t>th</a:t>
            </a:r>
            <a:r>
              <a:rPr lang="en-US" altLang="ko-KR" dirty="0"/>
              <a:t> edition), by A. Tanenbaum and H. Bos</a:t>
            </a:r>
            <a:endParaRPr lang="ko-KR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ko-KR" altLang="en-US" dirty="0"/>
          </a:p>
        </p:txBody>
      </p:sp>
      <p:sp>
        <p:nvSpPr>
          <p:cNvPr id="11268" name="슬라이드 번호 개체 틀 3">
            <a:extLst>
              <a:ext uri="{FF2B5EF4-FFF2-40B4-BE49-F238E27FC236}">
                <a16:creationId xmlns:a16="http://schemas.microsoft.com/office/drawing/2014/main" id="{C2FB925D-F460-4C5F-85CC-E67377726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93C4DB-9587-4DAF-8C27-F99CFC77A765}" type="slidenum">
              <a:rPr kumimoji="0" lang="en-US" altLang="ko-KR" sz="1400" smtClean="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0" name="Picture 15" descr="http://image3.kangcom.com/2009/08/b_pic/2009F0949766.jpg">
            <a:extLst>
              <a:ext uri="{FF2B5EF4-FFF2-40B4-BE49-F238E27FC236}">
                <a16:creationId xmlns:a16="http://schemas.microsoft.com/office/drawing/2014/main" id="{A19DD8A5-BA9C-4BBC-BAB7-968FA8F8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4776788"/>
            <a:ext cx="20351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http://image.kyobobook.co.kr/images/book/xlarge/813/x9788998886813.jpg">
            <a:extLst>
              <a:ext uri="{FF2B5EF4-FFF2-40B4-BE49-F238E27FC236}">
                <a16:creationId xmlns:a16="http://schemas.microsoft.com/office/drawing/2014/main" id="{6AC0B198-4C44-4D6A-A678-A1511D5E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8850"/>
            <a:ext cx="21621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5F4289A-493C-4B64-8318-0311E2F6C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68850"/>
            <a:ext cx="20161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491EAB8-38A9-4D8A-84A2-EC42532B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851150"/>
            <a:ext cx="217646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C18278-68E0-4450-8D1B-E83C8ED9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30513"/>
            <a:ext cx="20161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FD12788-15E4-4D87-9814-881F6A123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2830513"/>
            <a:ext cx="20351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>
            <a:extLst>
              <a:ext uri="{FF2B5EF4-FFF2-40B4-BE49-F238E27FC236}">
                <a16:creationId xmlns:a16="http://schemas.microsoft.com/office/drawing/2014/main" id="{8E35684A-00F6-4FCE-BF64-A2A084909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Textbook in this course</a:t>
            </a:r>
            <a:endParaRPr lang="ko-KR" altLang="en-US"/>
          </a:p>
        </p:txBody>
      </p:sp>
      <p:sp>
        <p:nvSpPr>
          <p:cNvPr id="12291" name="텍스트 개체 틀 2">
            <a:extLst>
              <a:ext uri="{FF2B5EF4-FFF2-40B4-BE49-F238E27FC236}">
                <a16:creationId xmlns:a16="http://schemas.microsoft.com/office/drawing/2014/main" id="{E3D16B64-CB7B-418E-99EF-466A48DF07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Remzi’s OSTEP (OS Three Easy Pieces)</a:t>
            </a:r>
          </a:p>
          <a:p>
            <a:pPr lvl="1"/>
            <a:r>
              <a:rPr lang="en-US" altLang="ko-KR"/>
              <a:t>http://pages.cs.wisc.edu/~remzi/OSTEP/</a:t>
            </a:r>
          </a:p>
        </p:txBody>
      </p:sp>
      <p:sp>
        <p:nvSpPr>
          <p:cNvPr id="12292" name="슬라이드 번호 개체 틀 3">
            <a:extLst>
              <a:ext uri="{FF2B5EF4-FFF2-40B4-BE49-F238E27FC236}">
                <a16:creationId xmlns:a16="http://schemas.microsoft.com/office/drawing/2014/main" id="{6726DE53-5ED3-4CA3-85CE-9DEF5ADEC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D29E4C-B307-4B74-A6D4-370E5EA2CFCD}" type="slidenum">
              <a:rPr kumimoji="0" lang="en-US" altLang="ko-KR" sz="1400" smtClean="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2293" name="그림 1">
            <a:extLst>
              <a:ext uri="{FF2B5EF4-FFF2-40B4-BE49-F238E27FC236}">
                <a16:creationId xmlns:a16="http://schemas.microsoft.com/office/drawing/2014/main" id="{021E4BD8-05B5-4F38-9554-272956EB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424863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8CB6931-EE50-4E0A-A6E4-863164D0E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838200"/>
            <a:ext cx="23495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>
            <a:extLst>
              <a:ext uri="{FF2B5EF4-FFF2-40B4-BE49-F238E27FC236}">
                <a16:creationId xmlns:a16="http://schemas.microsoft.com/office/drawing/2014/main" id="{1A022AC4-477A-42B0-8825-607795BAA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Textbook in this course</a:t>
            </a:r>
            <a:endParaRPr lang="ko-KR" altLang="en-US"/>
          </a:p>
        </p:txBody>
      </p:sp>
      <p:sp>
        <p:nvSpPr>
          <p:cNvPr id="13315" name="텍스트 개체 틀 2">
            <a:extLst>
              <a:ext uri="{FF2B5EF4-FFF2-40B4-BE49-F238E27FC236}">
                <a16:creationId xmlns:a16="http://schemas.microsoft.com/office/drawing/2014/main" id="{7D19FA8F-1EB1-459E-AD51-E476AE874B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543550"/>
          </a:xfrm>
        </p:spPr>
        <p:txBody>
          <a:bodyPr/>
          <a:lstStyle/>
          <a:p>
            <a:r>
              <a:rPr lang="en-US" altLang="ko-KR"/>
              <a:t>TOC (Table of Contents) of OSTEP</a:t>
            </a:r>
          </a:p>
        </p:txBody>
      </p:sp>
      <p:sp>
        <p:nvSpPr>
          <p:cNvPr id="13316" name="슬라이드 번호 개체 틀 3">
            <a:extLst>
              <a:ext uri="{FF2B5EF4-FFF2-40B4-BE49-F238E27FC236}">
                <a16:creationId xmlns:a16="http://schemas.microsoft.com/office/drawing/2014/main" id="{82706493-C489-4AFC-9F1A-7D0C2CC29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F144F6-6D4C-4E39-B102-031536DC0B8E}" type="slidenum">
              <a:rPr kumimoji="0" lang="en-US" altLang="ko-KR" sz="1400" smtClean="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3317" name="그림 2">
            <a:extLst>
              <a:ext uri="{FF2B5EF4-FFF2-40B4-BE49-F238E27FC236}">
                <a16:creationId xmlns:a16="http://schemas.microsoft.com/office/drawing/2014/main" id="{573087A2-8070-4711-A31C-F2D1FCEC9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658938"/>
            <a:ext cx="39195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그림 3">
            <a:extLst>
              <a:ext uri="{FF2B5EF4-FFF2-40B4-BE49-F238E27FC236}">
                <a16:creationId xmlns:a16="http://schemas.microsoft.com/office/drawing/2014/main" id="{F02DECFD-6BFD-4F85-A148-48F95EFF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268413"/>
            <a:ext cx="4183063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>
            <a:extLst>
              <a:ext uri="{FF2B5EF4-FFF2-40B4-BE49-F238E27FC236}">
                <a16:creationId xmlns:a16="http://schemas.microsoft.com/office/drawing/2014/main" id="{A265037B-2C5B-41ED-AF30-EA32F32E5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</a:t>
            </a:r>
            <a:endParaRPr lang="ko-KR" altLang="en-US"/>
          </a:p>
        </p:txBody>
      </p:sp>
      <p:sp>
        <p:nvSpPr>
          <p:cNvPr id="14339" name="텍스트 개체 틀 2">
            <a:extLst>
              <a:ext uri="{FF2B5EF4-FFF2-40B4-BE49-F238E27FC236}">
                <a16:creationId xmlns:a16="http://schemas.microsoft.com/office/drawing/2014/main" id="{A6FBE998-200A-4E0C-ABFA-749EB30BDF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Linux Kernel Internals (</a:t>
            </a:r>
            <a:r>
              <a:rPr lang="ko-KR" altLang="en-US"/>
              <a:t>리눅스 커널 내부 구조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/>
              <a:t>.</a:t>
            </a:r>
            <a:r>
              <a:rPr lang="ko-KR" altLang="en-US"/>
              <a:t> 리눅스 소개 </a:t>
            </a:r>
            <a:endParaRPr lang="en-US" altLang="ko-KR"/>
          </a:p>
          <a:p>
            <a:pPr lvl="1"/>
            <a:r>
              <a:rPr lang="en-US" altLang="ko-KR"/>
              <a:t>2</a:t>
            </a:r>
            <a:r>
              <a:rPr lang="ko-KR" altLang="en-US"/>
              <a:t>장</a:t>
            </a:r>
            <a:r>
              <a:rPr lang="en-US" altLang="ko-KR"/>
              <a:t>. </a:t>
            </a:r>
            <a:r>
              <a:rPr lang="ko-KR" altLang="en-US"/>
              <a:t>리눅스 커널 구조 </a:t>
            </a:r>
            <a:endParaRPr lang="en-US" altLang="ko-KR"/>
          </a:p>
          <a:p>
            <a:pPr lvl="1"/>
            <a:r>
              <a:rPr lang="en-US" altLang="ko-KR"/>
              <a:t>3</a:t>
            </a:r>
            <a:r>
              <a:rPr lang="ko-KR" altLang="en-US"/>
              <a:t>장</a:t>
            </a:r>
            <a:r>
              <a:rPr lang="en-US" altLang="ko-KR"/>
              <a:t>.</a:t>
            </a:r>
            <a:r>
              <a:rPr lang="ko-KR" altLang="en-US"/>
              <a:t> 태스크 관리 </a:t>
            </a:r>
            <a:endParaRPr lang="en-US" altLang="ko-KR"/>
          </a:p>
          <a:p>
            <a:pPr lvl="1"/>
            <a:r>
              <a:rPr lang="en-US" altLang="ko-KR"/>
              <a:t>4</a:t>
            </a:r>
            <a:r>
              <a:rPr lang="ko-KR" altLang="en-US"/>
              <a:t>장</a:t>
            </a:r>
            <a:r>
              <a:rPr lang="en-US" altLang="ko-KR"/>
              <a:t>.</a:t>
            </a:r>
            <a:r>
              <a:rPr lang="ko-KR" altLang="en-US"/>
              <a:t> 메모리 관리 </a:t>
            </a:r>
            <a:endParaRPr lang="en-US" altLang="ko-KR"/>
          </a:p>
          <a:p>
            <a:pPr lvl="1"/>
            <a:r>
              <a:rPr lang="en-US" altLang="ko-KR"/>
              <a:t>5</a:t>
            </a:r>
            <a:r>
              <a:rPr lang="ko-KR" altLang="en-US"/>
              <a:t>장</a:t>
            </a:r>
            <a:r>
              <a:rPr lang="en-US" altLang="ko-KR"/>
              <a:t>.</a:t>
            </a:r>
            <a:r>
              <a:rPr lang="ko-KR" altLang="en-US"/>
              <a:t> 파일시스템과 가상 파일시스템</a:t>
            </a:r>
            <a:endParaRPr lang="en-US" altLang="ko-KR"/>
          </a:p>
          <a:p>
            <a:pPr lvl="1"/>
            <a:r>
              <a:rPr lang="en-US" altLang="ko-KR"/>
              <a:t>6</a:t>
            </a:r>
            <a:r>
              <a:rPr lang="ko-KR" altLang="en-US"/>
              <a:t>장</a:t>
            </a:r>
            <a:r>
              <a:rPr lang="en-US" altLang="ko-KR"/>
              <a:t>.</a:t>
            </a:r>
            <a:r>
              <a:rPr lang="ko-KR" altLang="en-US"/>
              <a:t> 인터럽트와 트랩 그리고 시스템 호출 </a:t>
            </a:r>
            <a:endParaRPr lang="en-US" altLang="ko-KR"/>
          </a:p>
          <a:p>
            <a:pPr lvl="1"/>
            <a:r>
              <a:rPr lang="en-US" altLang="ko-KR"/>
              <a:t>7</a:t>
            </a:r>
            <a:r>
              <a:rPr lang="ko-KR" altLang="en-US"/>
              <a:t>장</a:t>
            </a:r>
            <a:r>
              <a:rPr lang="en-US" altLang="ko-KR"/>
              <a:t>.</a:t>
            </a:r>
            <a:r>
              <a:rPr lang="ko-KR" altLang="en-US"/>
              <a:t> 리눅스 모듈 프로그래밍 </a:t>
            </a:r>
            <a:endParaRPr lang="en-US" altLang="ko-KR"/>
          </a:p>
          <a:p>
            <a:pPr lvl="1"/>
            <a:r>
              <a:rPr lang="en-US" altLang="ko-KR"/>
              <a:t>8</a:t>
            </a:r>
            <a:r>
              <a:rPr lang="ko-KR" altLang="en-US"/>
              <a:t>장</a:t>
            </a:r>
            <a:r>
              <a:rPr lang="en-US" altLang="ko-KR"/>
              <a:t>.</a:t>
            </a:r>
            <a:r>
              <a:rPr lang="ko-KR" altLang="en-US"/>
              <a:t> 디바이스 드라이버 </a:t>
            </a:r>
            <a:endParaRPr lang="en-US" altLang="ko-KR"/>
          </a:p>
          <a:p>
            <a:pPr lvl="1"/>
            <a:r>
              <a:rPr lang="en-US" altLang="ko-KR"/>
              <a:t>9</a:t>
            </a:r>
            <a:r>
              <a:rPr lang="ko-KR" altLang="en-US"/>
              <a:t>장</a:t>
            </a:r>
            <a:r>
              <a:rPr lang="en-US" altLang="ko-KR"/>
              <a:t>.</a:t>
            </a:r>
            <a:r>
              <a:rPr lang="ko-KR" altLang="en-US"/>
              <a:t> 네트워킹 </a:t>
            </a:r>
            <a:endParaRPr lang="en-US" altLang="ko-KR"/>
          </a:p>
          <a:p>
            <a:pPr lvl="1"/>
            <a:r>
              <a:rPr lang="en-US" altLang="ko-KR"/>
              <a:t>10</a:t>
            </a:r>
            <a:r>
              <a:rPr lang="ko-KR" altLang="en-US"/>
              <a:t>장</a:t>
            </a:r>
            <a:r>
              <a:rPr lang="en-US" altLang="ko-KR"/>
              <a:t>.</a:t>
            </a:r>
            <a:r>
              <a:rPr lang="ko-KR" altLang="en-US"/>
              <a:t> 운영체제 관련 실습</a:t>
            </a:r>
            <a:endParaRPr lang="en-US" altLang="ko-KR"/>
          </a:p>
          <a:p>
            <a:pPr lvl="1"/>
            <a:r>
              <a:rPr lang="ko-KR" altLang="en-US"/>
              <a:t>부록</a:t>
            </a:r>
            <a:r>
              <a:rPr lang="en-US" altLang="ko-KR"/>
              <a:t>1. </a:t>
            </a:r>
            <a:r>
              <a:rPr lang="ko-KR" altLang="en-US"/>
              <a:t>리눅스와 가상화 그리고 </a:t>
            </a:r>
            <a:r>
              <a:rPr lang="en-US" altLang="ko-KR"/>
              <a:t>XEN</a:t>
            </a:r>
          </a:p>
          <a:p>
            <a:pPr lvl="1"/>
            <a:r>
              <a:rPr lang="ko-KR" altLang="en-US"/>
              <a:t>부록</a:t>
            </a:r>
            <a:r>
              <a:rPr lang="en-US" altLang="ko-KR"/>
              <a:t>2. MTD</a:t>
            </a:r>
            <a:r>
              <a:rPr lang="ko-KR" altLang="en-US"/>
              <a:t>와 </a:t>
            </a:r>
            <a:r>
              <a:rPr lang="en-US" altLang="ko-KR"/>
              <a:t>YAFFS</a:t>
            </a:r>
          </a:p>
        </p:txBody>
      </p:sp>
      <p:sp>
        <p:nvSpPr>
          <p:cNvPr id="14340" name="슬라이드 번호 개체 틀 3">
            <a:extLst>
              <a:ext uri="{FF2B5EF4-FFF2-40B4-BE49-F238E27FC236}">
                <a16:creationId xmlns:a16="http://schemas.microsoft.com/office/drawing/2014/main" id="{425F4431-3724-4DD9-BF2D-48E69E3A8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AC2285-1D2A-4B1D-9D4B-439C38EDCD54}" type="slidenum">
              <a:rPr kumimoji="0" lang="en-US" altLang="ko-KR" sz="1400" smtClean="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4341" name="그림 1">
            <a:extLst>
              <a:ext uri="{FF2B5EF4-FFF2-40B4-BE49-F238E27FC236}">
                <a16:creationId xmlns:a16="http://schemas.microsoft.com/office/drawing/2014/main" id="{4CB54B84-9BCD-44EA-A4DC-80753EAEF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76400"/>
            <a:ext cx="2289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>
            <a:extLst>
              <a:ext uri="{FF2B5EF4-FFF2-40B4-BE49-F238E27FC236}">
                <a16:creationId xmlns:a16="http://schemas.microsoft.com/office/drawing/2014/main" id="{2E3AA917-9CA4-4010-A096-F15FF182F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Teaching Method</a:t>
            </a:r>
            <a:endParaRPr lang="ko-KR" altLang="en-US"/>
          </a:p>
        </p:txBody>
      </p:sp>
      <p:sp>
        <p:nvSpPr>
          <p:cNvPr id="15363" name="텍스트 개체 틀 2">
            <a:extLst>
              <a:ext uri="{FF2B5EF4-FFF2-40B4-BE49-F238E27FC236}">
                <a16:creationId xmlns:a16="http://schemas.microsoft.com/office/drawing/2014/main" id="{7B3CAECC-1AA3-4BCF-9FAB-474C7F5289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759450"/>
          </a:xfrm>
        </p:spPr>
        <p:txBody>
          <a:bodyPr/>
          <a:lstStyle/>
          <a:p>
            <a:r>
              <a:rPr lang="en-US" altLang="ko-KR"/>
              <a:t>Mainly Lecturing</a:t>
            </a:r>
          </a:p>
          <a:p>
            <a:pPr lvl="1"/>
            <a:r>
              <a:rPr lang="en-US" altLang="ko-KR"/>
              <a:t>Discussion (Q&amp;A) during the course is quite important </a:t>
            </a:r>
          </a:p>
          <a:p>
            <a:r>
              <a:rPr lang="en-US" altLang="ko-KR"/>
              <a:t>Homework </a:t>
            </a:r>
          </a:p>
          <a:p>
            <a:pPr lvl="1"/>
            <a:r>
              <a:rPr lang="en-US" altLang="ko-KR"/>
              <a:t>Personal assignment</a:t>
            </a:r>
          </a:p>
          <a:p>
            <a:pPr lvl="2"/>
            <a:r>
              <a:rPr lang="en-US" altLang="ko-KR"/>
              <a:t>2 or 3 times </a:t>
            </a:r>
          </a:p>
          <a:p>
            <a:pPr lvl="1"/>
            <a:r>
              <a:rPr lang="en-US" altLang="ko-KR"/>
              <a:t>Team project: 2 members per team</a:t>
            </a:r>
          </a:p>
          <a:p>
            <a:pPr lvl="2"/>
            <a:r>
              <a:rPr lang="en-US" altLang="ko-KR"/>
              <a:t>Lab1: scheduling</a:t>
            </a:r>
          </a:p>
          <a:p>
            <a:pPr lvl="2"/>
            <a:r>
              <a:rPr lang="en-US" altLang="ko-KR"/>
              <a:t>Lab2: concurrency</a:t>
            </a:r>
          </a:p>
          <a:p>
            <a:pPr lvl="2"/>
            <a:r>
              <a:rPr lang="en-US" altLang="ko-KR"/>
              <a:t>Lab3: file system</a:t>
            </a:r>
          </a:p>
          <a:p>
            <a:pPr lvl="3"/>
            <a:endParaRPr lang="en-US" altLang="ko-KR"/>
          </a:p>
          <a:p>
            <a:r>
              <a:rPr lang="en-US" altLang="ko-KR"/>
              <a:t>Grading</a:t>
            </a:r>
          </a:p>
          <a:p>
            <a:pPr lvl="1"/>
            <a:r>
              <a:rPr lang="en-US" altLang="ko-KR"/>
              <a:t>Mid. exam(30%) + Final exam(30%) + Team project(15% for team eval. + 15% for personal eval.) + Discussion/Attendance (10%)</a:t>
            </a:r>
          </a:p>
          <a:p>
            <a:pPr lvl="1"/>
            <a:r>
              <a:rPr lang="en-US" altLang="ko-KR">
                <a:solidFill>
                  <a:srgbClr val="FF0000"/>
                </a:solidFill>
              </a:rPr>
              <a:t>Absence more than 5 times </a:t>
            </a:r>
            <a:r>
              <a:rPr lang="en-US" altLang="ko-KR"/>
              <a:t>or </a:t>
            </a:r>
            <a:r>
              <a:rPr lang="en-US" altLang="ko-KR">
                <a:solidFill>
                  <a:srgbClr val="FF0000"/>
                </a:solidFill>
              </a:rPr>
              <a:t>Exam. score below 20 </a:t>
            </a:r>
            <a:r>
              <a:rPr lang="en-US" altLang="ko-KR"/>
              <a:t>or </a:t>
            </a:r>
            <a:r>
              <a:rPr lang="en-US" altLang="ko-KR">
                <a:solidFill>
                  <a:srgbClr val="FF0000"/>
                </a:solidFill>
              </a:rPr>
              <a:t>No team project </a:t>
            </a:r>
            <a:r>
              <a:rPr lang="en-US" altLang="ko-KR">
                <a:sym typeface="Wingdings" panose="05000000000000000000" pitchFamily="2" charset="2"/>
              </a:rPr>
              <a:t> F</a:t>
            </a:r>
            <a:r>
              <a:rPr lang="ko-KR" altLang="en-US"/>
              <a:t> </a:t>
            </a:r>
            <a:r>
              <a:rPr lang="en-US" altLang="ko-KR"/>
              <a:t>  </a:t>
            </a:r>
          </a:p>
          <a:p>
            <a:pPr lvl="1"/>
            <a:r>
              <a:rPr lang="en-US" altLang="ko-KR"/>
              <a:t>Roughly, 20% students are expected to get the A grade.</a:t>
            </a:r>
          </a:p>
        </p:txBody>
      </p:sp>
      <p:sp>
        <p:nvSpPr>
          <p:cNvPr id="15364" name="슬라이드 번호 개체 틀 3">
            <a:extLst>
              <a:ext uri="{FF2B5EF4-FFF2-40B4-BE49-F238E27FC236}">
                <a16:creationId xmlns:a16="http://schemas.microsoft.com/office/drawing/2014/main" id="{9D7DB6C9-1DD4-4884-98EA-EA1536EC5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F4E475-E804-4C0E-B281-B00843E10D94}" type="slidenum">
              <a:rPr kumimoji="0" lang="en-US" altLang="ko-KR" sz="1400" smtClean="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15365" name="AutoShape 2" descr="data:image/jpeg;base64,/9j/4AAQSkZJRgABAQAAAQABAAD/2wCEAAkGBhAREBQUEhAVFBUSEhUUFhUXFBUVFBQVFRUVFBQVFRQXHCYeFxkjGRQUHy8gIycpLCwsFh4xNTAqNSYrLCkBCQoKDgwOGg8PGikkHiQsLCkpKSwpLCwvLCksLCwpLikpKSwsLC4sLCwqKSwsLCwsLCwsLSwpLCwpLCwpKikpNf/AABEIAMIBAwMBIgACEQEDEQH/xAAcAAEAAQUBAQAAAAAAAAAAAAAABQEDBAYHAgj/xABEEAACAQIDBAcGAgcHAwUAAAABAgADEQQSIQUGMUETIlFhcYGhBzJCkbHBUtEUM1NicrLwFSMkQ4KS4XPD0hYXNEST/8QAGgEBAAIDAQAAAAAAAAAAAAAAAAECAwQFBv/EACsRAAICAQQBAgUEAwAAAAAAAAABAgMRBBIhMUEFEyIyUWFxgZGhsRQz0f/aAAwDAQACEQMRAD8A7jERAEREAREQBERAEREAREQBERAEREAREQBERAEREAREQBERAEREAREQBERAEREAREQBERAEREAREQBERAEREAREQBERAEREAREQBERAEREAREQBERAEREAREQBERAEREAREpAKxLJxdMPkLrntfLmGa3bl42l0GBgrERAEREAREQBERAEREAREQBERAEREAREQBERAEREAREQBERAEREAREQChmkb5+0VMNelhyHrcCeKUvH8Td3Ln2Sf3wp1Tga/QuVcUywK6Gy9ZgDyuoI85wImat9rhwjuek6CGobnN8Lx/0yjj6lSqXqOWdzcsTqTy1mw7N3yxtCwWuzKPhfrjyvqPIzT6uICC5P5mXKW3KZ4gr6j0mlGTXKPU2VVSW2STX4OrbN9qg0FegR+9TNx/tb85tOzt7cHXsErrc/C3Ub5Na/lOH0K6uLqwI7RLszx1El2cq70aifMMx/k+ggZWaR7Mtrl6T0Wa5pHMtz8Dcfk1/903eb0JbllHltRQ6LHXLwIiRu8G1Dh6JdQC2ZQAb21OvDuBkTmoRcpdIxQi5yUV2yRvE1PDb9j/MpEd6m/ofzkrht6cK/wDmZT2MCvrw9Zr162izqS/ozT0t0O4smIlulXVhdWDDtBB+kuXm0nno1+hERJAiIgCIiAIiIAiIgCIiAIiIAiIgCIiAIiWMTiQg7zwEAuuNJ88b3bObB4irTKMFDtkJU5Sh1U5uB0I+U7LtHaNUg2bL/Dp68Zp+0tvYyne1ZiPwvZ1PiGBmC2KkuTq+n3zobcccnH61Yk3Jv/XKWgLzoG39qYPFYd1qYSlQxKkOlWkgRatjZkYDgxBJF7gkcuE1AYUTTmlE9Fp7HcstYMjYT5SVPBvqJM1L2NuMhKIykHsMmw9x4zF5OjjjBt/sz2bi2rrXCZaIDKzG4Dgjgg+LUA34C3lOsSG3S2mMRg6Ti1wuRgOTJ1Tpy4X85MzqVxUY8Hg9bbO217+1x+xSajv5iv1aeLH6D7zb5zvfHEZsUw/Aqr6XP1mj6nPbp2vrwX9PhuuT+nJDAwrg8D46ygmhVsYTWdgTq7G47L6TzNNPu5PQyltOhU6zKbqxU9oJH0knht58Un+bmHYwDevH1nOsNtqsvxk+Ov1klQ3ib4kB8NJmULqvkf7MxyjXP5kdm3f2k9ejncAHMRpe1hbt85JyF3QUjB0iQVzgvY8QGJIv5Wlram8QByUjc3sW5D+Ht8Z6T/IVNEZ2vnH6s81ZDdZJQXGSfia5R2/UHvAN6H0k/QrBlDDgReW02tq1PyPn6GOUHHsuRETcKCIiAIiIAiIgCIiAIiIAiIgCQOKxGao3cSB5aSemrY3qVnHfceB1EA91VuJr218GCDpJvppF7Uq6GVaM1csM5nvFhLcORkUh0k9t17kzFxuwnpYWhXIOWuai+BQgD5jN/tmlbHyel9PvSlsfkk9z9ntUGJsga9LowSAbOx5X4aDjN02JuBhqVIdLes1tSSVUeCj7mRm4FM0sKz1BkV6uZS2mYZVF9eVxMnbHtEoUv7ukRVqHSwPVX+JvtMsIwUE5Gjqr77NRKFLffgmdzyMLi6uFB6lVempAm9iOq638LfKbvOFYPeWqcbQqsVDCqqgC4FmazLfvBInbsPiVcacuUvTJNNI1PUKZ1yjKfbXP5GJxaUxd2A7O0+A5zne3cDUztWNirueB9256t5l7w7WCY6oKjWVFS1+Fsob1JMjsfvOKyGmlNgDbrMLDjfQcZp+oKudbU3hrr8jRqcJpwWc9mADI+tu9h2/y8p7VJHpw9Je2jjOipM9r2tpe1ySB95g4feam3vIy+FiPtPMwjZjdA7zcemeKm64+CofBhf1E9bN3dY16a1WUUy4zsDwXi2nHUaeckKO1KTcHHnp9ZlKwPAzIr7IP4v5KOEWuDfd58ZloU+jayObacCuW4HhwmpfpGo8ZjYza7tlQuSqqLAnQW007NJYWrrNrXyc7M/ZHEqhtWDaJLbCx+VsjcG4dx7POQ95G7H2t0hqIT16VRx3lQxyn6DyE5umulTP3I+O/wUnHcsHS4mDsnH9Klz7y6N49vnL+Nq5Kbt+FGPyBM9zVZGyCnHpmhLjs5ptP2qYpK9VEp0SiVHVSQ1yqsQCbN3SX3L9ob4quaNdUUsL0yoIBI1ZTcnW2o8DOU1XuxPaSfmbz1h8Q1N1dDlZGDKRxBBuDMCseTgx1dinlvj6H0dKyJ3Y26uMwyVRoSLOv4XHvD7juIkrebSeTuRkpLKILfLeM4LDdIoVnZ1VVa9jfUk210APpNF/93MX+xo/J/wDylz2s7RzVqdLkilj4t/xaaFNeybUsI5Gq1M1Y1F8I77u3toYvDU6wsCwsyj4XGjD5+hElJyn2VbcyVmw7Hq1usn8ajUea/wAs6qJmhLcsnS09vu1p+fJWIiXM4iIgCR219l9MLro68DyPcZIxANFxPSUjaopXxGh8DwMhdq4m40nUnQEWIuDyOo+Uh9r7IoCmWWigYEWYKARqOyRglPByDG7OUugLkBmUO2U9QE6nXjYazpW8OEwQwtOi6hqVAoy63ByAgD969zftvNd2ltzEUG/Uqw7b/wDE1zG7bxOLxNOmKi0czZVJZlXMeF3Govw8xMbwjbg5Tw+sEFvlvQ+MfKpy0lOijQG3AmRlBABpMjbGwamExD0als1MgaXIIIDAgniLES2onPsk2+T2WjqhCCcOmZdZSwDKbMpDA9hGs677PN5Ti79RgUpgVLjqhrjLY872aciwrcpuPs22v0ONCE9WuOjPZm4ofncf6pamzbLBreq6RXVOa7XJme0gZ9pUlA0WmrP3lczLfzKTBWTO/GGIxrOR7yIFPaAOt6gSGE5Hqc834+hz9BHFKZE71VD0IA+Jx8hc/W01mkbTc9obP6UDrWy35XGsu7t7FoJiUbEEGmhzWy5sxHugrbhfXnwtGknXsUXLDI1HuKWVHKNRpvM/BMcwsSO22mk6rid3NjYkHKtJHI0ZSaRB5HLcA+Fpo2J3fOGdkIN+83BHap5g9s6K0yk8ppr7GlLVYTTTT+5i08ReofD7zPovItKdn8pn0mnO1ixNmOt5RuSnQeE0GpjjQx9VhyqtcdoPEes3ukbqPAfSaztbc96tZ6qVVGc3ysp00txH5Tl0Sim1Iqzb9j7VClaim6sNe9T9x9pP7y4kDBV2B06FrHxFh9ZoGwMFiKAKVLFeKkNex5ix5GSm3trW2bXpn8Iy+BOo8jOv6ZqlXJ0t8Pr8mnqo/A5fY5VeW0xKl2TmoB8jzlQZb3c2b0u1Ou4VbLowuH0FhbmL/SdiKyeXpq91tGy7q7wPhqhAchKlgbEizD3W+3nOg7C36zVlo1TcOQqvzDH3Q3aDwvIPaW4WGXDuyMwqAM4JIy6C+XLbReU0BcWw61z1Re/hqJni3Hg6FW+h7J/oTO+O0unxtZwbjOVHgpy/aQFbEqpUH42yjxsT9p6Lm1zqefjbUyY3i3boLslcSr3qlVcZrFQSwJyW1VgBbnfUeGNLdJmlCt32NmBhMU1KorobMjBlPYVNx9J9AbG2muJoU6ycKihvA/EviDceU+dMNXzoG7R685032S7d/WYVj21Kf0qKPQ/OXqlh4M2is2WOD8/2dLiImydoREQBERAEs4qjnRl7R68vWXogGk4/AiopuNeY75oG8GxCL2E6pj6dqrDts3zGvreRO0dkhxKSWTPVZtZyrbW2DiRSar+vpp0Tt+0Vdabn96xKnwB5mRgmw727D6LrgcDr4Ga9ec65Ykey9MsUqcLwe6T2YfKZ9OqVYMpsVIYHsINwfnMKnQJ8JObD3cxGLbLRQkDRnOiL/E32GsooSfRtXamqtPcye3l3mXEVqbjh0CXtyYi7L5EkTCp4xD8X2+swcXsOvQJFSlUABPWKMAR23I0BmLeaGoo9yblLs4MLYw+Gv5fBsCtfnPU11alpfp45xwY+ev1mjLSvwzKtQvKJwSQ2HhVq4ikjjMpY3GtrWJPDhwmuU9qtzAPpNg3O2hmxdOynjY8wMwI/P5S2nonG2P5RW+2Dql+D1vzs3D4etTSipUlS7dYkWJsoAPDgZB0ZKb84asMc7uCEayobGxAAtY8OR0kZh5ueof7Wcen5TbsM3UX+EfQSj4hAbFlB7CQD8pTCfq0/hH0mqb37RWlWGY6sgsBqSbsLAc5xKqvcntEnjk24MDw1lrE0FdWRhcMCCO0GaNiDXRQ5p5QbfELi/aBwmZsfatRXGdyVOhBJIA7R3zYs0squSmVJEBtPZ7UKrUzy1B/Ep4H+u+Tu92y0o4HZ+KXSocOQ1tMyi1RTftGe3n3ST3o2T09LMo69MFlt8Qtcr6XH/M2PbO5DY/Z+DprUFPJQRSWBOjIlyAOfV4acZ6P0+734Z8+Tix0vs2yS6xwclferE4vSrUYKBogNltw61vePjPDrcW4A/mPynrbW77YLE1KV83RNYNa2YcQbd4I0nlWvNmeUzm6ncp7j3J3aW6Vc7G/SRVJp583Q2NlTOULA3/EFNrcCZA5p37ZGx1/s+nh3XqnDqjj+JOv6ky9Sy2ZNDDdJv7Hznsmpa6/L+v64Sd2TtN8PXp1k402DeI+JfAi485E7T2W+FxNSk3vUnK37QDo3mLHzmSraSkuHkw3pxnuR9H4LFrVppUQ3V1DKe4i4l+c/9k23s9F8Mx61Lrp302Oo8m/mE6BNuMtyydymxWQUkIiJYyiIiAIiIBCbwJlKPy90/UfeYC1cwmy4rDLUUqwuD/Vx2Ga2cF0LMmYtbgTxsdeUEmq71UlcZDxM1/dzcQ4msU6ZUCoWF1uTYgWAuL8eM23H7v1sQXqUwGFM5StznOgY5Rax4jnInDU3V1dCUdDoRoQRxB+hExSgnyzcp1NleYwljJObN9ktJHDVq5qqPgVclz+81ybdwt4zesLhEpIEpoEVRYKoAA8hI/YO2xiE1GWoo6y8v4l7VPp9ZaXjFLowW2zsfxspac89ouDQ1ECooOQsSFAJJNtSOPuzok0/frAm9OqOFsh7uLL95E4qS5KQlhnMG2NV5H0lG2XXUXKg+B/OT7bQCaES9htoCoSoA4TUemiza/yJIidmbs4uvSNSlSzKrFSMyhgQAfdJ14idD3N3OGHVKtTN0pBJTTKpNwO+4U2485I7mYQJhFI+NmY+ObL9FEnZkq00IPcYrL5TW1mme00f3FH/AK3/AG3miUTada29sBMWiq7MoRswy242I1uO+aPvHuY2HGemxen8RNgym9hccx3iaGs0lltm5dCuxRjgwcLtepYKFBt48PnMijsBcZiqfSdRsjLdbNawLjj5yzgsFVZAKNMu5PBeQ7STwHDj2zN3SxLDELmFmD5Dfle6EevpLabQwqan5Kzsb4Irffdh8K6EOz0nFgSBcOOINtNRqPPskFSE7btvZCYmg9J/iGh/Cw91h4H7zQE9neKXlTY9z6eomHW6SyU8wWUyYTSXJh7Lx4yZXPDgbcuydA3X2l01G2pydUNY2I5a8yOEgtnbg1BUptVqIUBu9MKSW0Nlz3ta9r6ds3WnTAFgAANAALAeUy6HQyplvbx9is57uDiHtCpXxtZv3yPlNUXSdP3s2X/iagZdHJYHtDf83HlNHr7vHMbVBa+mh/OdGUcs5d9Dm+i1sHZzYnE0qSi5eoAe5RqxPcFBM+igNJzD2V7CWniKlQurkUrLpa2Zhci/hbznUBL1xwjLpqVXF/c5J7Zd38tSnilGlQdHU0+JRdCfFbj/AEiaDhkOWfQu8uxFxmGqUGNs46rWvlYG6tbxH1mhj2P1R/8AbT/8m/8AKVnDLMWooc3wjXdwkrDH0TR1Nzn7OjI69/L1tO5TWtztzlwKuS4qVHNiwXKAg4KBc89T5dk2WXhHajNp6vajgRES5siIiAIiW61YKCTw/rhAPZYTXdqVQajEG4sNeWg1l3G45nvyXs/PtkHhEqYyv0YJWmmrtwNuSjvOvyMgk2XdpP7i/wCN2byvlH8st7a3bStd16lTt5N3MPvxkrQpKihVFgoAAHICezJIOf4Gq1Nw66Mh4dvJlPjN6weLWqgdToR5g8we8GaftClkxNQcs9/9wDfeUoYurSzCm1g/HnY8Lr2G0r0ZH8SN2Dg8Dw9JG7yYTpMNUHNRnH+nU+lx5zXNj0y+KRaZP92c9VuwckvzLH0vJfezeL9Hp5V99h2XyrwvbtMZK4w+CC3TwFJ6zCrSR70yRnUNYqRwv3E/KU30wtOlXodGioMj6KoUe8OQljdLaX62sR1aFOwHC7ObKD3aGQG29sVHrZnuzcuNh3DsEquiX2dR3aH+Epd6k/NifvJOR27v/wASh/0l+mskZdFBIbe4/wCDqf6P51lzb23Fw6cLu3ury8T3TQMdjK9d1veozMFUcrnQADgJWT8EpGz7kUffbsVR8yT9hIerR6HH1hyFTpPmRU+83DYWy/0ajZmBY9Z25DTgO4D7zRkxXTV6tT8RYjw5egEh8JA6dEt0KoZQQbggH5iXJkIEREA1ffbDXWk/YxU+YuP5TPGwd18HUw6O9BWYhgxJbUhipNr90xd+N4Ao6JRfKQWPHrDgB4Sc3XuuCps5tdTUPKwYl/oZHkjyanunQbDYxqZ+F2pHvB90+fVM6KJznZ2ONTEdKx/WVg2v4QwyjyUAeU6KDCCKxESSRERAEREAsfpSyhxazx+jiUOHHZIJPRxyyO2piA1iHFhyJA17dZnfow7JbqYNeyMgg1xSNpmF/EXHjMVmFIlqdQqTxs3G3C44GTz7PT8IlobPT8I+Ugk97O3iV6aliM3A24XBIv52mSduU55p4NAB1RK/oy/hEDCNQ21tVP0lzxLZbAak2RR5cOJlcMgqa1aopr+GmQ1Q+NTgv+kHxmxvgFLE5RLiYBfwwSWMBtPC0EyU1yrx01JPMsTqx7zNQx20BWrO7X6zHiDoOAHytN8p4QdksYjCr2SGFwahhcUiLURfdqoQRlb3luUbhyP1kUtAMbsrjyb7ToNGgOyWqmGF+EgGDu5t1qadGyMVXVTlPM3IN+OsmP8A1CP2b/KXsPQFuEvdAOyTyRwalvIwrHOqOHAsQRcMBw8DrIKlhDe5pPe/Iajw1nRa2HHZMSpQHZKtEogKm1sS2DqUuiqEmyqT72Q2zAm+ulx5zXKWDrjTon9PznR6VIWlnoBeGskGvbONSllKJUDDu08Drwm0DbL/ALIy6tIW4T1lk9EYLP8AbD/sj84/tap+y9ZeCiXAgk5ZGDRMRs6uWJamCSSfeHMzNwv6YMJXo5RZ0K0yW9y4IYeH5mbFiqYnikNIINL2dsSqvv0wSOFmBm17IrVqdwUOW3DMND3S8i6yRpqICR4G0H/Z+s9DHN+z9Z6YCWryQXRjT+A/Oehiz+GW1l4LJBT9K/d9YnvJEEnq0WlYgk8zy09mW2MAtPLMuuZavAPd4zTwTKXkF0io4y6BLKy8IDPQmPXl+8x6xkNkFunPLT0s8mRknBl0TpLwMx6Rl4GEQylUzFeZFUyw0hkHpJ4trPaynOQmC8OESiwZIAlwGWp7BkoqWMRLSS7WlpZYqyijWZ1IzCHGZVIwQj25lmXHMtSSWXqcyUmLTmSkEo92iViCSkpESwKS20RIJLLS0YiQEDKREgyoqsvCIghiWKsRKsqi0IlIkEmRTl1ZWJKIZ4qSyZWJDIKrKREqC6sGIkkFDKiIlkVZaqy0sRLEMqJkU4iSQVaW4iAy7TmTTlYglHuIiCx//9k=">
            <a:extLst>
              <a:ext uri="{FF2B5EF4-FFF2-40B4-BE49-F238E27FC236}">
                <a16:creationId xmlns:a16="http://schemas.microsoft.com/office/drawing/2014/main" id="{50560615-9967-4BA9-BA09-3C96919C2D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75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pic>
        <p:nvPicPr>
          <p:cNvPr id="15366" name="Picture 4" descr="http://chamonixvue.files.wordpress.com/2012/01/team.jpg">
            <a:hlinkClick r:id="rId4"/>
            <a:extLst>
              <a:ext uri="{FF2B5EF4-FFF2-40B4-BE49-F238E27FC236}">
                <a16:creationId xmlns:a16="http://schemas.microsoft.com/office/drawing/2014/main" id="{CF95E5FD-B51E-40D7-B67E-4180530C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76475"/>
            <a:ext cx="3397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7|0.6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파일캐쉬서식">
  <a:themeElements>
    <a:clrScheme name="파일캐쉬서식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파일캐쉬서식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lnDef>
  </a:objectDefaults>
  <a:extraClrSchemeLst>
    <a:extraClrScheme>
      <a:clrScheme name="파일캐쉬서식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D:\users\powerppt서식\파일캐쉬서식.pot</Template>
  <TotalTime>11066</TotalTime>
  <Words>844</Words>
  <Application>Microsoft Office PowerPoint</Application>
  <PresentationFormat>화면 슬라이드 쇼(4:3)</PresentationFormat>
  <Paragraphs>140</Paragraphs>
  <Slides>13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Tahoma</vt:lpstr>
      <vt:lpstr>굴림</vt:lpstr>
      <vt:lpstr>Arial</vt:lpstr>
      <vt:lpstr>Wingdings</vt:lpstr>
      <vt:lpstr>Wingdings 2</vt:lpstr>
      <vt:lpstr>파일캐쉬서식</vt:lpstr>
      <vt:lpstr>Lecture Note 0: Course Introduction </vt:lpstr>
      <vt:lpstr>How to get the Lecture note?</vt:lpstr>
      <vt:lpstr>What is Operating System?</vt:lpstr>
      <vt:lpstr>Course Objectives</vt:lpstr>
      <vt:lpstr>Traditional Textbook</vt:lpstr>
      <vt:lpstr>Textbook in this course</vt:lpstr>
      <vt:lpstr>Textbook in this course</vt:lpstr>
      <vt:lpstr>Reference</vt:lpstr>
      <vt:lpstr>Teaching Method</vt:lpstr>
      <vt:lpstr>Discussion </vt:lpstr>
      <vt:lpstr>Reference</vt:lpstr>
      <vt:lpstr>Reference</vt:lpstr>
      <vt:lpstr>Reference</vt:lpstr>
    </vt:vector>
  </TitlesOfParts>
  <Manager>최종무</Manager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자료</dc:title>
  <dc:creator>최종무</dc:creator>
  <cp:lastModifiedBy>Choi Jongmoo</cp:lastModifiedBy>
  <cp:revision>596</cp:revision>
  <cp:lastPrinted>2000-10-17T04:49:16Z</cp:lastPrinted>
  <dcterms:created xsi:type="dcterms:W3CDTF">2000-07-27T08:49:33Z</dcterms:created>
  <dcterms:modified xsi:type="dcterms:W3CDTF">2020-03-13T00:20:02Z</dcterms:modified>
</cp:coreProperties>
</file>